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12192000"/>
  <p:notesSz cx="6858000" cy="9144000"/>
  <p:embeddedFontLst>
    <p:embeddedFont>
      <p:font typeface="Montserrat"/>
      <p:regular r:id="rId45"/>
      <p:bold r:id="rId46"/>
      <p:italic r:id="rId47"/>
      <p:boldItalic r:id="rId48"/>
    </p:embeddedFont>
    <p:embeddedFont>
      <p:font typeface="Montserrat Medium"/>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B40F99-BE29-440D-9D54-97CFCF88FA15}">
  <a:tblStyle styleId="{50B40F99-BE29-440D-9D54-97CFCF88FA1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b="off" i="off"/>
      <a:tcStyle>
        <a:fill>
          <a:solidFill>
            <a:srgbClr val="CCCDD1"/>
          </a:solidFill>
        </a:fill>
      </a:tcStyle>
    </a:band1H>
    <a:band2H>
      <a:tcTxStyle b="off" i="off"/>
    </a:band2H>
    <a:band1V>
      <a:tcTxStyle b="off" i="off"/>
      <a:tcStyle>
        <a:fill>
          <a:solidFill>
            <a:srgbClr val="CCCDD1"/>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AAE45F5D-2A4E-47C7-86FC-5B8703241DC7}"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Medium-italic.fntdata"/><Relationship Id="rId50" Type="http://schemas.openxmlformats.org/officeDocument/2006/relationships/font" Target="fonts/MontserratMedium-bold.fntdata"/><Relationship Id="rId52" Type="http://schemas.openxmlformats.org/officeDocument/2006/relationships/font" Target="fonts/Montserrat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sz="2400">
                <a:solidFill>
                  <a:schemeClr val="dk1"/>
                </a:solidFill>
              </a:rPr>
              <a:t>Non-co-lead authors</a:t>
            </a:r>
            <a:endParaRPr/>
          </a:p>
          <a:p>
            <a:pPr indent="-298450" lvl="1" marL="914400" rtl="0" algn="l">
              <a:lnSpc>
                <a:spcPct val="100000"/>
              </a:lnSpc>
              <a:spcBef>
                <a:spcPts val="0"/>
              </a:spcBef>
              <a:spcAft>
                <a:spcPts val="0"/>
              </a:spcAft>
              <a:buSzPts val="1100"/>
              <a:buChar char="○"/>
            </a:pPr>
            <a:r>
              <a:rPr lang="en-US" sz="2000">
                <a:solidFill>
                  <a:srgbClr val="CC6600"/>
                </a:solidFill>
              </a:rPr>
              <a:t>Andreas Brink</a:t>
            </a:r>
            <a:r>
              <a:rPr lang="en-US" sz="2000"/>
              <a:t>, Nicholas Coops, Sylvie Durrieu, </a:t>
            </a:r>
            <a:r>
              <a:rPr lang="en-US" sz="2000">
                <a:solidFill>
                  <a:srgbClr val="CC6600"/>
                </a:solidFill>
              </a:rPr>
              <a:t>Judith Ewald</a:t>
            </a:r>
            <a:r>
              <a:rPr lang="en-US" sz="2000"/>
              <a:t>, Hannes Feilhauer, Jean-Baptiste Feret, Simon Ferrier, Miroslav Honzák, Dino Ienco, </a:t>
            </a:r>
            <a:r>
              <a:rPr lang="en-US" sz="2000">
                <a:solidFill>
                  <a:srgbClr val="CC6600"/>
                </a:solidFill>
              </a:rPr>
              <a:t>Amanda Koltz, Veronica Lance, Nikhil Lele</a:t>
            </a:r>
            <a:r>
              <a:rPr lang="en-US" sz="2000"/>
              <a:t>, Shea Lombardo, Miguel Mahecha, Carsten Meyer, </a:t>
            </a:r>
            <a:r>
              <a:rPr lang="en-US" sz="2000">
                <a:solidFill>
                  <a:srgbClr val="CC6600"/>
                </a:solidFill>
              </a:rPr>
              <a:t>Marc Paganini</a:t>
            </a:r>
            <a:r>
              <a:rPr lang="en-US" sz="2000"/>
              <a:t>, Duccio Rocchini, Amy Rosenthal, Maria J. Santos, </a:t>
            </a:r>
            <a:r>
              <a:rPr lang="en-US" sz="2000">
                <a:solidFill>
                  <a:srgbClr val="CC6600"/>
                </a:solidFill>
              </a:rPr>
              <a:t>Lucie Viciano</a:t>
            </a:r>
            <a:endParaRPr sz="2000">
              <a:solidFill>
                <a:srgbClr val="CC6600"/>
              </a:solidFill>
            </a:endParaRPr>
          </a:p>
          <a:p>
            <a:pPr indent="-298450" lvl="1" marL="914400" rtl="0" algn="l">
              <a:lnSpc>
                <a:spcPct val="100000"/>
              </a:lnSpc>
              <a:spcBef>
                <a:spcPts val="0"/>
              </a:spcBef>
              <a:spcAft>
                <a:spcPts val="0"/>
              </a:spcAft>
              <a:buSzPts val="1100"/>
              <a:buChar char="○"/>
            </a:pPr>
            <a:r>
              <a:rPr lang="en-US" sz="2000">
                <a:solidFill>
                  <a:srgbClr val="CC6600"/>
                </a:solidFill>
              </a:rPr>
              <a:t>CEOS Agencies:</a:t>
            </a:r>
            <a:r>
              <a:rPr lang="en-US" sz="2000"/>
              <a:t> European Commission, DLR, NASA, NOAA, ISRO, ESA, CSA</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Discussion areas: All are from White Paper (“opportunities” or “challenges”)</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Outcomes include:</a:t>
            </a:r>
            <a:endParaRPr/>
          </a:p>
          <a:p>
            <a:pPr indent="-298450" lvl="0" marL="457200" rtl="0" algn="l">
              <a:lnSpc>
                <a:spcPct val="100000"/>
              </a:lnSpc>
              <a:spcBef>
                <a:spcPts val="0"/>
              </a:spcBef>
              <a:spcAft>
                <a:spcPts val="0"/>
              </a:spcAft>
              <a:buSzPts val="1100"/>
              <a:buChar char="●"/>
            </a:pPr>
            <a:r>
              <a:rPr lang="en-US"/>
              <a:t>Engagement with these organizations (currently, very limited visibility with them)</a:t>
            </a:r>
            <a:endParaRPr/>
          </a:p>
          <a:p>
            <a:pPr indent="-298450" lvl="0" marL="457200" rtl="0" algn="l">
              <a:lnSpc>
                <a:spcPct val="100000"/>
              </a:lnSpc>
              <a:spcBef>
                <a:spcPts val="0"/>
              </a:spcBef>
              <a:spcAft>
                <a:spcPts val="0"/>
              </a:spcAft>
              <a:buSzPts val="1100"/>
              <a:buChar char="●"/>
            </a:pPr>
            <a:r>
              <a:rPr lang="en-US"/>
              <a:t>Improved understanding of their needs and constraints</a:t>
            </a:r>
            <a:endParaRPr/>
          </a:p>
          <a:p>
            <a:pPr indent="-298450" lvl="0" marL="457200" rtl="0" algn="l">
              <a:lnSpc>
                <a:spcPct val="100000"/>
              </a:lnSpc>
              <a:spcBef>
                <a:spcPts val="0"/>
              </a:spcBef>
              <a:spcAft>
                <a:spcPts val="0"/>
              </a:spcAft>
              <a:buSzPts val="1100"/>
              <a:buChar char="●"/>
            </a:pPr>
            <a:r>
              <a:rPr lang="en-US"/>
              <a:t>Potential for further discussion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IUCN GET is the Global Ecosystem Typology—a standard classification scheme of about 100 ecosystem classes.</a:t>
            </a:r>
            <a:endParaRPr/>
          </a:p>
          <a:p>
            <a:pPr indent="0" lvl="0" marL="158750" rtl="0" algn="l">
              <a:lnSpc>
                <a:spcPct val="100000"/>
              </a:lnSpc>
              <a:spcBef>
                <a:spcPts val="0"/>
              </a:spcBef>
              <a:spcAft>
                <a:spcPts val="0"/>
              </a:spcAft>
              <a:buSzPts val="1100"/>
              <a:buNone/>
            </a:pPr>
            <a:r>
              <a:rPr lang="en-US"/>
              <a:t>This recommendation suggests identifying the data most needed to discriminate each ecosystem class.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 name="Google Shape;34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9.jpg"/><Relationship Id="rId4" Type="http://schemas.openxmlformats.org/officeDocument/2006/relationships/image" Target="../media/image13.jpg"/><Relationship Id="rId5" Type="http://schemas.openxmlformats.org/officeDocument/2006/relationships/image" Target="../media/image1.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0"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Medium"/>
              <a:buNone/>
              <a:defRPr b="0" i="0" sz="8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ph idx="1" type="body"/>
          </p:nvPr>
        </p:nvSpPr>
        <p:spPr>
          <a:xfrm>
            <a:off x="324233" y="1148317"/>
            <a:ext cx="11495400" cy="531627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50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50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50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50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9" name="Google Shape;29;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Medium"/>
              <a:buNone/>
              <a:defRPr b="0" i="0" sz="44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2" name="Google Shape;32;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3" name="Google Shape;33;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4" name="Google Shape;34;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5" name="Google Shape;35;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4"/>
          <p:cNvSpPr txBox="1"/>
          <p:nvPr>
            <p:ph idx="1" type="body"/>
          </p:nvPr>
        </p:nvSpPr>
        <p:spPr>
          <a:xfrm>
            <a:off x="386632" y="1212112"/>
            <a:ext cx="5509008" cy="523121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50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50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50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50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7" name="Google Shape;37;p4"/>
          <p:cNvSpPr txBox="1"/>
          <p:nvPr>
            <p:ph idx="2" type="body"/>
          </p:nvPr>
        </p:nvSpPr>
        <p:spPr>
          <a:xfrm>
            <a:off x="6296361" y="1212112"/>
            <a:ext cx="5509008" cy="523121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50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50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50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50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Medium"/>
              <a:buNone/>
              <a:defRPr b="0" i="0" sz="44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Only">
    <p:spTree>
      <p:nvGrpSpPr>
        <p:cNvPr id="40" name="Shape 40"/>
        <p:cNvGrpSpPr/>
        <p:nvPr/>
      </p:nvGrpSpPr>
      <p:grpSpPr>
        <a:xfrm>
          <a:off x="0" y="0"/>
          <a:ext cx="0" cy="0"/>
          <a:chOff x="0" y="0"/>
          <a:chExt cx="0" cy="0"/>
        </a:xfrm>
      </p:grpSpPr>
      <p:sp>
        <p:nvSpPr>
          <p:cNvPr id="41" name="Google Shape;41;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2" name="Google Shape;42;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3" name="Google Shape;43;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4" name="Google Shape;44;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5" name="Google Shape;45;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6" name="Google Shape;46;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7" name="Google Shape;47;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Medium"/>
              <a:buNone/>
              <a:defRPr b="0" i="0" sz="44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48" name="Shape 48"/>
        <p:cNvGrpSpPr/>
        <p:nvPr/>
      </p:nvGrpSpPr>
      <p:grpSpPr>
        <a:xfrm>
          <a:off x="0" y="0"/>
          <a:ext cx="0" cy="0"/>
          <a:chOff x="0" y="0"/>
          <a:chExt cx="0" cy="0"/>
        </a:xfrm>
      </p:grpSpPr>
      <p:sp>
        <p:nvSpPr>
          <p:cNvPr id="49" name="Google Shape;49;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6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9pPr>
          </a:lstStyle>
          <a:p/>
        </p:txBody>
      </p:sp>
      <p:sp>
        <p:nvSpPr>
          <p:cNvPr id="51" name="Google Shape;51;p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54" name="Shape 54"/>
        <p:cNvGrpSpPr/>
        <p:nvPr/>
      </p:nvGrpSpPr>
      <p:grpSpPr>
        <a:xfrm>
          <a:off x="0" y="0"/>
          <a:ext cx="0" cy="0"/>
          <a:chOff x="0" y="0"/>
          <a:chExt cx="0" cy="0"/>
        </a:xfrm>
      </p:grpSpPr>
      <p:sp>
        <p:nvSpPr>
          <p:cNvPr id="55" name="Google Shape;55;p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7"/>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png"/><Relationship Id="rId4" Type="http://schemas.openxmlformats.org/officeDocument/2006/relationships/image" Target="../media/image11.png"/><Relationship Id="rId5"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8"/>
          <p:cNvSpPr txBox="1"/>
          <p:nvPr>
            <p:ph type="title"/>
          </p:nvPr>
        </p:nvSpPr>
        <p:spPr>
          <a:xfrm>
            <a:off x="176046" y="175938"/>
            <a:ext cx="8256753"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US" sz="5400"/>
              <a:t>Ecosystem Extent</a:t>
            </a:r>
            <a:br>
              <a:rPr lang="en-US" sz="5400"/>
            </a:br>
            <a:r>
              <a:rPr lang="en-US" sz="5400"/>
              <a:t>Task Team:</a:t>
            </a:r>
            <a:br>
              <a:rPr lang="en-US" sz="5400"/>
            </a:br>
            <a:br>
              <a:rPr lang="en-US" sz="5400"/>
            </a:br>
            <a:r>
              <a:rPr i="1" lang="en-US" sz="3600">
                <a:solidFill>
                  <a:srgbClr val="7A9826"/>
                </a:solidFill>
              </a:rPr>
              <a:t>White paper &amp; recommendations</a:t>
            </a:r>
            <a:endParaRPr i="1" sz="3600">
              <a:solidFill>
                <a:srgbClr val="7A9826"/>
              </a:solidFill>
            </a:endParaRPr>
          </a:p>
        </p:txBody>
      </p:sp>
      <p:sp>
        <p:nvSpPr>
          <p:cNvPr id="65" name="Google Shape;65;p8"/>
          <p:cNvSpPr/>
          <p:nvPr/>
        </p:nvSpPr>
        <p:spPr>
          <a:xfrm>
            <a:off x="7792529" y="6611837"/>
            <a:ext cx="4485735" cy="233463"/>
          </a:xfrm>
          <a:prstGeom prst="rect">
            <a:avLst/>
          </a:prstGeom>
          <a:noFill/>
          <a:ln>
            <a:noFill/>
          </a:ln>
        </p:spPr>
        <p:txBody>
          <a:bodyPr anchorCtr="0" anchor="t" bIns="46025" lIns="92075" spcFirstLastPara="1" rIns="92075" wrap="square" tIns="46025">
            <a:noAutofit/>
          </a:bodyPr>
          <a:lstStyle/>
          <a:p>
            <a:pPr indent="0" lvl="0" marL="0" marR="0" rtl="0" algn="l">
              <a:lnSpc>
                <a:spcPct val="110000"/>
              </a:lnSpc>
              <a:spcBef>
                <a:spcPts val="0"/>
              </a:spcBef>
              <a:spcAft>
                <a:spcPts val="0"/>
              </a:spcAft>
              <a:buClr>
                <a:srgbClr val="000000"/>
              </a:buClr>
              <a:buSzPts val="900"/>
              <a:buFont typeface="Noto Sans Symbols"/>
              <a:buNone/>
            </a:pPr>
            <a:r>
              <a:rPr b="0" i="0" lang="en-US" sz="900" u="none" cap="none" strike="noStrike">
                <a:solidFill>
                  <a:srgbClr val="000000"/>
                </a:solidFill>
                <a:latin typeface="Arial"/>
                <a:ea typeface="Arial"/>
                <a:cs typeface="Arial"/>
                <a:sym typeface="Arial"/>
              </a:rPr>
              <a:t>(c) 2023 California Institute of Technology. Government sponsorship acknowledged.</a:t>
            </a:r>
            <a:endParaRPr b="0" i="0" sz="1400" u="none" cap="none" strike="noStrike">
              <a:solidFill>
                <a:srgbClr val="000000"/>
              </a:solidFill>
              <a:latin typeface="Arial"/>
              <a:ea typeface="Arial"/>
              <a:cs typeface="Arial"/>
              <a:sym typeface="Arial"/>
            </a:endParaRPr>
          </a:p>
        </p:txBody>
      </p:sp>
      <p:sp>
        <p:nvSpPr>
          <p:cNvPr id="66" name="Google Shape;66;p8"/>
          <p:cNvSpPr txBox="1"/>
          <p:nvPr/>
        </p:nvSpPr>
        <p:spPr>
          <a:xfrm>
            <a:off x="9248737" y="6212853"/>
            <a:ext cx="2349162" cy="5368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SIT Technical Workshop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18-19 October 2023, Frascati</a:t>
            </a:r>
            <a:endParaRPr b="0" i="0" sz="1400" u="none" cap="none" strike="noStrike">
              <a:solidFill>
                <a:srgbClr val="000000"/>
              </a:solidFill>
              <a:latin typeface="Arial"/>
              <a:ea typeface="Arial"/>
              <a:cs typeface="Arial"/>
              <a:sym typeface="Arial"/>
            </a:endParaRPr>
          </a:p>
        </p:txBody>
      </p:sp>
      <p:sp>
        <p:nvSpPr>
          <p:cNvPr id="67" name="Google Shape;67;p8"/>
          <p:cNvSpPr/>
          <p:nvPr/>
        </p:nvSpPr>
        <p:spPr>
          <a:xfrm>
            <a:off x="9248737" y="4073806"/>
            <a:ext cx="3029527" cy="21390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Gary Geller</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NASA Jet Propulsion Laboratory</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California Institute of Technology</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 </a:t>
            </a:r>
            <a:br>
              <a:rPr b="1" i="0" lang="en-US" sz="400" u="none" cap="none" strike="noStrike">
                <a:solidFill>
                  <a:srgbClr val="000000"/>
                </a:solidFill>
                <a:latin typeface="Arial"/>
                <a:ea typeface="Arial"/>
                <a:cs typeface="Arial"/>
                <a:sym typeface="Arial"/>
              </a:rPr>
            </a:br>
            <a:r>
              <a:rPr b="1" i="0" lang="en-US" sz="1400" u="none" cap="none" strike="noStrike">
                <a:solidFill>
                  <a:srgbClr val="000000"/>
                </a:solidFill>
                <a:latin typeface="Arial"/>
                <a:ea typeface="Arial"/>
                <a:cs typeface="Arial"/>
                <a:sym typeface="Arial"/>
              </a:rPr>
              <a:t>Shaun Levick, CSIRO</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 </a:t>
            </a:r>
            <a:br>
              <a:rPr b="1" i="0" lang="en-US" sz="1400" u="none" cap="none" strike="noStrike">
                <a:solidFill>
                  <a:srgbClr val="000000"/>
                </a:solidFill>
                <a:latin typeface="Arial"/>
                <a:ea typeface="Arial"/>
                <a:cs typeface="Arial"/>
                <a:sym typeface="Arial"/>
              </a:rPr>
            </a:br>
            <a:r>
              <a:rPr b="1" i="0" lang="en-US" sz="1400" u="none" cap="none" strike="noStrike">
                <a:solidFill>
                  <a:srgbClr val="000000"/>
                </a:solidFill>
                <a:latin typeface="Arial"/>
                <a:ea typeface="Arial"/>
                <a:cs typeface="Arial"/>
                <a:sym typeface="Arial"/>
              </a:rPr>
              <a:t>Sandra Luque, CNES/INRAE</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 </a:t>
            </a:r>
            <a:br>
              <a:rPr b="1" i="0" lang="en-US" sz="1400" u="none" cap="none" strike="noStrike">
                <a:solidFill>
                  <a:srgbClr val="000000"/>
                </a:solidFill>
                <a:latin typeface="Arial"/>
                <a:ea typeface="Arial"/>
                <a:cs typeface="Arial"/>
                <a:sym typeface="Arial"/>
              </a:rPr>
            </a:br>
            <a:r>
              <a:rPr b="1" i="0" lang="en-US" sz="1400" u="none" cap="none" strike="noStrike">
                <a:solidFill>
                  <a:srgbClr val="000000"/>
                </a:solidFill>
                <a:latin typeface="Arial"/>
                <a:ea typeface="Arial"/>
                <a:cs typeface="Arial"/>
                <a:sym typeface="Arial"/>
              </a:rPr>
              <a:t>Roger Sayre, USGS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1" i="0" lang="en-US" sz="1400" u="none" cap="none" strike="noStrike">
                <a:solidFill>
                  <a:srgbClr val="000000"/>
                </a:solidFill>
                <a:latin typeface="Arial"/>
                <a:ea typeface="Arial"/>
                <a:cs typeface="Arial"/>
                <a:sym typeface="Arial"/>
              </a:rPr>
            </a:br>
            <a:r>
              <a:rPr b="1" i="0" lang="en-US" sz="1400" u="none" cap="none" strike="noStrike">
                <a:solidFill>
                  <a:srgbClr val="000000"/>
                </a:solidFill>
                <a:latin typeface="Arial"/>
                <a:ea typeface="Arial"/>
                <a:cs typeface="Arial"/>
                <a:sym typeface="Arial"/>
              </a:rPr>
              <a:t>Agenda item 6.1</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idx="1" type="body"/>
          </p:nvPr>
        </p:nvSpPr>
        <p:spPr>
          <a:xfrm>
            <a:off x="100501" y="1347019"/>
            <a:ext cx="3808723" cy="4650658"/>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50800" rtl="0" algn="l">
              <a:lnSpc>
                <a:spcPct val="100000"/>
              </a:lnSpc>
              <a:spcBef>
                <a:spcPts val="1000"/>
              </a:spcBef>
              <a:spcAft>
                <a:spcPts val="0"/>
              </a:spcAft>
              <a:buSzPts val="2800"/>
              <a:buNone/>
            </a:pPr>
            <a:r>
              <a:rPr b="1" lang="en-US" sz="3200"/>
              <a:t>“Composition, Function, Structure”</a:t>
            </a:r>
            <a:endParaRPr/>
          </a:p>
          <a:p>
            <a:pPr indent="0" lvl="0" marL="50800" rtl="0" algn="l">
              <a:lnSpc>
                <a:spcPct val="100000"/>
              </a:lnSpc>
              <a:spcBef>
                <a:spcPts val="1000"/>
              </a:spcBef>
              <a:spcAft>
                <a:spcPts val="0"/>
              </a:spcAft>
              <a:buSzPts val="2800"/>
              <a:buNone/>
            </a:pPr>
            <a:r>
              <a:rPr lang="en-US" sz="3200"/>
              <a:t>Sensors of different types provide complementary measurements</a:t>
            </a:r>
            <a:endParaRPr/>
          </a:p>
        </p:txBody>
      </p:sp>
      <p:sp>
        <p:nvSpPr>
          <p:cNvPr id="124" name="Google Shape;124;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sz="4000"/>
              <a:t>1) Sensor Complementarity</a:t>
            </a:r>
            <a:endParaRPr/>
          </a:p>
        </p:txBody>
      </p:sp>
      <p:graphicFrame>
        <p:nvGraphicFramePr>
          <p:cNvPr id="125" name="Google Shape;125;p17"/>
          <p:cNvGraphicFramePr/>
          <p:nvPr/>
        </p:nvGraphicFramePr>
        <p:xfrm>
          <a:off x="4068659" y="1187342"/>
          <a:ext cx="3000000" cy="3000000"/>
        </p:xfrm>
        <a:graphic>
          <a:graphicData uri="http://schemas.openxmlformats.org/drawingml/2006/table">
            <a:tbl>
              <a:tblPr>
                <a:noFill/>
                <a:tableStyleId>{50B40F99-BE29-440D-9D54-97CFCF88FA15}</a:tableStyleId>
              </a:tblPr>
              <a:tblGrid>
                <a:gridCol w="2538600"/>
                <a:gridCol w="5456100"/>
              </a:tblGrid>
              <a:tr h="665175">
                <a:tc>
                  <a:txBody>
                    <a:bodyPr/>
                    <a:lstStyle/>
                    <a:p>
                      <a:pPr indent="0" lvl="0" marL="0" marR="0" rtl="0" algn="ctr">
                        <a:lnSpc>
                          <a:spcPct val="115000"/>
                        </a:lnSpc>
                        <a:spcBef>
                          <a:spcPts val="0"/>
                        </a:spcBef>
                        <a:spcAft>
                          <a:spcPts val="0"/>
                        </a:spcAft>
                        <a:buClr>
                          <a:srgbClr val="000000"/>
                        </a:buClr>
                        <a:buSzPts val="2800"/>
                        <a:buFont typeface="Arial"/>
                        <a:buNone/>
                      </a:pPr>
                      <a:r>
                        <a:rPr b="1" lang="en-US" sz="2800" u="none" cap="none" strike="noStrike"/>
                        <a:t>Sensor type</a:t>
                      </a:r>
                      <a:endParaRPr b="1" sz="2800" u="none" cap="none" strike="noStrike">
                        <a:latin typeface="Calibri"/>
                        <a:ea typeface="Calibri"/>
                        <a:cs typeface="Calibri"/>
                        <a:sym typeface="Calibri"/>
                      </a:endParaRPr>
                    </a:p>
                  </a:txBody>
                  <a:tcPr marT="63500" marB="63500" marR="63500" marL="63500">
                    <a:solidFill>
                      <a:srgbClr val="9FB0CC"/>
                    </a:solidFill>
                  </a:tcPr>
                </a:tc>
                <a:tc>
                  <a:txBody>
                    <a:bodyPr/>
                    <a:lstStyle/>
                    <a:p>
                      <a:pPr indent="0" lvl="0" marL="0" marR="0" rtl="0" algn="ctr">
                        <a:lnSpc>
                          <a:spcPct val="115000"/>
                        </a:lnSpc>
                        <a:spcBef>
                          <a:spcPts val="0"/>
                        </a:spcBef>
                        <a:spcAft>
                          <a:spcPts val="0"/>
                        </a:spcAft>
                        <a:buClr>
                          <a:srgbClr val="000000"/>
                        </a:buClr>
                        <a:buSzPts val="2800"/>
                        <a:buFont typeface="Arial"/>
                        <a:buNone/>
                      </a:pPr>
                      <a:r>
                        <a:rPr b="1" lang="en-US" sz="2800" u="none" cap="none" strike="noStrike"/>
                        <a:t>Key Ecosystem Characteristics</a:t>
                      </a:r>
                      <a:endParaRPr b="1" sz="2800" u="none" cap="none" strike="noStrike">
                        <a:latin typeface="Calibri"/>
                        <a:ea typeface="Calibri"/>
                        <a:cs typeface="Calibri"/>
                        <a:sym typeface="Calibri"/>
                      </a:endParaRPr>
                    </a:p>
                  </a:txBody>
                  <a:tcPr marT="63500" marB="63500" marR="63500" marL="63500">
                    <a:solidFill>
                      <a:srgbClr val="9FB0CC"/>
                    </a:solidFill>
                  </a:tcPr>
                </a:tc>
              </a:tr>
              <a:tr h="1137225">
                <a:tc>
                  <a:txBody>
                    <a:bodyPr/>
                    <a:lstStyle/>
                    <a:p>
                      <a:pPr indent="0" lvl="0" marL="0" marR="0" rtl="0" algn="l">
                        <a:lnSpc>
                          <a:spcPct val="107000"/>
                        </a:lnSpc>
                        <a:spcBef>
                          <a:spcPts val="0"/>
                        </a:spcBef>
                        <a:spcAft>
                          <a:spcPts val="0"/>
                        </a:spcAft>
                        <a:buClr>
                          <a:srgbClr val="000000"/>
                        </a:buClr>
                        <a:buSzPts val="2800"/>
                        <a:buFont typeface="Arial"/>
                        <a:buNone/>
                      </a:pPr>
                      <a:r>
                        <a:rPr lang="en-US" sz="2800" u="none" cap="none" strike="noStrike"/>
                        <a:t>Optical - Multispectral</a:t>
                      </a:r>
                      <a:endParaRPr sz="28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2800"/>
                        <a:buFont typeface="Arial"/>
                        <a:buNone/>
                      </a:pPr>
                      <a:r>
                        <a:rPr lang="en-US" sz="2800" u="none" cap="none" strike="noStrike"/>
                        <a:t>Composition (coarsely)</a:t>
                      </a:r>
                      <a:endParaRPr sz="1400" u="none" cap="none" strike="noStrike"/>
                    </a:p>
                    <a:p>
                      <a:pPr indent="0" lvl="0" marL="0" marR="0" rtl="0" algn="l">
                        <a:lnSpc>
                          <a:spcPct val="107000"/>
                        </a:lnSpc>
                        <a:spcBef>
                          <a:spcPts val="0"/>
                        </a:spcBef>
                        <a:spcAft>
                          <a:spcPts val="0"/>
                        </a:spcAft>
                        <a:buClr>
                          <a:srgbClr val="000000"/>
                        </a:buClr>
                        <a:buSzPts val="2800"/>
                        <a:buFont typeface="Arial"/>
                        <a:buNone/>
                      </a:pPr>
                      <a:r>
                        <a:rPr lang="en-US" sz="2800" u="none" cap="none" strike="noStrike"/>
                        <a:t>Functional traits (coarsely)</a:t>
                      </a:r>
                      <a:endParaRPr sz="2800" u="none" cap="none" strike="noStrike">
                        <a:latin typeface="Calibri"/>
                        <a:ea typeface="Calibri"/>
                        <a:cs typeface="Calibri"/>
                        <a:sym typeface="Calibri"/>
                      </a:endParaRPr>
                    </a:p>
                  </a:txBody>
                  <a:tcPr marT="63500" marB="63500" marR="63500" marL="63500"/>
                </a:tc>
              </a:tr>
              <a:tr h="1137225">
                <a:tc>
                  <a:txBody>
                    <a:bodyPr/>
                    <a:lstStyle/>
                    <a:p>
                      <a:pPr indent="0" lvl="0" marL="0" marR="0" rtl="0" algn="l">
                        <a:lnSpc>
                          <a:spcPct val="107000"/>
                        </a:lnSpc>
                        <a:spcBef>
                          <a:spcPts val="0"/>
                        </a:spcBef>
                        <a:spcAft>
                          <a:spcPts val="0"/>
                        </a:spcAft>
                        <a:buClr>
                          <a:srgbClr val="000000"/>
                        </a:buClr>
                        <a:buSzPts val="2800"/>
                        <a:buFont typeface="Arial"/>
                        <a:buNone/>
                      </a:pPr>
                      <a:r>
                        <a:rPr lang="en-US" sz="2800" u="none" cap="none" strike="noStrike"/>
                        <a:t>Optical - </a:t>
                      </a:r>
                      <a:endParaRPr sz="1400" u="none" cap="none" strike="noStrike"/>
                    </a:p>
                    <a:p>
                      <a:pPr indent="0" lvl="0" marL="0" marR="0" rtl="0" algn="l">
                        <a:lnSpc>
                          <a:spcPct val="107000"/>
                        </a:lnSpc>
                        <a:spcBef>
                          <a:spcPts val="0"/>
                        </a:spcBef>
                        <a:spcAft>
                          <a:spcPts val="0"/>
                        </a:spcAft>
                        <a:buClr>
                          <a:srgbClr val="000000"/>
                        </a:buClr>
                        <a:buSzPts val="2800"/>
                        <a:buFont typeface="Arial"/>
                        <a:buNone/>
                      </a:pPr>
                      <a:r>
                        <a:rPr lang="en-US" sz="2800" u="none" cap="none" strike="noStrike"/>
                        <a:t>Hyperspectral</a:t>
                      </a:r>
                      <a:endParaRPr sz="28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2800"/>
                        <a:buFont typeface="Arial"/>
                        <a:buNone/>
                      </a:pPr>
                      <a:r>
                        <a:rPr lang="en-US" sz="2800" u="none" cap="none" strike="noStrike"/>
                        <a:t>Composition</a:t>
                      </a:r>
                      <a:endParaRPr sz="1400" u="none" cap="none" strike="noStrike"/>
                    </a:p>
                    <a:p>
                      <a:pPr indent="0" lvl="0" marL="0" marR="0" rtl="0" algn="l">
                        <a:lnSpc>
                          <a:spcPct val="107000"/>
                        </a:lnSpc>
                        <a:spcBef>
                          <a:spcPts val="0"/>
                        </a:spcBef>
                        <a:spcAft>
                          <a:spcPts val="0"/>
                        </a:spcAft>
                        <a:buClr>
                          <a:srgbClr val="000000"/>
                        </a:buClr>
                        <a:buSzPts val="2800"/>
                        <a:buFont typeface="Arial"/>
                        <a:buNone/>
                      </a:pPr>
                      <a:r>
                        <a:rPr lang="en-US" sz="2800" u="none" cap="none" strike="noStrike"/>
                        <a:t>Functional traits</a:t>
                      </a:r>
                      <a:endParaRPr sz="2800" u="none" cap="none" strike="noStrike">
                        <a:latin typeface="Calibri"/>
                        <a:ea typeface="Calibri"/>
                        <a:cs typeface="Calibri"/>
                        <a:sym typeface="Calibri"/>
                      </a:endParaRPr>
                    </a:p>
                  </a:txBody>
                  <a:tcPr marT="63500" marB="63500" marR="63500" marL="63500"/>
                </a:tc>
              </a:tr>
              <a:tr h="1137225">
                <a:tc>
                  <a:txBody>
                    <a:bodyPr/>
                    <a:lstStyle/>
                    <a:p>
                      <a:pPr indent="0" lvl="0" marL="0" marR="0" rtl="0" algn="l">
                        <a:lnSpc>
                          <a:spcPct val="107000"/>
                        </a:lnSpc>
                        <a:spcBef>
                          <a:spcPts val="0"/>
                        </a:spcBef>
                        <a:spcAft>
                          <a:spcPts val="0"/>
                        </a:spcAft>
                        <a:buClr>
                          <a:srgbClr val="000000"/>
                        </a:buClr>
                        <a:buSzPts val="2800"/>
                        <a:buFont typeface="Arial"/>
                        <a:buNone/>
                      </a:pPr>
                      <a:r>
                        <a:rPr lang="en-US" sz="2800" u="none" cap="none" strike="noStrike"/>
                        <a:t>Radar</a:t>
                      </a:r>
                      <a:endParaRPr sz="28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2800"/>
                        <a:buFont typeface="Arial"/>
                        <a:buNone/>
                      </a:pPr>
                      <a:r>
                        <a:rPr lang="en-US" sz="2800" u="none" cap="none" strike="noStrike"/>
                        <a:t>Physical structure</a:t>
                      </a:r>
                      <a:endParaRPr sz="1400" u="none" cap="none" strike="noStrike"/>
                    </a:p>
                    <a:p>
                      <a:pPr indent="0" lvl="0" marL="0" marR="0" rtl="0" algn="l">
                        <a:lnSpc>
                          <a:spcPct val="107000"/>
                        </a:lnSpc>
                        <a:spcBef>
                          <a:spcPts val="0"/>
                        </a:spcBef>
                        <a:spcAft>
                          <a:spcPts val="0"/>
                        </a:spcAft>
                        <a:buClr>
                          <a:srgbClr val="000000"/>
                        </a:buClr>
                        <a:buSzPts val="2800"/>
                        <a:buFont typeface="Arial"/>
                        <a:buNone/>
                      </a:pPr>
                      <a:r>
                        <a:rPr lang="en-US" sz="2800" u="none" cap="none" strike="noStrike"/>
                        <a:t>Height, biomass</a:t>
                      </a:r>
                      <a:endParaRPr sz="2800" u="none" cap="none" strike="noStrike">
                        <a:latin typeface="Calibri"/>
                        <a:ea typeface="Calibri"/>
                        <a:cs typeface="Calibri"/>
                        <a:sym typeface="Calibri"/>
                      </a:endParaRPr>
                    </a:p>
                  </a:txBody>
                  <a:tcPr marT="63500" marB="63500" marR="63500" marL="63500"/>
                </a:tc>
              </a:tr>
              <a:tr h="1137225">
                <a:tc>
                  <a:txBody>
                    <a:bodyPr/>
                    <a:lstStyle/>
                    <a:p>
                      <a:pPr indent="0" lvl="0" marL="0" marR="0" rtl="0" algn="l">
                        <a:lnSpc>
                          <a:spcPct val="107000"/>
                        </a:lnSpc>
                        <a:spcBef>
                          <a:spcPts val="0"/>
                        </a:spcBef>
                        <a:spcAft>
                          <a:spcPts val="0"/>
                        </a:spcAft>
                        <a:buClr>
                          <a:srgbClr val="000000"/>
                        </a:buClr>
                        <a:buSzPts val="2800"/>
                        <a:buFont typeface="Arial"/>
                        <a:buNone/>
                      </a:pPr>
                      <a:r>
                        <a:rPr lang="en-US" sz="2800" u="none" cap="none" strike="noStrike"/>
                        <a:t>Lidar</a:t>
                      </a:r>
                      <a:endParaRPr sz="28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2800"/>
                        <a:buFont typeface="Arial"/>
                        <a:buNone/>
                      </a:pPr>
                      <a:r>
                        <a:rPr lang="en-US" sz="2800" u="none" cap="none" strike="noStrike"/>
                        <a:t>Physical structure</a:t>
                      </a:r>
                      <a:endParaRPr sz="1400" u="none" cap="none" strike="noStrike"/>
                    </a:p>
                    <a:p>
                      <a:pPr indent="0" lvl="0" marL="0" marR="0" rtl="0" algn="l">
                        <a:lnSpc>
                          <a:spcPct val="107000"/>
                        </a:lnSpc>
                        <a:spcBef>
                          <a:spcPts val="0"/>
                        </a:spcBef>
                        <a:spcAft>
                          <a:spcPts val="0"/>
                        </a:spcAft>
                        <a:buClr>
                          <a:srgbClr val="000000"/>
                        </a:buClr>
                        <a:buSzPts val="2800"/>
                        <a:buFont typeface="Arial"/>
                        <a:buNone/>
                      </a:pPr>
                      <a:r>
                        <a:rPr lang="en-US" sz="2800" u="none" cap="none" strike="noStrike"/>
                        <a:t>Vertical profile</a:t>
                      </a:r>
                      <a:endParaRPr sz="2800" u="none" cap="none" strike="noStrike">
                        <a:latin typeface="Calibri"/>
                        <a:ea typeface="Calibri"/>
                        <a:cs typeface="Calibri"/>
                        <a:sym typeface="Calibri"/>
                      </a:endParaRPr>
                    </a:p>
                  </a:txBody>
                  <a:tcPr marT="63500" marB="63500" marR="63500" marL="63500"/>
                </a:tc>
              </a:tr>
            </a:tbl>
          </a:graphicData>
        </a:graphic>
      </p:graphicFrame>
      <p:sp>
        <p:nvSpPr>
          <p:cNvPr id="126" name="Google Shape;126;p17"/>
          <p:cNvSpPr/>
          <p:nvPr/>
        </p:nvSpPr>
        <p:spPr>
          <a:xfrm>
            <a:off x="4068659" y="1187342"/>
            <a:ext cx="7994709" cy="5214043"/>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27" name="Google Shape;127;p17"/>
          <p:cNvCxnSpPr/>
          <p:nvPr/>
        </p:nvCxnSpPr>
        <p:spPr>
          <a:xfrm flipH="1">
            <a:off x="6593747" y="1178953"/>
            <a:ext cx="25167" cy="5196680"/>
          </a:xfrm>
          <a:prstGeom prst="straightConnector1">
            <a:avLst/>
          </a:prstGeom>
          <a:noFill/>
          <a:ln cap="flat" cmpd="sng" w="19050">
            <a:solidFill>
              <a:srgbClr val="2F415D"/>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idx="1" type="body"/>
          </p:nvPr>
        </p:nvSpPr>
        <p:spPr>
          <a:xfrm>
            <a:off x="324233" y="1148317"/>
            <a:ext cx="11495400" cy="531627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US"/>
              <a:t>Combining data from different types of sensors </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Use of hyperspectral data </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Time series analysis </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Artificial intelligence and machine learning</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Data cubes</a:t>
            </a:r>
            <a:endParaRPr/>
          </a:p>
          <a:p>
            <a:pPr indent="0" lvl="0" marL="50800" rtl="0" algn="l">
              <a:lnSpc>
                <a:spcPct val="100000"/>
              </a:lnSpc>
              <a:spcBef>
                <a:spcPts val="1000"/>
              </a:spcBef>
              <a:spcAft>
                <a:spcPts val="0"/>
              </a:spcAft>
              <a:buSzPts val="2800"/>
              <a:buNone/>
            </a:pPr>
            <a:r>
              <a:t/>
            </a:r>
            <a:endParaRPr/>
          </a:p>
        </p:txBody>
      </p:sp>
      <p:sp>
        <p:nvSpPr>
          <p:cNvPr id="133" name="Google Shape;133;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2) Opportunities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idx="1" type="body"/>
          </p:nvPr>
        </p:nvSpPr>
        <p:spPr>
          <a:xfrm>
            <a:off x="324233" y="1148317"/>
            <a:ext cx="11495400" cy="531627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US"/>
              <a:t>Combining data from different types of sensors </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Limited availability of value-added products </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EO data usability and technical capacity of users </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Ecosystem condition </a:t>
            </a:r>
            <a:endParaRPr/>
          </a:p>
          <a:p>
            <a:pPr indent="0" lvl="0" marL="50800" rtl="0" algn="l">
              <a:lnSpc>
                <a:spcPct val="100000"/>
              </a:lnSpc>
              <a:spcBef>
                <a:spcPts val="1000"/>
              </a:spcBef>
              <a:spcAft>
                <a:spcPts val="0"/>
              </a:spcAft>
              <a:buSzPts val="2800"/>
              <a:buNone/>
            </a:pPr>
            <a:r>
              <a:t/>
            </a:r>
            <a:endParaRPr/>
          </a:p>
        </p:txBody>
      </p:sp>
      <p:sp>
        <p:nvSpPr>
          <p:cNvPr id="139" name="Google Shape;139;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3) Challenges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idx="1" type="body"/>
          </p:nvPr>
        </p:nvSpPr>
        <p:spPr>
          <a:xfrm>
            <a:off x="3029065" y="2828087"/>
            <a:ext cx="6133870" cy="791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000"/>
              </a:spcBef>
              <a:spcAft>
                <a:spcPts val="0"/>
              </a:spcAft>
              <a:buSzPts val="2800"/>
              <a:buNone/>
            </a:pPr>
            <a:r>
              <a:rPr b="1" lang="en-US" sz="4600"/>
              <a:t>Recommendations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area 1</a:t>
            </a:r>
            <a:endParaRPr/>
          </a:p>
        </p:txBody>
      </p:sp>
      <p:graphicFrame>
        <p:nvGraphicFramePr>
          <p:cNvPr id="150" name="Google Shape;150;p21"/>
          <p:cNvGraphicFramePr/>
          <p:nvPr/>
        </p:nvGraphicFramePr>
        <p:xfrm>
          <a:off x="261257" y="1140542"/>
          <a:ext cx="3000000" cy="3000000"/>
        </p:xfrm>
        <a:graphic>
          <a:graphicData uri="http://schemas.openxmlformats.org/drawingml/2006/table">
            <a:tbl>
              <a:tblPr>
                <a:noFill/>
                <a:tableStyleId>{AAE45F5D-2A4E-47C7-86FC-5B8703241DC7}</a:tableStyleId>
              </a:tblPr>
              <a:tblGrid>
                <a:gridCol w="4028875"/>
                <a:gridCol w="75400"/>
                <a:gridCol w="7303975"/>
              </a:tblGrid>
              <a:tr h="835900">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Thematic Area</a:t>
                      </a:r>
                      <a:endParaRPr sz="1400" u="none" cap="none" strike="noStrike"/>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Recommendation</a:t>
                      </a:r>
                      <a:endParaRPr sz="2400" u="none" cap="none" strike="noStrike">
                        <a:solidFill>
                          <a:schemeClr val="lt1"/>
                        </a:solidFill>
                      </a:endParaRPr>
                    </a:p>
                  </a:txBody>
                  <a:tcPr marT="25000" marB="25000" marR="25000" marL="25000">
                    <a:solidFill>
                      <a:srgbClr val="263347"/>
                    </a:solidFill>
                  </a:tcPr>
                </a:tc>
              </a:tr>
              <a:tr h="451282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User Engagement</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Increase user engagement with EO and CEOS through workshop(s) and other activities to improve ecosystem extent mapping.</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1a. Identify specific user requirements and priorities for EO and related value-added products for ecosystem extent.</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t/>
                      </a:r>
                      <a:endParaRPr b="0" sz="2400" u="none" cap="none" strike="noStrike">
                        <a:solidFill>
                          <a:srgbClr val="000000"/>
                        </a:solidFill>
                      </a:endParaRPr>
                    </a:p>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1b. Establish a sustainable communication channel between CEOS and user communities for continued interaction.</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t/>
                      </a:r>
                      <a:endParaRPr b="0" sz="2400" u="none" cap="none" strike="noStrike">
                        <a:solidFill>
                          <a:srgbClr val="000000"/>
                        </a:solidFill>
                      </a:endParaRPr>
                    </a:p>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1c. Improve CEOS understanding of the user context, specifically:</a:t>
                      </a:r>
                      <a:endParaRPr sz="1400" u="none" cap="none" strike="noStrike"/>
                    </a:p>
                    <a:p>
                      <a:pPr indent="-284163" lvl="0" marL="568325" marR="0" rtl="0" algn="l">
                        <a:lnSpc>
                          <a:spcPct val="100000"/>
                        </a:lnSpc>
                        <a:spcBef>
                          <a:spcPts val="0"/>
                        </a:spcBef>
                        <a:spcAft>
                          <a:spcPts val="0"/>
                        </a:spcAft>
                        <a:buClr>
                          <a:srgbClr val="000000"/>
                        </a:buClr>
                        <a:buSzPts val="2400"/>
                        <a:buFont typeface="Arial"/>
                        <a:buChar char="•"/>
                      </a:pPr>
                      <a:r>
                        <a:rPr b="0" lang="en-US" sz="2400" u="none" cap="none" strike="noStrike">
                          <a:solidFill>
                            <a:srgbClr val="000000"/>
                          </a:solidFill>
                        </a:rPr>
                        <a:t>Barriers to use of EO data</a:t>
                      </a:r>
                      <a:endParaRPr sz="1400" u="none" cap="none" strike="noStrike"/>
                    </a:p>
                    <a:p>
                      <a:pPr indent="-284163" lvl="0" marL="568325" marR="0" rtl="0" algn="l">
                        <a:lnSpc>
                          <a:spcPct val="100000"/>
                        </a:lnSpc>
                        <a:spcBef>
                          <a:spcPts val="0"/>
                        </a:spcBef>
                        <a:spcAft>
                          <a:spcPts val="0"/>
                        </a:spcAft>
                        <a:buClr>
                          <a:srgbClr val="000000"/>
                        </a:buClr>
                        <a:buSzPts val="2400"/>
                        <a:buFont typeface="Arial"/>
                        <a:buChar char="•"/>
                      </a:pPr>
                      <a:r>
                        <a:rPr b="0" lang="en-US" sz="2400" u="none" cap="none" strike="noStrike">
                          <a:solidFill>
                            <a:srgbClr val="000000"/>
                          </a:solidFill>
                        </a:rPr>
                        <a:t>Internal user constraints (social, political, etc)</a:t>
                      </a:r>
                      <a:endParaRPr sz="2400" u="none" cap="none" strike="noStrike"/>
                    </a:p>
                  </a:txBody>
                  <a:tcPr marT="25000" marB="25000" marR="25000" marL="25000"/>
                </a:tc>
              </a:tr>
            </a:tbl>
          </a:graphicData>
        </a:graphic>
      </p:graphicFrame>
      <p:sp>
        <p:nvSpPr>
          <p:cNvPr id="151" name="Google Shape;151;p21"/>
          <p:cNvSpPr/>
          <p:nvPr/>
        </p:nvSpPr>
        <p:spPr>
          <a:xfrm>
            <a:off x="-17862280" y="1500485"/>
            <a:ext cx="56351100" cy="92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52" name="Google Shape;152;p21"/>
          <p:cNvSpPr txBox="1"/>
          <p:nvPr/>
        </p:nvSpPr>
        <p:spPr>
          <a:xfrm>
            <a:off x="230777" y="5150976"/>
            <a:ext cx="412324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(Format copied from Ben Poulter’s presentation—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used without permission….)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area 2</a:t>
            </a:r>
            <a:endParaRPr/>
          </a:p>
        </p:txBody>
      </p:sp>
      <p:graphicFrame>
        <p:nvGraphicFramePr>
          <p:cNvPr id="158" name="Google Shape;158;p22"/>
          <p:cNvGraphicFramePr/>
          <p:nvPr/>
        </p:nvGraphicFramePr>
        <p:xfrm>
          <a:off x="280923" y="1135164"/>
          <a:ext cx="3000000" cy="3000000"/>
        </p:xfrm>
        <a:graphic>
          <a:graphicData uri="http://schemas.openxmlformats.org/drawingml/2006/table">
            <a:tbl>
              <a:tblPr>
                <a:noFill/>
                <a:tableStyleId>{AAE45F5D-2A4E-47C7-86FC-5B8703241DC7}</a:tableStyleId>
              </a:tblPr>
              <a:tblGrid>
                <a:gridCol w="4074775"/>
                <a:gridCol w="75400"/>
                <a:gridCol w="7258075"/>
              </a:tblGrid>
              <a:tr h="791175">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Thematic Area</a:t>
                      </a:r>
                      <a:endParaRPr sz="1400" u="none" cap="none" strike="noStrike"/>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Recommendation</a:t>
                      </a:r>
                      <a:endParaRPr sz="2400" u="none" cap="none" strike="noStrike">
                        <a:solidFill>
                          <a:schemeClr val="lt1"/>
                        </a:solidFill>
                      </a:endParaRPr>
                    </a:p>
                  </a:txBody>
                  <a:tcPr marT="25000" marB="25000" marR="25000" marL="25000">
                    <a:solidFill>
                      <a:srgbClr val="263347"/>
                    </a:solidFill>
                  </a:tcPr>
                </a:tc>
              </a:tr>
              <a:tr h="454775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Technical advances</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Support development of technical advances to improve utilization of EO for ecosystem mapping.</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txBody>
                  <a:tcPr marT="25000" marB="25000" marR="25000" marL="25000"/>
                </a:tc>
                <a:tc>
                  <a:txBody>
                    <a:bodyPr/>
                    <a:lstStyle/>
                    <a:p>
                      <a:pPr indent="0" lvl="1" marL="0" marR="0" rtl="0" algn="l">
                        <a:lnSpc>
                          <a:spcPct val="100000"/>
                        </a:lnSpc>
                        <a:spcBef>
                          <a:spcPts val="0"/>
                        </a:spcBef>
                        <a:spcAft>
                          <a:spcPts val="0"/>
                        </a:spcAft>
                        <a:buClr>
                          <a:srgbClr val="000000"/>
                        </a:buClr>
                        <a:buSzPts val="2400"/>
                        <a:buFont typeface="Noto Sans Symbols"/>
                        <a:buNone/>
                      </a:pPr>
                      <a:r>
                        <a:rPr lang="en-US" sz="2400" u="none" cap="none" strike="noStrike">
                          <a:latin typeface="Arial"/>
                          <a:ea typeface="Arial"/>
                          <a:cs typeface="Arial"/>
                          <a:sym typeface="Arial"/>
                        </a:rPr>
                        <a:t>2a. For each ecosystem class, identify the key data sources that characterize it.</a:t>
                      </a:r>
                      <a:endParaRPr sz="1400" u="none" cap="none" strike="noStrike"/>
                    </a:p>
                    <a:p>
                      <a:pPr indent="0" lvl="1" marL="0" marR="0" rtl="0" algn="l">
                        <a:lnSpc>
                          <a:spcPct val="100000"/>
                        </a:lnSpc>
                        <a:spcBef>
                          <a:spcPts val="0"/>
                        </a:spcBef>
                        <a:spcAft>
                          <a:spcPts val="0"/>
                        </a:spcAft>
                        <a:buClr>
                          <a:srgbClr val="000000"/>
                        </a:buClr>
                        <a:buSzPts val="2000"/>
                        <a:buFont typeface="Noto Sans Symbols"/>
                        <a:buNone/>
                      </a:pPr>
                      <a:r>
                        <a:t/>
                      </a:r>
                      <a:endParaRPr sz="2000" u="none" cap="none" strike="noStrike">
                        <a:latin typeface="Arial"/>
                        <a:ea typeface="Arial"/>
                        <a:cs typeface="Arial"/>
                        <a:sym typeface="Arial"/>
                      </a:endParaRPr>
                    </a:p>
                    <a:p>
                      <a:pPr indent="0" lvl="1" marL="0" marR="0" rtl="0" algn="l">
                        <a:lnSpc>
                          <a:spcPct val="100000"/>
                        </a:lnSpc>
                        <a:spcBef>
                          <a:spcPts val="0"/>
                        </a:spcBef>
                        <a:spcAft>
                          <a:spcPts val="0"/>
                        </a:spcAft>
                        <a:buClr>
                          <a:srgbClr val="000000"/>
                        </a:buClr>
                        <a:buSzPts val="2400"/>
                        <a:buFont typeface="Noto Sans Symbols"/>
                        <a:buNone/>
                      </a:pPr>
                      <a:r>
                        <a:rPr lang="en-US" sz="2400" u="none" cap="none" strike="noStrike">
                          <a:latin typeface="Arial"/>
                          <a:ea typeface="Arial"/>
                          <a:cs typeface="Arial"/>
                          <a:sym typeface="Arial"/>
                        </a:rPr>
                        <a:t>2b. Facilitate combining data from different types of sensors to take advantage of their complementary.</a:t>
                      </a:r>
                      <a:endParaRPr sz="1400" u="none" cap="none" strike="noStrike"/>
                    </a:p>
                    <a:p>
                      <a:pPr indent="0" lvl="1" marL="0" marR="0" rtl="0" algn="l">
                        <a:lnSpc>
                          <a:spcPct val="100000"/>
                        </a:lnSpc>
                        <a:spcBef>
                          <a:spcPts val="0"/>
                        </a:spcBef>
                        <a:spcAft>
                          <a:spcPts val="0"/>
                        </a:spcAft>
                        <a:buClr>
                          <a:srgbClr val="000000"/>
                        </a:buClr>
                        <a:buSzPts val="2000"/>
                        <a:buFont typeface="Noto Sans Symbols"/>
                        <a:buNone/>
                      </a:pPr>
                      <a:r>
                        <a:t/>
                      </a:r>
                      <a:endParaRPr sz="2000" u="none" cap="none" strike="noStrike">
                        <a:latin typeface="Arial"/>
                        <a:ea typeface="Arial"/>
                        <a:cs typeface="Arial"/>
                        <a:sym typeface="Arial"/>
                      </a:endParaRPr>
                    </a:p>
                    <a:p>
                      <a:pPr indent="0" lvl="1" marL="0" marR="0" rtl="0" algn="l">
                        <a:lnSpc>
                          <a:spcPct val="100000"/>
                        </a:lnSpc>
                        <a:spcBef>
                          <a:spcPts val="0"/>
                        </a:spcBef>
                        <a:spcAft>
                          <a:spcPts val="0"/>
                        </a:spcAft>
                        <a:buClr>
                          <a:srgbClr val="000000"/>
                        </a:buClr>
                        <a:buSzPts val="2400"/>
                        <a:buFont typeface="Noto Sans Symbols"/>
                        <a:buNone/>
                      </a:pPr>
                      <a:r>
                        <a:rPr lang="en-US" sz="2400" u="none" cap="none" strike="noStrike">
                          <a:latin typeface="Arial"/>
                          <a:ea typeface="Arial"/>
                          <a:cs typeface="Arial"/>
                          <a:sym typeface="Arial"/>
                        </a:rPr>
                        <a:t>2c. Facilitate time series analysis and its application to ecosystem extent mapping by, for example, increasing time series density.</a:t>
                      </a:r>
                      <a:endParaRPr sz="1400" u="none" cap="none" strike="noStrike"/>
                    </a:p>
                    <a:p>
                      <a:pPr indent="0" lvl="1" marL="0" marR="0" rtl="0" algn="l">
                        <a:lnSpc>
                          <a:spcPct val="100000"/>
                        </a:lnSpc>
                        <a:spcBef>
                          <a:spcPts val="0"/>
                        </a:spcBef>
                        <a:spcAft>
                          <a:spcPts val="0"/>
                        </a:spcAft>
                        <a:buClr>
                          <a:srgbClr val="000000"/>
                        </a:buClr>
                        <a:buSzPts val="2000"/>
                        <a:buFont typeface="Noto Sans Symbols"/>
                        <a:buNone/>
                      </a:pPr>
                      <a:r>
                        <a:t/>
                      </a:r>
                      <a:endParaRPr sz="2000" u="none" cap="none" strike="noStrike">
                        <a:latin typeface="Arial"/>
                        <a:ea typeface="Arial"/>
                        <a:cs typeface="Arial"/>
                        <a:sym typeface="Arial"/>
                      </a:endParaRPr>
                    </a:p>
                    <a:p>
                      <a:pPr indent="0" lvl="1" marL="0" marR="0" rtl="0" algn="l">
                        <a:lnSpc>
                          <a:spcPct val="100000"/>
                        </a:lnSpc>
                        <a:spcBef>
                          <a:spcPts val="0"/>
                        </a:spcBef>
                        <a:spcAft>
                          <a:spcPts val="0"/>
                        </a:spcAft>
                        <a:buClr>
                          <a:srgbClr val="000000"/>
                        </a:buClr>
                        <a:buSzPts val="2400"/>
                        <a:buFont typeface="Noto Sans Symbols"/>
                        <a:buNone/>
                      </a:pPr>
                      <a:r>
                        <a:rPr lang="en-US" sz="2400" u="none" cap="none" strike="noStrike">
                          <a:latin typeface="Arial"/>
                          <a:ea typeface="Arial"/>
                          <a:cs typeface="Arial"/>
                          <a:sym typeface="Arial"/>
                        </a:rPr>
                        <a:t>2d. Since ecosystem condition is a key factor in mapping ecosystem extent, explore ways to utilize EO to characterize ecosystem condition.</a:t>
                      </a:r>
                      <a:endParaRPr sz="1400" u="none" cap="none" strike="noStrike"/>
                    </a:p>
                  </a:txBody>
                  <a:tcPr marT="25000" marB="25000" marR="25000" marL="25000"/>
                </a:tc>
              </a:tr>
            </a:tbl>
          </a:graphicData>
        </a:graphic>
      </p:graphicFrame>
      <p:sp>
        <p:nvSpPr>
          <p:cNvPr id="159" name="Google Shape;159;p22"/>
          <p:cNvSpPr/>
          <p:nvPr/>
        </p:nvSpPr>
        <p:spPr>
          <a:xfrm>
            <a:off x="-17862280" y="1500485"/>
            <a:ext cx="56351100" cy="92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Recommendation area 3</a:t>
            </a:r>
            <a:endParaRPr/>
          </a:p>
        </p:txBody>
      </p:sp>
      <p:graphicFrame>
        <p:nvGraphicFramePr>
          <p:cNvPr id="165" name="Google Shape;165;p23"/>
          <p:cNvGraphicFramePr/>
          <p:nvPr/>
        </p:nvGraphicFramePr>
        <p:xfrm>
          <a:off x="261257" y="1140542"/>
          <a:ext cx="3000000" cy="3000000"/>
        </p:xfrm>
        <a:graphic>
          <a:graphicData uri="http://schemas.openxmlformats.org/drawingml/2006/table">
            <a:tbl>
              <a:tblPr>
                <a:noFill/>
                <a:tableStyleId>{AAE45F5D-2A4E-47C7-86FC-5B8703241DC7}</a:tableStyleId>
              </a:tblPr>
              <a:tblGrid>
                <a:gridCol w="4074775"/>
                <a:gridCol w="75400"/>
                <a:gridCol w="7258075"/>
              </a:tblGrid>
              <a:tr h="835900">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Thematic Area</a:t>
                      </a:r>
                      <a:endParaRPr sz="1400" u="none" cap="none" strike="noStrike"/>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Recommendation</a:t>
                      </a:r>
                      <a:endParaRPr sz="2400" u="none" cap="none" strike="noStrike">
                        <a:solidFill>
                          <a:schemeClr val="lt1"/>
                        </a:solidFill>
                      </a:endParaRPr>
                    </a:p>
                  </a:txBody>
                  <a:tcPr marT="25000" marB="25000" marR="25000" marL="25000">
                    <a:solidFill>
                      <a:srgbClr val="263347"/>
                    </a:solidFill>
                  </a:tcPr>
                </a:tc>
              </a:tr>
              <a:tr h="451282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Capacity</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rgbClr val="000000"/>
                          </a:solidFill>
                        </a:rPr>
                        <a:t>Work to increase capacity of biodiversity users to utilize EO for ecosystem mapping and monitoring.</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txBody>
                  <a:tcPr marT="25000" marB="25000" marR="25000" marL="25000"/>
                </a:tc>
                <a:tc>
                  <a:txBody>
                    <a:bodyPr/>
                    <a:lstStyle/>
                    <a:p>
                      <a:pPr indent="0" lvl="1" marL="0" marR="0" rtl="0" algn="l">
                        <a:lnSpc>
                          <a:spcPct val="100000"/>
                        </a:lnSpc>
                        <a:spcBef>
                          <a:spcPts val="0"/>
                        </a:spcBef>
                        <a:spcAft>
                          <a:spcPts val="0"/>
                        </a:spcAft>
                        <a:buClr>
                          <a:srgbClr val="000000"/>
                        </a:buClr>
                        <a:buSzPts val="2400"/>
                        <a:buFont typeface="Noto Sans Symbols"/>
                        <a:buNone/>
                      </a:pPr>
                      <a:r>
                        <a:rPr lang="en-US" sz="2400" u="none" cap="none" strike="noStrike">
                          <a:solidFill>
                            <a:srgbClr val="000000"/>
                          </a:solidFill>
                          <a:latin typeface="Arial"/>
                          <a:ea typeface="Arial"/>
                          <a:cs typeface="Arial"/>
                          <a:sym typeface="Arial"/>
                        </a:rPr>
                        <a:t>3. Identify opportunities for capacity development resources, e.g., a training or a Massive Open Online Course (MOOC) focused on generating Ecosystem Extent maps.</a:t>
                      </a:r>
                      <a:endParaRPr sz="2400" u="none" cap="none" strike="noStrike">
                        <a:latin typeface="Arial"/>
                        <a:ea typeface="Arial"/>
                        <a:cs typeface="Arial"/>
                        <a:sym typeface="Arial"/>
                      </a:endParaRPr>
                    </a:p>
                  </a:txBody>
                  <a:tcPr marT="25000" marB="25000" marR="25000" marL="25000"/>
                </a:tc>
              </a:tr>
            </a:tbl>
          </a:graphicData>
        </a:graphic>
      </p:graphicFrame>
      <p:sp>
        <p:nvSpPr>
          <p:cNvPr id="166" name="Google Shape;166;p23"/>
          <p:cNvSpPr/>
          <p:nvPr/>
        </p:nvSpPr>
        <p:spPr>
          <a:xfrm>
            <a:off x="-17862280" y="1500485"/>
            <a:ext cx="56351108" cy="92333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idx="1" type="body"/>
          </p:nvPr>
        </p:nvSpPr>
        <p:spPr>
          <a:xfrm>
            <a:off x="2523934" y="2912791"/>
            <a:ext cx="7144132" cy="791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000"/>
              </a:spcBef>
              <a:spcAft>
                <a:spcPts val="0"/>
              </a:spcAft>
              <a:buSzPts val="2800"/>
              <a:buNone/>
            </a:pPr>
            <a:r>
              <a:rPr b="1" lang="en-US" sz="4600"/>
              <a:t>Demonstrator Update</a:t>
            </a:r>
            <a:endParaRPr b="1" sz="4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idx="1" type="body"/>
          </p:nvPr>
        </p:nvSpPr>
        <p:spPr>
          <a:xfrm>
            <a:off x="324233" y="1148317"/>
            <a:ext cx="11637108" cy="5316278"/>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2800"/>
              <a:buChar char="❖"/>
            </a:pPr>
            <a:r>
              <a:rPr lang="en-US"/>
              <a:t>Objective: To demonstrate…</a:t>
            </a:r>
            <a:endParaRPr/>
          </a:p>
          <a:p>
            <a:pPr indent="-381000" lvl="1" marL="914400" rtl="0" algn="l">
              <a:lnSpc>
                <a:spcPct val="100000"/>
              </a:lnSpc>
              <a:spcBef>
                <a:spcPts val="500"/>
              </a:spcBef>
              <a:spcAft>
                <a:spcPts val="0"/>
              </a:spcAft>
              <a:buSzPts val="2400"/>
              <a:buChar char="▪"/>
            </a:pPr>
            <a:r>
              <a:rPr lang="en-US"/>
              <a:t>Use of EO for ecosystem extent mapping &amp; monitoring</a:t>
            </a:r>
            <a:endParaRPr/>
          </a:p>
          <a:p>
            <a:pPr indent="-381000" lvl="1" marL="914400" rtl="0" algn="l">
              <a:lnSpc>
                <a:spcPct val="100000"/>
              </a:lnSpc>
              <a:spcBef>
                <a:spcPts val="500"/>
              </a:spcBef>
              <a:spcAft>
                <a:spcPts val="0"/>
              </a:spcAft>
              <a:buSzPts val="2400"/>
              <a:buChar char="▪"/>
            </a:pPr>
            <a:r>
              <a:rPr lang="en-US"/>
              <a:t>Importance and value of EO</a:t>
            </a:r>
            <a:endParaRPr/>
          </a:p>
          <a:p>
            <a:pPr indent="-355600" lvl="2" marL="1371600" rtl="0" algn="l">
              <a:lnSpc>
                <a:spcPct val="100000"/>
              </a:lnSpc>
              <a:spcBef>
                <a:spcPts val="500"/>
              </a:spcBef>
              <a:spcAft>
                <a:spcPts val="0"/>
              </a:spcAft>
              <a:buSzPts val="2000"/>
              <a:buChar char="o"/>
            </a:pPr>
            <a:r>
              <a:rPr lang="en-US"/>
              <a:t>Biodiversity community</a:t>
            </a:r>
            <a:endParaRPr/>
          </a:p>
          <a:p>
            <a:pPr indent="-355600" lvl="2" marL="1371600" rtl="0" algn="l">
              <a:lnSpc>
                <a:spcPct val="100000"/>
              </a:lnSpc>
              <a:spcBef>
                <a:spcPts val="500"/>
              </a:spcBef>
              <a:spcAft>
                <a:spcPts val="0"/>
              </a:spcAft>
              <a:buSzPts val="2000"/>
              <a:buChar char="o"/>
            </a:pPr>
            <a:r>
              <a:rPr lang="en-US"/>
              <a:t>CEOS agencies and Principals</a:t>
            </a:r>
            <a:endParaRPr/>
          </a:p>
          <a:p>
            <a:pPr indent="-406400" lvl="0" marL="457200" rtl="0" algn="l">
              <a:lnSpc>
                <a:spcPct val="100000"/>
              </a:lnSpc>
              <a:spcBef>
                <a:spcPts val="1000"/>
              </a:spcBef>
              <a:spcAft>
                <a:spcPts val="0"/>
              </a:spcAft>
              <a:buSzPts val="2800"/>
              <a:buChar char="❖"/>
            </a:pPr>
            <a:r>
              <a:rPr lang="en-US"/>
              <a:t>Delivery: Plenary 2024</a:t>
            </a:r>
            <a:endParaRPr/>
          </a:p>
          <a:p>
            <a:pPr indent="-406400" lvl="0" marL="457200" rtl="0" algn="l">
              <a:lnSpc>
                <a:spcPct val="100000"/>
              </a:lnSpc>
              <a:spcBef>
                <a:spcPts val="1000"/>
              </a:spcBef>
              <a:spcAft>
                <a:spcPts val="0"/>
              </a:spcAft>
              <a:buSzPts val="2800"/>
              <a:buChar char="❖"/>
            </a:pPr>
            <a:r>
              <a:rPr lang="en-US"/>
              <a:t>Approach</a:t>
            </a:r>
            <a:endParaRPr/>
          </a:p>
          <a:p>
            <a:pPr indent="-381000" lvl="1" marL="914400" rtl="0" algn="l">
              <a:lnSpc>
                <a:spcPct val="100000"/>
              </a:lnSpc>
              <a:spcBef>
                <a:spcPts val="500"/>
              </a:spcBef>
              <a:spcAft>
                <a:spcPts val="0"/>
              </a:spcAft>
              <a:buSzPts val="2400"/>
              <a:buChar char="▪"/>
            </a:pPr>
            <a:r>
              <a:rPr lang="en-US"/>
              <a:t>Leverage partner initiatives</a:t>
            </a:r>
            <a:endParaRPr/>
          </a:p>
          <a:p>
            <a:pPr indent="-381000" lvl="1" marL="914400" rtl="0" algn="l">
              <a:lnSpc>
                <a:spcPct val="100000"/>
              </a:lnSpc>
              <a:spcBef>
                <a:spcPts val="500"/>
              </a:spcBef>
              <a:spcAft>
                <a:spcPts val="0"/>
              </a:spcAft>
              <a:buSzPts val="2400"/>
              <a:buChar char="▪"/>
            </a:pPr>
            <a:r>
              <a:rPr lang="en-US"/>
              <a:t>If possible, identify several opportunities</a:t>
            </a:r>
            <a:endParaRPr/>
          </a:p>
        </p:txBody>
      </p:sp>
      <p:sp>
        <p:nvSpPr>
          <p:cNvPr id="177" name="Google Shape;177;p2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Demonstrator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ph idx="1" type="body"/>
          </p:nvPr>
        </p:nvSpPr>
        <p:spPr>
          <a:xfrm>
            <a:off x="324233" y="1148317"/>
            <a:ext cx="11495400" cy="531627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US"/>
              <a:t>Hudson’s Bay Lowlands (Environment &amp; Climate Change Canada)(Jason Duffe)</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Costa Rica (CNES/INRAE)(Sandra Luque)</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Australia Great Western Woodlands (CSIRO)(Shaun Levick)</a:t>
            </a:r>
            <a:endParaRPr/>
          </a:p>
          <a:p>
            <a:pPr indent="0" lvl="0" marL="50800" rtl="0" algn="l">
              <a:lnSpc>
                <a:spcPct val="100000"/>
              </a:lnSpc>
              <a:spcBef>
                <a:spcPts val="1000"/>
              </a:spcBef>
              <a:spcAft>
                <a:spcPts val="0"/>
              </a:spcAft>
              <a:buSzPts val="2800"/>
              <a:buNone/>
            </a:pPr>
            <a:r>
              <a:t/>
            </a:r>
            <a:endParaRPr/>
          </a:p>
        </p:txBody>
      </p:sp>
      <p:sp>
        <p:nvSpPr>
          <p:cNvPr id="183" name="Google Shape;183;p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sz="4000"/>
              <a:t>Opportunities</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9"/>
          <p:cNvSpPr txBox="1"/>
          <p:nvPr>
            <p:ph idx="1" type="body"/>
          </p:nvPr>
        </p:nvSpPr>
        <p:spPr>
          <a:xfrm>
            <a:off x="324233" y="1148317"/>
            <a:ext cx="11495400" cy="531627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US"/>
              <a:t>Introduction &amp; EETT Overview</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White Paper</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Recommendations</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Demonstrator update</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Discussion</a:t>
            </a:r>
            <a:endParaRPr/>
          </a:p>
        </p:txBody>
      </p:sp>
      <p:sp>
        <p:nvSpPr>
          <p:cNvPr id="73" name="Google Shape;73;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Agenda</a:t>
            </a:r>
            <a:endParaRPr/>
          </a:p>
        </p:txBody>
      </p:sp>
      <p:grpSp>
        <p:nvGrpSpPr>
          <p:cNvPr id="74" name="Google Shape;74;p9"/>
          <p:cNvGrpSpPr/>
          <p:nvPr/>
        </p:nvGrpSpPr>
        <p:grpSpPr>
          <a:xfrm>
            <a:off x="8217195" y="1397575"/>
            <a:ext cx="3301186" cy="4964745"/>
            <a:chOff x="8217195" y="1250095"/>
            <a:chExt cx="3301186" cy="4964745"/>
          </a:xfrm>
        </p:grpSpPr>
        <p:pic>
          <p:nvPicPr>
            <p:cNvPr id="75" name="Google Shape;75;p9"/>
            <p:cNvPicPr preferRelativeResize="0"/>
            <p:nvPr/>
          </p:nvPicPr>
          <p:blipFill rotWithShape="1">
            <a:blip r:embed="rId3">
              <a:alphaModFix/>
            </a:blip>
            <a:srcRect b="0" l="0" r="0" t="0"/>
            <a:stretch/>
          </p:blipFill>
          <p:spPr>
            <a:xfrm>
              <a:off x="8217195" y="1250095"/>
              <a:ext cx="3178392" cy="4767588"/>
            </a:xfrm>
            <a:prstGeom prst="rect">
              <a:avLst/>
            </a:prstGeom>
            <a:noFill/>
            <a:ln>
              <a:noFill/>
            </a:ln>
          </p:spPr>
        </p:pic>
        <p:sp>
          <p:nvSpPr>
            <p:cNvPr id="76" name="Google Shape;76;p9"/>
            <p:cNvSpPr txBox="1"/>
            <p:nvPr/>
          </p:nvSpPr>
          <p:spPr>
            <a:xfrm>
              <a:off x="10123447" y="6024082"/>
              <a:ext cx="1394934" cy="190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Wikimedia Commons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ph idx="1" type="body"/>
          </p:nvPr>
        </p:nvSpPr>
        <p:spPr>
          <a:xfrm>
            <a:off x="348300" y="1107677"/>
            <a:ext cx="11495400" cy="531627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US"/>
              <a:t>All three demonstrators</a:t>
            </a:r>
            <a:endParaRPr/>
          </a:p>
          <a:p>
            <a:pPr indent="-381000" lvl="1" marL="914400" rtl="0" algn="l">
              <a:lnSpc>
                <a:spcPct val="100000"/>
              </a:lnSpc>
              <a:spcBef>
                <a:spcPts val="500"/>
              </a:spcBef>
              <a:spcAft>
                <a:spcPts val="0"/>
              </a:spcAft>
              <a:buSzPts val="2400"/>
              <a:buChar char="▪"/>
            </a:pPr>
            <a:r>
              <a:rPr lang="en-US"/>
              <a:t>Designed around data cubes</a:t>
            </a:r>
            <a:endParaRPr/>
          </a:p>
          <a:p>
            <a:pPr indent="-381000" lvl="1" marL="914400" rtl="0" algn="l">
              <a:lnSpc>
                <a:spcPct val="100000"/>
              </a:lnSpc>
              <a:spcBef>
                <a:spcPts val="500"/>
              </a:spcBef>
              <a:spcAft>
                <a:spcPts val="0"/>
              </a:spcAft>
              <a:buSzPts val="2400"/>
              <a:buChar char="▪"/>
            </a:pPr>
            <a:r>
              <a:rPr lang="en-US"/>
              <a:t>Combine data from different sensors</a:t>
            </a:r>
            <a:endParaRPr/>
          </a:p>
          <a:p>
            <a:pPr indent="-381000" lvl="1" marL="914400" rtl="0" algn="l">
              <a:lnSpc>
                <a:spcPct val="100000"/>
              </a:lnSpc>
              <a:spcBef>
                <a:spcPts val="500"/>
              </a:spcBef>
              <a:spcAft>
                <a:spcPts val="0"/>
              </a:spcAft>
              <a:buSzPts val="2400"/>
              <a:buChar char="▪"/>
            </a:pPr>
            <a:r>
              <a:rPr lang="en-US"/>
              <a:t>Are “cutting edge” activities</a:t>
            </a:r>
            <a:endParaRPr/>
          </a:p>
        </p:txBody>
      </p:sp>
      <p:sp>
        <p:nvSpPr>
          <p:cNvPr id="189" name="Google Shape;189;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Demonstrator Notes</a:t>
            </a:r>
            <a:endParaRPr/>
          </a:p>
        </p:txBody>
      </p:sp>
      <p:pic>
        <p:nvPicPr>
          <p:cNvPr id="190" name="Google Shape;190;p27"/>
          <p:cNvPicPr preferRelativeResize="0"/>
          <p:nvPr/>
        </p:nvPicPr>
        <p:blipFill rotWithShape="1">
          <a:blip r:embed="rId3">
            <a:alphaModFix/>
          </a:blip>
          <a:srcRect b="0" l="0" r="0" t="0"/>
          <a:stretch/>
        </p:blipFill>
        <p:spPr>
          <a:xfrm>
            <a:off x="1361871" y="3352395"/>
            <a:ext cx="3207269" cy="2936055"/>
          </a:xfrm>
          <a:prstGeom prst="rect">
            <a:avLst/>
          </a:prstGeom>
          <a:noFill/>
          <a:ln>
            <a:noFill/>
          </a:ln>
        </p:spPr>
      </p:pic>
      <p:pic>
        <p:nvPicPr>
          <p:cNvPr id="191" name="Google Shape;191;p27"/>
          <p:cNvPicPr preferRelativeResize="0"/>
          <p:nvPr/>
        </p:nvPicPr>
        <p:blipFill rotWithShape="1">
          <a:blip r:embed="rId4">
            <a:alphaModFix/>
          </a:blip>
          <a:srcRect b="0" l="0" r="0" t="0"/>
          <a:stretch/>
        </p:blipFill>
        <p:spPr>
          <a:xfrm>
            <a:off x="6404358" y="2842795"/>
            <a:ext cx="5255873" cy="3445655"/>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idx="1" type="body"/>
          </p:nvPr>
        </p:nvSpPr>
        <p:spPr>
          <a:xfrm>
            <a:off x="1973899" y="2976735"/>
            <a:ext cx="8244203" cy="791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000"/>
              </a:spcBef>
              <a:spcAft>
                <a:spcPts val="0"/>
              </a:spcAft>
              <a:buSzPts val="2800"/>
              <a:buNone/>
            </a:pPr>
            <a:r>
              <a:rPr b="1" lang="en-US" sz="4600"/>
              <a:t>Questions &amp; Discussion</a:t>
            </a:r>
            <a:endParaRPr b="1" sz="4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9"/>
          <p:cNvSpPr txBox="1"/>
          <p:nvPr>
            <p:ph idx="1" type="body"/>
          </p:nvPr>
        </p:nvSpPr>
        <p:spPr>
          <a:xfrm>
            <a:off x="324233" y="1148317"/>
            <a:ext cx="11495400" cy="5316278"/>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2800"/>
              <a:buChar char="❖"/>
            </a:pPr>
            <a:r>
              <a:rPr lang="en-US">
                <a:solidFill>
                  <a:schemeClr val="dk1"/>
                </a:solidFill>
              </a:rPr>
              <a:t>Has the white paper objective been met?</a:t>
            </a:r>
            <a:endParaRPr>
              <a:solidFill>
                <a:schemeClr val="dk1"/>
              </a:solidFill>
            </a:endParaRPr>
          </a:p>
          <a:p>
            <a:pPr indent="-406400" lvl="1" marL="914400" rtl="0" algn="l">
              <a:lnSpc>
                <a:spcPct val="100000"/>
              </a:lnSpc>
              <a:spcBef>
                <a:spcPts val="1000"/>
              </a:spcBef>
              <a:spcAft>
                <a:spcPts val="0"/>
              </a:spcAft>
              <a:buSzPts val="2800"/>
              <a:buFont typeface="Courier New"/>
              <a:buChar char="o"/>
            </a:pPr>
            <a:r>
              <a:rPr lang="en-US">
                <a:solidFill>
                  <a:schemeClr val="dk1"/>
                </a:solidFill>
              </a:rPr>
              <a:t>"Develop a </a:t>
            </a:r>
            <a:r>
              <a:rPr b="1" lang="en-US">
                <a:solidFill>
                  <a:schemeClr val="dk1"/>
                </a:solidFill>
              </a:rPr>
              <a:t>white paper</a:t>
            </a:r>
            <a:r>
              <a:rPr lang="en-US">
                <a:solidFill>
                  <a:schemeClr val="dk1"/>
                </a:solidFill>
              </a:rPr>
              <a:t> that will provide an integrated international perspective on how space-based Earth observations can be used to support ecosystem mapping and monitoring with a focus on ecosystem extent.”</a:t>
            </a:r>
            <a:endParaRPr/>
          </a:p>
          <a:p>
            <a:pPr indent="-406400" lvl="0" marL="457200" rtl="0" algn="l">
              <a:lnSpc>
                <a:spcPct val="100000"/>
              </a:lnSpc>
              <a:spcBef>
                <a:spcPts val="1000"/>
              </a:spcBef>
              <a:spcAft>
                <a:spcPts val="0"/>
              </a:spcAft>
              <a:buSzPts val="2800"/>
              <a:buFont typeface="Noto Sans Symbols"/>
              <a:buChar char="❖"/>
            </a:pPr>
            <a:r>
              <a:rPr lang="en-US">
                <a:solidFill>
                  <a:schemeClr val="dk1"/>
                </a:solidFill>
              </a:rPr>
              <a:t>Thoughts on the recommendations?</a:t>
            </a:r>
            <a:endParaRPr>
              <a:solidFill>
                <a:schemeClr val="dk1"/>
              </a:solidFill>
            </a:endParaRPr>
          </a:p>
        </p:txBody>
      </p:sp>
      <p:sp>
        <p:nvSpPr>
          <p:cNvPr id="202" name="Google Shape;202;p2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Possible Topics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idx="1" type="body"/>
          </p:nvPr>
        </p:nvSpPr>
        <p:spPr>
          <a:xfrm>
            <a:off x="1973899" y="2976735"/>
            <a:ext cx="8244203" cy="791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000"/>
              </a:spcBef>
              <a:spcAft>
                <a:spcPts val="0"/>
              </a:spcAft>
              <a:buSzPts val="2800"/>
              <a:buNone/>
            </a:pPr>
            <a:r>
              <a:rPr b="1" lang="en-US" sz="4600"/>
              <a:t>Backup</a:t>
            </a:r>
            <a:endParaRPr b="1" sz="4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White Paper</a:t>
            </a:r>
            <a:endParaRPr/>
          </a:p>
        </p:txBody>
      </p:sp>
      <p:pic>
        <p:nvPicPr>
          <p:cNvPr id="213" name="Google Shape;213;p31"/>
          <p:cNvPicPr preferRelativeResize="0"/>
          <p:nvPr/>
        </p:nvPicPr>
        <p:blipFill rotWithShape="1">
          <a:blip r:embed="rId3">
            <a:alphaModFix/>
          </a:blip>
          <a:srcRect b="0" l="0" r="0" t="0"/>
          <a:stretch/>
        </p:blipFill>
        <p:spPr>
          <a:xfrm>
            <a:off x="4707109" y="2333297"/>
            <a:ext cx="7327236" cy="2828761"/>
          </a:xfrm>
          <a:prstGeom prst="rect">
            <a:avLst/>
          </a:prstGeom>
          <a:noFill/>
          <a:ln cap="flat" cmpd="sng" w="9525">
            <a:solidFill>
              <a:schemeClr val="dk1"/>
            </a:solidFill>
            <a:prstDash val="solid"/>
            <a:round/>
            <a:headEnd len="sm" w="sm" type="none"/>
            <a:tailEnd len="sm" w="sm" type="none"/>
          </a:ln>
        </p:spPr>
      </p:pic>
      <p:grpSp>
        <p:nvGrpSpPr>
          <p:cNvPr id="214" name="Google Shape;214;p31"/>
          <p:cNvGrpSpPr/>
          <p:nvPr/>
        </p:nvGrpSpPr>
        <p:grpSpPr>
          <a:xfrm>
            <a:off x="380993" y="1108240"/>
            <a:ext cx="4191000" cy="5360163"/>
            <a:chOff x="380993" y="1108240"/>
            <a:chExt cx="4191000" cy="5360163"/>
          </a:xfrm>
        </p:grpSpPr>
        <p:pic>
          <p:nvPicPr>
            <p:cNvPr id="215" name="Google Shape;215;p31"/>
            <p:cNvPicPr preferRelativeResize="0"/>
            <p:nvPr/>
          </p:nvPicPr>
          <p:blipFill rotWithShape="1">
            <a:blip r:embed="rId4">
              <a:alphaModFix/>
            </a:blip>
            <a:srcRect b="0" l="0" r="0" t="0"/>
            <a:stretch/>
          </p:blipFill>
          <p:spPr>
            <a:xfrm>
              <a:off x="380993" y="1108240"/>
              <a:ext cx="4191000" cy="5360163"/>
            </a:xfrm>
            <a:prstGeom prst="rect">
              <a:avLst/>
            </a:prstGeom>
            <a:noFill/>
            <a:ln cap="flat" cmpd="sng" w="9525">
              <a:solidFill>
                <a:schemeClr val="dk1"/>
              </a:solidFill>
              <a:prstDash val="solid"/>
              <a:round/>
              <a:headEnd len="sm" w="sm" type="none"/>
              <a:tailEnd len="sm" w="sm" type="none"/>
            </a:ln>
          </p:spPr>
        </p:pic>
        <p:pic>
          <p:nvPicPr>
            <p:cNvPr id="216" name="Google Shape;216;p31"/>
            <p:cNvPicPr preferRelativeResize="0"/>
            <p:nvPr/>
          </p:nvPicPr>
          <p:blipFill rotWithShape="1">
            <a:blip r:embed="rId5">
              <a:alphaModFix/>
            </a:blip>
            <a:srcRect b="0" l="0" r="0" t="0"/>
            <a:stretch/>
          </p:blipFill>
          <p:spPr>
            <a:xfrm>
              <a:off x="380993" y="1947041"/>
              <a:ext cx="4178445" cy="406498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Development Process</a:t>
            </a:r>
            <a:endParaRPr/>
          </a:p>
        </p:txBody>
      </p:sp>
      <p:cxnSp>
        <p:nvCxnSpPr>
          <p:cNvPr id="222" name="Google Shape;222;p32"/>
          <p:cNvCxnSpPr/>
          <p:nvPr/>
        </p:nvCxnSpPr>
        <p:spPr>
          <a:xfrm>
            <a:off x="1520117" y="3057706"/>
            <a:ext cx="745498" cy="0"/>
          </a:xfrm>
          <a:prstGeom prst="straightConnector1">
            <a:avLst/>
          </a:prstGeom>
          <a:noFill/>
          <a:ln cap="flat" cmpd="sng" w="38100">
            <a:solidFill>
              <a:srgbClr val="2F415D"/>
            </a:solidFill>
            <a:prstDash val="solid"/>
            <a:round/>
            <a:headEnd len="sm" w="sm" type="none"/>
            <a:tailEnd len="med" w="med" type="triangle"/>
          </a:ln>
        </p:spPr>
      </p:cxnSp>
      <p:sp>
        <p:nvSpPr>
          <p:cNvPr id="223" name="Google Shape;223;p32"/>
          <p:cNvSpPr/>
          <p:nvPr/>
        </p:nvSpPr>
        <p:spPr>
          <a:xfrm>
            <a:off x="10942313" y="2536729"/>
            <a:ext cx="962360" cy="1042528"/>
          </a:xfrm>
          <a:prstGeom prst="flowChartDocument">
            <a:avLst/>
          </a:prstGeom>
          <a:solidFill>
            <a:srgbClr val="DAEAAC"/>
          </a:solidFill>
          <a:ln cap="flat" cmpd="sng" w="28575">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V0.9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(TW)</a:t>
            </a:r>
            <a:endParaRPr b="0" i="0" sz="1400" u="none" cap="none" strike="noStrike">
              <a:solidFill>
                <a:srgbClr val="000000"/>
              </a:solidFill>
              <a:latin typeface="Arial"/>
              <a:ea typeface="Arial"/>
              <a:cs typeface="Arial"/>
              <a:sym typeface="Arial"/>
            </a:endParaRPr>
          </a:p>
        </p:txBody>
      </p:sp>
      <p:sp>
        <p:nvSpPr>
          <p:cNvPr id="224" name="Google Shape;224;p32"/>
          <p:cNvSpPr/>
          <p:nvPr/>
        </p:nvSpPr>
        <p:spPr>
          <a:xfrm>
            <a:off x="238794" y="2536729"/>
            <a:ext cx="1195904" cy="1042528"/>
          </a:xfrm>
          <a:prstGeom prst="flowChartPunchedCard">
            <a:avLst/>
          </a:prstGeom>
          <a:solidFill>
            <a:srgbClr val="E8CAFE"/>
          </a:solidFill>
          <a:ln cap="flat" cmpd="sng" w="25400">
            <a:solidFill>
              <a:srgbClr val="253145"/>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Co-leads draft outline, refine with full TT</a:t>
            </a:r>
            <a:endParaRPr b="0" i="0" sz="1400" u="none" cap="none" strike="noStrike">
              <a:solidFill>
                <a:srgbClr val="000000"/>
              </a:solidFill>
              <a:latin typeface="Arial"/>
              <a:ea typeface="Arial"/>
              <a:cs typeface="Arial"/>
              <a:sym typeface="Arial"/>
            </a:endParaRPr>
          </a:p>
        </p:txBody>
      </p:sp>
      <p:sp>
        <p:nvSpPr>
          <p:cNvPr id="225" name="Google Shape;225;p32"/>
          <p:cNvSpPr/>
          <p:nvPr/>
        </p:nvSpPr>
        <p:spPr>
          <a:xfrm>
            <a:off x="2367959" y="2536729"/>
            <a:ext cx="1195904" cy="1042528"/>
          </a:xfrm>
          <a:prstGeom prst="flowChartPunchedCard">
            <a:avLst/>
          </a:prstGeom>
          <a:solidFill>
            <a:srgbClr val="E8CAFE"/>
          </a:solidFill>
          <a:ln cap="flat" cmpd="sng" w="25400">
            <a:solidFill>
              <a:srgbClr val="253145"/>
            </a:solidFill>
            <a:prstDash val="solid"/>
            <a:round/>
            <a:headEnd len="sm" w="sm" type="none"/>
            <a:tailEnd len="sm" w="sm" type="none"/>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TT members (“authors”) contribute text</a:t>
            </a:r>
            <a:endParaRPr b="0" i="0" sz="1400" u="none" cap="none" strike="noStrike">
              <a:solidFill>
                <a:srgbClr val="000000"/>
              </a:solidFill>
              <a:latin typeface="Arial"/>
              <a:ea typeface="Arial"/>
              <a:cs typeface="Arial"/>
              <a:sym typeface="Arial"/>
            </a:endParaRPr>
          </a:p>
        </p:txBody>
      </p:sp>
      <p:sp>
        <p:nvSpPr>
          <p:cNvPr id="226" name="Google Shape;226;p32"/>
          <p:cNvSpPr/>
          <p:nvPr/>
        </p:nvSpPr>
        <p:spPr>
          <a:xfrm>
            <a:off x="4497124" y="2536729"/>
            <a:ext cx="1195904" cy="1042528"/>
          </a:xfrm>
          <a:prstGeom prst="flowChartPunchedCard">
            <a:avLst/>
          </a:prstGeom>
          <a:solidFill>
            <a:srgbClr val="E8CAFE"/>
          </a:solidFill>
          <a:ln cap="flat" cmpd="sng" w="25400">
            <a:solidFill>
              <a:srgbClr val="25314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Co-leads consolidate contributions</a:t>
            </a:r>
            <a:endParaRPr b="0" i="0" sz="1400" u="none" cap="none" strike="noStrike">
              <a:solidFill>
                <a:srgbClr val="000000"/>
              </a:solidFill>
              <a:latin typeface="Arial"/>
              <a:ea typeface="Arial"/>
              <a:cs typeface="Arial"/>
              <a:sym typeface="Arial"/>
            </a:endParaRPr>
          </a:p>
        </p:txBody>
      </p:sp>
      <p:sp>
        <p:nvSpPr>
          <p:cNvPr id="227" name="Google Shape;227;p32"/>
          <p:cNvSpPr/>
          <p:nvPr/>
        </p:nvSpPr>
        <p:spPr>
          <a:xfrm>
            <a:off x="6626289" y="2536729"/>
            <a:ext cx="1195904" cy="1042528"/>
          </a:xfrm>
          <a:prstGeom prst="flowChartPunchedCard">
            <a:avLst/>
          </a:prstGeom>
          <a:solidFill>
            <a:srgbClr val="E8CAFE"/>
          </a:solidFill>
          <a:ln cap="flat" cmpd="sng" w="25400">
            <a:solidFill>
              <a:srgbClr val="25314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Comments provided</a:t>
            </a:r>
            <a:endParaRPr b="0" i="0" sz="1400" u="none" cap="none" strike="noStrike">
              <a:solidFill>
                <a:srgbClr val="000000"/>
              </a:solidFill>
              <a:latin typeface="Arial"/>
              <a:ea typeface="Arial"/>
              <a:cs typeface="Arial"/>
              <a:sym typeface="Arial"/>
            </a:endParaRPr>
          </a:p>
        </p:txBody>
      </p:sp>
      <p:sp>
        <p:nvSpPr>
          <p:cNvPr id="228" name="Google Shape;228;p32"/>
          <p:cNvSpPr/>
          <p:nvPr/>
        </p:nvSpPr>
        <p:spPr>
          <a:xfrm>
            <a:off x="8755454" y="2536729"/>
            <a:ext cx="1253598" cy="1042528"/>
          </a:xfrm>
          <a:prstGeom prst="flowChartPunchedCard">
            <a:avLst/>
          </a:prstGeom>
          <a:solidFill>
            <a:srgbClr val="E8CAFE"/>
          </a:solidFill>
          <a:ln cap="flat" cmpd="sng" w="25400">
            <a:solidFill>
              <a:srgbClr val="253145"/>
            </a:solidFill>
            <a:prstDash val="solid"/>
            <a:round/>
            <a:headEnd len="sm" w="sm" type="none"/>
            <a:tailEnd len="sm" w="sm" type="none"/>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Co-leads incorporate comments, prepare V0.9</a:t>
            </a:r>
            <a:endParaRPr b="0" i="0" sz="1400" u="none" cap="none" strike="noStrike">
              <a:solidFill>
                <a:srgbClr val="000000"/>
              </a:solidFill>
              <a:latin typeface="Arial"/>
              <a:ea typeface="Arial"/>
              <a:cs typeface="Arial"/>
              <a:sym typeface="Arial"/>
            </a:endParaRPr>
          </a:p>
        </p:txBody>
      </p:sp>
      <p:cxnSp>
        <p:nvCxnSpPr>
          <p:cNvPr id="229" name="Google Shape;229;p32"/>
          <p:cNvCxnSpPr/>
          <p:nvPr/>
        </p:nvCxnSpPr>
        <p:spPr>
          <a:xfrm>
            <a:off x="3632704" y="3057706"/>
            <a:ext cx="745498" cy="0"/>
          </a:xfrm>
          <a:prstGeom prst="straightConnector1">
            <a:avLst/>
          </a:prstGeom>
          <a:noFill/>
          <a:ln cap="flat" cmpd="sng" w="38100">
            <a:solidFill>
              <a:srgbClr val="2F415D"/>
            </a:solidFill>
            <a:prstDash val="solid"/>
            <a:round/>
            <a:headEnd len="sm" w="sm" type="none"/>
            <a:tailEnd len="med" w="med" type="triangle"/>
          </a:ln>
        </p:spPr>
      </p:cxnSp>
      <p:cxnSp>
        <p:nvCxnSpPr>
          <p:cNvPr id="230" name="Google Shape;230;p32"/>
          <p:cNvCxnSpPr/>
          <p:nvPr/>
        </p:nvCxnSpPr>
        <p:spPr>
          <a:xfrm>
            <a:off x="5774411" y="3057706"/>
            <a:ext cx="745498" cy="0"/>
          </a:xfrm>
          <a:prstGeom prst="straightConnector1">
            <a:avLst/>
          </a:prstGeom>
          <a:noFill/>
          <a:ln cap="flat" cmpd="sng" w="38100">
            <a:solidFill>
              <a:srgbClr val="2F415D"/>
            </a:solidFill>
            <a:prstDash val="solid"/>
            <a:round/>
            <a:headEnd len="sm" w="sm" type="none"/>
            <a:tailEnd len="med" w="med" type="triangle"/>
          </a:ln>
        </p:spPr>
      </p:cxnSp>
      <p:cxnSp>
        <p:nvCxnSpPr>
          <p:cNvPr id="231" name="Google Shape;231;p32"/>
          <p:cNvCxnSpPr/>
          <p:nvPr/>
        </p:nvCxnSpPr>
        <p:spPr>
          <a:xfrm>
            <a:off x="7916118" y="3057706"/>
            <a:ext cx="745498" cy="0"/>
          </a:xfrm>
          <a:prstGeom prst="straightConnector1">
            <a:avLst/>
          </a:prstGeom>
          <a:noFill/>
          <a:ln cap="flat" cmpd="sng" w="38100">
            <a:solidFill>
              <a:srgbClr val="2F415D"/>
            </a:solidFill>
            <a:prstDash val="solid"/>
            <a:round/>
            <a:headEnd len="sm" w="sm" type="none"/>
            <a:tailEnd len="med" w="med" type="triangle"/>
          </a:ln>
        </p:spPr>
      </p:cxnSp>
      <p:cxnSp>
        <p:nvCxnSpPr>
          <p:cNvPr id="232" name="Google Shape;232;p32"/>
          <p:cNvCxnSpPr/>
          <p:nvPr/>
        </p:nvCxnSpPr>
        <p:spPr>
          <a:xfrm>
            <a:off x="10086945" y="3057706"/>
            <a:ext cx="745498" cy="0"/>
          </a:xfrm>
          <a:prstGeom prst="straightConnector1">
            <a:avLst/>
          </a:prstGeom>
          <a:noFill/>
          <a:ln cap="flat" cmpd="sng" w="38100">
            <a:solidFill>
              <a:srgbClr val="2F415D"/>
            </a:solidFill>
            <a:prstDash val="solid"/>
            <a:round/>
            <a:headEnd len="sm" w="sm" type="none"/>
            <a:tailEnd len="med" w="med" type="triangle"/>
          </a:ln>
        </p:spPr>
      </p:cxnSp>
      <p:sp>
        <p:nvSpPr>
          <p:cNvPr id="233" name="Google Shape;233;p32"/>
          <p:cNvSpPr txBox="1"/>
          <p:nvPr/>
        </p:nvSpPr>
        <p:spPr>
          <a:xfrm>
            <a:off x="226376" y="3646405"/>
            <a:ext cx="128753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Jan-Mar 2023</a:t>
            </a:r>
            <a:endParaRPr b="0" i="0" sz="1400" u="none" cap="none" strike="noStrike">
              <a:solidFill>
                <a:srgbClr val="000000"/>
              </a:solidFill>
              <a:latin typeface="Arial"/>
              <a:ea typeface="Arial"/>
              <a:cs typeface="Arial"/>
              <a:sym typeface="Arial"/>
            </a:endParaRPr>
          </a:p>
        </p:txBody>
      </p:sp>
      <p:sp>
        <p:nvSpPr>
          <p:cNvPr id="234" name="Google Shape;234;p32"/>
          <p:cNvSpPr/>
          <p:nvPr/>
        </p:nvSpPr>
        <p:spPr>
          <a:xfrm>
            <a:off x="232585" y="1180854"/>
            <a:ext cx="1281323" cy="778991"/>
          </a:xfrm>
          <a:prstGeom prst="flowChartAlternateProcess">
            <a:avLst/>
          </a:prstGeom>
          <a:solidFill>
            <a:srgbClr val="F5D8D4"/>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Form Task Team</a:t>
            </a:r>
            <a:endParaRPr b="0" i="0" sz="1400" u="none" cap="none" strike="noStrike">
              <a:solidFill>
                <a:srgbClr val="000000"/>
              </a:solidFill>
              <a:latin typeface="Arial"/>
              <a:ea typeface="Arial"/>
              <a:cs typeface="Arial"/>
              <a:sym typeface="Arial"/>
            </a:endParaRPr>
          </a:p>
        </p:txBody>
      </p:sp>
      <p:cxnSp>
        <p:nvCxnSpPr>
          <p:cNvPr id="235" name="Google Shape;235;p32"/>
          <p:cNvCxnSpPr/>
          <p:nvPr/>
        </p:nvCxnSpPr>
        <p:spPr>
          <a:xfrm>
            <a:off x="836746" y="2035560"/>
            <a:ext cx="0" cy="433903"/>
          </a:xfrm>
          <a:prstGeom prst="straightConnector1">
            <a:avLst/>
          </a:prstGeom>
          <a:noFill/>
          <a:ln cap="flat" cmpd="sng" w="38100">
            <a:solidFill>
              <a:srgbClr val="2F415D"/>
            </a:solidFill>
            <a:prstDash val="solid"/>
            <a:round/>
            <a:headEnd len="sm" w="sm" type="none"/>
            <a:tailEnd len="med" w="med" type="triangle"/>
          </a:ln>
        </p:spPr>
      </p:cxnSp>
      <p:sp>
        <p:nvSpPr>
          <p:cNvPr id="236" name="Google Shape;236;p32"/>
          <p:cNvSpPr/>
          <p:nvPr/>
        </p:nvSpPr>
        <p:spPr>
          <a:xfrm>
            <a:off x="6707745" y="3646405"/>
            <a:ext cx="1090363"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Mid-August</a:t>
            </a:r>
            <a:endParaRPr b="0" i="0" sz="1400" u="none" cap="none" strike="noStrike">
              <a:solidFill>
                <a:srgbClr val="000000"/>
              </a:solidFill>
              <a:latin typeface="Arial"/>
              <a:ea typeface="Arial"/>
              <a:cs typeface="Arial"/>
              <a:sym typeface="Arial"/>
            </a:endParaRPr>
          </a:p>
        </p:txBody>
      </p:sp>
      <p:sp>
        <p:nvSpPr>
          <p:cNvPr id="237" name="Google Shape;237;p32"/>
          <p:cNvSpPr txBox="1"/>
          <p:nvPr/>
        </p:nvSpPr>
        <p:spPr>
          <a:xfrm>
            <a:off x="1513908" y="1438057"/>
            <a:ext cx="144783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Dec ‘22-Feb ‘23</a:t>
            </a:r>
            <a:endParaRPr b="0" i="0" sz="1400" u="none" cap="none" strike="noStrike">
              <a:solidFill>
                <a:srgbClr val="000000"/>
              </a:solidFill>
              <a:latin typeface="Arial"/>
              <a:ea typeface="Arial"/>
              <a:cs typeface="Arial"/>
              <a:sym typeface="Arial"/>
            </a:endParaRPr>
          </a:p>
        </p:txBody>
      </p:sp>
      <p:sp>
        <p:nvSpPr>
          <p:cNvPr id="238" name="Google Shape;238;p32"/>
          <p:cNvSpPr txBox="1"/>
          <p:nvPr/>
        </p:nvSpPr>
        <p:spPr>
          <a:xfrm>
            <a:off x="2430718" y="3646405"/>
            <a:ext cx="112883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March-June</a:t>
            </a:r>
            <a:endParaRPr b="0" i="0" sz="1400" u="none" cap="none" strike="noStrike">
              <a:solidFill>
                <a:srgbClr val="000000"/>
              </a:solidFill>
              <a:latin typeface="Arial"/>
              <a:ea typeface="Arial"/>
              <a:cs typeface="Arial"/>
              <a:sym typeface="Arial"/>
            </a:endParaRPr>
          </a:p>
        </p:txBody>
      </p:sp>
      <p:sp>
        <p:nvSpPr>
          <p:cNvPr id="239" name="Google Shape;239;p32"/>
          <p:cNvSpPr txBox="1"/>
          <p:nvPr/>
        </p:nvSpPr>
        <p:spPr>
          <a:xfrm>
            <a:off x="4581572" y="3646405"/>
            <a:ext cx="95090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June-July</a:t>
            </a:r>
            <a:endParaRPr b="0" i="0" sz="1400" u="none" cap="none" strike="noStrike">
              <a:solidFill>
                <a:srgbClr val="000000"/>
              </a:solidFill>
              <a:latin typeface="Arial"/>
              <a:ea typeface="Arial"/>
              <a:cs typeface="Arial"/>
              <a:sym typeface="Arial"/>
            </a:endParaRPr>
          </a:p>
        </p:txBody>
      </p:sp>
      <p:sp>
        <p:nvSpPr>
          <p:cNvPr id="240" name="Google Shape;240;p32"/>
          <p:cNvSpPr/>
          <p:nvPr/>
        </p:nvSpPr>
        <p:spPr>
          <a:xfrm>
            <a:off x="8574382" y="3646405"/>
            <a:ext cx="1677062"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August-September</a:t>
            </a:r>
            <a:endParaRPr b="0" i="0" sz="1400" u="none" cap="none" strike="noStrike">
              <a:solidFill>
                <a:srgbClr val="000000"/>
              </a:solidFill>
              <a:latin typeface="Arial"/>
              <a:ea typeface="Arial"/>
              <a:cs typeface="Arial"/>
              <a:sym typeface="Arial"/>
            </a:endParaRPr>
          </a:p>
        </p:txBody>
      </p:sp>
      <p:sp>
        <p:nvSpPr>
          <p:cNvPr id="241" name="Google Shape;241;p32"/>
          <p:cNvSpPr/>
          <p:nvPr/>
        </p:nvSpPr>
        <p:spPr>
          <a:xfrm>
            <a:off x="11039773" y="3646405"/>
            <a:ext cx="821059"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October</a:t>
            </a:r>
            <a:endParaRPr b="0" i="0" sz="1400" u="none" cap="none" strike="noStrike">
              <a:solidFill>
                <a:srgbClr val="000000"/>
              </a:solidFill>
              <a:latin typeface="Arial"/>
              <a:ea typeface="Arial"/>
              <a:cs typeface="Arial"/>
              <a:sym typeface="Arial"/>
            </a:endParaRPr>
          </a:p>
        </p:txBody>
      </p:sp>
      <p:cxnSp>
        <p:nvCxnSpPr>
          <p:cNvPr id="242" name="Google Shape;242;p32"/>
          <p:cNvCxnSpPr/>
          <p:nvPr/>
        </p:nvCxnSpPr>
        <p:spPr>
          <a:xfrm>
            <a:off x="5633819" y="3579257"/>
            <a:ext cx="0" cy="928677"/>
          </a:xfrm>
          <a:prstGeom prst="straightConnector1">
            <a:avLst/>
          </a:prstGeom>
          <a:noFill/>
          <a:ln cap="flat" cmpd="sng" w="9525">
            <a:solidFill>
              <a:srgbClr val="2F415D"/>
            </a:solidFill>
            <a:prstDash val="solid"/>
            <a:round/>
            <a:headEnd len="sm" w="sm" type="none"/>
            <a:tailEnd len="med" w="med" type="triangle"/>
          </a:ln>
        </p:spPr>
      </p:cxnSp>
      <p:sp>
        <p:nvSpPr>
          <p:cNvPr id="243" name="Google Shape;243;p32"/>
          <p:cNvSpPr/>
          <p:nvPr/>
        </p:nvSpPr>
        <p:spPr>
          <a:xfrm>
            <a:off x="5210879" y="4575081"/>
            <a:ext cx="885116" cy="864719"/>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Journal Paper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Concept</a:t>
            </a:r>
            <a:endParaRPr b="0" i="0" sz="1400" u="none" cap="none" strike="noStrike">
              <a:solidFill>
                <a:srgbClr val="000000"/>
              </a:solidFill>
              <a:latin typeface="Arial"/>
              <a:ea typeface="Arial"/>
              <a:cs typeface="Arial"/>
              <a:sym typeface="Arial"/>
            </a:endParaRPr>
          </a:p>
        </p:txBody>
      </p:sp>
      <p:sp>
        <p:nvSpPr>
          <p:cNvPr id="244" name="Google Shape;244;p32"/>
          <p:cNvSpPr txBox="1"/>
          <p:nvPr/>
        </p:nvSpPr>
        <p:spPr>
          <a:xfrm>
            <a:off x="10320238" y="5143037"/>
            <a:ext cx="1584435" cy="52322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Many iterative steps not shown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ph idx="1" type="body"/>
          </p:nvPr>
        </p:nvSpPr>
        <p:spPr>
          <a:xfrm>
            <a:off x="324233" y="1148317"/>
            <a:ext cx="11495400" cy="531627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US" sz="2400">
                <a:solidFill>
                  <a:schemeClr val="dk1"/>
                </a:solidFill>
              </a:rPr>
              <a:t>Co-leads: Gary Geller (NASA), Shaun Levick (CSIRO), Sandra Luque (CNES), Roger Sayre (USGS)</a:t>
            </a:r>
            <a:endParaRPr/>
          </a:p>
          <a:p>
            <a:pPr indent="-228600" lvl="0" marL="457200" marR="0" rtl="0" algn="l">
              <a:lnSpc>
                <a:spcPct val="100000"/>
              </a:lnSpc>
              <a:spcBef>
                <a:spcPts val="1000"/>
              </a:spcBef>
              <a:spcAft>
                <a:spcPts val="0"/>
              </a:spcAft>
              <a:buClr>
                <a:schemeClr val="dk1"/>
              </a:buClr>
              <a:buSzPts val="2800"/>
              <a:buFont typeface="Montserrat"/>
              <a:buNone/>
            </a:pPr>
            <a:r>
              <a:t/>
            </a:r>
            <a:endParaRPr sz="2400">
              <a:solidFill>
                <a:schemeClr val="dk1"/>
              </a:solidFill>
            </a:endParaRPr>
          </a:p>
          <a:p>
            <a:pPr indent="-406400" lvl="0" marL="457200" marR="0" rtl="0" algn="l">
              <a:lnSpc>
                <a:spcPct val="100000"/>
              </a:lnSpc>
              <a:spcBef>
                <a:spcPts val="1000"/>
              </a:spcBef>
              <a:spcAft>
                <a:spcPts val="0"/>
              </a:spcAft>
              <a:buClr>
                <a:schemeClr val="dk1"/>
              </a:buClr>
              <a:buSzPts val="2800"/>
              <a:buFont typeface="Montserrat"/>
              <a:buChar char="❖"/>
            </a:pPr>
            <a:r>
              <a:rPr lang="en-US" sz="2400">
                <a:solidFill>
                  <a:schemeClr val="dk1"/>
                </a:solidFill>
              </a:rPr>
              <a:t>60-70% of other authors are not from CEOS agencies</a:t>
            </a:r>
            <a:endParaRPr/>
          </a:p>
          <a:p>
            <a:pPr indent="-381000" lvl="1" marL="914400" rtl="0" algn="l">
              <a:lnSpc>
                <a:spcPct val="100000"/>
              </a:lnSpc>
              <a:spcBef>
                <a:spcPts val="500"/>
              </a:spcBef>
              <a:spcAft>
                <a:spcPts val="0"/>
              </a:spcAft>
              <a:buSzPts val="2400"/>
              <a:buChar char="▪"/>
            </a:pPr>
            <a:r>
              <a:rPr lang="en-US">
                <a:solidFill>
                  <a:schemeClr val="dk1"/>
                </a:solidFill>
              </a:rPr>
              <a:t>Excellent scientists</a:t>
            </a:r>
            <a:endParaRPr/>
          </a:p>
          <a:p>
            <a:pPr indent="-381000" lvl="1" marL="914400" rtl="0" algn="l">
              <a:lnSpc>
                <a:spcPct val="100000"/>
              </a:lnSpc>
              <a:spcBef>
                <a:spcPts val="500"/>
              </a:spcBef>
              <a:spcAft>
                <a:spcPts val="0"/>
              </a:spcAft>
              <a:buSzPts val="2400"/>
              <a:buChar char="▪"/>
            </a:pPr>
            <a:r>
              <a:rPr lang="en-US">
                <a:solidFill>
                  <a:schemeClr val="dk1"/>
                </a:solidFill>
              </a:rPr>
              <a:t>Unfamiliar with CEOS</a:t>
            </a:r>
            <a:endParaRPr/>
          </a:p>
        </p:txBody>
      </p:sp>
      <p:sp>
        <p:nvSpPr>
          <p:cNvPr id="250" name="Google Shape;250;p3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Author Composition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descr="A river running through a marsh" id="255" name="Google Shape;255;p34"/>
          <p:cNvPicPr preferRelativeResize="0"/>
          <p:nvPr/>
        </p:nvPicPr>
        <p:blipFill rotWithShape="1">
          <a:blip r:embed="rId3">
            <a:alphaModFix amt="60000"/>
          </a:blip>
          <a:srcRect b="1734" l="0" r="0" t="10"/>
          <a:stretch/>
        </p:blipFill>
        <p:spPr>
          <a:xfrm>
            <a:off x="-1" y="10"/>
            <a:ext cx="12192001" cy="6857990"/>
          </a:xfrm>
          <a:prstGeom prst="rect">
            <a:avLst/>
          </a:prstGeom>
          <a:noFill/>
          <a:ln>
            <a:noFill/>
          </a:ln>
        </p:spPr>
      </p:pic>
      <p:sp>
        <p:nvSpPr>
          <p:cNvPr id="256" name="Google Shape;25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a:t>Hudson’s Bay Lowlands</a:t>
            </a:r>
            <a:br>
              <a:rPr lang="en-US"/>
            </a:br>
            <a:r>
              <a:rPr lang="en-US"/>
              <a:t>CEOS EETT Demonsrator</a:t>
            </a:r>
            <a:endParaRPr/>
          </a:p>
        </p:txBody>
      </p:sp>
      <p:sp>
        <p:nvSpPr>
          <p:cNvPr id="257" name="Google Shape;25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400"/>
              <a:buNone/>
            </a:pPr>
            <a:r>
              <a:rPr lang="en-US"/>
              <a:t>Environment and Climate Change Canada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5"/>
          <p:cNvSpPr txBox="1"/>
          <p:nvPr>
            <p:ph type="title"/>
          </p:nvPr>
        </p:nvSpPr>
        <p:spPr>
          <a:xfrm>
            <a:off x="518468" y="179346"/>
            <a:ext cx="6002110" cy="638857"/>
          </a:xfrm>
          <a:prstGeom prst="rect">
            <a:avLst/>
          </a:prstGeom>
          <a:noFill/>
          <a:ln>
            <a:noFill/>
          </a:ln>
        </p:spPr>
        <p:txBody>
          <a:bodyPr anchorCtr="0" anchor="t" bIns="45700" lIns="91425" spcFirstLastPara="1" rIns="91425" wrap="square" tIns="45700">
            <a:normAutofit fontScale="90000"/>
          </a:bodyPr>
          <a:lstStyle/>
          <a:p>
            <a:pPr indent="-342900" lvl="0" marL="342900" marR="0" rtl="0" algn="l">
              <a:lnSpc>
                <a:spcPct val="100000"/>
              </a:lnSpc>
              <a:spcBef>
                <a:spcPts val="0"/>
              </a:spcBef>
              <a:spcAft>
                <a:spcPts val="0"/>
              </a:spcAft>
              <a:buSzPct val="38888"/>
              <a:buNone/>
            </a:pPr>
            <a:r>
              <a:rPr lang="en-US" sz="4000">
                <a:solidFill>
                  <a:srgbClr val="D8D8D8"/>
                </a:solidFill>
                <a:latin typeface="Calibri"/>
                <a:ea typeface="Calibri"/>
                <a:cs typeface="Calibri"/>
                <a:sym typeface="Calibri"/>
              </a:rPr>
              <a:t>Background &amp; Approach</a:t>
            </a:r>
            <a:endParaRPr sz="4000">
              <a:solidFill>
                <a:srgbClr val="D8D8D8"/>
              </a:solidFill>
            </a:endParaRPr>
          </a:p>
        </p:txBody>
      </p:sp>
      <p:sp>
        <p:nvSpPr>
          <p:cNvPr id="263" name="Google Shape;263;p35"/>
          <p:cNvSpPr/>
          <p:nvPr/>
        </p:nvSpPr>
        <p:spPr>
          <a:xfrm>
            <a:off x="518468" y="1012723"/>
            <a:ext cx="7353218" cy="574695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HBL: Global importance for biodiversity &amp; carbon storage</a:t>
            </a:r>
            <a:endParaRPr b="0" i="0" sz="2800" u="none" cap="none" strike="noStrike">
              <a:solidFill>
                <a:srgbClr val="000000"/>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Demonstrator: focuses on Wapusk NP</a:t>
            </a:r>
            <a:endParaRPr b="0" i="0" sz="2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Objectives: </a:t>
            </a:r>
            <a:endParaRPr b="0" i="0" sz="1400" u="none" cap="none" strike="noStrike">
              <a:solidFill>
                <a:srgbClr val="000000"/>
              </a:solidFill>
              <a:latin typeface="Arial"/>
              <a:ea typeface="Arial"/>
              <a:cs typeface="Arial"/>
              <a:sym typeface="Arial"/>
            </a:endParaRPr>
          </a:p>
          <a:p>
            <a:pPr indent="-346075" lvl="1" marL="803275" marR="0" rtl="0" algn="l">
              <a:lnSpc>
                <a:spcPct val="100000"/>
              </a:lnSpc>
              <a:spcBef>
                <a:spcPts val="0"/>
              </a:spcBef>
              <a:spcAft>
                <a:spcPts val="0"/>
              </a:spcAft>
              <a:buClr>
                <a:srgbClr val="000000"/>
              </a:buClr>
              <a:buSzPts val="2600"/>
              <a:buFont typeface="Courier New"/>
              <a:buChar char="o"/>
            </a:pPr>
            <a:r>
              <a:rPr b="0" i="0" lang="en-US" sz="2600" u="none" cap="none" strike="noStrike">
                <a:solidFill>
                  <a:srgbClr val="000000"/>
                </a:solidFill>
                <a:latin typeface="Calibri"/>
                <a:ea typeface="Calibri"/>
                <a:cs typeface="Calibri"/>
                <a:sym typeface="Calibri"/>
              </a:rPr>
              <a:t>Produce detailed map of Wapusk NP</a:t>
            </a:r>
            <a:endParaRPr b="0" i="0" sz="1400" u="none" cap="none" strike="noStrike">
              <a:solidFill>
                <a:srgbClr val="000000"/>
              </a:solidFill>
              <a:latin typeface="Arial"/>
              <a:ea typeface="Arial"/>
              <a:cs typeface="Arial"/>
              <a:sym typeface="Arial"/>
            </a:endParaRPr>
          </a:p>
          <a:p>
            <a:pPr indent="-346075" lvl="1" marL="803275" marR="0" rtl="0" algn="l">
              <a:lnSpc>
                <a:spcPct val="100000"/>
              </a:lnSpc>
              <a:spcBef>
                <a:spcPts val="300"/>
              </a:spcBef>
              <a:spcAft>
                <a:spcPts val="0"/>
              </a:spcAft>
              <a:buClr>
                <a:srgbClr val="000000"/>
              </a:buClr>
              <a:buSzPts val="2600"/>
              <a:buFont typeface="Courier New"/>
              <a:buChar char="o"/>
            </a:pPr>
            <a:r>
              <a:rPr b="0" i="0" lang="en-US" sz="2600" u="none" cap="none" strike="noStrike">
                <a:solidFill>
                  <a:srgbClr val="000000"/>
                </a:solidFill>
                <a:latin typeface="Calibri"/>
                <a:ea typeface="Calibri"/>
                <a:cs typeface="Calibri"/>
                <a:sym typeface="Calibri"/>
              </a:rPr>
              <a:t>Move from 5 classes (current) to 11</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30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300"/>
              </a:spcBef>
              <a:spcAft>
                <a:spcPts val="0"/>
              </a:spcAft>
              <a:buClr>
                <a:srgbClr val="000000"/>
              </a:buClr>
              <a:buSzPts val="2800"/>
              <a:buFont typeface="Arial"/>
              <a:buNone/>
            </a:pPr>
            <a:r>
              <a:rPr b="0" i="0" lang="en-US" sz="2800" u="sng" cap="none" strike="noStrike">
                <a:solidFill>
                  <a:srgbClr val="000000"/>
                </a:solidFill>
                <a:latin typeface="Calibri"/>
                <a:ea typeface="Calibri"/>
                <a:cs typeface="Calibri"/>
                <a:sym typeface="Calibri"/>
              </a:rPr>
              <a:t>Approach</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Combine data: EO sensors, and other data</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Use AI and ML</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Utilize the CEOS Analytics Laboratory</a:t>
            </a:r>
            <a:endParaRPr b="0" i="0" sz="1400" u="none" cap="none" strike="noStrike">
              <a:solidFill>
                <a:srgbClr val="000000"/>
              </a:solidFill>
              <a:latin typeface="Arial"/>
              <a:ea typeface="Arial"/>
              <a:cs typeface="Arial"/>
              <a:sym typeface="Arial"/>
            </a:endParaRPr>
          </a:p>
          <a:p>
            <a:pPr indent="-346075" lvl="1" marL="803275" marR="0" rtl="0" algn="l">
              <a:lnSpc>
                <a:spcPct val="100000"/>
              </a:lnSpc>
              <a:spcBef>
                <a:spcPts val="0"/>
              </a:spcBef>
              <a:spcAft>
                <a:spcPts val="0"/>
              </a:spcAft>
              <a:buClr>
                <a:srgbClr val="000000"/>
              </a:buClr>
              <a:buSzPts val="2800"/>
              <a:buFont typeface="Courier New"/>
              <a:buChar char="o"/>
            </a:pPr>
            <a:r>
              <a:rPr b="0" i="0" lang="en-US" sz="2800" u="none" cap="none" strike="noStrike">
                <a:solidFill>
                  <a:srgbClr val="000000"/>
                </a:solidFill>
                <a:latin typeface="Calibri"/>
                <a:ea typeface="Calibri"/>
                <a:cs typeface="Calibri"/>
                <a:sym typeface="Calibri"/>
              </a:rPr>
              <a:t>Developed by the CEOS SEO</a:t>
            </a:r>
            <a:endParaRPr b="0" i="0" sz="1400" u="none" cap="none" strike="noStrike">
              <a:solidFill>
                <a:srgbClr val="000000"/>
              </a:solidFill>
              <a:latin typeface="Arial"/>
              <a:ea typeface="Arial"/>
              <a:cs typeface="Arial"/>
              <a:sym typeface="Arial"/>
            </a:endParaRPr>
          </a:p>
          <a:p>
            <a:pPr indent="-346075" lvl="1" marL="803275" marR="0" rtl="0" algn="l">
              <a:lnSpc>
                <a:spcPct val="100000"/>
              </a:lnSpc>
              <a:spcBef>
                <a:spcPts val="300"/>
              </a:spcBef>
              <a:spcAft>
                <a:spcPts val="0"/>
              </a:spcAft>
              <a:buClr>
                <a:srgbClr val="000000"/>
              </a:buClr>
              <a:buSzPts val="2800"/>
              <a:buFont typeface="Courier New"/>
              <a:buChar char="o"/>
            </a:pPr>
            <a:r>
              <a:rPr b="0" i="0" lang="en-US" sz="2800" u="none" cap="none" strike="noStrike">
                <a:solidFill>
                  <a:srgbClr val="000000"/>
                </a:solidFill>
                <a:latin typeface="Calibri"/>
                <a:ea typeface="Calibri"/>
                <a:cs typeface="Calibri"/>
                <a:sym typeface="Calibri"/>
              </a:rPr>
              <a:t>Data cube</a:t>
            </a:r>
            <a:endParaRPr b="0" i="0" sz="1400" u="none" cap="none" strike="noStrike">
              <a:solidFill>
                <a:srgbClr val="000000"/>
              </a:solidFill>
              <a:latin typeface="Arial"/>
              <a:ea typeface="Arial"/>
              <a:cs typeface="Arial"/>
              <a:sym typeface="Arial"/>
            </a:endParaRPr>
          </a:p>
        </p:txBody>
      </p:sp>
      <p:pic>
        <p:nvPicPr>
          <p:cNvPr id="264" name="Google Shape;264;p35"/>
          <p:cNvPicPr preferRelativeResize="0"/>
          <p:nvPr/>
        </p:nvPicPr>
        <p:blipFill rotWithShape="1">
          <a:blip r:embed="rId3">
            <a:alphaModFix/>
          </a:blip>
          <a:srcRect b="0" l="0" r="0" t="0"/>
          <a:stretch/>
        </p:blipFill>
        <p:spPr>
          <a:xfrm>
            <a:off x="7871686" y="1667610"/>
            <a:ext cx="4057424" cy="5092067"/>
          </a:xfrm>
          <a:prstGeom prst="rect">
            <a:avLst/>
          </a:prstGeom>
          <a:noFill/>
          <a:ln>
            <a:noFill/>
          </a:ln>
        </p:spPr>
      </p:pic>
      <p:pic>
        <p:nvPicPr>
          <p:cNvPr id="265" name="Google Shape;265;p35"/>
          <p:cNvPicPr preferRelativeResize="0"/>
          <p:nvPr/>
        </p:nvPicPr>
        <p:blipFill rotWithShape="1">
          <a:blip r:embed="rId4">
            <a:alphaModFix/>
          </a:blip>
          <a:srcRect b="0" l="0" r="0" t="0"/>
          <a:stretch/>
        </p:blipFill>
        <p:spPr>
          <a:xfrm>
            <a:off x="8591903" y="357285"/>
            <a:ext cx="3329155" cy="1972959"/>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6"/>
          <p:cNvSpPr txBox="1"/>
          <p:nvPr>
            <p:ph idx="1" type="body"/>
          </p:nvPr>
        </p:nvSpPr>
        <p:spPr>
          <a:xfrm>
            <a:off x="592873" y="1073157"/>
            <a:ext cx="10515600" cy="550870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600"/>
              <a:buNone/>
            </a:pPr>
            <a:r>
              <a:rPr lang="en-US" sz="2600" u="sng">
                <a:solidFill>
                  <a:srgbClr val="000000"/>
                </a:solidFill>
                <a:latin typeface="Calibri"/>
                <a:ea typeface="Calibri"/>
                <a:cs typeface="Calibri"/>
                <a:sym typeface="Calibri"/>
              </a:rPr>
              <a:t>Challenges</a:t>
            </a:r>
            <a:endParaRPr sz="2600">
              <a:solidFill>
                <a:srgbClr val="000000"/>
              </a:solidFill>
              <a:latin typeface="Calibri"/>
              <a:ea typeface="Calibri"/>
              <a:cs typeface="Calibri"/>
              <a:sym typeface="Calibri"/>
            </a:endParaRPr>
          </a:p>
          <a:p>
            <a:pPr indent="-152400" lvl="0" marL="114300" marR="0" rtl="0" algn="l">
              <a:lnSpc>
                <a:spcPct val="100000"/>
              </a:lnSpc>
              <a:spcBef>
                <a:spcPts val="300"/>
              </a:spcBef>
              <a:spcAft>
                <a:spcPts val="0"/>
              </a:spcAft>
              <a:buSzPts val="2400"/>
              <a:buFont typeface="Noto Sans Symbols"/>
              <a:buChar char="▪"/>
            </a:pPr>
            <a:r>
              <a:rPr lang="en-US" sz="2400">
                <a:solidFill>
                  <a:srgbClr val="000000"/>
                </a:solidFill>
                <a:latin typeface="Calibri"/>
                <a:ea typeface="Calibri"/>
                <a:cs typeface="Calibri"/>
                <a:sym typeface="Calibri"/>
              </a:rPr>
              <a:t>New sensor platforms (e.g., ENMAP)</a:t>
            </a:r>
            <a:endParaRPr/>
          </a:p>
          <a:p>
            <a:pPr indent="-341313" lvl="0" marL="341313" marR="0" rtl="0" algn="l">
              <a:lnSpc>
                <a:spcPct val="100000"/>
              </a:lnSpc>
              <a:spcBef>
                <a:spcPts val="300"/>
              </a:spcBef>
              <a:spcAft>
                <a:spcPts val="0"/>
              </a:spcAft>
              <a:buSzPts val="2400"/>
              <a:buFont typeface="Noto Sans Symbols"/>
              <a:buChar char="▪"/>
            </a:pPr>
            <a:r>
              <a:rPr lang="en-US" sz="2400">
                <a:solidFill>
                  <a:srgbClr val="000000"/>
                </a:solidFill>
                <a:latin typeface="Calibri"/>
                <a:ea typeface="Calibri"/>
                <a:cs typeface="Calibri"/>
                <a:sym typeface="Calibri"/>
              </a:rPr>
              <a:t>Combining hyperspectral and SAR using neural networks</a:t>
            </a:r>
            <a:endParaRPr/>
          </a:p>
          <a:p>
            <a:pPr indent="-254000" lvl="1" marL="342900" rtl="0" algn="l">
              <a:lnSpc>
                <a:spcPct val="100000"/>
              </a:lnSpc>
              <a:spcBef>
                <a:spcPts val="300"/>
              </a:spcBef>
              <a:spcAft>
                <a:spcPts val="0"/>
              </a:spcAft>
              <a:buSzPts val="1400"/>
              <a:buFont typeface="Noto Sans Symbols"/>
              <a:buNone/>
            </a:pPr>
            <a:r>
              <a:t/>
            </a:r>
            <a:endParaRPr>
              <a:solidFill>
                <a:srgbClr val="000000"/>
              </a:solidFill>
              <a:latin typeface="Calibri"/>
              <a:ea typeface="Calibri"/>
              <a:cs typeface="Calibri"/>
              <a:sym typeface="Calibri"/>
            </a:endParaRPr>
          </a:p>
          <a:p>
            <a:pPr indent="0" lvl="1" marL="0" rtl="0" algn="l">
              <a:lnSpc>
                <a:spcPct val="100000"/>
              </a:lnSpc>
              <a:spcBef>
                <a:spcPts val="300"/>
              </a:spcBef>
              <a:spcAft>
                <a:spcPts val="0"/>
              </a:spcAft>
              <a:buSzPts val="2600"/>
              <a:buNone/>
            </a:pPr>
            <a:r>
              <a:rPr lang="en-US" sz="2600" u="sng">
                <a:solidFill>
                  <a:srgbClr val="000000"/>
                </a:solidFill>
                <a:latin typeface="Calibri"/>
                <a:ea typeface="Calibri"/>
                <a:cs typeface="Calibri"/>
                <a:sym typeface="Calibri"/>
              </a:rPr>
              <a:t>Opportunities</a:t>
            </a:r>
            <a:endParaRPr u="sng">
              <a:solidFill>
                <a:srgbClr val="000000"/>
              </a:solidFill>
              <a:latin typeface="Calibri"/>
              <a:ea typeface="Calibri"/>
              <a:cs typeface="Calibri"/>
              <a:sym typeface="Calibri"/>
            </a:endParaRPr>
          </a:p>
          <a:p>
            <a:pPr indent="-342900" lvl="1" marL="342900" rtl="0" algn="l">
              <a:lnSpc>
                <a:spcPct val="100000"/>
              </a:lnSpc>
              <a:spcBef>
                <a:spcPts val="300"/>
              </a:spcBef>
              <a:spcAft>
                <a:spcPts val="0"/>
              </a:spcAft>
              <a:buSzPts val="2400"/>
              <a:buFont typeface="Noto Sans Symbols"/>
              <a:buChar char="▪"/>
            </a:pPr>
            <a:r>
              <a:rPr lang="en-US" sz="2400">
                <a:latin typeface="Calibri"/>
                <a:ea typeface="Calibri"/>
                <a:cs typeface="Calibri"/>
                <a:sym typeface="Calibri"/>
              </a:rPr>
              <a:t>Increase ability to discriminate wetland ecosystems</a:t>
            </a:r>
            <a:endParaRPr/>
          </a:p>
          <a:p>
            <a:pPr indent="-342900" lvl="1" marL="342900" rtl="0" algn="l">
              <a:lnSpc>
                <a:spcPct val="100000"/>
              </a:lnSpc>
              <a:spcBef>
                <a:spcPts val="300"/>
              </a:spcBef>
              <a:spcAft>
                <a:spcPts val="0"/>
              </a:spcAft>
              <a:buSzPts val="2400"/>
              <a:buFont typeface="Noto Sans Symbols"/>
              <a:buChar char="▪"/>
            </a:pPr>
            <a:r>
              <a:rPr lang="en-US" sz="2400">
                <a:latin typeface="Calibri"/>
                <a:ea typeface="Calibri"/>
                <a:cs typeface="Calibri"/>
                <a:sym typeface="Calibri"/>
              </a:rPr>
              <a:t>Explore ways to move from 5 to 11 classes</a:t>
            </a:r>
            <a:endParaRPr/>
          </a:p>
          <a:p>
            <a:pPr indent="-342900" lvl="1" marL="342900" rtl="0" algn="l">
              <a:lnSpc>
                <a:spcPct val="100000"/>
              </a:lnSpc>
              <a:spcBef>
                <a:spcPts val="300"/>
              </a:spcBef>
              <a:spcAft>
                <a:spcPts val="0"/>
              </a:spcAft>
              <a:buSzPts val="2400"/>
              <a:buFont typeface="Noto Sans Symbols"/>
              <a:buChar char="▪"/>
            </a:pPr>
            <a:r>
              <a:rPr lang="en-US" sz="2400">
                <a:latin typeface="Calibri"/>
                <a:ea typeface="Calibri"/>
                <a:cs typeface="Calibri"/>
                <a:sym typeface="Calibri"/>
              </a:rPr>
              <a:t>Provide insights into which sensors are most important for mapping wetlands (sensitivity analysis)</a:t>
            </a:r>
            <a:endParaRPr/>
          </a:p>
          <a:p>
            <a:pPr indent="-190500" lvl="1" marL="342900" rtl="0" algn="l">
              <a:lnSpc>
                <a:spcPct val="100000"/>
              </a:lnSpc>
              <a:spcBef>
                <a:spcPts val="300"/>
              </a:spcBef>
              <a:spcAft>
                <a:spcPts val="0"/>
              </a:spcAft>
              <a:buSzPts val="2400"/>
              <a:buFont typeface="Noto Sans Symbols"/>
              <a:buNone/>
            </a:pPr>
            <a:r>
              <a:t/>
            </a:r>
            <a:endParaRPr sz="2400">
              <a:latin typeface="Calibri"/>
              <a:ea typeface="Calibri"/>
              <a:cs typeface="Calibri"/>
              <a:sym typeface="Calibri"/>
            </a:endParaRPr>
          </a:p>
          <a:p>
            <a:pPr indent="-342900" lvl="1" marL="342900" rtl="0" algn="l">
              <a:lnSpc>
                <a:spcPct val="100000"/>
              </a:lnSpc>
              <a:spcBef>
                <a:spcPts val="300"/>
              </a:spcBef>
              <a:spcAft>
                <a:spcPts val="0"/>
              </a:spcAft>
              <a:buSzPts val="2400"/>
              <a:buFont typeface="Noto Sans Symbols"/>
              <a:buChar char="▪"/>
            </a:pPr>
            <a:r>
              <a:rPr lang="en-US" sz="2400">
                <a:latin typeface="Calibri"/>
                <a:ea typeface="Calibri"/>
                <a:cs typeface="Calibri"/>
                <a:sym typeface="Calibri"/>
              </a:rPr>
              <a:t>Cutting edge activity</a:t>
            </a:r>
            <a:endParaRPr/>
          </a:p>
        </p:txBody>
      </p:sp>
      <p:sp>
        <p:nvSpPr>
          <p:cNvPr id="271" name="Google Shape;271;p36"/>
          <p:cNvSpPr txBox="1"/>
          <p:nvPr>
            <p:ph type="title"/>
          </p:nvPr>
        </p:nvSpPr>
        <p:spPr>
          <a:xfrm>
            <a:off x="328725" y="150099"/>
            <a:ext cx="10515600" cy="653353"/>
          </a:xfrm>
          <a:prstGeom prst="rect">
            <a:avLst/>
          </a:prstGeom>
          <a:noFill/>
          <a:ln>
            <a:noFill/>
          </a:ln>
        </p:spPr>
        <p:txBody>
          <a:bodyPr anchorCtr="0" anchor="t" bIns="45700" lIns="91425" spcFirstLastPara="1" rIns="91425" wrap="square" tIns="45700">
            <a:normAutofit fontScale="90000"/>
          </a:bodyPr>
          <a:lstStyle/>
          <a:p>
            <a:pPr indent="-342900" lvl="0" marL="342900" marR="0" rtl="0" algn="l">
              <a:lnSpc>
                <a:spcPct val="100000"/>
              </a:lnSpc>
              <a:spcBef>
                <a:spcPts val="0"/>
              </a:spcBef>
              <a:spcAft>
                <a:spcPts val="0"/>
              </a:spcAft>
              <a:buSzPct val="35353"/>
              <a:buNone/>
            </a:pPr>
            <a:r>
              <a:rPr lang="en-US" sz="4400">
                <a:solidFill>
                  <a:srgbClr val="D8D8D8"/>
                </a:solidFill>
                <a:latin typeface="Calibri"/>
                <a:ea typeface="Calibri"/>
                <a:cs typeface="Calibri"/>
                <a:sym typeface="Calibri"/>
              </a:rPr>
              <a:t>Challenges and Opportunities</a:t>
            </a:r>
            <a:endParaRPr>
              <a:solidFill>
                <a:srgbClr val="D8D8D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0"/>
          <p:cNvSpPr txBox="1"/>
          <p:nvPr>
            <p:ph idx="1" type="body"/>
          </p:nvPr>
        </p:nvSpPr>
        <p:spPr>
          <a:xfrm>
            <a:off x="324233" y="1148317"/>
            <a:ext cx="6223712" cy="531627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US"/>
              <a:t>Essential Biodiversity Variable</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Important CBD Indicator</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Ecosystem Account in UN SEEA</a:t>
            </a:r>
            <a:endParaRPr sz="600"/>
          </a:p>
          <a:p>
            <a:pPr indent="-228600" lvl="0" marL="457200" marR="0" rtl="0" algn="l">
              <a:lnSpc>
                <a:spcPct val="100000"/>
              </a:lnSpc>
              <a:spcBef>
                <a:spcPts val="1000"/>
              </a:spcBef>
              <a:spcAft>
                <a:spcPts val="0"/>
              </a:spcAft>
              <a:buClr>
                <a:schemeClr val="dk1"/>
              </a:buClr>
              <a:buSzPts val="2800"/>
              <a:buFont typeface="Montserrat"/>
              <a:buNone/>
            </a:pPr>
            <a:r>
              <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EO is the primary input</a:t>
            </a:r>
            <a:endParaRPr/>
          </a:p>
        </p:txBody>
      </p:sp>
      <p:sp>
        <p:nvSpPr>
          <p:cNvPr id="82" name="Google Shape;82;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Ecosystem Extent</a:t>
            </a:r>
            <a:endParaRPr/>
          </a:p>
        </p:txBody>
      </p:sp>
      <p:pic>
        <p:nvPicPr>
          <p:cNvPr id="83" name="Google Shape;83;p10"/>
          <p:cNvPicPr preferRelativeResize="0"/>
          <p:nvPr/>
        </p:nvPicPr>
        <p:blipFill rotWithShape="1">
          <a:blip r:embed="rId3">
            <a:alphaModFix/>
          </a:blip>
          <a:srcRect b="0" l="0" r="0" t="0"/>
          <a:stretch/>
        </p:blipFill>
        <p:spPr>
          <a:xfrm>
            <a:off x="6654390" y="1667997"/>
            <a:ext cx="5459313" cy="4372075"/>
          </a:xfrm>
          <a:prstGeom prst="rect">
            <a:avLst/>
          </a:prstGeom>
          <a:noFill/>
          <a:ln>
            <a:noFill/>
          </a:ln>
        </p:spPr>
      </p:pic>
      <p:sp>
        <p:nvSpPr>
          <p:cNvPr id="84" name="Google Shape;84;p10"/>
          <p:cNvSpPr txBox="1"/>
          <p:nvPr/>
        </p:nvSpPr>
        <p:spPr>
          <a:xfrm>
            <a:off x="10400319" y="6026436"/>
            <a:ext cx="184056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Andrew Skowno, SANBI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7"/>
          <p:cNvSpPr txBox="1"/>
          <p:nvPr>
            <p:ph type="title"/>
          </p:nvPr>
        </p:nvSpPr>
        <p:spPr>
          <a:xfrm>
            <a:off x="0" y="4470953"/>
            <a:ext cx="3290887" cy="1426382"/>
          </a:xfrm>
          <a:prstGeom prst="rect">
            <a:avLst/>
          </a:prstGeom>
          <a:noFill/>
          <a:ln>
            <a:noFill/>
          </a:ln>
        </p:spPr>
        <p:txBody>
          <a:bodyPr anchorCtr="0" anchor="ctr" bIns="45700" lIns="91425" spcFirstLastPara="1" rIns="91425" wrap="square" tIns="45700">
            <a:normAutofit/>
          </a:bodyPr>
          <a:lstStyle/>
          <a:p>
            <a:pPr indent="-342900" lvl="0" marL="342900" rtl="0" algn="ctr">
              <a:lnSpc>
                <a:spcPct val="100000"/>
              </a:lnSpc>
              <a:spcBef>
                <a:spcPts val="0"/>
              </a:spcBef>
              <a:spcAft>
                <a:spcPts val="0"/>
              </a:spcAft>
              <a:buSzPts val="1400"/>
              <a:buNone/>
            </a:pPr>
            <a:r>
              <a:rPr lang="en-US" sz="4000">
                <a:latin typeface="Calibri"/>
                <a:ea typeface="Calibri"/>
                <a:cs typeface="Calibri"/>
                <a:sym typeface="Calibri"/>
              </a:rPr>
              <a:t>Current</a:t>
            </a:r>
            <a:br>
              <a:rPr lang="en-US" sz="4000">
                <a:latin typeface="Calibri"/>
                <a:ea typeface="Calibri"/>
                <a:cs typeface="Calibri"/>
                <a:sym typeface="Calibri"/>
              </a:rPr>
            </a:br>
            <a:r>
              <a:rPr lang="en-US" sz="4000">
                <a:latin typeface="Calibri"/>
                <a:ea typeface="Calibri"/>
                <a:cs typeface="Calibri"/>
                <a:sym typeface="Calibri"/>
              </a:rPr>
              <a:t>Schedule</a:t>
            </a:r>
            <a:endParaRPr sz="4000"/>
          </a:p>
        </p:txBody>
      </p:sp>
      <p:pic>
        <p:nvPicPr>
          <p:cNvPr id="277" name="Google Shape;277;p37"/>
          <p:cNvPicPr preferRelativeResize="0"/>
          <p:nvPr/>
        </p:nvPicPr>
        <p:blipFill rotWithShape="1">
          <a:blip r:embed="rId3">
            <a:alphaModFix/>
          </a:blip>
          <a:srcRect b="16653" l="0" r="0" t="19941"/>
          <a:stretch/>
        </p:blipFill>
        <p:spPr>
          <a:xfrm>
            <a:off x="20" y="10"/>
            <a:ext cx="12191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278" name="Google Shape;278;p37"/>
          <p:cNvSpPr txBox="1"/>
          <p:nvPr>
            <p:ph idx="1" type="body"/>
          </p:nvPr>
        </p:nvSpPr>
        <p:spPr>
          <a:xfrm>
            <a:off x="3657602" y="3957800"/>
            <a:ext cx="8224372" cy="2452687"/>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SzPts val="2400"/>
              <a:buFont typeface="Noto Sans Symbols"/>
              <a:buChar char="▪"/>
            </a:pPr>
            <a:r>
              <a:rPr b="1" lang="en-US" sz="2400">
                <a:latin typeface="Calibri"/>
                <a:ea typeface="Calibri"/>
                <a:cs typeface="Calibri"/>
                <a:sym typeface="Calibri"/>
              </a:rPr>
              <a:t>ASAP: </a:t>
            </a:r>
            <a:r>
              <a:rPr lang="en-US" sz="2400">
                <a:latin typeface="Calibri"/>
                <a:ea typeface="Calibri"/>
                <a:cs typeface="Calibri"/>
                <a:sym typeface="Calibri"/>
              </a:rPr>
              <a:t>Confirmation of data availability (JAXA, DLR)</a:t>
            </a:r>
            <a:endParaRPr sz="2400">
              <a:latin typeface="Times New Roman"/>
              <a:ea typeface="Times New Roman"/>
              <a:cs typeface="Times New Roman"/>
              <a:sym typeface="Times New Roman"/>
            </a:endParaRPr>
          </a:p>
          <a:p>
            <a:pPr indent="0" lvl="0" marL="0" marR="0" rtl="0" algn="l">
              <a:lnSpc>
                <a:spcPct val="100000"/>
              </a:lnSpc>
              <a:spcBef>
                <a:spcPts val="600"/>
              </a:spcBef>
              <a:spcAft>
                <a:spcPts val="0"/>
              </a:spcAft>
              <a:buSzPts val="2400"/>
              <a:buFont typeface="Noto Sans Symbols"/>
              <a:buChar char="▪"/>
            </a:pPr>
            <a:r>
              <a:rPr b="1" lang="en-US" sz="2400">
                <a:latin typeface="Calibri"/>
                <a:ea typeface="Calibri"/>
                <a:cs typeface="Calibri"/>
                <a:sym typeface="Calibri"/>
              </a:rPr>
              <a:t>December 2023</a:t>
            </a:r>
            <a:r>
              <a:rPr lang="en-US" sz="2400">
                <a:latin typeface="Calibri"/>
                <a:ea typeface="Calibri"/>
                <a:cs typeface="Calibri"/>
                <a:sym typeface="Calibri"/>
              </a:rPr>
              <a:t>: CEOS Analytics Lab Data Cube prepared</a:t>
            </a:r>
            <a:endParaRPr sz="2400">
              <a:latin typeface="Times New Roman"/>
              <a:ea typeface="Times New Roman"/>
              <a:cs typeface="Times New Roman"/>
              <a:sym typeface="Times New Roman"/>
            </a:endParaRPr>
          </a:p>
          <a:p>
            <a:pPr indent="0" lvl="0" marL="0" marR="0" rtl="0" algn="l">
              <a:lnSpc>
                <a:spcPct val="100000"/>
              </a:lnSpc>
              <a:spcBef>
                <a:spcPts val="600"/>
              </a:spcBef>
              <a:spcAft>
                <a:spcPts val="0"/>
              </a:spcAft>
              <a:buSzPts val="2400"/>
              <a:buFont typeface="Noto Sans Symbols"/>
              <a:buChar char="▪"/>
            </a:pPr>
            <a:r>
              <a:rPr b="1" lang="en-US" sz="2400">
                <a:latin typeface="Calibri"/>
                <a:ea typeface="Calibri"/>
                <a:cs typeface="Calibri"/>
                <a:sym typeface="Calibri"/>
              </a:rPr>
              <a:t>Winter/Spring/Summer 2024</a:t>
            </a:r>
            <a:r>
              <a:rPr lang="en-US" sz="2400">
                <a:latin typeface="Calibri"/>
                <a:ea typeface="Calibri"/>
                <a:cs typeface="Calibri"/>
                <a:sym typeface="Calibri"/>
              </a:rPr>
              <a:t>: Analysis and Write up</a:t>
            </a:r>
            <a:endParaRPr sz="2400">
              <a:latin typeface="Times New Roman"/>
              <a:ea typeface="Times New Roman"/>
              <a:cs typeface="Times New Roman"/>
              <a:sym typeface="Times New Roman"/>
            </a:endParaRPr>
          </a:p>
          <a:p>
            <a:pPr indent="0" lvl="0" marL="0" marR="0" rtl="0" algn="l">
              <a:lnSpc>
                <a:spcPct val="100000"/>
              </a:lnSpc>
              <a:spcBef>
                <a:spcPts val="600"/>
              </a:spcBef>
              <a:spcAft>
                <a:spcPts val="0"/>
              </a:spcAft>
              <a:buSzPts val="2400"/>
              <a:buFont typeface="Noto Sans Symbols"/>
              <a:buChar char="▪"/>
            </a:pPr>
            <a:r>
              <a:rPr b="1" lang="en-US" sz="2400">
                <a:latin typeface="Calibri"/>
                <a:ea typeface="Calibri"/>
                <a:cs typeface="Calibri"/>
                <a:sym typeface="Calibri"/>
              </a:rPr>
              <a:t>November 2024</a:t>
            </a:r>
            <a:r>
              <a:rPr lang="en-US" sz="2400">
                <a:latin typeface="Calibri"/>
                <a:ea typeface="Calibri"/>
                <a:cs typeface="Calibri"/>
                <a:sym typeface="Calibri"/>
              </a:rPr>
              <a:t>: demonstration and delivery at CEOS Plenary</a:t>
            </a:r>
            <a:endParaRPr sz="240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8"/>
          <p:cNvSpPr txBox="1"/>
          <p:nvPr>
            <p:ph idx="1" type="body"/>
          </p:nvPr>
        </p:nvSpPr>
        <p:spPr>
          <a:xfrm>
            <a:off x="176048" y="954940"/>
            <a:ext cx="9718951" cy="5653123"/>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2800"/>
              <a:buFont typeface="Noto Sans Symbols"/>
              <a:buChar char="❖"/>
            </a:pPr>
            <a:r>
              <a:rPr i="1" lang="en-US" sz="2000"/>
              <a:t>Costa Rica</a:t>
            </a:r>
            <a:r>
              <a:rPr lang="en-US" sz="2000"/>
              <a:t> accounts for only 0.03 percent of the earth's surface. However it contains nearly 6 percent of the world's </a:t>
            </a:r>
            <a:r>
              <a:rPr i="1" lang="en-US" sz="2000"/>
              <a:t>biodiversity</a:t>
            </a:r>
            <a:endParaRPr/>
          </a:p>
          <a:p>
            <a:pPr indent="-406400" lvl="0" marL="457200" rtl="0" algn="l">
              <a:lnSpc>
                <a:spcPct val="100000"/>
              </a:lnSpc>
              <a:spcBef>
                <a:spcPts val="1000"/>
              </a:spcBef>
              <a:spcAft>
                <a:spcPts val="0"/>
              </a:spcAft>
              <a:buSzPts val="2800"/>
              <a:buFont typeface="Noto Sans Symbols"/>
              <a:buChar char="❖"/>
            </a:pPr>
            <a:r>
              <a:rPr lang="en-US" sz="2000"/>
              <a:t>Objectives</a:t>
            </a:r>
            <a:endParaRPr/>
          </a:p>
          <a:p>
            <a:pPr indent="-381000" lvl="1" marL="914400" rtl="0" algn="l">
              <a:lnSpc>
                <a:spcPct val="100000"/>
              </a:lnSpc>
              <a:spcBef>
                <a:spcPts val="500"/>
              </a:spcBef>
              <a:spcAft>
                <a:spcPts val="0"/>
              </a:spcAft>
              <a:buSzPts val="2400"/>
              <a:buFont typeface="Noto Sans Symbols"/>
              <a:buChar char="▪"/>
            </a:pPr>
            <a:r>
              <a:rPr lang="en-US" sz="1800"/>
              <a:t>Assess conservation potential of secondary forests in human-modified landscapes</a:t>
            </a:r>
            <a:endParaRPr/>
          </a:p>
          <a:p>
            <a:pPr indent="-381000" lvl="1" marL="914400" rtl="0" algn="l">
              <a:lnSpc>
                <a:spcPct val="100000"/>
              </a:lnSpc>
              <a:spcBef>
                <a:spcPts val="500"/>
              </a:spcBef>
              <a:spcAft>
                <a:spcPts val="0"/>
              </a:spcAft>
              <a:buSzPts val="2400"/>
              <a:buFont typeface="Noto Sans Symbols"/>
              <a:buChar char="▪"/>
            </a:pPr>
            <a:r>
              <a:rPr lang="en-US" sz="1800"/>
              <a:t>Compare conservation potential of intact and disturbed forests</a:t>
            </a:r>
            <a:endParaRPr/>
          </a:p>
          <a:p>
            <a:pPr indent="-355600" lvl="2" marL="1371600" rtl="0" algn="l">
              <a:lnSpc>
                <a:spcPct val="100000"/>
              </a:lnSpc>
              <a:spcBef>
                <a:spcPts val="500"/>
              </a:spcBef>
              <a:spcAft>
                <a:spcPts val="0"/>
              </a:spcAft>
              <a:buSzPts val="2000"/>
              <a:buChar char="o"/>
            </a:pPr>
            <a:r>
              <a:rPr lang="en-US" sz="1800"/>
              <a:t>CNES/INRAE Data Analyst /ecologist position for 12 M (just hired)</a:t>
            </a:r>
            <a:endParaRPr/>
          </a:p>
          <a:p>
            <a:pPr indent="-355600" lvl="2" marL="1371600" rtl="0" algn="l">
              <a:lnSpc>
                <a:spcPct val="100000"/>
              </a:lnSpc>
              <a:spcBef>
                <a:spcPts val="500"/>
              </a:spcBef>
              <a:spcAft>
                <a:spcPts val="0"/>
              </a:spcAft>
              <a:buSzPts val="2000"/>
              <a:buChar char="o"/>
            </a:pPr>
            <a:r>
              <a:rPr lang="en-US" sz="1800"/>
              <a:t>Develop data cube for analyzing biodiversity data and trends</a:t>
            </a:r>
            <a:endParaRPr/>
          </a:p>
          <a:p>
            <a:pPr indent="-406400" lvl="0" marL="457200" rtl="0" algn="l">
              <a:lnSpc>
                <a:spcPct val="100000"/>
              </a:lnSpc>
              <a:spcBef>
                <a:spcPts val="1000"/>
              </a:spcBef>
              <a:spcAft>
                <a:spcPts val="0"/>
              </a:spcAft>
              <a:buSzPts val="2800"/>
              <a:buFont typeface="Noto Sans Symbols"/>
              <a:buChar char="❖"/>
            </a:pPr>
            <a:r>
              <a:rPr lang="en-US" sz="2000"/>
              <a:t>Key questions</a:t>
            </a:r>
            <a:endParaRPr/>
          </a:p>
          <a:p>
            <a:pPr indent="-381000" lvl="1" marL="914400" rtl="0" algn="l">
              <a:lnSpc>
                <a:spcPct val="100000"/>
              </a:lnSpc>
              <a:spcBef>
                <a:spcPts val="500"/>
              </a:spcBef>
              <a:spcAft>
                <a:spcPts val="0"/>
              </a:spcAft>
              <a:buSzPts val="2400"/>
              <a:buFont typeface="Noto Sans Symbols"/>
              <a:buChar char="▪"/>
            </a:pPr>
            <a:r>
              <a:rPr lang="en-US" sz="1800"/>
              <a:t>How to operationalize forest ecosystem extent mapping</a:t>
            </a:r>
            <a:endParaRPr/>
          </a:p>
          <a:p>
            <a:pPr indent="-381000" lvl="1" marL="914400" rtl="0" algn="l">
              <a:lnSpc>
                <a:spcPct val="100000"/>
              </a:lnSpc>
              <a:spcBef>
                <a:spcPts val="500"/>
              </a:spcBef>
              <a:spcAft>
                <a:spcPts val="0"/>
              </a:spcAft>
              <a:buSzPts val="2400"/>
              <a:buChar char="▪"/>
            </a:pPr>
            <a:r>
              <a:rPr lang="en-US" sz="1800"/>
              <a:t>How to assess conservation potential of secondary forests using multi-sensor satellite imagery?</a:t>
            </a:r>
            <a:endParaRPr sz="1800"/>
          </a:p>
          <a:p>
            <a:pPr indent="-381000" lvl="1" marL="914400" rtl="0" algn="l">
              <a:lnSpc>
                <a:spcPct val="100000"/>
              </a:lnSpc>
              <a:spcBef>
                <a:spcPts val="500"/>
              </a:spcBef>
              <a:spcAft>
                <a:spcPts val="0"/>
              </a:spcAft>
              <a:buSzPts val="2400"/>
              <a:buChar char="▪"/>
            </a:pPr>
            <a:r>
              <a:rPr lang="en-US" sz="1800"/>
              <a:t>How to assess secondary forests using α and β diversity predicted directly and indirectly from spectral information?</a:t>
            </a:r>
            <a:endParaRPr/>
          </a:p>
        </p:txBody>
      </p:sp>
      <p:sp>
        <p:nvSpPr>
          <p:cNvPr id="284" name="Google Shape;284;p3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Tropical Forests – Costa Rica</a:t>
            </a:r>
            <a:endParaRPr/>
          </a:p>
        </p:txBody>
      </p:sp>
      <p:pic>
        <p:nvPicPr>
          <p:cNvPr id="285" name="Google Shape;285;p38"/>
          <p:cNvPicPr preferRelativeResize="0"/>
          <p:nvPr/>
        </p:nvPicPr>
        <p:blipFill rotWithShape="1">
          <a:blip r:embed="rId3">
            <a:alphaModFix/>
          </a:blip>
          <a:srcRect b="0" l="0" r="0" t="0"/>
          <a:stretch/>
        </p:blipFill>
        <p:spPr>
          <a:xfrm>
            <a:off x="9364740" y="1301934"/>
            <a:ext cx="2766443" cy="2055848"/>
          </a:xfrm>
          <a:prstGeom prst="rect">
            <a:avLst/>
          </a:prstGeom>
          <a:noFill/>
          <a:ln>
            <a:noFill/>
          </a:ln>
        </p:spPr>
      </p:pic>
      <p:pic>
        <p:nvPicPr>
          <p:cNvPr id="286" name="Google Shape;286;p38"/>
          <p:cNvPicPr preferRelativeResize="0"/>
          <p:nvPr/>
        </p:nvPicPr>
        <p:blipFill rotWithShape="1">
          <a:blip r:embed="rId4">
            <a:alphaModFix/>
          </a:blip>
          <a:srcRect b="0" l="0" r="0" t="0"/>
          <a:stretch/>
        </p:blipFill>
        <p:spPr>
          <a:xfrm rot="-1278739">
            <a:off x="9431217" y="3332538"/>
            <a:ext cx="2691577" cy="1712596"/>
          </a:xfrm>
          <a:prstGeom prst="rect">
            <a:avLst/>
          </a:prstGeom>
          <a:noFill/>
          <a:ln>
            <a:noFill/>
          </a:ln>
        </p:spPr>
      </p:pic>
      <p:pic>
        <p:nvPicPr>
          <p:cNvPr id="287" name="Google Shape;287;p38"/>
          <p:cNvPicPr preferRelativeResize="0"/>
          <p:nvPr/>
        </p:nvPicPr>
        <p:blipFill rotWithShape="1">
          <a:blip r:embed="rId5">
            <a:alphaModFix/>
          </a:blip>
          <a:srcRect b="0" l="0" r="0" t="0"/>
          <a:stretch/>
        </p:blipFill>
        <p:spPr>
          <a:xfrm>
            <a:off x="9994722" y="5100507"/>
            <a:ext cx="2153869" cy="13125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9"/>
          <p:cNvSpPr txBox="1"/>
          <p:nvPr>
            <p:ph idx="1" type="body"/>
          </p:nvPr>
        </p:nvSpPr>
        <p:spPr>
          <a:xfrm>
            <a:off x="0" y="1148317"/>
            <a:ext cx="9711097" cy="531627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US" sz="2000"/>
              <a:t>L</a:t>
            </a:r>
            <a:r>
              <a:rPr lang="en-US" sz="2400"/>
              <a:t>argest remaining area of temperate woodlands on Earth</a:t>
            </a:r>
            <a:endParaRPr/>
          </a:p>
          <a:p>
            <a:pPr indent="-381000" lvl="1" marL="914400" rtl="0" algn="l">
              <a:lnSpc>
                <a:spcPct val="100000"/>
              </a:lnSpc>
              <a:spcBef>
                <a:spcPts val="500"/>
              </a:spcBef>
              <a:spcAft>
                <a:spcPts val="0"/>
              </a:spcAft>
              <a:buSzPts val="2400"/>
              <a:buChar char="▪"/>
            </a:pPr>
            <a:r>
              <a:rPr lang="en-US" sz="1800"/>
              <a:t>Significant biodiversity and cultural values</a:t>
            </a:r>
            <a:endParaRPr/>
          </a:p>
          <a:p>
            <a:pPr indent="-381000" lvl="1" marL="914400" rtl="0" algn="l">
              <a:lnSpc>
                <a:spcPct val="100000"/>
              </a:lnSpc>
              <a:spcBef>
                <a:spcPts val="500"/>
              </a:spcBef>
              <a:spcAft>
                <a:spcPts val="0"/>
              </a:spcAft>
              <a:buSzPts val="2400"/>
              <a:buChar char="▪"/>
            </a:pPr>
            <a:r>
              <a:rPr lang="en-US" sz="1800"/>
              <a:t>Pressure from climate change and land-use intensification</a:t>
            </a:r>
            <a:endParaRPr/>
          </a:p>
          <a:p>
            <a:pPr indent="-381000" lvl="1" marL="914400" rtl="0" algn="l">
              <a:lnSpc>
                <a:spcPct val="100000"/>
              </a:lnSpc>
              <a:spcBef>
                <a:spcPts val="500"/>
              </a:spcBef>
              <a:spcAft>
                <a:spcPts val="0"/>
              </a:spcAft>
              <a:buSzPts val="2400"/>
              <a:buChar char="▪"/>
            </a:pPr>
            <a:r>
              <a:rPr lang="en-US" sz="1800"/>
              <a:t>Ecosystem extent maps needed to guide planning and management</a:t>
            </a:r>
            <a:endParaRPr/>
          </a:p>
          <a:p>
            <a:pPr indent="-406400" lvl="0" marL="457200" marR="0" rtl="0" algn="l">
              <a:lnSpc>
                <a:spcPct val="100000"/>
              </a:lnSpc>
              <a:spcBef>
                <a:spcPts val="1000"/>
              </a:spcBef>
              <a:spcAft>
                <a:spcPts val="0"/>
              </a:spcAft>
              <a:buClr>
                <a:schemeClr val="dk1"/>
              </a:buClr>
              <a:buSzPts val="2800"/>
              <a:buFont typeface="Montserrat"/>
              <a:buChar char="❖"/>
            </a:pPr>
            <a:r>
              <a:rPr lang="en-US" sz="2400"/>
              <a:t>CSIRO postdoc position for three years</a:t>
            </a:r>
            <a:endParaRPr/>
          </a:p>
          <a:p>
            <a:pPr indent="-381000" lvl="1" marL="914400" rtl="0" algn="l">
              <a:lnSpc>
                <a:spcPct val="100000"/>
              </a:lnSpc>
              <a:spcBef>
                <a:spcPts val="500"/>
              </a:spcBef>
              <a:spcAft>
                <a:spcPts val="0"/>
              </a:spcAft>
              <a:buSzPts val="2400"/>
              <a:buChar char="▪"/>
            </a:pPr>
            <a:r>
              <a:rPr lang="en-US" sz="1800"/>
              <a:t>Interviews underway</a:t>
            </a:r>
            <a:endParaRPr/>
          </a:p>
          <a:p>
            <a:pPr indent="-381000" lvl="1" marL="914400" rtl="0" algn="l">
              <a:lnSpc>
                <a:spcPct val="100000"/>
              </a:lnSpc>
              <a:spcBef>
                <a:spcPts val="500"/>
              </a:spcBef>
              <a:spcAft>
                <a:spcPts val="0"/>
              </a:spcAft>
              <a:buSzPts val="2400"/>
              <a:buChar char="▪"/>
            </a:pPr>
            <a:r>
              <a:rPr lang="en-US" sz="1800"/>
              <a:t>Collaboration: CSIRO, Dept of Biod &amp; Conservation Attractions (DBCA), Uni  Bristol</a:t>
            </a:r>
            <a:endParaRPr/>
          </a:p>
          <a:p>
            <a:pPr indent="-406400" lvl="0" marL="457200" marR="0" rtl="0" algn="l">
              <a:lnSpc>
                <a:spcPct val="100000"/>
              </a:lnSpc>
              <a:spcBef>
                <a:spcPts val="1000"/>
              </a:spcBef>
              <a:spcAft>
                <a:spcPts val="0"/>
              </a:spcAft>
              <a:buClr>
                <a:schemeClr val="dk1"/>
              </a:buClr>
              <a:buSzPts val="2800"/>
              <a:buFont typeface="Montserrat"/>
              <a:buChar char="❖"/>
            </a:pPr>
            <a:r>
              <a:rPr lang="en-US" sz="2400"/>
              <a:t>Key questions</a:t>
            </a:r>
            <a:endParaRPr/>
          </a:p>
          <a:p>
            <a:pPr indent="-381000" lvl="1" marL="914400" rtl="0" algn="l">
              <a:lnSpc>
                <a:spcPct val="100000"/>
              </a:lnSpc>
              <a:spcBef>
                <a:spcPts val="500"/>
              </a:spcBef>
              <a:spcAft>
                <a:spcPts val="0"/>
              </a:spcAft>
              <a:buSzPts val="2400"/>
              <a:buChar char="▪"/>
            </a:pPr>
            <a:r>
              <a:rPr lang="en-US" sz="1800"/>
              <a:t>Can the delineation of vegetation types be improved with multi-wavelength SAR?</a:t>
            </a:r>
            <a:endParaRPr/>
          </a:p>
          <a:p>
            <a:pPr indent="-381000" lvl="1" marL="914400" rtl="0" algn="l">
              <a:lnSpc>
                <a:spcPct val="100000"/>
              </a:lnSpc>
              <a:spcBef>
                <a:spcPts val="500"/>
              </a:spcBef>
              <a:spcAft>
                <a:spcPts val="0"/>
              </a:spcAft>
              <a:buSzPts val="2400"/>
              <a:buChar char="▪"/>
            </a:pPr>
            <a:r>
              <a:rPr lang="en-US" sz="1800"/>
              <a:t>Can stand age be reliably mapped from multi-sensor satellite imagery?</a:t>
            </a:r>
            <a:endParaRPr/>
          </a:p>
          <a:p>
            <a:pPr indent="-381000" lvl="1" marL="914400" rtl="0" algn="l">
              <a:lnSpc>
                <a:spcPct val="100000"/>
              </a:lnSpc>
              <a:spcBef>
                <a:spcPts val="500"/>
              </a:spcBef>
              <a:spcAft>
                <a:spcPts val="0"/>
              </a:spcAft>
              <a:buSzPts val="2400"/>
              <a:buChar char="▪"/>
            </a:pPr>
            <a:r>
              <a:rPr lang="en-US" sz="1800"/>
              <a:t>Can historic stand growth rates be derived from time-series imagery?</a:t>
            </a:r>
            <a:endParaRPr/>
          </a:p>
        </p:txBody>
      </p:sp>
      <p:sp>
        <p:nvSpPr>
          <p:cNvPr id="293" name="Google Shape;293;p3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Great Western Woodlands</a:t>
            </a:r>
            <a:endParaRPr/>
          </a:p>
        </p:txBody>
      </p:sp>
      <p:pic>
        <p:nvPicPr>
          <p:cNvPr id="294" name="Google Shape;294;p39"/>
          <p:cNvPicPr preferRelativeResize="0"/>
          <p:nvPr/>
        </p:nvPicPr>
        <p:blipFill rotWithShape="1">
          <a:blip r:embed="rId3">
            <a:alphaModFix/>
          </a:blip>
          <a:srcRect b="0" l="0" r="58122" t="0"/>
          <a:stretch/>
        </p:blipFill>
        <p:spPr>
          <a:xfrm>
            <a:off x="9855548" y="2169650"/>
            <a:ext cx="1915696" cy="1720466"/>
          </a:xfrm>
          <a:prstGeom prst="rect">
            <a:avLst/>
          </a:prstGeom>
          <a:noFill/>
          <a:ln>
            <a:noFill/>
          </a:ln>
        </p:spPr>
      </p:pic>
      <p:pic>
        <p:nvPicPr>
          <p:cNvPr id="295" name="Google Shape;295;p39"/>
          <p:cNvPicPr preferRelativeResize="0"/>
          <p:nvPr/>
        </p:nvPicPr>
        <p:blipFill rotWithShape="1">
          <a:blip r:embed="rId3">
            <a:alphaModFix/>
          </a:blip>
          <a:srcRect b="0" l="43128" r="0" t="0"/>
          <a:stretch/>
        </p:blipFill>
        <p:spPr>
          <a:xfrm>
            <a:off x="9809367" y="4379048"/>
            <a:ext cx="2088875" cy="1381368"/>
          </a:xfrm>
          <a:prstGeom prst="rect">
            <a:avLst/>
          </a:prstGeom>
          <a:noFill/>
          <a:ln>
            <a:noFill/>
          </a:ln>
        </p:spPr>
      </p:pic>
      <p:pic>
        <p:nvPicPr>
          <p:cNvPr id="296" name="Google Shape;296;p39"/>
          <p:cNvPicPr preferRelativeResize="0"/>
          <p:nvPr/>
        </p:nvPicPr>
        <p:blipFill rotWithShape="1">
          <a:blip r:embed="rId4">
            <a:alphaModFix/>
          </a:blip>
          <a:srcRect b="0" l="0" r="0" t="0"/>
          <a:stretch/>
        </p:blipFill>
        <p:spPr>
          <a:xfrm>
            <a:off x="9809367" y="5858182"/>
            <a:ext cx="1432260" cy="283982"/>
          </a:xfrm>
          <a:prstGeom prst="rect">
            <a:avLst/>
          </a:prstGeom>
          <a:noFill/>
          <a:ln>
            <a:noFill/>
          </a:ln>
        </p:spPr>
      </p:pic>
      <p:pic>
        <p:nvPicPr>
          <p:cNvPr id="297" name="Google Shape;297;p39"/>
          <p:cNvPicPr preferRelativeResize="0"/>
          <p:nvPr/>
        </p:nvPicPr>
        <p:blipFill rotWithShape="1">
          <a:blip r:embed="rId5">
            <a:alphaModFix/>
          </a:blip>
          <a:srcRect b="0" l="0" r="0" t="0"/>
          <a:stretch/>
        </p:blipFill>
        <p:spPr>
          <a:xfrm>
            <a:off x="10813396" y="5848132"/>
            <a:ext cx="1198443" cy="30408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0"/>
          <p:cNvSpPr txBox="1"/>
          <p:nvPr>
            <p:ph idx="1" type="body"/>
          </p:nvPr>
        </p:nvSpPr>
        <p:spPr>
          <a:xfrm>
            <a:off x="1973898" y="2536897"/>
            <a:ext cx="8244203" cy="791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000"/>
              </a:spcBef>
              <a:spcAft>
                <a:spcPts val="0"/>
              </a:spcAft>
              <a:buSzPts val="2800"/>
              <a:buNone/>
            </a:pPr>
            <a:r>
              <a:rPr lang="en-US" sz="3600"/>
              <a:t>Earlier version of the recommendations that may </a:t>
            </a:r>
            <a:r>
              <a:rPr lang="en-US" sz="3600">
                <a:solidFill>
                  <a:schemeClr val="dk1"/>
                </a:solidFill>
              </a:rPr>
              <a:t>provide more rationale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1"/>
          <p:cNvSpPr txBox="1"/>
          <p:nvPr>
            <p:ph idx="1" type="body"/>
          </p:nvPr>
        </p:nvSpPr>
        <p:spPr>
          <a:xfrm>
            <a:off x="386632" y="1212112"/>
            <a:ext cx="5509008" cy="5231218"/>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1000"/>
              </a:spcBef>
              <a:spcAft>
                <a:spcPts val="0"/>
              </a:spcAft>
              <a:buSzPts val="2800"/>
              <a:buNone/>
            </a:pPr>
            <a:r>
              <a:rPr lang="en-US" u="sng">
                <a:latin typeface="Arial"/>
                <a:ea typeface="Arial"/>
                <a:cs typeface="Arial"/>
                <a:sym typeface="Arial"/>
              </a:rPr>
              <a:t>Workshop</a:t>
            </a:r>
            <a:endParaRPr/>
          </a:p>
          <a:p>
            <a:pPr indent="0" lvl="0" marL="50800" rtl="0" algn="l">
              <a:lnSpc>
                <a:spcPct val="100000"/>
              </a:lnSpc>
              <a:spcBef>
                <a:spcPts val="1000"/>
              </a:spcBef>
              <a:spcAft>
                <a:spcPts val="0"/>
              </a:spcAft>
              <a:buSzPts val="2800"/>
              <a:buNone/>
            </a:pPr>
            <a:r>
              <a:rPr lang="en-US">
                <a:latin typeface="Arial"/>
                <a:ea typeface="Arial"/>
                <a:cs typeface="Arial"/>
                <a:sym typeface="Arial"/>
              </a:rPr>
              <a:t>It is recommended that </a:t>
            </a:r>
            <a:r>
              <a:rPr lang="en-US">
                <a:solidFill>
                  <a:schemeClr val="dk1"/>
                </a:solidFill>
                <a:latin typeface="Arial"/>
                <a:ea typeface="Arial"/>
                <a:cs typeface="Arial"/>
                <a:sym typeface="Arial"/>
              </a:rPr>
              <a:t>CEOS, in synergy with CBD, GEO BON, UN SEEA, and the GEO Global Ecosystem Atlas initiative plan a joint workshop to advance the use of space-based EO for ecosystem extent mapping.</a:t>
            </a:r>
            <a:endParaRPr/>
          </a:p>
        </p:txBody>
      </p:sp>
      <p:sp>
        <p:nvSpPr>
          <p:cNvPr id="308" name="Google Shape;308;p41"/>
          <p:cNvSpPr txBox="1"/>
          <p:nvPr>
            <p:ph idx="2" type="body"/>
          </p:nvPr>
        </p:nvSpPr>
        <p:spPr>
          <a:xfrm>
            <a:off x="6296361" y="987182"/>
            <a:ext cx="5738319" cy="5231218"/>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1000"/>
              </a:spcBef>
              <a:spcAft>
                <a:spcPts val="0"/>
              </a:spcAft>
              <a:buSzPts val="2800"/>
              <a:buNone/>
            </a:pPr>
            <a:r>
              <a:rPr lang="en-US" sz="2400">
                <a:latin typeface="Arial"/>
                <a:ea typeface="Arial"/>
                <a:cs typeface="Arial"/>
                <a:sym typeface="Arial"/>
              </a:rPr>
              <a:t>Discussion areas:</a:t>
            </a:r>
            <a:endParaRPr sz="2400">
              <a:solidFill>
                <a:schemeClr val="dk1"/>
              </a:solidFill>
              <a:latin typeface="Arial"/>
              <a:ea typeface="Arial"/>
              <a:cs typeface="Arial"/>
              <a:sym typeface="Arial"/>
            </a:endParaRPr>
          </a:p>
          <a:p>
            <a:pPr indent="-231775" lvl="1" marL="231775" rtl="0" algn="l">
              <a:lnSpc>
                <a:spcPct val="100000"/>
              </a:lnSpc>
              <a:spcBef>
                <a:spcPts val="500"/>
              </a:spcBef>
              <a:spcAft>
                <a:spcPts val="0"/>
              </a:spcAft>
              <a:buSzPts val="2400"/>
              <a:buFont typeface="Noto Sans Symbols"/>
              <a:buChar char="▪"/>
            </a:pPr>
            <a:r>
              <a:rPr lang="en-US">
                <a:latin typeface="Arial"/>
                <a:ea typeface="Arial"/>
                <a:cs typeface="Arial"/>
                <a:sym typeface="Arial"/>
              </a:rPr>
              <a:t>Combining data from different types of sensors (White Paper section 3.2)</a:t>
            </a:r>
            <a:endParaRPr/>
          </a:p>
          <a:p>
            <a:pPr indent="-231775" lvl="1" marL="231775" rtl="0" algn="l">
              <a:lnSpc>
                <a:spcPct val="100000"/>
              </a:lnSpc>
              <a:spcBef>
                <a:spcPts val="500"/>
              </a:spcBef>
              <a:spcAft>
                <a:spcPts val="0"/>
              </a:spcAft>
              <a:buSzPts val="2400"/>
              <a:buFont typeface="Noto Sans Symbols"/>
              <a:buChar char="▪"/>
            </a:pPr>
            <a:r>
              <a:rPr lang="en-US">
                <a:latin typeface="Arial"/>
                <a:ea typeface="Arial"/>
                <a:cs typeface="Arial"/>
                <a:sym typeface="Arial"/>
              </a:rPr>
              <a:t>Denser time series (3.3.2 &amp; Rec #4)</a:t>
            </a:r>
            <a:endParaRPr/>
          </a:p>
          <a:p>
            <a:pPr indent="-231775" lvl="1" marL="231775" rtl="0" algn="l">
              <a:lnSpc>
                <a:spcPct val="100000"/>
              </a:lnSpc>
              <a:spcBef>
                <a:spcPts val="500"/>
              </a:spcBef>
              <a:spcAft>
                <a:spcPts val="0"/>
              </a:spcAft>
              <a:buSzPts val="2400"/>
              <a:buFont typeface="Noto Sans Symbols"/>
              <a:buChar char="▪"/>
            </a:pPr>
            <a:r>
              <a:rPr lang="en-US">
                <a:latin typeface="Arial"/>
                <a:ea typeface="Arial"/>
                <a:cs typeface="Arial"/>
                <a:sym typeface="Arial"/>
              </a:rPr>
              <a:t>Use biodiversity variables instead of spectra (3.3.2 &amp; 3.4)</a:t>
            </a:r>
            <a:endParaRPr/>
          </a:p>
          <a:p>
            <a:pPr indent="0" lvl="1" marL="0" rtl="0" algn="l">
              <a:lnSpc>
                <a:spcPct val="100000"/>
              </a:lnSpc>
              <a:spcBef>
                <a:spcPts val="500"/>
              </a:spcBef>
              <a:spcAft>
                <a:spcPts val="0"/>
              </a:spcAft>
              <a:buSzPts val="2400"/>
              <a:buNone/>
            </a:pPr>
            <a:r>
              <a:rPr lang="en-US" sz="700">
                <a:latin typeface="Arial"/>
                <a:ea typeface="Arial"/>
                <a:cs typeface="Arial"/>
                <a:sym typeface="Arial"/>
              </a:rPr>
              <a:t> </a:t>
            </a:r>
            <a:r>
              <a:rPr lang="en-US" sz="1100">
                <a:latin typeface="Arial"/>
                <a:ea typeface="Arial"/>
                <a:cs typeface="Arial"/>
                <a:sym typeface="Arial"/>
              </a:rPr>
              <a:t> </a:t>
            </a:r>
            <a:endParaRPr/>
          </a:p>
          <a:p>
            <a:pPr indent="-231775" lvl="1" marL="231775" rtl="0" algn="l">
              <a:lnSpc>
                <a:spcPct val="100000"/>
              </a:lnSpc>
              <a:spcBef>
                <a:spcPts val="500"/>
              </a:spcBef>
              <a:spcAft>
                <a:spcPts val="0"/>
              </a:spcAft>
              <a:buSzPts val="2400"/>
              <a:buFont typeface="Noto Sans Symbols"/>
              <a:buChar char="▪"/>
            </a:pPr>
            <a:r>
              <a:rPr lang="en-US">
                <a:latin typeface="Arial"/>
                <a:ea typeface="Arial"/>
                <a:cs typeface="Arial"/>
                <a:sym typeface="Arial"/>
              </a:rPr>
              <a:t>End-user constraints</a:t>
            </a:r>
            <a:endParaRPr/>
          </a:p>
          <a:p>
            <a:pPr indent="-231775" lvl="1" marL="231775" rtl="0" algn="l">
              <a:lnSpc>
                <a:spcPct val="100000"/>
              </a:lnSpc>
              <a:spcBef>
                <a:spcPts val="500"/>
              </a:spcBef>
              <a:spcAft>
                <a:spcPts val="0"/>
              </a:spcAft>
              <a:buSzPts val="2400"/>
              <a:buFont typeface="Noto Sans Symbols"/>
              <a:buChar char="▪"/>
            </a:pPr>
            <a:r>
              <a:rPr lang="en-US">
                <a:latin typeface="Arial"/>
                <a:ea typeface="Arial"/>
                <a:cs typeface="Arial"/>
                <a:sym typeface="Arial"/>
              </a:rPr>
              <a:t>Capacity building</a:t>
            </a:r>
            <a:endParaRPr/>
          </a:p>
          <a:p>
            <a:pPr indent="-231775" lvl="1" marL="231775" rtl="0" algn="l">
              <a:lnSpc>
                <a:spcPct val="100000"/>
              </a:lnSpc>
              <a:spcBef>
                <a:spcPts val="500"/>
              </a:spcBef>
              <a:spcAft>
                <a:spcPts val="0"/>
              </a:spcAft>
              <a:buSzPts val="2400"/>
              <a:buFont typeface="Noto Sans Symbols"/>
              <a:buChar char="▪"/>
            </a:pPr>
            <a:r>
              <a:rPr lang="en-US">
                <a:latin typeface="Arial"/>
                <a:ea typeface="Arial"/>
                <a:cs typeface="Arial"/>
                <a:sym typeface="Arial"/>
              </a:rPr>
              <a:t>Forthcoming EO capabilities</a:t>
            </a:r>
            <a:endParaRPr/>
          </a:p>
        </p:txBody>
      </p:sp>
      <p:sp>
        <p:nvSpPr>
          <p:cNvPr id="309" name="Google Shape;309;p4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Recommendation 1</a:t>
            </a:r>
            <a:endParaRPr/>
          </a:p>
        </p:txBody>
      </p:sp>
      <p:cxnSp>
        <p:nvCxnSpPr>
          <p:cNvPr id="310" name="Google Shape;310;p41"/>
          <p:cNvCxnSpPr/>
          <p:nvPr/>
        </p:nvCxnSpPr>
        <p:spPr>
          <a:xfrm>
            <a:off x="6096000" y="1212112"/>
            <a:ext cx="0" cy="5231218"/>
          </a:xfrm>
          <a:prstGeom prst="straightConnector1">
            <a:avLst/>
          </a:prstGeom>
          <a:noFill/>
          <a:ln cap="flat" cmpd="sng" w="28575">
            <a:solidFill>
              <a:srgbClr val="6F88B3"/>
            </a:solidFill>
            <a:prstDash val="solid"/>
            <a:round/>
            <a:headEnd len="sm" w="sm" type="none"/>
            <a:tailEnd len="sm" w="sm"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2"/>
          <p:cNvSpPr txBox="1"/>
          <p:nvPr>
            <p:ph idx="1" type="body"/>
          </p:nvPr>
        </p:nvSpPr>
        <p:spPr>
          <a:xfrm>
            <a:off x="386632" y="1212112"/>
            <a:ext cx="5509008" cy="5231218"/>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1000"/>
              </a:spcBef>
              <a:spcAft>
                <a:spcPts val="0"/>
              </a:spcAft>
              <a:buSzPts val="2800"/>
              <a:buNone/>
            </a:pPr>
            <a:r>
              <a:rPr lang="en-US" sz="2400" u="sng">
                <a:solidFill>
                  <a:schemeClr val="dk1"/>
                </a:solidFill>
                <a:latin typeface="Arial"/>
                <a:ea typeface="Arial"/>
                <a:cs typeface="Arial"/>
                <a:sym typeface="Arial"/>
              </a:rPr>
              <a:t>Key data for each ecosystem type</a:t>
            </a:r>
            <a:endParaRPr/>
          </a:p>
          <a:p>
            <a:pPr indent="0" lvl="0" marL="50800" rtl="0" algn="l">
              <a:lnSpc>
                <a:spcPct val="100000"/>
              </a:lnSpc>
              <a:spcBef>
                <a:spcPts val="1000"/>
              </a:spcBef>
              <a:spcAft>
                <a:spcPts val="0"/>
              </a:spcAft>
              <a:buSzPts val="2800"/>
              <a:buNone/>
            </a:pPr>
            <a:r>
              <a:rPr lang="en-US" sz="2000">
                <a:solidFill>
                  <a:schemeClr val="dk1"/>
                </a:solidFill>
                <a:latin typeface="Arial"/>
                <a:ea typeface="Arial"/>
                <a:cs typeface="Arial"/>
                <a:sym typeface="Arial"/>
              </a:rPr>
              <a:t>Across different domains (e.g., terrestrial, freshwater, coastal) it is recommended that CEOS Members and Associates develop an assessment to identify the most suitable types of EO imagery for delineating the extent of IUCN GET Level 3 ecosystems (Functional Groups). Approaches for filling gaps and otherwise improving quality (e.g., via data fusion techniques, AI/ML advances, and new missions) should be considered.</a:t>
            </a:r>
            <a:endParaRPr/>
          </a:p>
          <a:p>
            <a:pPr indent="0" lvl="0" marL="50800" rtl="0" algn="l">
              <a:lnSpc>
                <a:spcPct val="100000"/>
              </a:lnSpc>
              <a:spcBef>
                <a:spcPts val="1000"/>
              </a:spcBef>
              <a:spcAft>
                <a:spcPts val="0"/>
              </a:spcAft>
              <a:buSzPts val="2800"/>
              <a:buNone/>
            </a:pPr>
            <a:r>
              <a:t/>
            </a:r>
            <a:endParaRPr sz="700">
              <a:solidFill>
                <a:schemeClr val="dk1"/>
              </a:solidFill>
              <a:latin typeface="Arial"/>
              <a:ea typeface="Arial"/>
              <a:cs typeface="Arial"/>
              <a:sym typeface="Arial"/>
            </a:endParaRPr>
          </a:p>
          <a:p>
            <a:pPr indent="0" lvl="0" marL="50800" rtl="0" algn="l">
              <a:lnSpc>
                <a:spcPct val="100000"/>
              </a:lnSpc>
              <a:spcBef>
                <a:spcPts val="1000"/>
              </a:spcBef>
              <a:spcAft>
                <a:spcPts val="0"/>
              </a:spcAft>
              <a:buSzPts val="2800"/>
              <a:buNone/>
            </a:pPr>
            <a:r>
              <a:rPr lang="en-US" sz="2000">
                <a:solidFill>
                  <a:schemeClr val="dk1"/>
                </a:solidFill>
                <a:latin typeface="Arial"/>
                <a:ea typeface="Arial"/>
                <a:cs typeface="Arial"/>
                <a:sym typeface="Arial"/>
              </a:rPr>
              <a:t>A similar assessment for delineating the Ramsar wetland types is also recommended.</a:t>
            </a:r>
            <a:endParaRPr/>
          </a:p>
          <a:p>
            <a:pPr indent="0" lvl="0" marL="50800" rtl="0" algn="l">
              <a:lnSpc>
                <a:spcPct val="100000"/>
              </a:lnSpc>
              <a:spcBef>
                <a:spcPts val="1000"/>
              </a:spcBef>
              <a:spcAft>
                <a:spcPts val="0"/>
              </a:spcAft>
              <a:buSzPts val="2800"/>
              <a:buNone/>
            </a:pPr>
            <a:r>
              <a:t/>
            </a:r>
            <a:endParaRPr sz="2000"/>
          </a:p>
        </p:txBody>
      </p:sp>
      <p:sp>
        <p:nvSpPr>
          <p:cNvPr id="316" name="Google Shape;316;p42"/>
          <p:cNvSpPr txBox="1"/>
          <p:nvPr>
            <p:ph idx="2" type="body"/>
          </p:nvPr>
        </p:nvSpPr>
        <p:spPr>
          <a:xfrm>
            <a:off x="6296361" y="1212112"/>
            <a:ext cx="5509008" cy="523121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2800"/>
              <a:buNone/>
            </a:pPr>
            <a:r>
              <a:rPr lang="en-US" sz="2000">
                <a:solidFill>
                  <a:schemeClr val="dk1"/>
                </a:solidFill>
                <a:latin typeface="Arial"/>
                <a:ea typeface="Arial"/>
                <a:cs typeface="Arial"/>
                <a:sym typeface="Arial"/>
              </a:rPr>
              <a:t>Value:</a:t>
            </a:r>
            <a:endParaRPr/>
          </a:p>
          <a:p>
            <a:pPr indent="-342900" lvl="0" marL="342900" rtl="0" algn="l">
              <a:lnSpc>
                <a:spcPct val="100000"/>
              </a:lnSpc>
              <a:spcBef>
                <a:spcPts val="1000"/>
              </a:spcBef>
              <a:spcAft>
                <a:spcPts val="0"/>
              </a:spcAft>
              <a:buSzPts val="2800"/>
              <a:buFont typeface="Noto Sans Symbols"/>
              <a:buChar char="▪"/>
            </a:pPr>
            <a:r>
              <a:rPr lang="en-US" sz="2000">
                <a:solidFill>
                  <a:schemeClr val="dk1"/>
                </a:solidFill>
                <a:latin typeface="Arial"/>
                <a:ea typeface="Arial"/>
                <a:cs typeface="Arial"/>
                <a:sym typeface="Arial"/>
              </a:rPr>
              <a:t>Prioritization of needed data</a:t>
            </a:r>
            <a:endParaRPr/>
          </a:p>
          <a:p>
            <a:pPr indent="-342900" lvl="0" marL="342900" rtl="0" algn="l">
              <a:lnSpc>
                <a:spcPct val="100000"/>
              </a:lnSpc>
              <a:spcBef>
                <a:spcPts val="1000"/>
              </a:spcBef>
              <a:spcAft>
                <a:spcPts val="0"/>
              </a:spcAft>
              <a:buSzPts val="2800"/>
              <a:buFont typeface="Noto Sans Symbols"/>
              <a:buChar char="▪"/>
            </a:pPr>
            <a:r>
              <a:rPr lang="en-US" sz="2000">
                <a:solidFill>
                  <a:schemeClr val="dk1"/>
                </a:solidFill>
                <a:latin typeface="Arial"/>
                <a:ea typeface="Arial"/>
                <a:cs typeface="Arial"/>
                <a:sym typeface="Arial"/>
              </a:rPr>
              <a:t>Guides data acquisition strategy</a:t>
            </a:r>
            <a:endParaRPr/>
          </a:p>
          <a:p>
            <a:pPr indent="-342900" lvl="0" marL="342900" rtl="0" algn="l">
              <a:lnSpc>
                <a:spcPct val="100000"/>
              </a:lnSpc>
              <a:spcBef>
                <a:spcPts val="1000"/>
              </a:spcBef>
              <a:spcAft>
                <a:spcPts val="0"/>
              </a:spcAft>
              <a:buSzPts val="2800"/>
              <a:buFont typeface="Noto Sans Symbols"/>
              <a:buChar char="▪"/>
            </a:pPr>
            <a:r>
              <a:rPr lang="en-US" sz="2000">
                <a:solidFill>
                  <a:schemeClr val="dk1"/>
                </a:solidFill>
                <a:latin typeface="Arial"/>
                <a:ea typeface="Arial"/>
                <a:cs typeface="Arial"/>
                <a:sym typeface="Arial"/>
              </a:rPr>
              <a:t>Analogous to sensitivity analysis</a:t>
            </a:r>
            <a:br>
              <a:rPr lang="en-US" sz="2000">
                <a:solidFill>
                  <a:schemeClr val="dk1"/>
                </a:solidFill>
                <a:latin typeface="Arial"/>
                <a:ea typeface="Arial"/>
                <a:cs typeface="Arial"/>
                <a:sym typeface="Arial"/>
              </a:rPr>
            </a:br>
            <a:r>
              <a:rPr lang="en-US" sz="7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indent="0" lvl="0" marL="0" rtl="0" algn="l">
              <a:lnSpc>
                <a:spcPct val="100000"/>
              </a:lnSpc>
              <a:spcBef>
                <a:spcPts val="1000"/>
              </a:spcBef>
              <a:spcAft>
                <a:spcPts val="0"/>
              </a:spcAft>
              <a:buSzPts val="2800"/>
              <a:buNone/>
            </a:pPr>
            <a:r>
              <a:rPr lang="en-US" sz="2000">
                <a:solidFill>
                  <a:schemeClr val="dk1"/>
                </a:solidFill>
                <a:latin typeface="Arial"/>
                <a:ea typeface="Arial"/>
                <a:cs typeface="Arial"/>
                <a:sym typeface="Arial"/>
              </a:rPr>
              <a:t>Direct benefit to: </a:t>
            </a:r>
            <a:endParaRPr/>
          </a:p>
          <a:p>
            <a:pPr indent="-342900" lvl="0" marL="342900" rtl="0" algn="l">
              <a:lnSpc>
                <a:spcPct val="100000"/>
              </a:lnSpc>
              <a:spcBef>
                <a:spcPts val="1000"/>
              </a:spcBef>
              <a:spcAft>
                <a:spcPts val="0"/>
              </a:spcAft>
              <a:buSzPts val="2800"/>
              <a:buFont typeface="Noto Sans Symbols"/>
              <a:buChar char="▪"/>
            </a:pPr>
            <a:r>
              <a:rPr lang="en-US" sz="2000">
                <a:solidFill>
                  <a:schemeClr val="dk1"/>
                </a:solidFill>
                <a:latin typeface="Arial"/>
                <a:ea typeface="Arial"/>
                <a:cs typeface="Arial"/>
                <a:sym typeface="Arial"/>
              </a:rPr>
              <a:t>Ecosystem map creators</a:t>
            </a:r>
            <a:endParaRPr/>
          </a:p>
          <a:p>
            <a:pPr indent="-342900" lvl="0" marL="342900" rtl="0" algn="l">
              <a:lnSpc>
                <a:spcPct val="100000"/>
              </a:lnSpc>
              <a:spcBef>
                <a:spcPts val="1000"/>
              </a:spcBef>
              <a:spcAft>
                <a:spcPts val="0"/>
              </a:spcAft>
              <a:buSzPts val="2800"/>
              <a:buFont typeface="Noto Sans Symbols"/>
              <a:buChar char="▪"/>
            </a:pPr>
            <a:r>
              <a:rPr lang="en-US" sz="2000">
                <a:solidFill>
                  <a:schemeClr val="dk1"/>
                </a:solidFill>
                <a:latin typeface="Arial"/>
                <a:ea typeface="Arial"/>
                <a:cs typeface="Arial"/>
                <a:sym typeface="Arial"/>
              </a:rPr>
              <a:t>CBD GBF &amp; Monitoring Framework</a:t>
            </a:r>
            <a:endParaRPr/>
          </a:p>
          <a:p>
            <a:pPr indent="-342900" lvl="0" marL="342900" rtl="0" algn="l">
              <a:lnSpc>
                <a:spcPct val="100000"/>
              </a:lnSpc>
              <a:spcBef>
                <a:spcPts val="1000"/>
              </a:spcBef>
              <a:spcAft>
                <a:spcPts val="0"/>
              </a:spcAft>
              <a:buSzPts val="2800"/>
              <a:buFont typeface="Noto Sans Symbols"/>
              <a:buChar char="▪"/>
            </a:pPr>
            <a:r>
              <a:rPr lang="en-US" sz="2000">
                <a:solidFill>
                  <a:schemeClr val="dk1"/>
                </a:solidFill>
                <a:latin typeface="Arial"/>
                <a:ea typeface="Arial"/>
                <a:cs typeface="Arial"/>
                <a:sym typeface="Arial"/>
              </a:rPr>
              <a:t>UN SEEA Ecosystem Accounts</a:t>
            </a:r>
            <a:endParaRPr/>
          </a:p>
          <a:p>
            <a:pPr indent="-342900" lvl="0" marL="342900" rtl="0" algn="l">
              <a:lnSpc>
                <a:spcPct val="100000"/>
              </a:lnSpc>
              <a:spcBef>
                <a:spcPts val="1000"/>
              </a:spcBef>
              <a:spcAft>
                <a:spcPts val="0"/>
              </a:spcAft>
              <a:buSzPts val="2800"/>
              <a:buFont typeface="Noto Sans Symbols"/>
              <a:buChar char="▪"/>
            </a:pPr>
            <a:r>
              <a:rPr lang="en-US" sz="2000">
                <a:solidFill>
                  <a:schemeClr val="dk1"/>
                </a:solidFill>
                <a:latin typeface="Arial"/>
                <a:ea typeface="Arial"/>
                <a:cs typeface="Arial"/>
                <a:sym typeface="Arial"/>
              </a:rPr>
              <a:t>GEO Global Ecosystem Atlas</a:t>
            </a:r>
            <a:endParaRPr/>
          </a:p>
        </p:txBody>
      </p:sp>
      <p:sp>
        <p:nvSpPr>
          <p:cNvPr id="317" name="Google Shape;317;p4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Recommendation 2</a:t>
            </a:r>
            <a:endParaRPr/>
          </a:p>
        </p:txBody>
      </p:sp>
      <p:cxnSp>
        <p:nvCxnSpPr>
          <p:cNvPr id="318" name="Google Shape;318;p42"/>
          <p:cNvCxnSpPr/>
          <p:nvPr/>
        </p:nvCxnSpPr>
        <p:spPr>
          <a:xfrm>
            <a:off x="6096000" y="1212112"/>
            <a:ext cx="0" cy="5231218"/>
          </a:xfrm>
          <a:prstGeom prst="straightConnector1">
            <a:avLst/>
          </a:prstGeom>
          <a:noFill/>
          <a:ln cap="flat" cmpd="sng" w="28575">
            <a:solidFill>
              <a:srgbClr val="6F88B3"/>
            </a:solidFill>
            <a:prstDash val="solid"/>
            <a:round/>
            <a:headEnd len="sm" w="sm" type="none"/>
            <a:tailEnd len="sm" w="sm"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3"/>
          <p:cNvSpPr txBox="1"/>
          <p:nvPr>
            <p:ph idx="1" type="body"/>
          </p:nvPr>
        </p:nvSpPr>
        <p:spPr>
          <a:xfrm>
            <a:off x="386632" y="1212112"/>
            <a:ext cx="5509008" cy="5231218"/>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1000"/>
              </a:spcBef>
              <a:spcAft>
                <a:spcPts val="0"/>
              </a:spcAft>
              <a:buSzPts val="2800"/>
              <a:buNone/>
            </a:pPr>
            <a:r>
              <a:rPr lang="en-US" u="sng">
                <a:solidFill>
                  <a:schemeClr val="dk1"/>
                </a:solidFill>
                <a:latin typeface="Arial"/>
                <a:ea typeface="Arial"/>
                <a:cs typeface="Arial"/>
                <a:sym typeface="Arial"/>
              </a:rPr>
              <a:t>Barriers to use</a:t>
            </a:r>
            <a:endParaRPr/>
          </a:p>
          <a:p>
            <a:pPr indent="0" lvl="0" marL="50800" rtl="0" algn="l">
              <a:lnSpc>
                <a:spcPct val="100000"/>
              </a:lnSpc>
              <a:spcBef>
                <a:spcPts val="1000"/>
              </a:spcBef>
              <a:spcAft>
                <a:spcPts val="0"/>
              </a:spcAft>
              <a:buSzPts val="2800"/>
              <a:buNone/>
            </a:pPr>
            <a:r>
              <a:rPr lang="en-US">
                <a:solidFill>
                  <a:schemeClr val="dk1"/>
                </a:solidFill>
                <a:latin typeface="Arial"/>
                <a:ea typeface="Arial"/>
                <a:cs typeface="Arial"/>
                <a:sym typeface="Arial"/>
              </a:rPr>
              <a:t>It is recommended that CEOS Members and Associates develop a report to identify barriers to the use of space-based EO for mapping ecosystem extent.</a:t>
            </a:r>
            <a:endParaRPr/>
          </a:p>
          <a:p>
            <a:pPr indent="0" lvl="0" marL="50800" rtl="0" algn="l">
              <a:lnSpc>
                <a:spcPct val="100000"/>
              </a:lnSpc>
              <a:spcBef>
                <a:spcPts val="1000"/>
              </a:spcBef>
              <a:spcAft>
                <a:spcPts val="0"/>
              </a:spcAft>
              <a:buSzPts val="2800"/>
              <a:buNone/>
            </a:pPr>
            <a:r>
              <a:t/>
            </a:r>
            <a:endParaRPr>
              <a:latin typeface="Arial"/>
              <a:ea typeface="Arial"/>
              <a:cs typeface="Arial"/>
              <a:sym typeface="Arial"/>
            </a:endParaRPr>
          </a:p>
        </p:txBody>
      </p:sp>
      <p:sp>
        <p:nvSpPr>
          <p:cNvPr id="324" name="Google Shape;324;p43"/>
          <p:cNvSpPr txBox="1"/>
          <p:nvPr>
            <p:ph idx="2" type="body"/>
          </p:nvPr>
        </p:nvSpPr>
        <p:spPr>
          <a:xfrm>
            <a:off x="6296361" y="1376516"/>
            <a:ext cx="5509008" cy="5066814"/>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Multiple barriers impede use of EO by many countries</a:t>
            </a:r>
            <a:endParaRPr/>
          </a:p>
          <a:p>
            <a:pPr indent="-342900" lvl="0" marL="342900" rtl="0" algn="l">
              <a:lnSpc>
                <a:spcPct val="100000"/>
              </a:lnSpc>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Often those with highest biodiversity</a:t>
            </a:r>
            <a:endParaRPr/>
          </a:p>
          <a:p>
            <a:pPr indent="0" lvl="0" marL="0" rtl="0" algn="l">
              <a:lnSpc>
                <a:spcPct val="100000"/>
              </a:lnSpc>
              <a:spcBef>
                <a:spcPts val="0"/>
              </a:spcBef>
              <a:spcAft>
                <a:spcPts val="0"/>
              </a:spcAft>
              <a:buClr>
                <a:srgbClr val="000000"/>
              </a:buClr>
              <a:buSzPts val="2400"/>
              <a:buNone/>
            </a:pPr>
            <a:r>
              <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2400"/>
              <a:buNone/>
            </a:pPr>
            <a:r>
              <a:rPr lang="en-US" sz="2400">
                <a:solidFill>
                  <a:srgbClr val="000000"/>
                </a:solidFill>
                <a:latin typeface="Arial"/>
                <a:ea typeface="Arial"/>
                <a:cs typeface="Arial"/>
                <a:sym typeface="Arial"/>
              </a:rPr>
              <a:t>Direct benefit to CBD GBF: </a:t>
            </a:r>
            <a:endParaRPr/>
          </a:p>
          <a:p>
            <a:pPr indent="-342900" lvl="0" marL="342900" rtl="0" algn="l">
              <a:lnSpc>
                <a:spcPct val="100000"/>
              </a:lnSpc>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Indicator A.2 (Ecosystem extent)</a:t>
            </a:r>
            <a:endParaRPr/>
          </a:p>
          <a:p>
            <a:pPr indent="-342900" lvl="0" marL="342900" rtl="0" algn="l">
              <a:lnSpc>
                <a:spcPct val="100000"/>
              </a:lnSpc>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Target 1 (decrease biodiversity loss)</a:t>
            </a:r>
            <a:endParaRPr/>
          </a:p>
          <a:p>
            <a:pPr indent="-342900" lvl="0" marL="342900" rtl="0" algn="l">
              <a:lnSpc>
                <a:spcPct val="100000"/>
              </a:lnSpc>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Target 20 (capacity building)</a:t>
            </a:r>
            <a:endParaRPr/>
          </a:p>
          <a:p>
            <a:pPr indent="-342900" lvl="0" marL="342900" rtl="0" algn="l">
              <a:lnSpc>
                <a:spcPct val="100000"/>
              </a:lnSpc>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Target 21 (knowledge sharing)</a:t>
            </a:r>
            <a:endParaRPr/>
          </a:p>
          <a:p>
            <a:pPr indent="0" lvl="0" marL="50800" rtl="0" algn="l">
              <a:lnSpc>
                <a:spcPct val="100000"/>
              </a:lnSpc>
              <a:spcBef>
                <a:spcPts val="1000"/>
              </a:spcBef>
              <a:spcAft>
                <a:spcPts val="0"/>
              </a:spcAft>
              <a:buSzPts val="2800"/>
              <a:buNone/>
            </a:pPr>
            <a:r>
              <a:t/>
            </a:r>
            <a:endParaRPr>
              <a:latin typeface="Arial"/>
              <a:ea typeface="Arial"/>
              <a:cs typeface="Arial"/>
              <a:sym typeface="Arial"/>
            </a:endParaRPr>
          </a:p>
        </p:txBody>
      </p:sp>
      <p:sp>
        <p:nvSpPr>
          <p:cNvPr id="325" name="Google Shape;325;p4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Recommendation 3</a:t>
            </a:r>
            <a:endParaRPr/>
          </a:p>
        </p:txBody>
      </p:sp>
      <p:cxnSp>
        <p:nvCxnSpPr>
          <p:cNvPr id="326" name="Google Shape;326;p43"/>
          <p:cNvCxnSpPr/>
          <p:nvPr/>
        </p:nvCxnSpPr>
        <p:spPr>
          <a:xfrm>
            <a:off x="6096000" y="1212112"/>
            <a:ext cx="0" cy="5231218"/>
          </a:xfrm>
          <a:prstGeom prst="straightConnector1">
            <a:avLst/>
          </a:prstGeom>
          <a:noFill/>
          <a:ln cap="flat" cmpd="sng" w="28575">
            <a:solidFill>
              <a:srgbClr val="6F88B3"/>
            </a:solidFill>
            <a:prstDash val="solid"/>
            <a:round/>
            <a:headEnd len="sm" w="sm" type="none"/>
            <a:tailEnd len="sm" w="sm"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4"/>
          <p:cNvSpPr txBox="1"/>
          <p:nvPr>
            <p:ph idx="1" type="body"/>
          </p:nvPr>
        </p:nvSpPr>
        <p:spPr>
          <a:xfrm>
            <a:off x="386632" y="1212112"/>
            <a:ext cx="5509008" cy="523121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800"/>
              <a:buNone/>
            </a:pPr>
            <a:r>
              <a:rPr lang="en-US" u="sng">
                <a:solidFill>
                  <a:srgbClr val="000000"/>
                </a:solidFill>
                <a:latin typeface="Arial"/>
                <a:ea typeface="Arial"/>
                <a:cs typeface="Arial"/>
                <a:sym typeface="Arial"/>
              </a:rPr>
              <a:t>Denser time series</a:t>
            </a:r>
            <a:endParaRPr/>
          </a:p>
          <a:p>
            <a:pPr indent="0" lvl="0" marL="0" rtl="0" algn="l">
              <a:lnSpc>
                <a:spcPct val="100000"/>
              </a:lnSpc>
              <a:spcBef>
                <a:spcPts val="0"/>
              </a:spcBef>
              <a:spcAft>
                <a:spcPts val="0"/>
              </a:spcAft>
              <a:buClr>
                <a:srgbClr val="000000"/>
              </a:buClr>
              <a:buSzPts val="2400"/>
              <a:buNone/>
            </a:pPr>
            <a:r>
              <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2400"/>
              <a:buNone/>
            </a:pPr>
            <a:r>
              <a:rPr lang="en-US" sz="2400">
                <a:solidFill>
                  <a:srgbClr val="000000"/>
                </a:solidFill>
                <a:latin typeface="Arial"/>
                <a:ea typeface="Arial"/>
                <a:cs typeface="Arial"/>
                <a:sym typeface="Arial"/>
              </a:rPr>
              <a:t>To more fully exploit ecosystem seasonality patterns for mapping ecosystem extent it is recommended that CEOS Members and Associates increase the temporal resolution of time series. </a:t>
            </a:r>
            <a:endParaRPr/>
          </a:p>
          <a:p>
            <a:pPr indent="0" lvl="0" marL="0" rtl="0" algn="l">
              <a:lnSpc>
                <a:spcPct val="100000"/>
              </a:lnSpc>
              <a:spcBef>
                <a:spcPts val="0"/>
              </a:spcBef>
              <a:spcAft>
                <a:spcPts val="0"/>
              </a:spcAft>
              <a:buClr>
                <a:srgbClr val="000000"/>
              </a:buClr>
              <a:buSzPts val="2400"/>
              <a:buNone/>
            </a:pPr>
            <a:r>
              <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2400"/>
              <a:buNone/>
            </a:pPr>
            <a:r>
              <a:rPr lang="en-US" sz="2400">
                <a:solidFill>
                  <a:srgbClr val="000000"/>
                </a:solidFill>
                <a:latin typeface="Arial"/>
                <a:ea typeface="Arial"/>
                <a:cs typeface="Arial"/>
                <a:sym typeface="Arial"/>
              </a:rPr>
              <a:t>For example: increase resolution by harmonizing data from similar sensors (e.g., Landsat-Sentinel-2 HLS; ESA Sen2Like framework) or expanding acquisitions.</a:t>
            </a:r>
            <a:endParaRPr sz="4400">
              <a:solidFill>
                <a:srgbClr val="FF0000"/>
              </a:solidFill>
              <a:latin typeface="Arial"/>
              <a:ea typeface="Arial"/>
              <a:cs typeface="Arial"/>
              <a:sym typeface="Arial"/>
            </a:endParaRPr>
          </a:p>
        </p:txBody>
      </p:sp>
      <p:sp>
        <p:nvSpPr>
          <p:cNvPr id="332" name="Google Shape;332;p44"/>
          <p:cNvSpPr txBox="1"/>
          <p:nvPr>
            <p:ph idx="2" type="body"/>
          </p:nvPr>
        </p:nvSpPr>
        <p:spPr>
          <a:xfrm>
            <a:off x="6296361" y="1391920"/>
            <a:ext cx="5509008" cy="505141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Seasonal timing: key ecosystem characteristic to discriminate ecosystems (3.3.2)</a:t>
            </a:r>
            <a:endParaRPr/>
          </a:p>
          <a:p>
            <a:pPr indent="-190500" lvl="0" marL="342900" rtl="0" algn="l">
              <a:lnSpc>
                <a:spcPct val="100000"/>
              </a:lnSpc>
              <a:spcBef>
                <a:spcPts val="0"/>
              </a:spcBef>
              <a:spcAft>
                <a:spcPts val="0"/>
              </a:spcAft>
              <a:buClr>
                <a:srgbClr val="000000"/>
              </a:buClr>
              <a:buSzPts val="2400"/>
              <a:buFont typeface="Arial"/>
              <a:buNone/>
            </a:pPr>
            <a:r>
              <a:t/>
            </a:r>
            <a:endParaRPr sz="2400">
              <a:solidFill>
                <a:srgbClr val="000000"/>
              </a:solidFill>
              <a:latin typeface="Arial"/>
              <a:ea typeface="Arial"/>
              <a:cs typeface="Arial"/>
              <a:sym typeface="Arial"/>
            </a:endParaRPr>
          </a:p>
          <a:p>
            <a:pPr indent="-342900" lvl="0" marL="342900" rtl="0" algn="l">
              <a:lnSpc>
                <a:spcPct val="100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Monitor abrupt changes in ecosystem extent (3.4)</a:t>
            </a:r>
            <a:endParaRPr/>
          </a:p>
        </p:txBody>
      </p:sp>
      <p:sp>
        <p:nvSpPr>
          <p:cNvPr id="333" name="Google Shape;333;p4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Recommendation 4</a:t>
            </a:r>
            <a:endParaRPr/>
          </a:p>
        </p:txBody>
      </p:sp>
      <p:cxnSp>
        <p:nvCxnSpPr>
          <p:cNvPr id="334" name="Google Shape;334;p44"/>
          <p:cNvCxnSpPr/>
          <p:nvPr/>
        </p:nvCxnSpPr>
        <p:spPr>
          <a:xfrm>
            <a:off x="6096000" y="1212112"/>
            <a:ext cx="0" cy="5231218"/>
          </a:xfrm>
          <a:prstGeom prst="straightConnector1">
            <a:avLst/>
          </a:prstGeom>
          <a:noFill/>
          <a:ln cap="flat" cmpd="sng" w="28575">
            <a:solidFill>
              <a:srgbClr val="6F88B3"/>
            </a:solidFill>
            <a:prstDash val="solid"/>
            <a:round/>
            <a:headEnd len="sm" w="sm" type="none"/>
            <a:tailEnd len="sm" w="sm"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5"/>
          <p:cNvSpPr txBox="1"/>
          <p:nvPr>
            <p:ph idx="1" type="body"/>
          </p:nvPr>
        </p:nvSpPr>
        <p:spPr>
          <a:xfrm>
            <a:off x="386632" y="1212112"/>
            <a:ext cx="5509008" cy="5231218"/>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1000"/>
              </a:spcBef>
              <a:spcAft>
                <a:spcPts val="0"/>
              </a:spcAft>
              <a:buSzPts val="2800"/>
              <a:buNone/>
            </a:pPr>
            <a:r>
              <a:rPr lang="en-US" u="sng">
                <a:solidFill>
                  <a:srgbClr val="000000"/>
                </a:solidFill>
                <a:latin typeface="Arial"/>
                <a:ea typeface="Arial"/>
                <a:cs typeface="Arial"/>
                <a:sym typeface="Arial"/>
              </a:rPr>
              <a:t>Capacity</a:t>
            </a:r>
            <a:endParaRPr/>
          </a:p>
          <a:p>
            <a:pPr indent="0" lvl="0" marL="50800" rtl="0" algn="l">
              <a:lnSpc>
                <a:spcPct val="100000"/>
              </a:lnSpc>
              <a:spcBef>
                <a:spcPts val="1000"/>
              </a:spcBef>
              <a:spcAft>
                <a:spcPts val="0"/>
              </a:spcAft>
              <a:buSzPts val="2800"/>
              <a:buNone/>
            </a:pPr>
            <a:r>
              <a:rPr lang="en-US">
                <a:solidFill>
                  <a:srgbClr val="000000"/>
                </a:solidFill>
                <a:latin typeface="Arial"/>
                <a:ea typeface="Arial"/>
                <a:cs typeface="Arial"/>
                <a:sym typeface="Arial"/>
              </a:rPr>
              <a:t>In support of CEOS's commitment to data democracy and capacity development, it is recommended that a Massive Open Online Course (MOOC) focused on generating Ecosystem Extent maps from space-based EO data is developed.</a:t>
            </a:r>
            <a:endParaRPr/>
          </a:p>
        </p:txBody>
      </p:sp>
      <p:sp>
        <p:nvSpPr>
          <p:cNvPr id="340" name="Google Shape;340;p45"/>
          <p:cNvSpPr txBox="1"/>
          <p:nvPr>
            <p:ph idx="2" type="body"/>
          </p:nvPr>
        </p:nvSpPr>
        <p:spPr>
          <a:xfrm>
            <a:off x="6296361" y="1347018"/>
            <a:ext cx="5509008" cy="50963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400"/>
              <a:buNone/>
            </a:pPr>
            <a:r>
              <a:rPr lang="en-US" sz="2400">
                <a:solidFill>
                  <a:srgbClr val="000000"/>
                </a:solidFill>
                <a:latin typeface="Arial"/>
                <a:ea typeface="Arial"/>
                <a:cs typeface="Arial"/>
                <a:sym typeface="Arial"/>
              </a:rPr>
              <a:t>Capacity limits many countries from generating their own maps of ecosystem extent</a:t>
            </a:r>
            <a:br>
              <a:rPr lang="en-US" sz="2400">
                <a:solidFill>
                  <a:srgbClr val="000000"/>
                </a:solidFill>
                <a:latin typeface="Arial"/>
                <a:ea typeface="Arial"/>
                <a:cs typeface="Arial"/>
                <a:sym typeface="Arial"/>
              </a:rPr>
            </a:b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2400"/>
              <a:buNone/>
            </a:pPr>
            <a:r>
              <a:rPr lang="en-US" sz="2400">
                <a:solidFill>
                  <a:srgbClr val="000000"/>
                </a:solidFill>
                <a:latin typeface="Arial"/>
                <a:ea typeface="Arial"/>
                <a:cs typeface="Arial"/>
                <a:sym typeface="Arial"/>
              </a:rPr>
              <a:t>Direct benefit to CBD GBF: </a:t>
            </a:r>
            <a:endParaRPr/>
          </a:p>
          <a:p>
            <a:pPr indent="-342900" lvl="0" marL="342900" rtl="0" algn="l">
              <a:lnSpc>
                <a:spcPct val="100000"/>
              </a:lnSpc>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Indicator A.2 (Ecosystem extent)</a:t>
            </a:r>
            <a:endParaRPr/>
          </a:p>
          <a:p>
            <a:pPr indent="-342900" lvl="0" marL="342900" rtl="0" algn="l">
              <a:lnSpc>
                <a:spcPct val="100000"/>
              </a:lnSpc>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Target 20 (capacity building)</a:t>
            </a:r>
            <a:endParaRPr/>
          </a:p>
        </p:txBody>
      </p:sp>
      <p:sp>
        <p:nvSpPr>
          <p:cNvPr id="341" name="Google Shape;341;p4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Recommendation 5</a:t>
            </a:r>
            <a:endParaRPr/>
          </a:p>
        </p:txBody>
      </p:sp>
      <p:cxnSp>
        <p:nvCxnSpPr>
          <p:cNvPr id="342" name="Google Shape;342;p45"/>
          <p:cNvCxnSpPr/>
          <p:nvPr/>
        </p:nvCxnSpPr>
        <p:spPr>
          <a:xfrm>
            <a:off x="6096000" y="1212112"/>
            <a:ext cx="0" cy="5231218"/>
          </a:xfrm>
          <a:prstGeom prst="straightConnector1">
            <a:avLst/>
          </a:prstGeom>
          <a:noFill/>
          <a:ln cap="flat" cmpd="sng" w="28575">
            <a:solidFill>
              <a:srgbClr val="6F88B3"/>
            </a:solidFill>
            <a:prstDash val="solid"/>
            <a:round/>
            <a:headEnd len="sm" w="sm" type="none"/>
            <a:tailEnd len="sm" w="sm"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6"/>
          <p:cNvSpPr txBox="1"/>
          <p:nvPr>
            <p:ph idx="1" type="body"/>
          </p:nvPr>
        </p:nvSpPr>
        <p:spPr>
          <a:xfrm>
            <a:off x="386632" y="1212112"/>
            <a:ext cx="5509008" cy="523121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800"/>
              <a:buNone/>
            </a:pPr>
            <a:r>
              <a:rPr lang="en-US" u="sng">
                <a:solidFill>
                  <a:srgbClr val="000000"/>
                </a:solidFill>
                <a:latin typeface="Arial"/>
                <a:ea typeface="Arial"/>
                <a:cs typeface="Arial"/>
                <a:sym typeface="Arial"/>
              </a:rPr>
              <a:t>Ecosystem Condition</a:t>
            </a:r>
            <a:endParaRPr/>
          </a:p>
          <a:p>
            <a:pPr indent="0" lvl="0" marL="0" rtl="0" algn="l">
              <a:lnSpc>
                <a:spcPct val="100000"/>
              </a:lnSpc>
              <a:spcBef>
                <a:spcPts val="0"/>
              </a:spcBef>
              <a:spcAft>
                <a:spcPts val="0"/>
              </a:spcAft>
              <a:buClr>
                <a:srgbClr val="000000"/>
              </a:buClr>
              <a:buSzPts val="2800"/>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2800"/>
              <a:buNone/>
            </a:pPr>
            <a:r>
              <a:rPr lang="en-US">
                <a:solidFill>
                  <a:srgbClr val="000000"/>
                </a:solidFill>
                <a:latin typeface="Arial"/>
                <a:ea typeface="Arial"/>
                <a:cs typeface="Arial"/>
                <a:sym typeface="Arial"/>
              </a:rPr>
              <a:t>As an extension of the work done by the CEOS EETT on ecosystem extent, it is recommended that CEOS Members and Associates should assess the opportunities and challenges to use space-based EO to enhance the assessment of ecosystem condition.</a:t>
            </a:r>
            <a:endParaRPr/>
          </a:p>
        </p:txBody>
      </p:sp>
      <p:sp>
        <p:nvSpPr>
          <p:cNvPr id="348" name="Google Shape;348;p46"/>
          <p:cNvSpPr txBox="1"/>
          <p:nvPr>
            <p:ph idx="2" type="body"/>
          </p:nvPr>
        </p:nvSpPr>
        <p:spPr>
          <a:xfrm>
            <a:off x="6296361" y="1412240"/>
            <a:ext cx="5509008" cy="503109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Ecosystem extent depends on condition</a:t>
            </a:r>
            <a:endParaRPr/>
          </a:p>
          <a:p>
            <a:pPr indent="-342900" lvl="0" marL="342900" rtl="0" algn="l">
              <a:lnSpc>
                <a:spcPct val="150000"/>
              </a:lnSpc>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Condition is a CBD GBF indicator</a:t>
            </a:r>
            <a:endParaRPr/>
          </a:p>
          <a:p>
            <a:pPr indent="0" lvl="0" marL="0" rtl="0" algn="l">
              <a:lnSpc>
                <a:spcPct val="150000"/>
              </a:lnSpc>
              <a:spcBef>
                <a:spcPts val="0"/>
              </a:spcBef>
              <a:spcAft>
                <a:spcPts val="0"/>
              </a:spcAft>
              <a:buClr>
                <a:srgbClr val="000000"/>
              </a:buClr>
              <a:buSzPts val="1100"/>
              <a:buNone/>
            </a:pPr>
            <a:r>
              <a:rPr lang="en-US" sz="1100">
                <a:solidFill>
                  <a:srgbClr val="000000"/>
                </a:solidFill>
                <a:latin typeface="Arial"/>
                <a:ea typeface="Arial"/>
                <a:cs typeface="Arial"/>
                <a:sym typeface="Arial"/>
              </a:rPr>
              <a:t> </a:t>
            </a:r>
            <a:endParaRPr/>
          </a:p>
          <a:p>
            <a:pPr indent="-342900" lvl="0" marL="342900" rtl="0" algn="l">
              <a:lnSpc>
                <a:spcPct val="100000"/>
              </a:lnSpc>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Condition is a UN SEEA ecosystem account</a:t>
            </a:r>
            <a:endParaRPr/>
          </a:p>
        </p:txBody>
      </p:sp>
      <p:sp>
        <p:nvSpPr>
          <p:cNvPr id="349" name="Google Shape;349;p4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Recommendation 6</a:t>
            </a:r>
            <a:endParaRPr/>
          </a:p>
        </p:txBody>
      </p:sp>
      <p:cxnSp>
        <p:nvCxnSpPr>
          <p:cNvPr id="350" name="Google Shape;350;p46"/>
          <p:cNvCxnSpPr/>
          <p:nvPr/>
        </p:nvCxnSpPr>
        <p:spPr>
          <a:xfrm>
            <a:off x="6096000" y="1212112"/>
            <a:ext cx="0" cy="5231218"/>
          </a:xfrm>
          <a:prstGeom prst="straightConnector1">
            <a:avLst/>
          </a:prstGeom>
          <a:noFill/>
          <a:ln cap="flat" cmpd="sng" w="28575">
            <a:solidFill>
              <a:srgbClr val="6F88B3"/>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1"/>
          <p:cNvSpPr txBox="1"/>
          <p:nvPr>
            <p:ph idx="1" type="body"/>
          </p:nvPr>
        </p:nvSpPr>
        <p:spPr>
          <a:xfrm>
            <a:off x="324233" y="1148317"/>
            <a:ext cx="11495400" cy="5316278"/>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2800"/>
              <a:buChar char="❖"/>
            </a:pPr>
            <a:r>
              <a:rPr lang="en-US">
                <a:solidFill>
                  <a:srgbClr val="A5A5A5"/>
                </a:solidFill>
              </a:rPr>
              <a:t>2012: Biodiversity Activity</a:t>
            </a:r>
            <a:endParaRPr/>
          </a:p>
          <a:p>
            <a:pPr indent="-406400" lvl="0" marL="457200" rtl="0" algn="l">
              <a:lnSpc>
                <a:spcPct val="100000"/>
              </a:lnSpc>
              <a:spcBef>
                <a:spcPts val="1000"/>
              </a:spcBef>
              <a:spcAft>
                <a:spcPts val="0"/>
              </a:spcAft>
              <a:buSzPts val="2800"/>
              <a:buChar char="❖"/>
            </a:pPr>
            <a:r>
              <a:rPr lang="en-US">
                <a:solidFill>
                  <a:srgbClr val="A5A5A5"/>
                </a:solidFill>
              </a:rPr>
              <a:t>2021/SIT-36: one slide intro</a:t>
            </a:r>
            <a:endParaRPr/>
          </a:p>
          <a:p>
            <a:pPr indent="-406400" lvl="0" marL="457200" rtl="0" algn="l">
              <a:lnSpc>
                <a:spcPct val="100000"/>
              </a:lnSpc>
              <a:spcBef>
                <a:spcPts val="1000"/>
              </a:spcBef>
              <a:spcAft>
                <a:spcPts val="0"/>
              </a:spcAft>
              <a:buSzPts val="2800"/>
              <a:buChar char="❖"/>
            </a:pPr>
            <a:r>
              <a:rPr lang="en-US">
                <a:solidFill>
                  <a:srgbClr val="A5A5A5"/>
                </a:solidFill>
              </a:rPr>
              <a:t>2021/Plenary: “Discussion Group” initiated</a:t>
            </a:r>
            <a:endParaRPr/>
          </a:p>
          <a:p>
            <a:pPr indent="-406400" lvl="0" marL="457200" rtl="0" algn="l">
              <a:lnSpc>
                <a:spcPct val="100000"/>
              </a:lnSpc>
              <a:spcBef>
                <a:spcPts val="1000"/>
              </a:spcBef>
              <a:spcAft>
                <a:spcPts val="0"/>
              </a:spcAft>
              <a:buSzPts val="2800"/>
              <a:buChar char="❖"/>
            </a:pPr>
            <a:r>
              <a:rPr lang="en-US">
                <a:solidFill>
                  <a:schemeClr val="dk1"/>
                </a:solidFill>
              </a:rPr>
              <a:t>2022/Tech Workshop: Ecosystem Extent TT proposed</a:t>
            </a:r>
            <a:endParaRPr/>
          </a:p>
          <a:p>
            <a:pPr indent="-406400" lvl="0" marL="457200" rtl="0" algn="l">
              <a:lnSpc>
                <a:spcPct val="100000"/>
              </a:lnSpc>
              <a:spcBef>
                <a:spcPts val="1000"/>
              </a:spcBef>
              <a:spcAft>
                <a:spcPts val="0"/>
              </a:spcAft>
              <a:buSzPts val="2800"/>
              <a:buChar char="❖"/>
            </a:pPr>
            <a:r>
              <a:rPr lang="en-US"/>
              <a:t>2022/Plenary: Ecosystem Extent TT approved </a:t>
            </a:r>
            <a:endParaRPr/>
          </a:p>
          <a:p>
            <a:pPr indent="-228600" lvl="0" marL="457200" rtl="0" algn="l">
              <a:lnSpc>
                <a:spcPct val="100000"/>
              </a:lnSpc>
              <a:spcBef>
                <a:spcPts val="1000"/>
              </a:spcBef>
              <a:spcAft>
                <a:spcPts val="0"/>
              </a:spcAft>
              <a:buSzPts val="2800"/>
              <a:buNone/>
            </a:pPr>
            <a:r>
              <a:t/>
            </a:r>
            <a:endParaRPr/>
          </a:p>
          <a:p>
            <a:pPr indent="-406400" lvl="0" marL="457200" rtl="0" algn="l">
              <a:lnSpc>
                <a:spcPct val="100000"/>
              </a:lnSpc>
              <a:spcBef>
                <a:spcPts val="1000"/>
              </a:spcBef>
              <a:spcAft>
                <a:spcPts val="0"/>
              </a:spcAft>
              <a:buSzPts val="2800"/>
              <a:buChar char="❖"/>
            </a:pPr>
            <a:r>
              <a:rPr b="1" lang="en-US"/>
              <a:t>Overarching goal:</a:t>
            </a:r>
            <a:r>
              <a:rPr lang="en-US"/>
              <a:t> Sustainable CEOS engagement with biodiversity</a:t>
            </a:r>
            <a:endParaRPr/>
          </a:p>
        </p:txBody>
      </p:sp>
      <p:sp>
        <p:nvSpPr>
          <p:cNvPr id="90" name="Google Shape;90;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Task Team History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2"/>
          <p:cNvSpPr txBox="1"/>
          <p:nvPr>
            <p:ph idx="1" type="body"/>
          </p:nvPr>
        </p:nvSpPr>
        <p:spPr>
          <a:xfrm>
            <a:off x="324233" y="1148317"/>
            <a:ext cx="11495400" cy="5316278"/>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2800"/>
              <a:buChar char="❖"/>
            </a:pPr>
            <a:r>
              <a:rPr b="1" lang="en-US" sz="2400"/>
              <a:t>Purpose</a:t>
            </a:r>
            <a:r>
              <a:rPr lang="en-US" sz="2400"/>
              <a:t>:  To assess the utility for mapping Ecosystem Extent using current and new space-based observations that will become available in the next 10 years.</a:t>
            </a:r>
            <a:endParaRPr/>
          </a:p>
          <a:p>
            <a:pPr indent="-406400" lvl="0" marL="457200" marR="0" rtl="0" algn="l">
              <a:lnSpc>
                <a:spcPct val="100000"/>
              </a:lnSpc>
              <a:spcBef>
                <a:spcPts val="1000"/>
              </a:spcBef>
              <a:spcAft>
                <a:spcPts val="0"/>
              </a:spcAft>
              <a:buClr>
                <a:schemeClr val="dk1"/>
              </a:buClr>
              <a:buSzPts val="2800"/>
              <a:buFont typeface="Montserrat"/>
              <a:buChar char="❖"/>
            </a:pPr>
            <a:r>
              <a:rPr b="1" lang="en-US" sz="2400"/>
              <a:t>Objectives:</a:t>
            </a:r>
            <a:endParaRPr sz="2400"/>
          </a:p>
          <a:p>
            <a:pPr indent="-457200" lvl="1" marL="990600" rtl="0" algn="l">
              <a:lnSpc>
                <a:spcPct val="150000"/>
              </a:lnSpc>
              <a:spcBef>
                <a:spcPts val="500"/>
              </a:spcBef>
              <a:spcAft>
                <a:spcPts val="0"/>
              </a:spcAft>
              <a:buSzPts val="2400"/>
              <a:buFont typeface="Arial"/>
              <a:buAutoNum type="arabicParenR"/>
            </a:pPr>
            <a:r>
              <a:rPr lang="en-US" sz="2000"/>
              <a:t>Develop a </a:t>
            </a:r>
            <a:r>
              <a:rPr b="1" lang="en-US" sz="2000"/>
              <a:t>white paper</a:t>
            </a:r>
            <a:r>
              <a:rPr lang="en-US" sz="2000"/>
              <a:t> that will provide an integrated international perspective on how space-based Earth observations can be used to support ecosystem mapping and monitoring with a focus on ecosystem extent.  </a:t>
            </a:r>
            <a:endParaRPr/>
          </a:p>
          <a:p>
            <a:pPr indent="-457200" lvl="1" marL="990600" rtl="0" algn="l">
              <a:lnSpc>
                <a:spcPct val="150000"/>
              </a:lnSpc>
              <a:spcBef>
                <a:spcPts val="500"/>
              </a:spcBef>
              <a:spcAft>
                <a:spcPts val="0"/>
              </a:spcAft>
              <a:buSzPts val="2400"/>
              <a:buFont typeface="Arial"/>
              <a:buAutoNum type="arabicParenR"/>
            </a:pPr>
            <a:r>
              <a:rPr lang="en-US" sz="2000">
                <a:solidFill>
                  <a:srgbClr val="D8D8D8"/>
                </a:solidFill>
              </a:rPr>
              <a:t>Develop specific ideas to further the concepts in the white paper.</a:t>
            </a:r>
            <a:endParaRPr>
              <a:solidFill>
                <a:srgbClr val="D8D8D8"/>
              </a:solidFill>
            </a:endParaRPr>
          </a:p>
          <a:p>
            <a:pPr indent="-457200" lvl="1" marL="990600" rtl="0" algn="l">
              <a:lnSpc>
                <a:spcPct val="150000"/>
              </a:lnSpc>
              <a:spcBef>
                <a:spcPts val="500"/>
              </a:spcBef>
              <a:spcAft>
                <a:spcPts val="0"/>
              </a:spcAft>
              <a:buSzPts val="2400"/>
              <a:buFont typeface="Arial"/>
              <a:buAutoNum type="arabicParenR"/>
            </a:pPr>
            <a:r>
              <a:rPr lang="en-US" sz="2000">
                <a:solidFill>
                  <a:schemeClr val="dk1"/>
                </a:solidFill>
              </a:rPr>
              <a:t>Explore and propose an initiative to </a:t>
            </a:r>
            <a:r>
              <a:rPr b="1" lang="en-US" sz="2000">
                <a:solidFill>
                  <a:schemeClr val="dk1"/>
                </a:solidFill>
              </a:rPr>
              <a:t>demonstrate</a:t>
            </a:r>
            <a:r>
              <a:rPr lang="en-US" sz="2000">
                <a:solidFill>
                  <a:schemeClr val="dk1"/>
                </a:solidFill>
              </a:rPr>
              <a:t> the use of EO for ecosystem extent mapping and monitoring. </a:t>
            </a:r>
            <a:r>
              <a:rPr b="1" lang="en-US" sz="2000">
                <a:solidFill>
                  <a:srgbClr val="D8D8D8"/>
                </a:solidFill>
              </a:rPr>
              <a:t> </a:t>
            </a:r>
            <a:endParaRPr sz="2000">
              <a:solidFill>
                <a:srgbClr val="D8D8D8"/>
              </a:solidFill>
            </a:endParaRPr>
          </a:p>
        </p:txBody>
      </p:sp>
      <p:sp>
        <p:nvSpPr>
          <p:cNvPr id="96" name="Google Shape;96;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EETT: From the ToR…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3"/>
          <p:cNvSpPr txBox="1"/>
          <p:nvPr>
            <p:ph idx="1" type="body"/>
          </p:nvPr>
        </p:nvSpPr>
        <p:spPr>
          <a:xfrm>
            <a:off x="4061850" y="2702725"/>
            <a:ext cx="4068300" cy="79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2800"/>
              <a:buNone/>
            </a:pPr>
            <a:r>
              <a:rPr b="1" lang="en-US" sz="4600"/>
              <a:t>White Paper</a:t>
            </a:r>
            <a:endParaRPr b="1" sz="4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idx="1" type="body"/>
          </p:nvPr>
        </p:nvSpPr>
        <p:spPr>
          <a:xfrm>
            <a:off x="294736" y="954941"/>
            <a:ext cx="11495400" cy="531627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Montserrat"/>
              <a:buChar char="❖"/>
            </a:pPr>
            <a:r>
              <a:rPr lang="en-US"/>
              <a:t>Explain &amp; convey value of EO for ecosystem extent</a:t>
            </a:r>
            <a:endParaRPr/>
          </a:p>
          <a:p>
            <a:pPr indent="-381000" lvl="1" marL="914400" rtl="0" algn="l">
              <a:lnSpc>
                <a:spcPct val="100000"/>
              </a:lnSpc>
              <a:spcBef>
                <a:spcPts val="500"/>
              </a:spcBef>
              <a:spcAft>
                <a:spcPts val="0"/>
              </a:spcAft>
              <a:buSzPts val="2400"/>
              <a:buChar char="▪"/>
            </a:pPr>
            <a:r>
              <a:rPr lang="en-US"/>
              <a:t>…in 25 pages or less</a:t>
            </a:r>
            <a:endParaRPr/>
          </a:p>
          <a:p>
            <a:pPr indent="-228600" lvl="0" marL="457200" marR="0" rtl="0" algn="l">
              <a:lnSpc>
                <a:spcPct val="100000"/>
              </a:lnSpc>
              <a:spcBef>
                <a:spcPts val="1000"/>
              </a:spcBef>
              <a:spcAft>
                <a:spcPts val="0"/>
              </a:spcAft>
              <a:buClr>
                <a:schemeClr val="dk1"/>
              </a:buClr>
              <a:buSzPts val="2800"/>
              <a:buFont typeface="Montserrat"/>
              <a:buNone/>
            </a:pPr>
            <a:r>
              <a:t/>
            </a:r>
            <a:endParaRPr/>
          </a:p>
          <a:p>
            <a:pPr indent="-406400" lvl="0" marL="457200" marR="0" rtl="0" algn="l">
              <a:lnSpc>
                <a:spcPct val="100000"/>
              </a:lnSpc>
              <a:spcBef>
                <a:spcPts val="1000"/>
              </a:spcBef>
              <a:spcAft>
                <a:spcPts val="0"/>
              </a:spcAft>
              <a:buClr>
                <a:schemeClr val="dk1"/>
              </a:buClr>
              <a:buSzPts val="2800"/>
              <a:buFont typeface="Montserrat"/>
              <a:buChar char="❖"/>
            </a:pPr>
            <a:r>
              <a:rPr lang="en-US"/>
              <a:t>Audience</a:t>
            </a:r>
            <a:endParaRPr/>
          </a:p>
          <a:p>
            <a:pPr indent="-457200" lvl="1" marL="990600" rtl="0" algn="l">
              <a:lnSpc>
                <a:spcPct val="100000"/>
              </a:lnSpc>
              <a:spcBef>
                <a:spcPts val="500"/>
              </a:spcBef>
              <a:spcAft>
                <a:spcPts val="0"/>
              </a:spcAft>
              <a:buSzPts val="2400"/>
              <a:buFont typeface="Arial"/>
              <a:buAutoNum type="arabicParenR"/>
            </a:pPr>
            <a:r>
              <a:rPr lang="en-US"/>
              <a:t>CEOS agencies and their Principals</a:t>
            </a:r>
            <a:endParaRPr/>
          </a:p>
          <a:p>
            <a:pPr indent="-457200" lvl="1" marL="990600" rtl="0" algn="l">
              <a:lnSpc>
                <a:spcPct val="100000"/>
              </a:lnSpc>
              <a:spcBef>
                <a:spcPts val="500"/>
              </a:spcBef>
              <a:spcAft>
                <a:spcPts val="0"/>
              </a:spcAft>
              <a:buSzPts val="2400"/>
              <a:buFont typeface="Arial"/>
              <a:buAutoNum type="arabicParenR"/>
            </a:pPr>
            <a:r>
              <a:rPr lang="en-US"/>
              <a:t>Biodiversity community</a:t>
            </a:r>
            <a:endParaRPr/>
          </a:p>
          <a:p>
            <a:pPr indent="-381000" lvl="2" marL="1371600" rtl="0" algn="l">
              <a:lnSpc>
                <a:spcPct val="100000"/>
              </a:lnSpc>
              <a:spcBef>
                <a:spcPts val="500"/>
              </a:spcBef>
              <a:spcAft>
                <a:spcPts val="0"/>
              </a:spcAft>
              <a:buSzPts val="2400"/>
              <a:buChar char="▪"/>
            </a:pPr>
            <a:r>
              <a:rPr lang="en-US"/>
              <a:t>CBD and Parties</a:t>
            </a:r>
            <a:endParaRPr/>
          </a:p>
          <a:p>
            <a:pPr indent="-381000" lvl="2" marL="1371600" rtl="0" algn="l">
              <a:lnSpc>
                <a:spcPct val="100000"/>
              </a:lnSpc>
              <a:spcBef>
                <a:spcPts val="500"/>
              </a:spcBef>
              <a:spcAft>
                <a:spcPts val="0"/>
              </a:spcAft>
              <a:buSzPts val="2400"/>
              <a:buChar char="▪"/>
            </a:pPr>
            <a:r>
              <a:rPr lang="en-US"/>
              <a:t>UN SEEA</a:t>
            </a:r>
            <a:endParaRPr/>
          </a:p>
        </p:txBody>
      </p:sp>
      <p:sp>
        <p:nvSpPr>
          <p:cNvPr id="107" name="Google Shape;107;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US"/>
              <a:t>Purpose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ph idx="1" type="body"/>
          </p:nvPr>
        </p:nvSpPr>
        <p:spPr>
          <a:xfrm>
            <a:off x="348300" y="1009153"/>
            <a:ext cx="11495400" cy="5509635"/>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1000"/>
              </a:spcBef>
              <a:spcAft>
                <a:spcPts val="0"/>
              </a:spcAft>
              <a:buSzPts val="2800"/>
              <a:buNone/>
            </a:pPr>
            <a:r>
              <a:rPr b="1" lang="en-US" sz="1800"/>
              <a:t>Executive Summary	</a:t>
            </a:r>
            <a:endParaRPr/>
          </a:p>
          <a:p>
            <a:pPr indent="0" lvl="0" marL="50800" rtl="0" algn="l">
              <a:lnSpc>
                <a:spcPct val="100000"/>
              </a:lnSpc>
              <a:spcBef>
                <a:spcPts val="1000"/>
              </a:spcBef>
              <a:spcAft>
                <a:spcPts val="0"/>
              </a:spcAft>
              <a:buSzPts val="2800"/>
              <a:buNone/>
            </a:pPr>
            <a:r>
              <a:rPr b="1" lang="en-US" sz="1800"/>
              <a:t>1 Introduction	</a:t>
            </a:r>
            <a:endParaRPr/>
          </a:p>
          <a:p>
            <a:pPr indent="0" lvl="0" marL="50800" rtl="0" algn="l">
              <a:lnSpc>
                <a:spcPct val="100000"/>
              </a:lnSpc>
              <a:spcBef>
                <a:spcPts val="1000"/>
              </a:spcBef>
              <a:spcAft>
                <a:spcPts val="0"/>
              </a:spcAft>
              <a:buSzPts val="2800"/>
              <a:buNone/>
            </a:pPr>
            <a:r>
              <a:rPr lang="en-US" sz="1400"/>
              <a:t>           1.1 Biodiversity Policy Anchors and Users</a:t>
            </a:r>
            <a:endParaRPr/>
          </a:p>
          <a:p>
            <a:pPr indent="0" lvl="0" marL="50800" rtl="0" algn="l">
              <a:lnSpc>
                <a:spcPct val="100000"/>
              </a:lnSpc>
              <a:spcBef>
                <a:spcPts val="1000"/>
              </a:spcBef>
              <a:spcAft>
                <a:spcPts val="0"/>
              </a:spcAft>
              <a:buSzPts val="2800"/>
              <a:buNone/>
            </a:pPr>
            <a:r>
              <a:rPr b="1" lang="en-US" sz="1800"/>
              <a:t>2 Mapping Ecosystems	</a:t>
            </a:r>
            <a:endParaRPr/>
          </a:p>
          <a:p>
            <a:pPr indent="0" lvl="1" marL="508000" rtl="0" algn="l">
              <a:lnSpc>
                <a:spcPct val="150000"/>
              </a:lnSpc>
              <a:spcBef>
                <a:spcPts val="500"/>
              </a:spcBef>
              <a:spcAft>
                <a:spcPts val="0"/>
              </a:spcAft>
              <a:buSzPts val="2400"/>
              <a:buNone/>
            </a:pPr>
            <a:r>
              <a:rPr lang="en-US" sz="1400"/>
              <a:t>2.1 Land Cover as a Proxy for Ecosystems	</a:t>
            </a:r>
            <a:endParaRPr/>
          </a:p>
          <a:p>
            <a:pPr indent="0" lvl="1" marL="508000" rtl="0" algn="l">
              <a:lnSpc>
                <a:spcPct val="150000"/>
              </a:lnSpc>
              <a:spcBef>
                <a:spcPts val="500"/>
              </a:spcBef>
              <a:spcAft>
                <a:spcPts val="0"/>
              </a:spcAft>
              <a:buSzPts val="2400"/>
              <a:buNone/>
            </a:pPr>
            <a:r>
              <a:rPr lang="en-US" sz="1400"/>
              <a:t>2.2 Mapping Ecosystems from Imagery	</a:t>
            </a:r>
            <a:endParaRPr/>
          </a:p>
          <a:p>
            <a:pPr indent="0" lvl="1" marL="508000" rtl="0" algn="l">
              <a:lnSpc>
                <a:spcPct val="150000"/>
              </a:lnSpc>
              <a:spcBef>
                <a:spcPts val="500"/>
              </a:spcBef>
              <a:spcAft>
                <a:spcPts val="0"/>
              </a:spcAft>
              <a:buSzPts val="2400"/>
              <a:buNone/>
            </a:pPr>
            <a:r>
              <a:rPr lang="en-US" sz="1400"/>
              <a:t>2.3 Ecosystem Characteristics Useful for Mapping	</a:t>
            </a:r>
            <a:endParaRPr/>
          </a:p>
          <a:p>
            <a:pPr indent="0" lvl="1" marL="508000" rtl="0" algn="l">
              <a:lnSpc>
                <a:spcPct val="150000"/>
              </a:lnSpc>
              <a:spcBef>
                <a:spcPts val="500"/>
              </a:spcBef>
              <a:spcAft>
                <a:spcPts val="0"/>
              </a:spcAft>
              <a:buSzPts val="2400"/>
              <a:buNone/>
            </a:pPr>
            <a:r>
              <a:rPr lang="en-US" sz="1400"/>
              <a:t>2.4 Ecosystem Mapping Typologies	</a:t>
            </a:r>
            <a:endParaRPr/>
          </a:p>
          <a:p>
            <a:pPr indent="0" lvl="0" marL="50800" rtl="0" algn="l">
              <a:lnSpc>
                <a:spcPct val="100000"/>
              </a:lnSpc>
              <a:spcBef>
                <a:spcPts val="1000"/>
              </a:spcBef>
              <a:spcAft>
                <a:spcPts val="0"/>
              </a:spcAft>
              <a:buSzPts val="2800"/>
              <a:buNone/>
            </a:pPr>
            <a:r>
              <a:rPr b="1" lang="en-US" sz="1800"/>
              <a:t>3 Space-based Earth Observations for Mapping and Monitoring Ecosystem Extent</a:t>
            </a:r>
            <a:r>
              <a:rPr lang="en-US" sz="1800"/>
              <a:t>	</a:t>
            </a:r>
            <a:endParaRPr/>
          </a:p>
          <a:p>
            <a:pPr indent="0" lvl="1" marL="508000" rtl="0" algn="l">
              <a:lnSpc>
                <a:spcPct val="150000"/>
              </a:lnSpc>
              <a:spcBef>
                <a:spcPts val="500"/>
              </a:spcBef>
              <a:spcAft>
                <a:spcPts val="0"/>
              </a:spcAft>
              <a:buSzPts val="2400"/>
              <a:buNone/>
            </a:pPr>
            <a:r>
              <a:rPr lang="en-US" sz="1400"/>
              <a:t>3.1 Types of Sensors	</a:t>
            </a:r>
            <a:endParaRPr/>
          </a:p>
          <a:p>
            <a:pPr indent="0" lvl="1" marL="508000" rtl="0" algn="l">
              <a:lnSpc>
                <a:spcPct val="150000"/>
              </a:lnSpc>
              <a:spcBef>
                <a:spcPts val="500"/>
              </a:spcBef>
              <a:spcAft>
                <a:spcPts val="0"/>
              </a:spcAft>
              <a:buSzPts val="2400"/>
              <a:buNone/>
            </a:pPr>
            <a:r>
              <a:rPr lang="en-US" sz="1400"/>
              <a:t>3.2 Sensor Complementarity</a:t>
            </a:r>
            <a:endParaRPr/>
          </a:p>
          <a:p>
            <a:pPr indent="0" lvl="1" marL="508000" rtl="0" algn="l">
              <a:lnSpc>
                <a:spcPct val="150000"/>
              </a:lnSpc>
              <a:spcBef>
                <a:spcPts val="500"/>
              </a:spcBef>
              <a:spcAft>
                <a:spcPts val="0"/>
              </a:spcAft>
              <a:buSzPts val="2400"/>
              <a:buNone/>
            </a:pPr>
            <a:r>
              <a:rPr lang="en-US" sz="1400"/>
              <a:t>3.3 Opportunities	</a:t>
            </a:r>
            <a:endParaRPr/>
          </a:p>
          <a:p>
            <a:pPr indent="0" lvl="1" marL="508000" rtl="0" algn="l">
              <a:lnSpc>
                <a:spcPct val="150000"/>
              </a:lnSpc>
              <a:spcBef>
                <a:spcPts val="500"/>
              </a:spcBef>
              <a:spcAft>
                <a:spcPts val="0"/>
              </a:spcAft>
              <a:buSzPts val="2400"/>
              <a:buNone/>
            </a:pPr>
            <a:r>
              <a:rPr lang="en-US" sz="1400"/>
              <a:t>3.4 Challenges	</a:t>
            </a:r>
            <a:endParaRPr/>
          </a:p>
          <a:p>
            <a:pPr indent="0" lvl="0" marL="50800" rtl="0" algn="l">
              <a:lnSpc>
                <a:spcPct val="100000"/>
              </a:lnSpc>
              <a:spcBef>
                <a:spcPts val="1000"/>
              </a:spcBef>
              <a:spcAft>
                <a:spcPts val="0"/>
              </a:spcAft>
              <a:buSzPts val="2800"/>
              <a:buNone/>
            </a:pPr>
            <a:r>
              <a:rPr b="1" lang="en-US" sz="1800"/>
              <a:t>4 Conclusions and Recommendations</a:t>
            </a:r>
            <a:r>
              <a:rPr lang="en-US" sz="1800"/>
              <a:t>	</a:t>
            </a:r>
            <a:endParaRPr/>
          </a:p>
          <a:p>
            <a:pPr indent="0" lvl="0" marL="50800" rtl="0" algn="l">
              <a:lnSpc>
                <a:spcPct val="100000"/>
              </a:lnSpc>
              <a:spcBef>
                <a:spcPts val="1000"/>
              </a:spcBef>
              <a:spcAft>
                <a:spcPts val="0"/>
              </a:spcAft>
              <a:buSzPts val="2800"/>
              <a:buNone/>
            </a:pPr>
            <a:r>
              <a:rPr lang="en-US" sz="1800"/>
              <a:t>	</a:t>
            </a:r>
            <a:endParaRPr/>
          </a:p>
        </p:txBody>
      </p:sp>
      <p:sp>
        <p:nvSpPr>
          <p:cNvPr id="113" name="Google Shape;113;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Outline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idx="1" type="body"/>
          </p:nvPr>
        </p:nvSpPr>
        <p:spPr>
          <a:xfrm>
            <a:off x="3029065" y="2828087"/>
            <a:ext cx="6133870" cy="791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000"/>
              </a:spcBef>
              <a:spcAft>
                <a:spcPts val="0"/>
              </a:spcAft>
              <a:buSzPts val="2800"/>
              <a:buNone/>
            </a:pPr>
            <a:r>
              <a:rPr b="1" lang="en-US" sz="4600"/>
              <a:t>White Paper:</a:t>
            </a:r>
            <a:endParaRPr/>
          </a:p>
          <a:p>
            <a:pPr indent="0" lvl="0" marL="0" rtl="0" algn="ctr">
              <a:lnSpc>
                <a:spcPct val="100000"/>
              </a:lnSpc>
              <a:spcBef>
                <a:spcPts val="1000"/>
              </a:spcBef>
              <a:spcAft>
                <a:spcPts val="0"/>
              </a:spcAft>
              <a:buSzPts val="2800"/>
              <a:buNone/>
            </a:pPr>
            <a:r>
              <a:rPr b="1" lang="en-US" sz="4600"/>
              <a:t>Three Key Points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