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Canda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nBmhC9dN7Of0bGhvsBOgZSZQy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Candara-bold.fntdata"/><Relationship Id="rId21" Type="http://schemas.openxmlformats.org/officeDocument/2006/relationships/font" Target="fonts/Candara-regular.fntdata"/><Relationship Id="rId24" Type="http://schemas.openxmlformats.org/officeDocument/2006/relationships/font" Target="fonts/Candara-boldItalic.fntdata"/><Relationship Id="rId23" Type="http://schemas.openxmlformats.org/officeDocument/2006/relationships/font" Target="fonts/Candar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2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e0f5c63c3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4e0f5c63c3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0" y="1233377"/>
            <a:ext cx="12046687" cy="1701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2"/>
          <p:cNvSpPr txBox="1"/>
          <p:nvPr>
            <p:ph type="title"/>
          </p:nvPr>
        </p:nvSpPr>
        <p:spPr>
          <a:xfrm>
            <a:off x="516000" y="255596"/>
            <a:ext cx="9180000" cy="66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516000" y="2153632"/>
            <a:ext cx="5400000" cy="4032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2"/>
          <p:cNvSpPr/>
          <p:nvPr>
            <p:ph idx="3" type="pic"/>
          </p:nvPr>
        </p:nvSpPr>
        <p:spPr>
          <a:xfrm>
            <a:off x="6276000" y="2153632"/>
            <a:ext cx="5400000" cy="4032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515939" y="1324707"/>
            <a:ext cx="5400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4" type="body"/>
          </p:nvPr>
        </p:nvSpPr>
        <p:spPr>
          <a:xfrm>
            <a:off x="6276000" y="1324707"/>
            <a:ext cx="5400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3"/>
          <p:cNvSpPr txBox="1"/>
          <p:nvPr>
            <p:ph type="title"/>
          </p:nvPr>
        </p:nvSpPr>
        <p:spPr>
          <a:xfrm>
            <a:off x="516000" y="255596"/>
            <a:ext cx="9180000" cy="66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5426" y="176855"/>
            <a:ext cx="2723722" cy="82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4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  <a:defRPr b="0" i="0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6276000" y="1325632"/>
            <a:ext cx="5400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800"/>
              <a:buFont typeface="Libre Franklin"/>
              <a:buNone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600"/>
              <a:buFont typeface="Libre Franklin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302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302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302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723900" y="3174576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1600"/>
              <a:buFont typeface="Libre Franklin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rgbClr val="2E4729"/>
              </a:buClr>
              <a:buSzPts val="1400"/>
              <a:buFont typeface="Libre Franklin"/>
              <a:buNone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000"/>
              <a:buFont typeface="Libre Franklin"/>
              <a:buNone/>
              <a:defRPr b="0" i="1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000"/>
              <a:buFont typeface="Libre Franklin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ibre Franklin"/>
              <a:buNone/>
              <a:defRPr b="0" i="1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ibre Franklin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ibre Franklin"/>
              <a:buNone/>
              <a:defRPr b="0" i="1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Libre Franklin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6" name="Google Shape;96;p24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5569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1" type="ftr"/>
          </p:nvPr>
        </p:nvSpPr>
        <p:spPr>
          <a:xfrm>
            <a:off x="2893564" y="6453386"/>
            <a:ext cx="229565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800"/>
              <a:buFont typeface="Libre Franklin"/>
              <a:buNone/>
              <a:defRPr b="0" i="0" sz="48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5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1600"/>
              <a:buFont typeface="Libre Franklin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rgbClr val="2E4729"/>
              </a:buClr>
              <a:buSzPts val="1400"/>
              <a:buFont typeface="Libre Franklin"/>
              <a:buNone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000"/>
              <a:buFont typeface="Libre Franklin"/>
              <a:buNone/>
              <a:defRPr b="0" i="1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000"/>
              <a:buFont typeface="Libre Franklin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ibre Franklin"/>
              <a:buNone/>
              <a:defRPr b="0" i="1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ibre Franklin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ibre Franklin"/>
              <a:buNone/>
              <a:defRPr b="0" i="1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Libre Franklin"/>
              <a:buNone/>
              <a:defRPr b="0" i="0" sz="1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5" name="Google Shape;105;p25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5569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1" type="ftr"/>
          </p:nvPr>
        </p:nvSpPr>
        <p:spPr>
          <a:xfrm>
            <a:off x="2893564" y="6453386"/>
            <a:ext cx="229565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>
            <a:off x="8360229" y="3909332"/>
            <a:ext cx="3831771" cy="905708"/>
          </a:xfrm>
          <a:prstGeom prst="rect">
            <a:avLst/>
          </a:prstGeom>
          <a:solidFill>
            <a:srgbClr val="5569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19912" y="2791177"/>
            <a:ext cx="673024" cy="488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2307009" y="2600942"/>
            <a:ext cx="2828986" cy="3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42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EMAIL ADDRESS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2297884" y="3032311"/>
            <a:ext cx="2774860" cy="4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1400"/>
              <a:buFont typeface="Libre Franklin"/>
              <a:buNone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4" name="Google Shape;114;p26"/>
          <p:cNvSpPr/>
          <p:nvPr/>
        </p:nvSpPr>
        <p:spPr>
          <a:xfrm>
            <a:off x="0" y="0"/>
            <a:ext cx="3943350" cy="607548"/>
          </a:xfrm>
          <a:prstGeom prst="rect">
            <a:avLst/>
          </a:prstGeom>
          <a:solidFill>
            <a:srgbClr val="5569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bstract technological connection" id="115" name="Google Shape;1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20294"/>
            <a:ext cx="12191551" cy="253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0" y="893487"/>
            <a:ext cx="9510584" cy="145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 showMasterSp="0">
  <p:cSld name="5_Title and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2" name="Google Shape;122;p27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23" name="Google Shape;123;p27"/>
            <p:cNvSpPr/>
            <p:nvPr/>
          </p:nvSpPr>
          <p:spPr>
            <a:xfrm>
              <a:off x="4494213" y="2370138"/>
              <a:ext cx="1574800" cy="3676650"/>
            </a:xfrm>
            <a:custGeom>
              <a:rect b="b" l="l" r="r" t="t"/>
              <a:pathLst>
                <a:path extrusionOk="0" h="1936" w="828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3343276" y="5254625"/>
              <a:ext cx="542925" cy="1223962"/>
            </a:xfrm>
            <a:custGeom>
              <a:rect b="b" l="l" r="r" t="t"/>
              <a:pathLst>
                <a:path extrusionOk="0" h="645" w="286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3308351" y="2376488"/>
              <a:ext cx="2270125" cy="4103687"/>
            </a:xfrm>
            <a:custGeom>
              <a:rect b="b" l="l" r="r" t="t"/>
              <a:pathLst>
                <a:path extrusionOk="0" h="2162" w="1193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6" name="Google Shape;126;p27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27"/>
          <p:cNvSpPr txBox="1"/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E47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516000" y="255596"/>
            <a:ext cx="9180000" cy="66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516000" y="1324707"/>
            <a:ext cx="11160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B0E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p16"/>
          <p:cNvSpPr txBox="1"/>
          <p:nvPr>
            <p:ph idx="1" type="subTitle"/>
          </p:nvPr>
        </p:nvSpPr>
        <p:spPr>
          <a:xfrm>
            <a:off x="752858" y="463572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62" y="1066529"/>
            <a:ext cx="10120237" cy="3920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 with low confidence" id="31" name="Google Shape;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7114" y="0"/>
            <a:ext cx="217462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6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-258" y="0"/>
            <a:ext cx="12192000" cy="6858000"/>
          </a:xfrm>
          <a:prstGeom prst="rect">
            <a:avLst/>
          </a:prstGeom>
          <a:solidFill>
            <a:srgbClr val="191B0E">
              <a:alpha val="2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17"/>
          <p:cNvSpPr txBox="1"/>
          <p:nvPr>
            <p:ph idx="1" type="subTitle"/>
          </p:nvPr>
        </p:nvSpPr>
        <p:spPr>
          <a:xfrm>
            <a:off x="752858" y="463572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b="1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id="38" name="Google Shape;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62" y="1066529"/>
            <a:ext cx="10120237" cy="3920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 with low confidence" id="39" name="Google Shape;3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7114" y="0"/>
            <a:ext cx="217462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7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 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37896"/>
            <a:ext cx="1390650" cy="19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3275" y="0"/>
            <a:ext cx="2160141" cy="199116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8"/>
          <p:cNvSpPr txBox="1"/>
          <p:nvPr>
            <p:ph type="title"/>
          </p:nvPr>
        </p:nvSpPr>
        <p:spPr>
          <a:xfrm>
            <a:off x="1417189" y="4381500"/>
            <a:ext cx="4316862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  <a:defRPr b="1" i="0" sz="44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6457950" y="647700"/>
            <a:ext cx="451485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8"/>
          <p:cNvSpPr/>
          <p:nvPr>
            <p:ph idx="2" type="pic"/>
          </p:nvPr>
        </p:nvSpPr>
        <p:spPr>
          <a:xfrm>
            <a:off x="838200" y="752474"/>
            <a:ext cx="4286250" cy="30418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stum layout 2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4597400" y="685800"/>
            <a:ext cx="6375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  <a:defRPr b="1" i="0" sz="44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4597400" y="2286000"/>
            <a:ext cx="6375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242609" y="2242608"/>
            <a:ext cx="6857997" cy="2372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image of a planet&#10;&#10;Description automatically generated with low confidence" id="58" name="Google Shape;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94" y="1291223"/>
            <a:ext cx="4272783" cy="4275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9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rgbClr val="55695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4040039" y="1301360"/>
            <a:ext cx="633795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b="0" i="0" sz="7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4040039" y="4216328"/>
            <a:ext cx="6337957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2400"/>
              <a:buFont typeface="Libre Franklin"/>
              <a:buNone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600"/>
              <a:buFont typeface="Libre Franklin"/>
              <a:buNone/>
              <a:defRPr b="0" i="1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2E4729"/>
              </a:buClr>
              <a:buSzPts val="1600"/>
              <a:buFont typeface="Libre Franklin"/>
              <a:buNone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"/>
              <a:buNone/>
              <a:defRPr b="0" i="1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"/>
              <a:buNone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"/>
              <a:buNone/>
              <a:defRPr b="0" i="1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Font typeface="Libre Franklin"/>
              <a:buNone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3" name="Google Shape;63;p20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4" name="Google Shape;64;p20"/>
          <p:cNvSpPr/>
          <p:nvPr>
            <p:ph idx="2" type="pic"/>
          </p:nvPr>
        </p:nvSpPr>
        <p:spPr>
          <a:xfrm>
            <a:off x="391254" y="769665"/>
            <a:ext cx="3440274" cy="532447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black and white logo&#10;&#10;Description automatically generated with low confidence" id="65" name="Google Shape;6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17114" y="0"/>
            <a:ext cx="217462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20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1"/>
          <p:cNvSpPr txBox="1"/>
          <p:nvPr>
            <p:ph type="title"/>
          </p:nvPr>
        </p:nvSpPr>
        <p:spPr>
          <a:xfrm>
            <a:off x="516000" y="255596"/>
            <a:ext cx="9180000" cy="66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2E472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1"/>
          <p:cNvSpPr/>
          <p:nvPr>
            <p:ph idx="2" type="pic"/>
          </p:nvPr>
        </p:nvSpPr>
        <p:spPr>
          <a:xfrm>
            <a:off x="516000" y="1324707"/>
            <a:ext cx="5400000" cy="48609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/>
          <p:nvPr>
            <p:ph idx="3" type="pic"/>
          </p:nvPr>
        </p:nvSpPr>
        <p:spPr>
          <a:xfrm>
            <a:off x="6276000" y="1324707"/>
            <a:ext cx="5400000" cy="4860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0" type="dt"/>
          </p:nvPr>
        </p:nvSpPr>
        <p:spPr>
          <a:xfrm>
            <a:off x="516000" y="6453386"/>
            <a:ext cx="120457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893564" y="6453386"/>
            <a:ext cx="628083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font, graphics, text, logo&#10;&#10;Description automatically generated" id="13" name="Google Shape;13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17372" y="0"/>
            <a:ext cx="2174628" cy="108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hyperlink" Target="https://www.earthobservations.org/documents/geoweek2023/GEO-19-2.1_GEO%20Post-2025%20Strategy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162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6358958" y="2203713"/>
            <a:ext cx="5832900" cy="1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00588E"/>
                </a:solidFill>
                <a:latin typeface="Candara"/>
                <a:ea typeface="Candara"/>
                <a:cs typeface="Candara"/>
                <a:sym typeface="Candara"/>
              </a:rPr>
              <a:t>The</a:t>
            </a:r>
            <a:r>
              <a:rPr b="1" i="0" lang="en-US" sz="4400" u="none" cap="none" strike="noStrike">
                <a:solidFill>
                  <a:srgbClr val="00588E"/>
                </a:solidFill>
                <a:latin typeface="Candara"/>
                <a:ea typeface="Candara"/>
                <a:cs typeface="Candara"/>
                <a:sym typeface="Candara"/>
              </a:rPr>
              <a:t> Future Strategy of GE</a:t>
            </a:r>
            <a:r>
              <a:rPr b="1" lang="en-US" sz="4400">
                <a:solidFill>
                  <a:srgbClr val="00588E"/>
                </a:solidFill>
                <a:latin typeface="Candara"/>
                <a:ea typeface="Candara"/>
                <a:cs typeface="Candara"/>
                <a:sym typeface="Candara"/>
              </a:rPr>
              <a:t>O? Beyond 2025</a:t>
            </a:r>
            <a:endParaRPr b="0" i="0" sz="11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6358950" y="4456250"/>
            <a:ext cx="5511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</a:rPr>
              <a:t>An update from your friendly CEOS “associates” contributing to the Post-2025 GEO Working Group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 u="sng">
                <a:solidFill>
                  <a:schemeClr val="dk2"/>
                </a:solidFill>
              </a:rPr>
              <a:t>Katy Matthews </a:t>
            </a:r>
            <a:r>
              <a:rPr lang="en-US" sz="1700">
                <a:solidFill>
                  <a:schemeClr val="dk2"/>
                </a:solidFill>
              </a:rPr>
              <a:t>(</a:t>
            </a:r>
            <a:r>
              <a:rPr b="1" lang="en-US" sz="1700">
                <a:solidFill>
                  <a:schemeClr val="dk2"/>
                </a:solidFill>
              </a:rPr>
              <a:t>USA</a:t>
            </a:r>
            <a:r>
              <a:rPr lang="en-US" sz="1700">
                <a:solidFill>
                  <a:schemeClr val="dk2"/>
                </a:solidFill>
              </a:rPr>
              <a:t>, NOAA)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 u="sng">
                <a:solidFill>
                  <a:schemeClr val="dk2"/>
                </a:solidFill>
              </a:rPr>
              <a:t>Osamu Ochiai</a:t>
            </a:r>
            <a:r>
              <a:rPr lang="en-US" sz="1700">
                <a:solidFill>
                  <a:schemeClr val="dk2"/>
                </a:solidFill>
              </a:rPr>
              <a:t> (</a:t>
            </a:r>
            <a:r>
              <a:rPr b="1" lang="en-US" sz="1700">
                <a:solidFill>
                  <a:schemeClr val="dk2"/>
                </a:solidFill>
              </a:rPr>
              <a:t>Japan</a:t>
            </a:r>
            <a:r>
              <a:rPr lang="en-US" sz="1700">
                <a:solidFill>
                  <a:schemeClr val="dk2"/>
                </a:solidFill>
              </a:rPr>
              <a:t>, JAXA)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 u="sng">
                <a:solidFill>
                  <a:schemeClr val="dk2"/>
                </a:solidFill>
              </a:rPr>
              <a:t>Mark Dowell</a:t>
            </a:r>
            <a:r>
              <a:rPr lang="en-US" sz="1700">
                <a:solidFill>
                  <a:schemeClr val="dk2"/>
                </a:solidFill>
              </a:rPr>
              <a:t> (</a:t>
            </a:r>
            <a:r>
              <a:rPr b="1" lang="en-US" sz="1700">
                <a:solidFill>
                  <a:schemeClr val="dk2"/>
                </a:solidFill>
              </a:rPr>
              <a:t>European Commission</a:t>
            </a:r>
            <a:r>
              <a:rPr lang="en-US" sz="1700">
                <a:solidFill>
                  <a:schemeClr val="dk2"/>
                </a:solidFill>
              </a:rPr>
              <a:t>, EC)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US" sz="1700" u="sng">
                <a:solidFill>
                  <a:schemeClr val="dk2"/>
                </a:solidFill>
              </a:rPr>
              <a:t>Jonathon</a:t>
            </a:r>
            <a:r>
              <a:rPr lang="en-US" sz="1700" u="sng">
                <a:solidFill>
                  <a:schemeClr val="dk2"/>
                </a:solidFill>
              </a:rPr>
              <a:t> Ross</a:t>
            </a:r>
            <a:r>
              <a:rPr lang="en-US" sz="1700">
                <a:solidFill>
                  <a:schemeClr val="dk2"/>
                </a:solidFill>
              </a:rPr>
              <a:t> (</a:t>
            </a:r>
            <a:r>
              <a:rPr b="1" lang="en-US" sz="1700">
                <a:solidFill>
                  <a:schemeClr val="dk2"/>
                </a:solidFill>
              </a:rPr>
              <a:t>Australia</a:t>
            </a:r>
            <a:r>
              <a:rPr lang="en-US" sz="1700">
                <a:solidFill>
                  <a:schemeClr val="dk2"/>
                </a:solidFill>
              </a:rPr>
              <a:t> ,GA)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0867" y="0"/>
            <a:ext cx="48502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341775" y="1179260"/>
            <a:ext cx="303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An operating model that is efficient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350263" y="2769293"/>
            <a:ext cx="323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Strengthened participation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341777" y="4211251"/>
            <a:ext cx="2905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Successful engagement of Industries along the Earth observation value chain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8812042" y="5098037"/>
            <a:ext cx="29054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An enhanced recognition and trust in GEO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812042" y="2769311"/>
            <a:ext cx="290543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An Increased in the engagement of members in GEO governance and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812042" y="1179248"/>
            <a:ext cx="29054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A transformed and well resource work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e0f5c63c3_4_0"/>
          <p:cNvSpPr txBox="1"/>
          <p:nvPr>
            <p:ph idx="12" type="sldNum"/>
          </p:nvPr>
        </p:nvSpPr>
        <p:spPr>
          <a:xfrm>
            <a:off x="10432856" y="6453386"/>
            <a:ext cx="1596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g24e0f5c63c3_4_0"/>
          <p:cNvSpPr txBox="1"/>
          <p:nvPr>
            <p:ph type="title"/>
          </p:nvPr>
        </p:nvSpPr>
        <p:spPr>
          <a:xfrm>
            <a:off x="516000" y="255596"/>
            <a:ext cx="9180000" cy="66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42" name="Google Shape;242;g24e0f5c63c3_4_0"/>
          <p:cNvSpPr txBox="1"/>
          <p:nvPr>
            <p:ph idx="1" type="body"/>
          </p:nvPr>
        </p:nvSpPr>
        <p:spPr>
          <a:xfrm>
            <a:off x="233875" y="1256138"/>
            <a:ext cx="11513100" cy="486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Strategy remains draft until GEO Summit Cape Town where (hopefully):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i="0" lang="en-US" sz="2600" u="sng"/>
              <a:t>Endorsement</a:t>
            </a:r>
            <a:r>
              <a:rPr i="0" lang="en-US" sz="2600"/>
              <a:t> by Executive Committee and then Plenary</a:t>
            </a:r>
            <a:endParaRPr i="0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i="0" lang="en-US" sz="2600" u="sng"/>
              <a:t>Approval</a:t>
            </a:r>
            <a:r>
              <a:rPr i="0" lang="en-US" sz="2600"/>
              <a:t> by Ministers and their delegated representatives (e.g. Ambassadors, Senior Officials)</a:t>
            </a:r>
            <a:endParaRPr i="0"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i="0" lang="en-US" sz="2600" u="sng"/>
              <a:t>Adoption</a:t>
            </a:r>
            <a:r>
              <a:rPr i="0" lang="en-US" sz="2600"/>
              <a:t> of the Cape Town Declaration</a:t>
            </a:r>
            <a:endParaRPr i="0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0" sz="17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Assuming above … the next phase begins: the Implementation Plan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“ We charge GEO with developing an Implementation Plan to guide progress in executing the Strategy, and with undertaking robust resource mobilization efforts to ensure the partnership’s longterm financial sustainability. “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74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 txBox="1"/>
          <p:nvPr/>
        </p:nvSpPr>
        <p:spPr>
          <a:xfrm>
            <a:off x="6096000" y="1521763"/>
            <a:ext cx="5810053" cy="870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588E"/>
                </a:solidFill>
                <a:latin typeface="Candara"/>
                <a:ea typeface="Candara"/>
                <a:cs typeface="Candara"/>
                <a:sym typeface="Candara"/>
              </a:rPr>
              <a:t>Thank you!</a:t>
            </a:r>
            <a:endParaRPr b="1" i="0" sz="4400" u="none" cap="none" strike="noStrike">
              <a:solidFill>
                <a:srgbClr val="00588E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6480604" y="2840854"/>
            <a:ext cx="50957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the Full Strategy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type="title"/>
          </p:nvPr>
        </p:nvSpPr>
        <p:spPr>
          <a:xfrm>
            <a:off x="540000" y="270000"/>
            <a:ext cx="92376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8A"/>
              </a:buClr>
              <a:buSzPct val="1000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new or reinforced in the post-2025 GEO?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2"/>
          <p:cNvGrpSpPr/>
          <p:nvPr/>
        </p:nvGrpSpPr>
        <p:grpSpPr>
          <a:xfrm>
            <a:off x="540000" y="1167415"/>
            <a:ext cx="10972800" cy="4523168"/>
            <a:chOff x="0" y="1464"/>
            <a:chExt cx="10972800" cy="4523168"/>
          </a:xfrm>
        </p:grpSpPr>
        <p:sp>
          <p:nvSpPr>
            <p:cNvPr id="146" name="Google Shape;146;p2"/>
            <p:cNvSpPr/>
            <p:nvPr/>
          </p:nvSpPr>
          <p:spPr>
            <a:xfrm>
              <a:off x="0" y="1464"/>
              <a:ext cx="10972800" cy="624000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88719" y="141834"/>
              <a:ext cx="343200" cy="343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20566" y="1464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720566" y="1464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-3683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Candara"/>
                <a:buChar char="➢"/>
              </a:pPr>
              <a:r>
                <a:rPr b="0" i="0" lang="en-US" sz="2200" u="none" cap="none" strike="noStrike">
                  <a:solidFill>
                    <a:schemeClr val="dk2"/>
                  </a:solidFill>
                  <a:latin typeface="Candara"/>
                  <a:ea typeface="Candara"/>
                  <a:cs typeface="Candara"/>
                  <a:sym typeface="Candara"/>
                </a:rPr>
                <a:t>Strengthening of Global Partnerships and Successful engagement along the Earth observation value chain, including with industry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0" y="781297"/>
              <a:ext cx="10972800" cy="624000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8719" y="921667"/>
              <a:ext cx="343200" cy="343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20566" y="781297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720566" y="781297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-3683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ndara"/>
                <a:buChar char="➢"/>
              </a:pPr>
              <a:r>
                <a:rPr b="0" i="0" lang="en-US" sz="2200" u="none" cap="none" strike="noStrike">
                  <a:solidFill>
                    <a:schemeClr val="dk2"/>
                  </a:solidFill>
                  <a:latin typeface="Candara"/>
                  <a:ea typeface="Candara"/>
                  <a:cs typeface="Candara"/>
                  <a:sym typeface="Candara"/>
                </a:rPr>
                <a:t>New Operating model : Co-design and co-development, accountability, user-driven solutions. </a:t>
              </a:r>
              <a:r>
                <a:rPr b="0" i="0" lang="en-US" sz="2200" u="none" cap="none" strike="noStrik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 b="0" i="0" sz="2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0" y="1561131"/>
              <a:ext cx="10972800" cy="624000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8719" y="1701501"/>
              <a:ext cx="343200" cy="343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20566" y="1561131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720566" y="1561131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-3302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oto Sans Symbols"/>
                <a:buChar char="⮚"/>
              </a:pPr>
              <a:r>
                <a:rPr b="0" i="0" lang="en-US" sz="2200" u="none" cap="none" strike="noStrike">
                  <a:solidFill>
                    <a:schemeClr val="dk2"/>
                  </a:solidFill>
                  <a:latin typeface="Candara"/>
                  <a:ea typeface="Candara"/>
                  <a:cs typeface="Candara"/>
                  <a:sym typeface="Candara"/>
                </a:rPr>
                <a:t> Recognizes the need for equity and broader participation</a:t>
              </a:r>
              <a:endPara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0" y="2340964"/>
              <a:ext cx="10972800" cy="624000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8719" y="2481334"/>
              <a:ext cx="343200" cy="343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20566" y="2340964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720566" y="2340964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-3302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oto Sans Symbols"/>
                <a:buChar char="⮚"/>
              </a:pPr>
              <a:r>
                <a:rPr b="0" i="0" lang="en-US" sz="2200" u="none" cap="none" strike="noStrike">
                  <a:solidFill>
                    <a:schemeClr val="dk2"/>
                  </a:solidFill>
                  <a:latin typeface="Candara"/>
                  <a:ea typeface="Candara"/>
                  <a:cs typeface="Candara"/>
                  <a:sym typeface="Candara"/>
                </a:rPr>
                <a:t>Expand from Earth Observations to the broader concept of Earth Intelligence (EI)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0" y="3120798"/>
              <a:ext cx="10972800" cy="624000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88719" y="3261168"/>
              <a:ext cx="343200" cy="3432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20566" y="3120798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720566" y="3120798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-3683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Candara"/>
                <a:buChar char="➢"/>
              </a:pPr>
              <a:r>
                <a:rPr b="0" i="0" lang="en-US" sz="2200" u="none" cap="none" strike="noStrike">
                  <a:solidFill>
                    <a:schemeClr val="dk2"/>
                  </a:solidFill>
                  <a:latin typeface="Candara"/>
                  <a:ea typeface="Candara"/>
                  <a:cs typeface="Candara"/>
                  <a:sym typeface="Candara"/>
                </a:rPr>
                <a:t>Amplification of Advocacy, Communications, and Resource Mobilization</a:t>
              </a:r>
              <a:endPara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0" y="3900632"/>
              <a:ext cx="10972800" cy="624000"/>
            </a:xfrm>
            <a:prstGeom prst="roundRect">
              <a:avLst>
                <a:gd fmla="val 10000" name="adj"/>
              </a:avLst>
            </a:prstGeom>
            <a:solidFill>
              <a:srgbClr val="CADA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88719" y="4041002"/>
              <a:ext cx="343200" cy="3432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20566" y="3900632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720566" y="3900632"/>
              <a:ext cx="102522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025" lIns="66025" spcFirstLastPara="1" rIns="66025" wrap="square" tIns="66025">
              <a:noAutofit/>
            </a:bodyPr>
            <a:lstStyle/>
            <a:p>
              <a:pPr indent="-3683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Noto Sans Symbols"/>
                <a:buChar char="⮚"/>
              </a:pPr>
              <a:r>
                <a:rPr b="0" i="0" lang="en-US" sz="2200" u="none" cap="none" strike="noStrike">
                  <a:solidFill>
                    <a:schemeClr val="dk2"/>
                  </a:solidFill>
                  <a:latin typeface="Candara"/>
                  <a:ea typeface="Candara"/>
                  <a:cs typeface="Candara"/>
                  <a:sym typeface="Candara"/>
                </a:rPr>
                <a:t> Articulates GEO’s mission, vision, and goals for the next ten years around EI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"/>
          <p:cNvSpPr txBox="1"/>
          <p:nvPr>
            <p:ph idx="12" type="sldNum"/>
          </p:nvPr>
        </p:nvSpPr>
        <p:spPr>
          <a:xfrm>
            <a:off x="10432856" y="6453386"/>
            <a:ext cx="1596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 b="0" l="0" r="0" t="44516"/>
          <a:stretch/>
        </p:blipFill>
        <p:spPr>
          <a:xfrm>
            <a:off x="4592758" y="942269"/>
            <a:ext cx="7370408" cy="57829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 txBox="1"/>
          <p:nvPr>
            <p:ph type="title"/>
          </p:nvPr>
        </p:nvSpPr>
        <p:spPr>
          <a:xfrm>
            <a:off x="1371588" y="1401127"/>
            <a:ext cx="3652200" cy="4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CONTEXT:</a:t>
            </a:r>
            <a:br>
              <a:rPr lang="en-US" sz="4000">
                <a:latin typeface="Candara"/>
                <a:ea typeface="Candara"/>
                <a:cs typeface="Candara"/>
                <a:sym typeface="Candara"/>
              </a:rPr>
            </a:br>
            <a:br>
              <a:rPr lang="en-US" sz="4000"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Interconnected Challenges and a Fragmented Response</a:t>
            </a:r>
            <a:endParaRPr/>
          </a:p>
        </p:txBody>
      </p:sp>
      <p:sp>
        <p:nvSpPr>
          <p:cNvPr id="178" name="Google Shape;178;p3"/>
          <p:cNvSpPr txBox="1"/>
          <p:nvPr/>
        </p:nvSpPr>
        <p:spPr>
          <a:xfrm>
            <a:off x="9454150" y="2286000"/>
            <a:ext cx="191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Land Degradation</a:t>
            </a:r>
            <a:endParaRPr sz="800"/>
          </a:p>
        </p:txBody>
      </p:sp>
      <p:sp>
        <p:nvSpPr>
          <p:cNvPr id="179" name="Google Shape;179;p3"/>
          <p:cNvSpPr txBox="1"/>
          <p:nvPr/>
        </p:nvSpPr>
        <p:spPr>
          <a:xfrm>
            <a:off x="7542250" y="5456875"/>
            <a:ext cx="19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Deforestation</a:t>
            </a:r>
            <a:endParaRPr sz="800"/>
          </a:p>
        </p:txBody>
      </p:sp>
      <p:sp>
        <p:nvSpPr>
          <p:cNvPr id="180" name="Google Shape;180;p3"/>
          <p:cNvSpPr txBox="1"/>
          <p:nvPr/>
        </p:nvSpPr>
        <p:spPr>
          <a:xfrm>
            <a:off x="5140050" y="2286000"/>
            <a:ext cx="191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Environmental Disasters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663483" y="1324707"/>
            <a:ext cx="3303832" cy="66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WHY GEO</a:t>
            </a:r>
            <a:endParaRPr/>
          </a:p>
        </p:txBody>
      </p:sp>
      <p:sp>
        <p:nvSpPr>
          <p:cNvPr id="186" name="Google Shape;186;p4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516000" y="1324707"/>
            <a:ext cx="11160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   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 b="7526" l="0" r="0" t="33978"/>
          <a:stretch/>
        </p:blipFill>
        <p:spPr>
          <a:xfrm>
            <a:off x="3285168" y="1064167"/>
            <a:ext cx="6950213" cy="574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1297665" y="339836"/>
            <a:ext cx="5580000" cy="66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Our Evolution</a:t>
            </a:r>
            <a:endParaRPr/>
          </a:p>
        </p:txBody>
      </p:sp>
      <p:sp>
        <p:nvSpPr>
          <p:cNvPr id="194" name="Google Shape;194;p5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5"/>
          <p:cNvSpPr txBox="1"/>
          <p:nvPr>
            <p:ph idx="1" type="body"/>
          </p:nvPr>
        </p:nvSpPr>
        <p:spPr>
          <a:xfrm>
            <a:off x="6636775" y="1162475"/>
            <a:ext cx="5147100" cy="55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Building over on 20 years of GEO : Lessons learned.</a:t>
            </a:r>
            <a:endParaRPr/>
          </a:p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We can no longer rely on the intrinsic value of data. </a:t>
            </a:r>
            <a:endParaRPr/>
          </a:p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We must actively co-produce meaningful resources that address contemporary challenges.</a:t>
            </a:r>
            <a:endParaRPr/>
          </a:p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Char char="■"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There must be an expansion in how Earth observation data is provided and used to ensure action.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E4729"/>
              </a:buClr>
              <a:buSzPts val="2000"/>
              <a:buFont typeface="Libre Franklin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3">
            <a:alphaModFix/>
          </a:blip>
          <a:srcRect b="7190" l="0" r="0" t="34408"/>
          <a:stretch/>
        </p:blipFill>
        <p:spPr>
          <a:xfrm>
            <a:off x="403890" y="1305830"/>
            <a:ext cx="6232884" cy="514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1268361" y="1903310"/>
            <a:ext cx="4144298" cy="3406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</a:pPr>
            <a:r>
              <a:rPr lang="en-US" sz="5400">
                <a:latin typeface="Candara"/>
                <a:ea typeface="Candara"/>
                <a:cs typeface="Candara"/>
                <a:sym typeface="Candara"/>
              </a:rPr>
              <a:t>Earth Intelligence for All</a:t>
            </a:r>
            <a:endParaRPr/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b="7285" l="47161" r="5700" t="66666"/>
          <a:stretch/>
        </p:blipFill>
        <p:spPr>
          <a:xfrm>
            <a:off x="5083040" y="261215"/>
            <a:ext cx="6988976" cy="546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 b="50651" l="0" r="0" t="25679"/>
          <a:stretch/>
        </p:blipFill>
        <p:spPr>
          <a:xfrm>
            <a:off x="253127" y="1752600"/>
            <a:ext cx="11938873" cy="399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1430400" y="805710"/>
            <a:ext cx="6799200" cy="1229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E4729"/>
              </a:buClr>
              <a:buSzPts val="4400"/>
              <a:buFont typeface="Libre Franklin"/>
              <a:buNone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What we need to succeed: Focus on 5 goals</a:t>
            </a:r>
            <a:endParaRPr/>
          </a:p>
        </p:txBody>
      </p:sp>
      <p:sp>
        <p:nvSpPr>
          <p:cNvPr id="215" name="Google Shape;215;p8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8"/>
          <p:cNvSpPr txBox="1"/>
          <p:nvPr>
            <p:ph idx="1" type="body"/>
          </p:nvPr>
        </p:nvSpPr>
        <p:spPr>
          <a:xfrm>
            <a:off x="663484" y="2365970"/>
            <a:ext cx="11160000" cy="38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5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Co-produce transformative programs that provide trusted Earth Intelligence</a:t>
            </a:r>
            <a:endParaRPr/>
          </a:p>
          <a:p>
            <a:pPr indent="-457200" lvl="0" marL="55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Increase global equity through accessible Earth Intelligence</a:t>
            </a:r>
            <a:endParaRPr/>
          </a:p>
          <a:p>
            <a:pPr indent="-457200" lvl="0" marL="55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Integrate new technologies and innovations into Earth Intelligence Services</a:t>
            </a:r>
            <a:endParaRPr/>
          </a:p>
          <a:p>
            <a:pPr indent="-457200" lvl="0" marL="55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Increase the participation of the younger generation in the development of EI</a:t>
            </a:r>
            <a:endParaRPr/>
          </a:p>
          <a:p>
            <a:pPr indent="-457200" lvl="0" marL="558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Invest in integrated activities to raise awareness and resources for EI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idx="12" type="sldNum"/>
          </p:nvPr>
        </p:nvSpPr>
        <p:spPr>
          <a:xfrm>
            <a:off x="10432856" y="6453386"/>
            <a:ext cx="1596292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41979" l="0" r="50000" t="18278"/>
          <a:stretch/>
        </p:blipFill>
        <p:spPr>
          <a:xfrm>
            <a:off x="1312606" y="1170172"/>
            <a:ext cx="3765755" cy="4232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/>
        </p:nvSpPr>
        <p:spPr>
          <a:xfrm>
            <a:off x="5869859" y="1043731"/>
            <a:ext cx="52875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C000"/>
                </a:solidFill>
                <a:latin typeface="Candara"/>
                <a:ea typeface="Candara"/>
                <a:cs typeface="Candara"/>
                <a:sym typeface="Candara"/>
              </a:rPr>
              <a:t>NEW OPERATING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C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Accountability and Result – Oriented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Representation and voice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Financial Sustainability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Inclusivity, transparency, and participation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Regional and National 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GEO ODOK">
      <a:dk1>
        <a:srgbClr val="2E4729"/>
      </a:dk1>
      <a:lt1>
        <a:srgbClr val="FFFFFF"/>
      </a:lt1>
      <a:dk2>
        <a:srgbClr val="000000"/>
      </a:dk2>
      <a:lt2>
        <a:srgbClr val="EFEFE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A3AE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