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2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3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</p:sldIdLst>
  <p:sldSz cy="6858000" cx="12192000"/>
  <p:notesSz cx="6858000" cy="9144000"/>
  <p:embeddedFontLst>
    <p:embeddedFont>
      <p:font typeface="Montserrat"/>
      <p:regular r:id="rId17"/>
      <p:bold r:id="rId18"/>
      <p:italic r:id="rId19"/>
      <p:boldItalic r:id="rId2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Montserrat-boldItalic.fntdata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font" Target="fonts/Montserrat-regular.fntdata"/><Relationship Id="rId16" Type="http://schemas.openxmlformats.org/officeDocument/2006/relationships/slide" Target="slides/slide12.xml"/><Relationship Id="rId5" Type="http://schemas.openxmlformats.org/officeDocument/2006/relationships/slide" Target="slides/slide1.xml"/><Relationship Id="rId19" Type="http://schemas.openxmlformats.org/officeDocument/2006/relationships/font" Target="fonts/Montserrat-italic.fntdata"/><Relationship Id="rId6" Type="http://schemas.openxmlformats.org/officeDocument/2006/relationships/slide" Target="slides/slide2.xml"/><Relationship Id="rId18" Type="http://schemas.openxmlformats.org/officeDocument/2006/relationships/font" Target="fonts/Montserrat-bold.fntdata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" name="Google Shape;64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24b0267489a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5" name="Google Shape;125;g24b0267489a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24b0267489a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" name="Google Shape;134;g24b0267489a_0_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24b0267489a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" name="Google Shape;141;g24b0267489a_0_1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" name="Google Shape;70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27dcd6ce228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" name="Google Shape;77;g27dcd6ce228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28bcd70d0a0_1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" name="Google Shape;83;g28bcd70d0a0_1_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284803bd8ec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" name="Google Shape;89;g284803bd8ec_0_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284803bd8ec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" name="Google Shape;97;g284803bd8ec_0_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284803bd8ec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" name="Google Shape;104;g284803bd8ec_0_1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284803bd8ec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" name="Google Shape;111;g284803bd8ec_0_2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284803bd8ec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" name="Google Shape;118;g284803bd8ec_0_2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g"/><Relationship Id="rId3" Type="http://schemas.openxmlformats.org/officeDocument/2006/relationships/image" Target="../media/image3.jpg"/><Relationship Id="rId4" Type="http://schemas.openxmlformats.org/officeDocument/2006/relationships/image" Target="../media/image4.jpg"/><Relationship Id="rId5" Type="http://schemas.openxmlformats.org/officeDocument/2006/relationships/image" Target="../media/image2.png"/><Relationship Id="rId6" Type="http://schemas.openxmlformats.org/officeDocument/2006/relationships/image" Target="../media/image6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1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1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1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301750" y="2265730"/>
            <a:ext cx="8288157" cy="27567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2"/>
          <p:cNvPicPr preferRelativeResize="0"/>
          <p:nvPr/>
        </p:nvPicPr>
        <p:blipFill rotWithShape="1">
          <a:blip r:embed="rId3">
            <a:alphaModFix/>
          </a:blip>
          <a:srcRect b="-113" l="0" r="0" t="0"/>
          <a:stretch/>
        </p:blipFill>
        <p:spPr>
          <a:xfrm flipH="1" rot="10800000">
            <a:off x="2824280" y="4824248"/>
            <a:ext cx="5391556" cy="203809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nature&#10;&#10;Description automatically generated" id="14" name="Google Shape;14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477344" y="-1"/>
            <a:ext cx="3714656" cy="2686815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2"/>
          <p:cNvSpPr/>
          <p:nvPr/>
        </p:nvSpPr>
        <p:spPr>
          <a:xfrm flipH="1">
            <a:off x="5456394" y="1968439"/>
            <a:ext cx="6751471" cy="4901119"/>
          </a:xfrm>
          <a:custGeom>
            <a:rect b="b" l="l" r="r" t="t"/>
            <a:pathLst>
              <a:path extrusionOk="0" h="4901119" w="6751471">
                <a:moveTo>
                  <a:pt x="0" y="4901119"/>
                </a:moveTo>
                <a:cubicBezTo>
                  <a:pt x="794" y="3261063"/>
                  <a:pt x="1588" y="1640056"/>
                  <a:pt x="2382" y="0"/>
                </a:cubicBezTo>
                <a:lnTo>
                  <a:pt x="6751471" y="4901119"/>
                </a:lnTo>
                <a:lnTo>
                  <a:pt x="0" y="490111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0800" rotWithShape="0" algn="br" dir="135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16;p2"/>
          <p:cNvSpPr/>
          <p:nvPr/>
        </p:nvSpPr>
        <p:spPr>
          <a:xfrm flipH="1">
            <a:off x="-4784" y="-14542"/>
            <a:ext cx="12199164" cy="6874921"/>
          </a:xfrm>
          <a:custGeom>
            <a:rect b="b" l="l" r="r" t="t"/>
            <a:pathLst>
              <a:path extrusionOk="0" h="6836301" w="14761910">
                <a:moveTo>
                  <a:pt x="11356917" y="6833935"/>
                </a:moveTo>
                <a:lnTo>
                  <a:pt x="0" y="12611"/>
                </a:lnTo>
                <a:lnTo>
                  <a:pt x="14761631" y="0"/>
                </a:lnTo>
                <a:cubicBezTo>
                  <a:pt x="14763636" y="1138989"/>
                  <a:pt x="14754117" y="2277978"/>
                  <a:pt x="14756122" y="3416967"/>
                </a:cubicBezTo>
                <a:cubicBezTo>
                  <a:pt x="14754955" y="4555956"/>
                  <a:pt x="14759552" y="5697312"/>
                  <a:pt x="14758385" y="6836301"/>
                </a:cubicBezTo>
                <a:lnTo>
                  <a:pt x="11356917" y="683393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0800" rotWithShape="0" algn="t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" name="Google Shape;17;p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38431" y="5311498"/>
            <a:ext cx="2738896" cy="1508514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id="18" name="Google Shape;18;p2"/>
          <p:cNvPicPr preferRelativeResize="0"/>
          <p:nvPr/>
        </p:nvPicPr>
        <p:blipFill rotWithShape="1">
          <a:blip r:embed="rId6">
            <a:alphaModFix amt="34000"/>
          </a:blip>
          <a:srcRect b="-8773" l="32582" r="8554" t="2399"/>
          <a:stretch/>
        </p:blipFill>
        <p:spPr>
          <a:xfrm rot="5400000">
            <a:off x="5734286" y="-1016167"/>
            <a:ext cx="5455273" cy="7480884"/>
          </a:xfrm>
          <a:prstGeom prst="rtTriangle">
            <a:avLst/>
          </a:prstGeom>
          <a:noFill/>
          <a:ln>
            <a:noFill/>
          </a:ln>
        </p:spPr>
      </p:pic>
      <p:pic>
        <p:nvPicPr>
          <p:cNvPr id="19" name="Google Shape;19;p2"/>
          <p:cNvPicPr preferRelativeResize="0"/>
          <p:nvPr/>
        </p:nvPicPr>
        <p:blipFill rotWithShape="1">
          <a:blip r:embed="rId6">
            <a:alphaModFix amt="34000"/>
          </a:blip>
          <a:srcRect b="673" l="54016" r="11355" t="36081"/>
          <a:stretch/>
        </p:blipFill>
        <p:spPr>
          <a:xfrm rot="-5400000">
            <a:off x="5792642" y="4819952"/>
            <a:ext cx="1719709" cy="2366806"/>
          </a:xfrm>
          <a:prstGeom prst="rtTriangle">
            <a:avLst/>
          </a:prstGeom>
          <a:noFill/>
          <a:ln>
            <a:noFill/>
          </a:ln>
        </p:spPr>
      </p:pic>
      <p:sp>
        <p:nvSpPr>
          <p:cNvPr id="20" name="Google Shape;20;p2"/>
          <p:cNvSpPr txBox="1"/>
          <p:nvPr>
            <p:ph type="title"/>
          </p:nvPr>
        </p:nvSpPr>
        <p:spPr>
          <a:xfrm>
            <a:off x="176047" y="175938"/>
            <a:ext cx="6157185" cy="39726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Montserrat"/>
              <a:buNone/>
              <a:defRPr i="0" sz="8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" name="Google Shape;23;p3"/>
          <p:cNvPicPr preferRelativeResize="0"/>
          <p:nvPr/>
        </p:nvPicPr>
        <p:blipFill rotWithShape="1">
          <a:blip r:embed="rId2">
            <a:alphaModFix amt="34000"/>
          </a:blip>
          <a:srcRect b="35419" l="51339" r="-2839" t="3926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25" name="Google Shape;25;p3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 flipH="1" rot="10800000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Slide </a:t>
            </a:r>
            <a:fld id="{00000000-1234-1234-1234-123412341234}" type="slidenum">
              <a:rPr b="1" i="0" lang="en-GB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b="1" i="0" sz="14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8" name="Google Shape;28;p3"/>
          <p:cNvSpPr txBox="1"/>
          <p:nvPr/>
        </p:nvSpPr>
        <p:spPr>
          <a:xfrm>
            <a:off x="-24384" y="6562799"/>
            <a:ext cx="49257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SIT</a:t>
            </a:r>
            <a:r>
              <a:rPr b="1" lang="en-GB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 Technical Workshop</a:t>
            </a:r>
            <a:r>
              <a:rPr b="1" i="0" lang="en-GB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b="1" lang="en-GB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18-19 October 2023</a:t>
            </a:r>
            <a:endParaRPr b="1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9" name="Google Shape;29;p3"/>
          <p:cNvSpPr txBox="1"/>
          <p:nvPr>
            <p:ph idx="1" type="body"/>
          </p:nvPr>
        </p:nvSpPr>
        <p:spPr>
          <a:xfrm>
            <a:off x="324233" y="1558533"/>
            <a:ext cx="11495400" cy="46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Char char="❖"/>
              <a:defRPr i="0" sz="2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81000" lvl="1" marL="914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▪"/>
              <a:defRPr i="0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355600" lvl="2" marL="1371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o"/>
              <a:defRPr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342900" lvl="3" marL="1828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42900" lvl="4" marL="22860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55600" lvl="5" marL="27432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355600" lvl="6" marL="3200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355600" lvl="7" marL="3657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355600" lvl="8" marL="4114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30" name="Google Shape;30;p3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  <a:defRPr i="0" sz="4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>
  <p:cSld name="Two Content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4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" name="Google Shape;33;p4"/>
          <p:cNvPicPr preferRelativeResize="0"/>
          <p:nvPr/>
        </p:nvPicPr>
        <p:blipFill rotWithShape="1">
          <a:blip r:embed="rId2">
            <a:alphaModFix amt="34000"/>
          </a:blip>
          <a:srcRect b="35419" l="51339" r="-2839" t="3926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34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35" name="Google Shape;35;p4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" name="Google Shape;36;p4"/>
          <p:cNvSpPr/>
          <p:nvPr/>
        </p:nvSpPr>
        <p:spPr>
          <a:xfrm flipH="1" rot="10800000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4"/>
          <p:cNvSpPr txBox="1"/>
          <p:nvPr>
            <p:ph idx="1" type="body"/>
          </p:nvPr>
        </p:nvSpPr>
        <p:spPr>
          <a:xfrm>
            <a:off x="386632" y="1445923"/>
            <a:ext cx="5509008" cy="47754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Char char="❖"/>
              <a:defRPr i="0" sz="2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81000" lvl="1" marL="914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▪"/>
              <a:defRPr i="0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355600" lvl="2" marL="1371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o"/>
              <a:defRPr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342900" lvl="3" marL="1828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42900" lvl="4" marL="22860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55600" lvl="5" marL="27432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355600" lvl="6" marL="3200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355600" lvl="7" marL="3657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355600" lvl="8" marL="4114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38" name="Google Shape;38;p4"/>
          <p:cNvSpPr txBox="1"/>
          <p:nvPr>
            <p:ph idx="2" type="body"/>
          </p:nvPr>
        </p:nvSpPr>
        <p:spPr>
          <a:xfrm>
            <a:off x="6296361" y="1445923"/>
            <a:ext cx="5509008" cy="47754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Char char="❖"/>
              <a:defRPr i="0" sz="2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81000" lvl="1" marL="914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▪"/>
              <a:defRPr i="0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355600" lvl="2" marL="1371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o"/>
              <a:defRPr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342900" lvl="3" marL="1828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42900" lvl="4" marL="22860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55600" lvl="5" marL="27432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355600" lvl="6" marL="3200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355600" lvl="7" marL="3657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355600" lvl="8" marL="4114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39" name="Google Shape;39;p4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4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Slide </a:t>
            </a:r>
            <a:fld id="{00000000-1234-1234-1234-123412341234}" type="slidenum">
              <a:rPr b="1" lang="en-GB" sz="14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b="1" sz="140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0" name="Google Shape;40;p4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  <a:defRPr i="0" sz="4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41" name="Google Shape;41;p4"/>
          <p:cNvSpPr txBox="1"/>
          <p:nvPr/>
        </p:nvSpPr>
        <p:spPr>
          <a:xfrm>
            <a:off x="-24384" y="6562799"/>
            <a:ext cx="49257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SIT</a:t>
            </a:r>
            <a:r>
              <a:rPr b="1" lang="en-GB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 Technical Workshop</a:t>
            </a:r>
            <a:r>
              <a:rPr b="1" i="0" lang="en-GB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b="1" lang="en-GB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18-19 October 2023</a:t>
            </a:r>
            <a:endParaRPr b="1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>
  <p:cSld name="Title Only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5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" name="Google Shape;44;p5"/>
          <p:cNvPicPr preferRelativeResize="0"/>
          <p:nvPr/>
        </p:nvPicPr>
        <p:blipFill rotWithShape="1">
          <a:blip r:embed="rId2">
            <a:alphaModFix amt="34000"/>
          </a:blip>
          <a:srcRect b="35419" l="51339" r="-2839" t="3926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45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46" name="Google Shape;46;p5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" name="Google Shape;47;p5"/>
          <p:cNvSpPr/>
          <p:nvPr/>
        </p:nvSpPr>
        <p:spPr>
          <a:xfrm flipH="1" rot="10800000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" name="Google Shape;48;p5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4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Slide </a:t>
            </a:r>
            <a:fld id="{00000000-1234-1234-1234-123412341234}" type="slidenum">
              <a:rPr b="1" lang="en-GB" sz="14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b="1" sz="140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9" name="Google Shape;49;p5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  <a:defRPr i="0" sz="4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50" name="Google Shape;50;p5"/>
          <p:cNvSpPr txBox="1"/>
          <p:nvPr/>
        </p:nvSpPr>
        <p:spPr>
          <a:xfrm>
            <a:off x="-24384" y="6562799"/>
            <a:ext cx="49257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SIT</a:t>
            </a:r>
            <a:r>
              <a:rPr b="1" lang="en-GB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 Technical Workshop</a:t>
            </a:r>
            <a:r>
              <a:rPr b="1" i="0" lang="en-GB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b="1" lang="en-GB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18-19 October 2023</a:t>
            </a:r>
            <a:endParaRPr b="1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>
  <p:cSld name="Content with Caption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6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3" name="Google Shape;53;p6"/>
          <p:cNvPicPr preferRelativeResize="0"/>
          <p:nvPr/>
        </p:nvPicPr>
        <p:blipFill rotWithShape="1">
          <a:blip r:embed="rId2">
            <a:alphaModFix amt="34000"/>
          </a:blip>
          <a:srcRect b="35419" l="51339" r="-2839" t="3926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54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55" name="Google Shape;55;p6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p6"/>
          <p:cNvSpPr/>
          <p:nvPr/>
        </p:nvSpPr>
        <p:spPr>
          <a:xfrm flipH="1" rot="10800000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" name="Google Shape;57;p6"/>
          <p:cNvSpPr txBox="1"/>
          <p:nvPr>
            <p:ph idx="1" type="body"/>
          </p:nvPr>
        </p:nvSpPr>
        <p:spPr>
          <a:xfrm>
            <a:off x="5180012" y="1373852"/>
            <a:ext cx="6172200" cy="46944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ontserrat"/>
              <a:buChar char="❖"/>
              <a:defRPr i="0" sz="32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406400" lvl="1" marL="914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Char char="▪"/>
              <a:defRPr i="0" sz="2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381000" lvl="2" marL="1371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o"/>
              <a:defRPr i="0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355600" lvl="3" marL="1828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55600" lvl="4" marL="22860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55600" lvl="5" marL="27432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355600" lvl="6" marL="3200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355600" lvl="7" marL="3657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355600" lvl="8" marL="4114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58" name="Google Shape;58;p6"/>
          <p:cNvSpPr txBox="1"/>
          <p:nvPr>
            <p:ph idx="2" type="body"/>
          </p:nvPr>
        </p:nvSpPr>
        <p:spPr>
          <a:xfrm>
            <a:off x="839788" y="1373852"/>
            <a:ext cx="3932237" cy="463055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 i="0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228600" lvl="1" marL="914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i="0" sz="1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228600" lvl="2" marL="1371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"/>
              <a:buNone/>
              <a:defRPr i="0" sz="12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228600" lvl="3" marL="1828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228600" lvl="4" marL="22860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228600" lvl="5" marL="27432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228600" lvl="6" marL="3200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228600" lvl="7" marL="3657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228600" lvl="8" marL="4114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59" name="Google Shape;59;p6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4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Slide </a:t>
            </a:r>
            <a:fld id="{00000000-1234-1234-1234-123412341234}" type="slidenum">
              <a:rPr b="1" lang="en-GB" sz="14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b="1" sz="140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0" name="Google Shape;60;p6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  <a:defRPr i="0" sz="4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61" name="Google Shape;61;p6"/>
          <p:cNvSpPr txBox="1"/>
          <p:nvPr/>
        </p:nvSpPr>
        <p:spPr>
          <a:xfrm>
            <a:off x="-24384" y="6562799"/>
            <a:ext cx="49257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SIT</a:t>
            </a:r>
            <a:r>
              <a:rPr b="1" lang="en-GB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 Technical Workshop</a:t>
            </a:r>
            <a:r>
              <a:rPr b="1" i="0" lang="en-GB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b="1" lang="en-GB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18-19 October 2023</a:t>
            </a:r>
            <a:endParaRPr b="1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Google Shape;7;p1"/>
          <p:cNvPicPr preferRelativeResize="0"/>
          <p:nvPr/>
        </p:nvPicPr>
        <p:blipFill rotWithShape="1">
          <a:blip r:embed="rId1">
            <a:alphaModFix amt="34000"/>
          </a:blip>
          <a:srcRect b="35419" l="51339" r="-2839" t="3926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8;p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9" name="Google Shape;9;p1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10;p1"/>
          <p:cNvSpPr/>
          <p:nvPr/>
        </p:nvSpPr>
        <p:spPr>
          <a:xfrm flipH="1" rot="10800000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3"/>
    <p:sldLayoutId id="2147483649" r:id="rId4"/>
    <p:sldLayoutId id="2147483650" r:id="rId5"/>
    <p:sldLayoutId id="2147483651" r:id="rId6"/>
    <p:sldLayoutId id="2147483652" r:id="rId7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6.png"/><Relationship Id="rId4" Type="http://schemas.openxmlformats.org/officeDocument/2006/relationships/image" Target="../media/image15.png"/><Relationship Id="rId5" Type="http://schemas.openxmlformats.org/officeDocument/2006/relationships/image" Target="../media/image18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7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0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hyperlink" Target="https://eo-handbook.dev.remediagroup.it/" TargetMode="External"/><Relationship Id="rId4" Type="http://schemas.openxmlformats.org/officeDocument/2006/relationships/image" Target="../media/image1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hyperlink" Target="http://drive.google.com/file/d/12kaJoJ4S8f7FU1hs2MguHWmsKp_etWsc/view" TargetMode="External"/><Relationship Id="rId4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7"/>
          <p:cNvSpPr txBox="1"/>
          <p:nvPr>
            <p:ph type="title"/>
          </p:nvPr>
        </p:nvSpPr>
        <p:spPr>
          <a:xfrm>
            <a:off x="176050" y="175950"/>
            <a:ext cx="9396000" cy="397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</a:pPr>
            <a:r>
              <a:rPr lang="en-GB" sz="7500"/>
              <a:t>2023 CEOS</a:t>
            </a:r>
            <a:br>
              <a:rPr lang="en-GB" sz="7500"/>
            </a:br>
            <a:r>
              <a:rPr lang="en-GB" sz="7500"/>
              <a:t>EO Handbook</a:t>
            </a:r>
            <a:endParaRPr sz="75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</a:pPr>
            <a:r>
              <a:rPr i="1" lang="en-GB" sz="3900">
                <a:solidFill>
                  <a:schemeClr val="accent2"/>
                </a:solidFill>
              </a:rPr>
              <a:t>Space Data for the Global Stocktake</a:t>
            </a:r>
            <a:endParaRPr i="1" sz="3900">
              <a:solidFill>
                <a:schemeClr val="accent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</a:pPr>
            <a:r>
              <a:rPr i="1" lang="en-GB" sz="3200">
                <a:solidFill>
                  <a:schemeClr val="accent2"/>
                </a:solidFill>
              </a:rPr>
              <a:t>(&amp; GST portal)</a:t>
            </a:r>
            <a:endParaRPr i="1" sz="3200">
              <a:solidFill>
                <a:schemeClr val="accent2"/>
              </a:solidFill>
            </a:endParaRPr>
          </a:p>
        </p:txBody>
      </p:sp>
      <p:sp>
        <p:nvSpPr>
          <p:cNvPr id="67" name="Google Shape;67;p7"/>
          <p:cNvSpPr/>
          <p:nvPr/>
        </p:nvSpPr>
        <p:spPr>
          <a:xfrm>
            <a:off x="5685225" y="4454600"/>
            <a:ext cx="6459300" cy="2479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20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2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SIT Chair Team, ESA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2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Agenda Item </a:t>
            </a:r>
            <a:r>
              <a:rPr b="1" lang="en-GB" sz="22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3.5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2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SIT</a:t>
            </a:r>
            <a:r>
              <a:rPr b="1" lang="en-GB" sz="22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 Technical Workshop 2023 </a:t>
            </a:r>
            <a:endParaRPr b="1" sz="220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2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18th - 19th October 2023, </a:t>
            </a:r>
            <a:r>
              <a:rPr b="1" lang="en-GB" sz="22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ESA/ESRIN</a:t>
            </a:r>
            <a:endParaRPr b="1" sz="220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6"/>
          <p:cNvSpPr txBox="1"/>
          <p:nvPr/>
        </p:nvSpPr>
        <p:spPr>
          <a:xfrm>
            <a:off x="357100" y="1290950"/>
            <a:ext cx="11631900" cy="300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36550" lvl="0" marL="314999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ontserrat"/>
              <a:buChar char="❖"/>
            </a:pPr>
            <a:r>
              <a:rPr b="1" lang="en-GB" sz="17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Multiple updates in last year</a:t>
            </a:r>
            <a:endParaRPr b="1" sz="17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7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7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700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7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9144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7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7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8" name="Google Shape;128;p16"/>
          <p:cNvSpPr txBox="1"/>
          <p:nvPr/>
        </p:nvSpPr>
        <p:spPr>
          <a:xfrm>
            <a:off x="94020" y="103248"/>
            <a:ext cx="86685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p.s.   ….ceos.org/gst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29" name="Google Shape;129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46550" y="2262600"/>
            <a:ext cx="3649329" cy="2252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63479" y="2437575"/>
            <a:ext cx="3833789" cy="2252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28076" y="2661550"/>
            <a:ext cx="3833802" cy="26095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7"/>
          <p:cNvSpPr txBox="1"/>
          <p:nvPr/>
        </p:nvSpPr>
        <p:spPr>
          <a:xfrm>
            <a:off x="357100" y="1290950"/>
            <a:ext cx="11631900" cy="300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36550" lvl="0" marL="314999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ontserrat"/>
              <a:buChar char="❖"/>
            </a:pPr>
            <a:r>
              <a:rPr b="1" lang="en-GB" sz="17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New category - fire</a:t>
            </a:r>
            <a:r>
              <a:rPr b="1" lang="en-GB" sz="17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b="1" sz="17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7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7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700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7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9144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7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7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7" name="Google Shape;137;p17"/>
          <p:cNvSpPr txBox="1"/>
          <p:nvPr/>
        </p:nvSpPr>
        <p:spPr>
          <a:xfrm>
            <a:off x="94020" y="103248"/>
            <a:ext cx="86685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ceos.org/gst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38" name="Google Shape;138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88925" y="1772725"/>
            <a:ext cx="5298599" cy="43959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8"/>
          <p:cNvSpPr txBox="1"/>
          <p:nvPr/>
        </p:nvSpPr>
        <p:spPr>
          <a:xfrm>
            <a:off x="357100" y="1290950"/>
            <a:ext cx="11631900" cy="300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36550" lvl="0" marL="314999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ontserrat"/>
              <a:buChar char="❖"/>
            </a:pPr>
            <a:r>
              <a:rPr b="1" lang="en-GB" sz="17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Updates &amp; additions - PLEASE GET IN TOUCH!</a:t>
            </a:r>
            <a:r>
              <a:rPr b="1" lang="en-GB" sz="17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b="1" sz="17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7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7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700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7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9144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7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7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4" name="Google Shape;144;p18"/>
          <p:cNvSpPr txBox="1"/>
          <p:nvPr/>
        </p:nvSpPr>
        <p:spPr>
          <a:xfrm>
            <a:off x="94020" y="103248"/>
            <a:ext cx="86685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ceos.org/gst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45" name="Google Shape;145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48125" y="1878450"/>
            <a:ext cx="8182124" cy="4494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8"/>
          <p:cNvSpPr txBox="1"/>
          <p:nvPr/>
        </p:nvSpPr>
        <p:spPr>
          <a:xfrm>
            <a:off x="357100" y="1367150"/>
            <a:ext cx="11631900" cy="2316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20662" lvl="0" marL="214312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ontserrat"/>
              <a:buChar char="❖"/>
            </a:pPr>
            <a:r>
              <a:rPr b="1" lang="en-GB" sz="17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EO Handbook and underlying database first produced in 1992 for the Rio Summit</a:t>
            </a:r>
            <a:endParaRPr b="1" sz="17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20662" lvl="0" marL="214312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ontserrat"/>
              <a:buChar char="❖"/>
            </a:pPr>
            <a:r>
              <a:rPr b="1" lang="en-GB" sz="17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Database is the cornerstone of all CEOS coordination and planning</a:t>
            </a:r>
            <a:endParaRPr b="1" sz="17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20662" lvl="0" marL="214312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ontserrat"/>
              <a:buChar char="❖"/>
            </a:pPr>
            <a:r>
              <a:rPr b="1" lang="en-GB" sz="17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Handbook is used to promote CEOS work and benefits of satellite Earth observations in relation to major policy-related events</a:t>
            </a:r>
            <a:endParaRPr b="1" sz="17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20662" lvl="0" marL="214312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ontserrat"/>
              <a:buChar char="❖"/>
            </a:pPr>
            <a:r>
              <a:rPr b="1" lang="en-GB" sz="17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Latest edition was 2018 on 2030 Agenda for SDGs</a:t>
            </a:r>
            <a:endParaRPr b="1" sz="17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3" name="Google Shape;73;p8"/>
          <p:cNvSpPr txBox="1"/>
          <p:nvPr/>
        </p:nvSpPr>
        <p:spPr>
          <a:xfrm>
            <a:off x="94020" y="103248"/>
            <a:ext cx="8668512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Context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74" name="Google Shape;74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062500"/>
            <a:ext cx="12130274" cy="2106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9"/>
          <p:cNvSpPr txBox="1"/>
          <p:nvPr/>
        </p:nvSpPr>
        <p:spPr>
          <a:xfrm>
            <a:off x="357100" y="1290950"/>
            <a:ext cx="11631900" cy="601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20662" lvl="0" marL="214312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ontserrat"/>
              <a:buChar char="❖"/>
            </a:pPr>
            <a:r>
              <a:rPr b="1" lang="en-GB" sz="17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Recognising the opportunity of the 1st Global Stocktake, CEOS has agreed to develop a new edition to coincide with COP28 and related Global Stocktake events in late 2023</a:t>
            </a:r>
            <a:endParaRPr b="1" sz="17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20662" lvl="0" marL="214312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ontserrat"/>
              <a:buChar char="❖"/>
            </a:pPr>
            <a:r>
              <a:rPr b="1" lang="en-GB" sz="1700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Space Data for the Global Stocktake</a:t>
            </a:r>
            <a:r>
              <a:rPr b="1" lang="en-GB" sz="17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is the 2023 edition title</a:t>
            </a:r>
            <a:endParaRPr b="1" sz="17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36550" lvl="1" marL="9144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ontserrat"/>
              <a:buChar char="❖"/>
            </a:pPr>
            <a:r>
              <a:rPr b="1" lang="en-GB" sz="17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Concept developed in consultation with CEOS SEC early in 2023</a:t>
            </a:r>
            <a:endParaRPr b="1" sz="17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365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ontserrat"/>
              <a:buChar char="❖"/>
            </a:pPr>
            <a:r>
              <a:rPr b="1" lang="en-GB" sz="17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Develop a broader understanding of the fundamental importance of satellite EO to the information needed to inform all aspects of the Paris Agreement, including:</a:t>
            </a:r>
            <a:endParaRPr b="1" sz="17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3655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ontserrat"/>
              <a:buChar char="■"/>
            </a:pPr>
            <a:r>
              <a:rPr lang="en-GB" sz="17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The GST and future Nationally-Determined Contributions (NDCs)</a:t>
            </a:r>
            <a:endParaRPr sz="17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3655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ontserrat"/>
              <a:buChar char="■"/>
            </a:pPr>
            <a:r>
              <a:rPr lang="en-GB" sz="17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National climate policy and action (mitigation, adaptation)</a:t>
            </a:r>
            <a:endParaRPr sz="17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3655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ontserrat"/>
              <a:buChar char="■"/>
            </a:pPr>
            <a:r>
              <a:rPr lang="en-GB" sz="17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Greenhouse Gas inventories</a:t>
            </a:r>
            <a:endParaRPr sz="17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3655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ontserrat"/>
              <a:buChar char="■"/>
            </a:pPr>
            <a:r>
              <a:rPr lang="en-GB" sz="17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Measurement, Reporting and Verification (MRV)</a:t>
            </a:r>
            <a:endParaRPr sz="17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365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ontserrat"/>
              <a:buChar char="❖"/>
            </a:pPr>
            <a:r>
              <a:rPr b="1" lang="en-GB" sz="17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Demonstrate the potential of EO to contribute to country reporting on NDCs for GST2 in 2028, including key user stories as inspiration and encouragement </a:t>
            </a:r>
            <a:endParaRPr b="1" sz="17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365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ontserrat"/>
              <a:buChar char="❖"/>
            </a:pPr>
            <a:r>
              <a:rPr b="1" lang="en-GB" sz="17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Feature the CEOS GST Portal and the initial datasets included and how they are helping.</a:t>
            </a:r>
            <a:endParaRPr b="1" sz="17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365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ontserrat"/>
              <a:buChar char="❖"/>
            </a:pPr>
            <a:r>
              <a:rPr b="1" lang="en-GB" sz="17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Provide pointers on where Parties can get help using EO data.</a:t>
            </a:r>
            <a:endParaRPr b="1" sz="17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7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9144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7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7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0" name="Google Shape;80;p9"/>
          <p:cNvSpPr txBox="1"/>
          <p:nvPr/>
        </p:nvSpPr>
        <p:spPr>
          <a:xfrm>
            <a:off x="94020" y="103248"/>
            <a:ext cx="86685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2023 Edition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0"/>
          <p:cNvSpPr txBox="1"/>
          <p:nvPr/>
        </p:nvSpPr>
        <p:spPr>
          <a:xfrm>
            <a:off x="94020" y="103248"/>
            <a:ext cx="86685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2023 Edition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86" name="Google Shape;86;p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4200" y="1109776"/>
            <a:ext cx="11213952" cy="53058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1"/>
          <p:cNvSpPr txBox="1"/>
          <p:nvPr/>
        </p:nvSpPr>
        <p:spPr>
          <a:xfrm>
            <a:off x="357100" y="1290950"/>
            <a:ext cx="6282600" cy="4972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20662" lvl="0" marL="214312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ontserrat"/>
              <a:buChar char="❖"/>
            </a:pPr>
            <a:r>
              <a:rPr b="1" lang="en-GB" sz="17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High-end scrollytelling ‘journalistic’ website (eohandbook.com - soon)</a:t>
            </a:r>
            <a:endParaRPr b="1" sz="17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20662" lvl="0" marL="214312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ontserrat"/>
              <a:buChar char="❖"/>
            </a:pPr>
            <a:r>
              <a:rPr b="1" lang="en-GB" sz="17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More expansive and detailed PDF</a:t>
            </a:r>
            <a:endParaRPr b="1" sz="17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7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20662" lvl="0" marL="214312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ontserrat"/>
              <a:buChar char="❖"/>
            </a:pPr>
            <a:r>
              <a:rPr b="1" lang="en-GB" sz="17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Part 1 addresses the importance and impact of space data for the GST</a:t>
            </a:r>
            <a:endParaRPr b="1" sz="17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7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20662" lvl="0" marL="214312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ontserrat"/>
              <a:buChar char="❖"/>
            </a:pPr>
            <a:r>
              <a:rPr b="1" lang="en-GB" sz="17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Foreword by Simonetta Cheli and Simon Stiell</a:t>
            </a:r>
            <a:endParaRPr b="1" sz="17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7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7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9144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7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7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2" name="Google Shape;92;p11"/>
          <p:cNvSpPr txBox="1"/>
          <p:nvPr/>
        </p:nvSpPr>
        <p:spPr>
          <a:xfrm>
            <a:off x="94020" y="103248"/>
            <a:ext cx="86685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Format &amp; contents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93" name="Google Shape;93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36075" y="1060100"/>
            <a:ext cx="4880477" cy="5297177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89054" y="4386951"/>
            <a:ext cx="2119002" cy="1970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2"/>
          <p:cNvSpPr txBox="1"/>
          <p:nvPr/>
        </p:nvSpPr>
        <p:spPr>
          <a:xfrm>
            <a:off x="357100" y="1290950"/>
            <a:ext cx="11631900" cy="222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20662" lvl="0" marL="214312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ontserrat"/>
              <a:buChar char="❖"/>
            </a:pPr>
            <a:r>
              <a:rPr b="1" lang="en-GB" sz="17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Part II provides user stories and inspiration for different stakeholders</a:t>
            </a:r>
            <a:endParaRPr b="1" sz="17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20662" lvl="0" marL="214312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ontserrat"/>
              <a:buChar char="❖"/>
            </a:pPr>
            <a:r>
              <a:rPr b="1" lang="en-GB" sz="17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Learn more and get help links for each</a:t>
            </a:r>
            <a:endParaRPr b="1" sz="17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7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9144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7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7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0" name="Google Shape;100;p12"/>
          <p:cNvSpPr txBox="1"/>
          <p:nvPr/>
        </p:nvSpPr>
        <p:spPr>
          <a:xfrm>
            <a:off x="94020" y="103248"/>
            <a:ext cx="86685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Format &amp; contents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01" name="Google Shape;101;p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2581925"/>
            <a:ext cx="11756723" cy="1859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3"/>
          <p:cNvSpPr txBox="1"/>
          <p:nvPr/>
        </p:nvSpPr>
        <p:spPr>
          <a:xfrm>
            <a:off x="357100" y="1290950"/>
            <a:ext cx="11631900" cy="615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20662" lvl="0" marL="214312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ontserrat"/>
              <a:buChar char="❖"/>
            </a:pPr>
            <a:r>
              <a:rPr b="1" lang="en-GB" sz="17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CEOS SEC - review, feedback and ideas</a:t>
            </a:r>
            <a:endParaRPr b="1" sz="17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20662" lvl="0" marL="214312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ontserrat"/>
              <a:buChar char="❖"/>
            </a:pPr>
            <a:r>
              <a:rPr b="1" lang="en-GB" sz="17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WGClimate (Jeff, Wenying) - content, review</a:t>
            </a:r>
            <a:endParaRPr b="1" sz="17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20662" lvl="0" marL="214312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ontserrat"/>
              <a:buChar char="❖"/>
            </a:pPr>
            <a:r>
              <a:rPr b="1" lang="en-GB" sz="17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GHG TT (Yasjka, John, Dave, Mark) - content, review</a:t>
            </a:r>
            <a:endParaRPr b="1" sz="17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20662" lvl="0" marL="214312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ontserrat"/>
              <a:buChar char="❖"/>
            </a:pPr>
            <a:r>
              <a:rPr b="1" lang="en-GB" sz="17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Biomass team (Neha, Laura, Joana, Sylvia) - content </a:t>
            </a:r>
            <a:endParaRPr b="1" sz="17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20662" lvl="0" marL="214312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ontserrat"/>
              <a:buChar char="❖"/>
            </a:pPr>
            <a:r>
              <a:rPr b="1" lang="en-GB" sz="17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Steve Briggs - finance content</a:t>
            </a:r>
            <a:endParaRPr b="1" sz="17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20662" lvl="0" marL="214312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ontserrat"/>
              <a:buChar char="❖"/>
            </a:pPr>
            <a:r>
              <a:rPr b="1" lang="en-GB" sz="17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Silvacarbon (Sylvia) - case study</a:t>
            </a:r>
            <a:endParaRPr b="1" sz="17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20662" lvl="0" marL="214312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ontserrat"/>
              <a:buChar char="❖"/>
            </a:pPr>
            <a:r>
              <a:rPr b="1" lang="en-GB" sz="17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LSI-VC GEOGLAM team (Sven +) - case studies</a:t>
            </a:r>
            <a:endParaRPr b="1" sz="17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20662" lvl="0" marL="214312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ontserrat"/>
              <a:buChar char="❖"/>
            </a:pPr>
            <a:r>
              <a:rPr b="1" lang="en-GB" sz="17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JPL team (John, Dave, Brendan) - case study</a:t>
            </a:r>
            <a:endParaRPr b="1" sz="17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20662" lvl="0" marL="214312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ontserrat"/>
              <a:buChar char="❖"/>
            </a:pPr>
            <a:r>
              <a:rPr b="1" lang="en-GB" sz="17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IMEO/Copernicus/ECMWF/GCP/FAO - case studies</a:t>
            </a:r>
            <a:endParaRPr b="1" sz="17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20662" lvl="0" marL="214312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ontserrat"/>
              <a:buChar char="❖"/>
            </a:pPr>
            <a:r>
              <a:rPr b="1" lang="en-GB" sz="17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Many more beyond this list (graphics, ideas, words…)</a:t>
            </a:r>
            <a:endParaRPr b="1" sz="17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7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20662" lvl="0" marL="214312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700"/>
              <a:buFont typeface="Montserrat"/>
              <a:buChar char="❖"/>
            </a:pPr>
            <a:r>
              <a:rPr b="1" lang="en-GB" sz="1700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THANK YOU!</a:t>
            </a:r>
            <a:endParaRPr b="1" sz="1700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7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9144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7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7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7" name="Google Shape;107;p13"/>
          <p:cNvSpPr txBox="1"/>
          <p:nvPr/>
        </p:nvSpPr>
        <p:spPr>
          <a:xfrm>
            <a:off x="94020" y="103248"/>
            <a:ext cx="86685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Many CEOS contributors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08" name="Google Shape;108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37575" y="1357125"/>
            <a:ext cx="4217001" cy="4217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4"/>
          <p:cNvSpPr txBox="1"/>
          <p:nvPr/>
        </p:nvSpPr>
        <p:spPr>
          <a:xfrm>
            <a:off x="357100" y="1290950"/>
            <a:ext cx="11631900" cy="5757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20662" lvl="0" marL="214312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ontserrat"/>
              <a:buChar char="❖"/>
            </a:pPr>
            <a:r>
              <a:rPr b="1" lang="en-GB" sz="17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Looking for opportunities around COP-28 …. And beyond</a:t>
            </a:r>
            <a:endParaRPr b="1" sz="17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36550" lvl="1" marL="9144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ontserrat"/>
              <a:buChar char="❖"/>
            </a:pPr>
            <a:r>
              <a:rPr b="1" lang="en-GB" sz="17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Agency booths or events?</a:t>
            </a:r>
            <a:endParaRPr b="1" sz="17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9144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7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36550" lvl="0" marL="314999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ontserrat"/>
              <a:buChar char="❖"/>
            </a:pPr>
            <a:r>
              <a:rPr b="1" lang="en-GB" sz="17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Short PR video in development can be shared</a:t>
            </a:r>
            <a:endParaRPr b="1" sz="17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36550" lvl="0" marL="314999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ontserrat"/>
              <a:buChar char="❖"/>
            </a:pPr>
            <a:r>
              <a:rPr b="1" lang="en-GB" sz="17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And a flyer to develop awareness, provide a takeaway</a:t>
            </a:r>
            <a:endParaRPr b="1" sz="17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36550" lvl="0" marL="314999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ontserrat"/>
              <a:buChar char="❖"/>
            </a:pPr>
            <a:r>
              <a:rPr b="1" lang="en-GB" sz="17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ESA team will provide an announcement on release</a:t>
            </a:r>
            <a:endParaRPr b="1" sz="17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36550" lvl="0" marL="314999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ontserrat"/>
              <a:buChar char="❖"/>
            </a:pPr>
            <a:r>
              <a:rPr b="1" lang="en-GB" sz="17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Get in touch with any outreach opportunities?</a:t>
            </a:r>
            <a:endParaRPr b="1" sz="17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7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36550" lvl="0" marL="314999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ontserrat"/>
              <a:buChar char="❖"/>
            </a:pPr>
            <a:r>
              <a:rPr lang="en-GB" sz="1100" u="sng">
                <a:solidFill>
                  <a:schemeClr val="hlink"/>
                </a:solidFill>
                <a:hlinkClick r:id="rId3"/>
              </a:rPr>
              <a:t>THIS LINK</a:t>
            </a:r>
            <a:endParaRPr b="1" sz="17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7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700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7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9144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7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7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4" name="Google Shape;114;p14"/>
          <p:cNvSpPr txBox="1"/>
          <p:nvPr/>
        </p:nvSpPr>
        <p:spPr>
          <a:xfrm>
            <a:off x="94020" y="103248"/>
            <a:ext cx="86685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Deployment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15" name="Google Shape;115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18575" y="1348475"/>
            <a:ext cx="4052476" cy="40524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5"/>
          <p:cNvSpPr txBox="1"/>
          <p:nvPr/>
        </p:nvSpPr>
        <p:spPr>
          <a:xfrm>
            <a:off x="357100" y="1290950"/>
            <a:ext cx="11631900" cy="2617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7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7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700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7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9144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7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7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1" name="Google Shape;121;p15"/>
          <p:cNvSpPr txBox="1"/>
          <p:nvPr/>
        </p:nvSpPr>
        <p:spPr>
          <a:xfrm>
            <a:off x="94020" y="103248"/>
            <a:ext cx="86685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Thanks!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22" name="Google Shape;122;p15" title="3.5_EOHANDBOOK_video_231018.mov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78325" y="1033500"/>
            <a:ext cx="7402225" cy="5551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ceos">
  <a:themeElements>
    <a:clrScheme name="Custom 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33445F"/>
      </a:accent1>
      <a:accent2>
        <a:srgbClr val="A3CB34"/>
      </a:accent2>
      <a:accent3>
        <a:srgbClr val="C1666B"/>
      </a:accent3>
      <a:accent4>
        <a:srgbClr val="DDDDDD"/>
      </a:accent4>
      <a:accent5>
        <a:srgbClr val="7BC0D7"/>
      </a:accent5>
      <a:accent6>
        <a:srgbClr val="D1462F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