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Y5HSXW/Nz6UaV4UgAwHS7epOt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00C2D9-4D6A-4DB9-B5D8-6CCA546A1E2C}">
  <a:tblStyle styleId="{4600C2D9-4D6A-4DB9-B5D8-6CCA546A1E2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9" name="Google Shape;1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3" name="Google Shape;23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6">
            <a:alphaModFix amt="34000"/>
          </a:blip>
          <a:srcRect b="669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5" name="Google Shape;25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0" name="Google Shape;30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5"/>
          <p:cNvSpPr txBox="1"/>
          <p:nvPr/>
        </p:nvSpPr>
        <p:spPr>
          <a:xfrm>
            <a:off x="-4504" y="6587284"/>
            <a:ext cx="5395783" cy="307777"/>
          </a:xfrm>
          <a:prstGeom prst="rect">
            <a:avLst/>
          </a:prstGeom>
          <a:solidFill>
            <a:srgbClr val="CFD6E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SIT TW, 18 Oct. 2023, Frascati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5" name="Google Shape;4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8"/>
          <p:cNvSpPr txBox="1"/>
          <p:nvPr/>
        </p:nvSpPr>
        <p:spPr>
          <a:xfrm>
            <a:off x="-4504" y="6587284"/>
            <a:ext cx="5395783" cy="307777"/>
          </a:xfrm>
          <a:prstGeom prst="rect">
            <a:avLst/>
          </a:prstGeom>
          <a:solidFill>
            <a:srgbClr val="CFD6E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SIT TW, 18 Oct. 2023, Frascati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4" name="Google Shape;54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4" name="Google Shape;64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3" name="Google Shape;13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 txBox="1"/>
          <p:nvPr/>
        </p:nvSpPr>
        <p:spPr>
          <a:xfrm>
            <a:off x="-4504" y="6587284"/>
            <a:ext cx="5395783" cy="307777"/>
          </a:xfrm>
          <a:prstGeom prst="rect">
            <a:avLst/>
          </a:prstGeom>
          <a:solidFill>
            <a:srgbClr val="CFD6E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SIT TW, 18 Oct. 2023, Frascati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ne4bf-datap1.s3.eu-west-1.amazonaws.com/wmod8_gcos/s3fs-public/gcos-245_2022_gcos_ecvs_requirements_low-res.pdf?V0btEylKZXkkYTypj2VrnZV0Q.4b3XZL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title"/>
          </p:nvPr>
        </p:nvSpPr>
        <p:spPr>
          <a:xfrm>
            <a:off x="176047" y="175938"/>
            <a:ext cx="799339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400"/>
              <a:t>CEOS-UNFCCC Interface</a:t>
            </a:r>
            <a:br>
              <a:rPr b="1" lang="en-US" sz="4400"/>
            </a:br>
            <a:r>
              <a:rPr b="1" lang="en-US" sz="4400"/>
              <a:t>and</a:t>
            </a:r>
            <a:br>
              <a:rPr b="1" lang="en-US" sz="4400"/>
            </a:br>
            <a:r>
              <a:rPr b="1" lang="en-US" sz="4400"/>
              <a:t>COP-28 Planning</a:t>
            </a:r>
            <a:endParaRPr/>
          </a:p>
        </p:txBody>
      </p:sp>
      <p:sp>
        <p:nvSpPr>
          <p:cNvPr id="75" name="Google Shape;75;p1"/>
          <p:cNvSpPr txBox="1"/>
          <p:nvPr>
            <p:ph idx="1" type="subTitle"/>
          </p:nvPr>
        </p:nvSpPr>
        <p:spPr>
          <a:xfrm>
            <a:off x="6469549" y="4900048"/>
            <a:ext cx="6858000" cy="1997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Jeff Privette, Chair (NOAA)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Wenying Su, Vice-Chair (NASA)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SIT TW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Frascati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6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October 2023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/>
          <p:nvPr>
            <p:ph idx="1" type="body"/>
          </p:nvPr>
        </p:nvSpPr>
        <p:spPr>
          <a:xfrm>
            <a:off x="376009" y="1269275"/>
            <a:ext cx="117330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COP-28 Planning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Focus on Plenary talk (longer [7-10 min.], focused attention, message control, greater impact)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Susanne Mecklenburg will present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3 topics</a:t>
            </a:r>
            <a:endParaRPr sz="1700"/>
          </a:p>
          <a:p>
            <a:pPr indent="-3365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700" u="sng"/>
              <a:t>Stocktakes and systematic observations</a:t>
            </a:r>
            <a:r>
              <a:rPr lang="en-US" sz="1700"/>
              <a:t>, emissions (e.g., CH4 Pledges), NewSpace, role with G3W</a:t>
            </a:r>
            <a:endParaRPr sz="1700"/>
          </a:p>
          <a:p>
            <a:pPr indent="-3365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700" u="sng"/>
              <a:t>AFOLU Roadmap</a:t>
            </a:r>
            <a:endParaRPr sz="1700"/>
          </a:p>
          <a:p>
            <a:pPr indent="-3365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-US" sz="1700" u="sng"/>
              <a:t>GCOS relationship</a:t>
            </a:r>
            <a:r>
              <a:rPr lang="en-US" sz="1700"/>
              <a:t>, SARGIP, Actions granular trend (3</a:t>
            </a:r>
            <a:r>
              <a:rPr baseline="30000" lang="en-US" sz="1700"/>
              <a:t>rd</a:t>
            </a:r>
            <a:r>
              <a:rPr lang="en-US" sz="1700"/>
              <a:t>-4</a:t>
            </a:r>
            <a:r>
              <a:rPr baseline="30000" lang="en-US" sz="1700"/>
              <a:t>th</a:t>
            </a:r>
            <a:r>
              <a:rPr lang="en-US" sz="1700"/>
              <a:t> pillar of Architecture), WGCapD/WGDisasters </a:t>
            </a:r>
            <a:br>
              <a:rPr lang="en-US" sz="1700"/>
            </a:b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Next steps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SBSTA and Contributor organizations meet this afternoon</a:t>
            </a:r>
            <a:endParaRPr sz="1700"/>
          </a:p>
          <a:p>
            <a:pPr indent="-3365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o"/>
            </a:pPr>
            <a:r>
              <a:rPr lang="en-US" sz="1700"/>
              <a:t>Su, Jeff participating</a:t>
            </a:r>
            <a:endParaRPr sz="1700"/>
          </a:p>
          <a:p>
            <a:pPr indent="-3365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o"/>
            </a:pPr>
            <a:r>
              <a:rPr lang="en-US" sz="1700"/>
              <a:t>Brainstorm and downselect topics for World Cafes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Develop presentation – Susanne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Develop Café materials – WGClimate (only Susanne will be onsite)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</a:pPr>
            <a:r>
              <a:rPr lang="en-US" sz="1700"/>
              <a:t>Develop and provide informal RSO text suggestions to SBSTA – Jeff</a:t>
            </a:r>
            <a:endParaRPr sz="1700"/>
          </a:p>
        </p:txBody>
      </p:sp>
      <p:sp>
        <p:nvSpPr>
          <p:cNvPr id="136" name="Google Shape;136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COP-28 Earth Information Day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>
            <p:ph idx="1" type="body"/>
          </p:nvPr>
        </p:nvSpPr>
        <p:spPr>
          <a:xfrm>
            <a:off x="333469" y="1583366"/>
            <a:ext cx="11941658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UAESA is sponsor and coordinator</a:t>
            </a:r>
            <a:endParaRPr/>
          </a:p>
          <a:p>
            <a:pPr indent="-4572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Limited participation</a:t>
            </a:r>
            <a:endParaRPr/>
          </a:p>
          <a:p>
            <a:pPr indent="-4572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Proposing a Space Agency Pledge, with notional principles</a:t>
            </a:r>
            <a:br>
              <a:rPr lang="en-US" sz="2400"/>
            </a:br>
            <a:endParaRPr sz="2400"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/>
              <a:t>Enhancing Data Sharing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/>
              <a:t>Strengthening Climate Research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/>
              <a:t>Supporting Comprehensive Climate Monitoring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/>
              <a:t>Promoting Sustainable Space Operations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/>
              <a:t>Raising Awareness about Climate Change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/>
              <a:t>Technological Solutions and Entrepreneurship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000"/>
              <a:t>Financing Space-Climate Programs</a:t>
            </a:r>
            <a:endParaRPr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42" name="Google Shape;142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Space Leaders Summit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idx="1" type="body"/>
          </p:nvPr>
        </p:nvSpPr>
        <p:spPr>
          <a:xfrm>
            <a:off x="333469" y="1583366"/>
            <a:ext cx="11941658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Pathfinding event for Space</a:t>
            </a:r>
            <a:endParaRPr/>
          </a:p>
          <a:p>
            <a:pPr indent="-4572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Individual agencies (sometimes collaboratively) sponsoring activities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WGClimate unable to mobilize in time to meet government and COP deadlines</a:t>
            </a:r>
            <a:endParaRPr/>
          </a:p>
          <a:p>
            <a:pPr indent="-4572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Extensive coordination required for participating in COP</a:t>
            </a:r>
            <a:endParaRPr sz="1600"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Learning of opportunities to participate as an organization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Organizational planning, coordination with home governments on messaging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Pathway to proposing side events and activities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Requesting/securing membership on travel delegation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Identifying funding sources if required</a:t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48" name="Google Shape;148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Space Pavilion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>
            <p:ph idx="1" type="body"/>
          </p:nvPr>
        </p:nvSpPr>
        <p:spPr>
          <a:xfrm>
            <a:off x="536670" y="2019190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GCOS IP Response</a:t>
            </a:r>
            <a:endParaRPr/>
          </a:p>
          <a:p>
            <a:pPr indent="-4572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COP-28 Preparation including SBSTA Statement</a:t>
            </a:r>
            <a:endParaRPr/>
          </a:p>
          <a:p>
            <a:pPr indent="-4572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UNFCCC Research and Systematic Observation (RSO) Interface</a:t>
            </a:r>
            <a:endParaRPr/>
          </a:p>
          <a:p>
            <a:pPr indent="-457200" lvl="1" marL="965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Discussion</a:t>
            </a:r>
            <a:endParaRPr/>
          </a:p>
          <a:p>
            <a:pPr indent="-4572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Interface challenges &amp; obstacles to EO Data uptake</a:t>
            </a:r>
            <a:endParaRPr/>
          </a:p>
          <a:p>
            <a:pPr indent="-2794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1" name="Google Shape;81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206725" y="1483475"/>
            <a:ext cx="8308200" cy="48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Recommendations (Actions) for a sustained and fit for purpose for a Global Climate Observing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085839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monitoring needs over the full Earth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085839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Water, energy and carbon cycles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Produced every 5-6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Submitted to UNFCCC and the GCOS sponsors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 version has some new features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 Agency Supplement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Fewer, more focused, and integrated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Clearer identification of the stakeholders needing to respond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updated ECV requirements are presented in a separate document –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2022 GCOS ECVs Requirements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GCOS 245</a:t>
            </a: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&#10;&#10;Description automatically generated" id="87" name="Google Shape;87;p3"/>
          <p:cNvPicPr preferRelativeResize="0"/>
          <p:nvPr/>
        </p:nvPicPr>
        <p:blipFill rotWithShape="1">
          <a:blip r:embed="rId4">
            <a:alphaModFix/>
          </a:blip>
          <a:srcRect b="1782" l="0" r="0" t="243"/>
          <a:stretch/>
        </p:blipFill>
        <p:spPr>
          <a:xfrm>
            <a:off x="8515025" y="1265575"/>
            <a:ext cx="3479725" cy="48273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/>
          <p:nvPr>
            <p:ph type="title"/>
          </p:nvPr>
        </p:nvSpPr>
        <p:spPr>
          <a:xfrm>
            <a:off x="0" y="152400"/>
            <a:ext cx="94845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chemeClr val="lt1"/>
                </a:solidFill>
              </a:rPr>
              <a:t> GCOS Implementation Plan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/>
          <p:nvPr>
            <p:ph type="title"/>
          </p:nvPr>
        </p:nvSpPr>
        <p:spPr>
          <a:xfrm>
            <a:off x="190806" y="176721"/>
            <a:ext cx="1042515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chemeClr val="lt1"/>
                </a:solidFill>
              </a:rPr>
              <a:t>16 Actions in the Space Agency Supplement </a:t>
            </a:r>
            <a:endParaRPr/>
          </a:p>
        </p:txBody>
      </p:sp>
      <p:pic>
        <p:nvPicPr>
          <p:cNvPr descr="Text&#10;&#10;Description automatically generated with low confidence"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502" y="1148576"/>
            <a:ext cx="10817019" cy="38806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/>
          <p:nvPr/>
        </p:nvSpPr>
        <p:spPr>
          <a:xfrm>
            <a:off x="825612" y="5077775"/>
            <a:ext cx="8738700" cy="1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191" lvl="0" marL="34289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Actions have multiple activities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91" lvl="0" marL="34289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 agencies play minor role in 3 Actions</a:t>
            </a:r>
            <a:endParaRPr b="0" i="0" sz="1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191" lvl="0" marL="34289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 agencies collaborate with others on 2 Actions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type="title"/>
          </p:nvPr>
        </p:nvSpPr>
        <p:spPr>
          <a:xfrm>
            <a:off x="227094" y="45355"/>
            <a:ext cx="81742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8611"/>
              <a:buNone/>
            </a:pPr>
            <a:r>
              <a:rPr lang="en-US" sz="3200">
                <a:solidFill>
                  <a:schemeClr val="lt1"/>
                </a:solidFill>
              </a:rPr>
              <a:t>Example: Action A2: Address gaps in satellite observations likely to occur in the near future </a:t>
            </a:r>
            <a:endParaRPr/>
          </a:p>
        </p:txBody>
      </p:sp>
      <p:sp>
        <p:nvSpPr>
          <p:cNvPr id="103" name="Google Shape;103;p5"/>
          <p:cNvSpPr txBox="1"/>
          <p:nvPr>
            <p:ph idx="1" type="body"/>
          </p:nvPr>
        </p:nvSpPr>
        <p:spPr>
          <a:xfrm>
            <a:off x="1037124" y="1919452"/>
            <a:ext cx="104094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Altimetry in the polar regions</a:t>
            </a:r>
            <a:endParaRPr/>
          </a:p>
          <a:p>
            <a:pPr indent="-342900" lvl="0" marL="342900" rtl="0" algn="l">
              <a:lnSpc>
                <a:spcPct val="96428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Gravimetry missions</a:t>
            </a:r>
            <a:endParaRPr/>
          </a:p>
          <a:p>
            <a:pPr indent="-342900" lvl="0" marL="342900" rtl="0" algn="l">
              <a:lnSpc>
                <a:spcPct val="96428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Biomass measurements</a:t>
            </a:r>
            <a:endParaRPr/>
          </a:p>
          <a:p>
            <a:pPr indent="-342900" lvl="0" marL="342900" rtl="0" algn="l">
              <a:lnSpc>
                <a:spcPct val="96428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Limb-sounding missions capable of measuring several ECVs in the UTLS and stratosphere</a:t>
            </a:r>
            <a:endParaRPr/>
          </a:p>
          <a:p>
            <a:pPr indent="-342900" lvl="0" marL="342900" rtl="0" algn="l">
              <a:lnSpc>
                <a:spcPct val="96428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Sea surface salinity measurements</a:t>
            </a:r>
            <a:endParaRPr/>
          </a:p>
          <a:p>
            <a:pPr indent="-342900" lvl="0" marL="342900" rtl="0" algn="l">
              <a:lnSpc>
                <a:spcPct val="96428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Wind lidar</a:t>
            </a:r>
            <a:endParaRPr/>
          </a:p>
          <a:p>
            <a:pPr indent="-342900" lvl="0" marL="342900" rtl="0" algn="l">
              <a:lnSpc>
                <a:spcPct val="96428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Global scale ice surface elevation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0" y="0"/>
            <a:ext cx="96789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400">
                <a:solidFill>
                  <a:schemeClr val="lt1"/>
                </a:solidFill>
              </a:rPr>
              <a:t>  Response Approach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34625" y="1783225"/>
            <a:ext cx="4594800" cy="4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00">
                <a:solidFill>
                  <a:schemeClr val="dk1"/>
                </a:solidFill>
              </a:rPr>
              <a:t>WGClimate working closely with GCOS Secretariat (routine &amp; </a:t>
            </a:r>
            <a:r>
              <a:rPr i="1" lang="en-US" sz="1900">
                <a:solidFill>
                  <a:schemeClr val="dk1"/>
                </a:solidFill>
              </a:rPr>
              <a:t>ad hoc </a:t>
            </a:r>
            <a:r>
              <a:rPr lang="en-US" sz="1900">
                <a:solidFill>
                  <a:schemeClr val="dk1"/>
                </a:solidFill>
              </a:rPr>
              <a:t>meetings)</a:t>
            </a:r>
            <a:endParaRPr sz="1300"/>
          </a:p>
          <a:p>
            <a:pPr indent="-33655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Clarification of Actions, needs, uses</a:t>
            </a:r>
            <a:endParaRPr sz="1300"/>
          </a:p>
          <a:p>
            <a:pPr indent="-33655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Response template</a:t>
            </a:r>
            <a:endParaRPr sz="13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00">
                <a:solidFill>
                  <a:schemeClr val="dk1"/>
                </a:solidFill>
              </a:rPr>
              <a:t>Tiered work schedule</a:t>
            </a:r>
            <a:endParaRPr sz="1300"/>
          </a:p>
          <a:p>
            <a:pPr indent="-33655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Split the work across 2023-2024</a:t>
            </a:r>
            <a:endParaRPr sz="1300"/>
          </a:p>
          <a:p>
            <a:pPr indent="-33655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>
                <a:solidFill>
                  <a:schemeClr val="dk1"/>
                </a:solidFill>
              </a:rPr>
              <a:t>2023: Addressing 21 activities</a:t>
            </a:r>
            <a:endParaRPr sz="1300"/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graphicFrame>
        <p:nvGraphicFramePr>
          <p:cNvPr id="111" name="Google Shape;111;p6"/>
          <p:cNvGraphicFramePr/>
          <p:nvPr/>
        </p:nvGraphicFramePr>
        <p:xfrm>
          <a:off x="4511567" y="120041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{4600C2D9-4D6A-4DB9-B5D8-6CCA546A1E2C}</a:tableStyleId>
              </a:tblPr>
              <a:tblGrid>
                <a:gridCol w="1530650"/>
                <a:gridCol w="6123450"/>
              </a:tblGrid>
              <a:tr h="17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Action XX: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</a:tr>
              <a:tr h="17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Activity XX.Y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</a:tr>
              <a:tr h="52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Means of assessing progress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</a:tr>
              <a:tr h="3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GCOS IP rapporteur(s)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</a:tr>
              <a:tr h="3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Priority for WGClimate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Level of priority for WGClimate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</a:tr>
              <a:tr h="1238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Feasibility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Is this activity feasible</a:t>
                      </a:r>
                      <a:r>
                        <a:rPr lang="en-US" sz="1400" u="none" cap="none" strike="noStrike"/>
                        <a:t>, will it be successful?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If not, what are the reasons that would make this activity not feasible (technical, budget).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Is it </a:t>
                      </a:r>
                      <a:r>
                        <a:rPr b="1" lang="en-US" sz="1400" u="none" cap="none" strike="noStrike"/>
                        <a:t>only partially implementable</a:t>
                      </a:r>
                      <a:r>
                        <a:rPr lang="en-US" sz="1400" u="none" cap="none" strike="noStrike"/>
                        <a:t>? If this is the case</a:t>
                      </a:r>
                      <a:r>
                        <a:rPr b="1" lang="en-US" sz="1400" u="none" cap="none" strike="noStrike"/>
                        <a:t>, reformulate feasible part </a:t>
                      </a:r>
                      <a:r>
                        <a:rPr lang="en-US" sz="1400" u="none" cap="none" strike="noStrike"/>
                        <a:t>of activity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If it is totally feasible, by when can the Action be accomplished?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</a:tr>
              <a:tr h="3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Collaboration with GCOS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Would this activity benefit or require a tight </a:t>
                      </a:r>
                      <a:r>
                        <a:rPr b="1" lang="en-US" sz="1400" u="none" cap="none" strike="noStrike"/>
                        <a:t>collaboration with GCOS</a:t>
                      </a:r>
                      <a:r>
                        <a:rPr lang="en-US" sz="1400" u="none" cap="none" strike="noStrike"/>
                        <a:t>? If yes, how (see above)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</a:tr>
              <a:tr h="3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Connections with other IP actions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Are there any connections to other GCOS IP actions and activities? If yes, would it be better to address these activities together? If yes, reformulate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</a:tr>
              <a:tr h="34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Implementers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Which is/are the space agency(ies) that would better address this action. Identify a responsible person within these space agencies.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</a:tr>
              <a:tr h="1701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Timeline and milestones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  <a:tc hMerge="1"/>
              </a:tr>
              <a:tr h="17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Date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Milestone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075" marL="6807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>
            <p:ph type="title"/>
          </p:nvPr>
        </p:nvSpPr>
        <p:spPr>
          <a:xfrm>
            <a:off x="0" y="76200"/>
            <a:ext cx="9678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solidFill>
                  <a:schemeClr val="lt1"/>
                </a:solidFill>
              </a:rPr>
              <a:t>  Response Schedule </a:t>
            </a:r>
            <a:endParaRPr/>
          </a:p>
        </p:txBody>
      </p:sp>
      <p:sp>
        <p:nvSpPr>
          <p:cNvPr id="118" name="Google Shape;118;p7"/>
          <p:cNvSpPr txBox="1"/>
          <p:nvPr>
            <p:ph idx="1" type="body"/>
          </p:nvPr>
        </p:nvSpPr>
        <p:spPr>
          <a:xfrm>
            <a:off x="436497" y="1937456"/>
            <a:ext cx="117525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October 20, 2023: Compile and review internal responses on all 21 activities</a:t>
            </a:r>
            <a:endParaRPr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October 25, 2023: Submit draft responses to GCOS Secretariat for Panel review</a:t>
            </a:r>
            <a:endParaRPr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February 2024: Submit to CEOS and CGMS for review</a:t>
            </a:r>
            <a:br>
              <a:rPr lang="en-US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Many remaining activities are cross-cutting</a:t>
            </a:r>
            <a:endParaRPr/>
          </a:p>
          <a:p>
            <a:pPr indent="0" lvl="1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chemeClr val="dk1"/>
                </a:solidFill>
              </a:rPr>
              <a:t>	- Started conversations with relevant VCs and COAST on responding</a:t>
            </a:r>
            <a:endParaRPr/>
          </a:p>
          <a:p>
            <a:pPr indent="0" lvl="1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chemeClr val="dk1"/>
                </a:solidFill>
              </a:rPr>
              <a:t>	- Requires continued GCOS collaboration to resolve </a:t>
            </a:r>
            <a:endParaRPr/>
          </a:p>
          <a:p>
            <a:pPr indent="-190500" lvl="0" marL="3429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idx="1" type="body"/>
          </p:nvPr>
        </p:nvSpPr>
        <p:spPr>
          <a:xfrm>
            <a:off x="396292" y="1299353"/>
            <a:ext cx="119418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900"/>
              <a:t>Role: Educate and advocate CEOS-CGMS findings and recommendations</a:t>
            </a:r>
            <a:endParaRPr sz="2700"/>
          </a:p>
          <a:p>
            <a:pPr indent="-450850" lvl="1" marL="96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1700"/>
              <a:t>Goal: Impact RSO section of SBSTA Report to COP-28 Parties</a:t>
            </a:r>
            <a:endParaRPr sz="2300"/>
          </a:p>
          <a:p>
            <a:pPr indent="-450850" lvl="1" marL="96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1700"/>
              <a:t>WGClimate is the unified and collective CEOS-CGMS communications point with SBSTA</a:t>
            </a:r>
            <a:endParaRPr sz="1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/>
          </a:p>
          <a:p>
            <a:pPr indent="-450850" lvl="0" marL="50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1900"/>
              <a:t>Key Points in 2023 Statement</a:t>
            </a:r>
            <a:endParaRPr sz="2700"/>
          </a:p>
          <a:p>
            <a:pPr indent="-450850" lvl="1" marL="96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US" sz="1700"/>
              <a:t>Systematic Stocktakes, GHG observing advances, AFOLU, NewSpace, EO in Inventories</a:t>
            </a:r>
            <a:br>
              <a:rPr lang="en-US" sz="1700"/>
            </a:br>
            <a:endParaRPr sz="1700"/>
          </a:p>
          <a:p>
            <a:pPr indent="-450850" lvl="0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1900"/>
              <a:t>Current draft vetted through WGClimate and GCOS</a:t>
            </a:r>
            <a:endParaRPr sz="2700"/>
          </a:p>
          <a:p>
            <a:pPr indent="-450850" lvl="1" marL="96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1700"/>
              <a:t>Now under review by the CEOS and CGMS SECs</a:t>
            </a:r>
            <a:endParaRPr sz="2300"/>
          </a:p>
          <a:p>
            <a:pPr indent="-450850" lvl="2" marL="142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1500"/>
              <a:t>SIT TW: Welcome suggestions from all members</a:t>
            </a:r>
            <a:endParaRPr sz="1900"/>
          </a:p>
          <a:p>
            <a:pPr indent="-450850" lvl="1" marL="96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1700"/>
              <a:t>Suggested edits due by October 23 (+/-)</a:t>
            </a:r>
            <a:endParaRPr sz="2300"/>
          </a:p>
          <a:p>
            <a:pPr indent="-450850" lvl="1" marL="96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1700"/>
              <a:t>CSA will read a condensed version to SBSTA Plenary at start of COP-28</a:t>
            </a:r>
            <a:endParaRPr sz="1700"/>
          </a:p>
          <a:p>
            <a:pPr indent="-450850" lvl="1" marL="96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•"/>
            </a:pPr>
            <a:r>
              <a:rPr lang="en-US" sz="1700"/>
              <a:t>WGClimate will support SBSTA Secretariat (T. Tollman) throughout</a:t>
            </a:r>
            <a:endParaRPr sz="1900"/>
          </a:p>
        </p:txBody>
      </p:sp>
      <p:sp>
        <p:nvSpPr>
          <p:cNvPr id="124" name="Google Shape;124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Statement to SBSTA for COP-28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Mandated activity sponsored by SBSTA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December 3</a:t>
            </a:r>
            <a:r>
              <a:rPr baseline="30000" lang="en-US"/>
              <a:t>rd</a:t>
            </a:r>
            <a:r>
              <a:rPr lang="en-US"/>
              <a:t>, 2023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August planning meetings with Jo Post and/or Tracy Tollman (SBSTA Sec)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Expected format: 3 hours plenary presentations, 1 hour World Cafes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Contributors: CEOS, CGMS, GEO, GCOS, WMO, IPCC-Inventories, GOOS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UNFCCC Parties are “customers”, ideally provide agenda topics to SBSTA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2023 agenda more driven by Contributors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WGClimate discussion Tuesday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Short- and Long-term tasks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Short (weeks): Focus topics for COP-28 EID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Long (out years): Format &amp; process to meet Parties’ needs, achieve CEOS-CGMS goals</a:t>
            </a:r>
            <a:endParaRPr/>
          </a:p>
        </p:txBody>
      </p:sp>
      <p:sp>
        <p:nvSpPr>
          <p:cNvPr id="130" name="Google Shape;13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COP-28 Earth Information Day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