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hoh3KI1T0PsbOo7DHrnSB6DoFF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slide" Target="slides/slide10.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ceanacidification.noaa.gov/Home.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rPr lang="en-US" sz="1100"/>
              <a:t>Each year, the global carbon budget is assessed to track how well, or not, humanity is achieving any reductions in greenhouse gas emissions.</a:t>
            </a:r>
            <a:endParaRPr/>
          </a:p>
          <a:p>
            <a:pPr indent="-228600" lvl="0" marL="457200" rtl="0" algn="l">
              <a:lnSpc>
                <a:spcPct val="100000"/>
              </a:lnSpc>
              <a:spcBef>
                <a:spcPts val="0"/>
              </a:spcBef>
              <a:spcAft>
                <a:spcPts val="0"/>
              </a:spcAft>
              <a:buSzPts val="1100"/>
              <a:buNone/>
            </a:pPr>
            <a:r>
              <a:t/>
            </a:r>
            <a:endParaRPr b="0" i="0"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SzPts val="1100"/>
              <a:buChar char="●"/>
            </a:pPr>
            <a:r>
              <a:rPr b="0" i="0" lang="en-US" sz="1100">
                <a:solidFill>
                  <a:schemeClr val="dk1"/>
                </a:solidFill>
                <a:latin typeface="Calibri"/>
                <a:ea typeface="Calibri"/>
                <a:cs typeface="Calibri"/>
                <a:sym typeface="Calibri"/>
              </a:rPr>
              <a:t>The huge variations in land cover, vegetation, terrain and their year-to-year variations mean that it is currently very difficult to measure the total global land sink accurately. Solving this issue is complex and complicated. However, it can be estimated indirectly.</a:t>
            </a:r>
            <a:endParaRPr/>
          </a:p>
          <a:p>
            <a:pPr indent="-228600" lvl="0" marL="457200" rtl="0" algn="l">
              <a:lnSpc>
                <a:spcPct val="100000"/>
              </a:lnSpc>
              <a:spcBef>
                <a:spcPts val="0"/>
              </a:spcBef>
              <a:spcAft>
                <a:spcPts val="0"/>
              </a:spcAft>
              <a:buSzPts val="1100"/>
              <a:buNone/>
            </a:pPr>
            <a:r>
              <a:t/>
            </a:r>
            <a:endParaRPr b="0" i="0"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SzPts val="1100"/>
              <a:buChar char="●"/>
            </a:pPr>
            <a:r>
              <a:rPr b="0" i="0" lang="en-US" sz="1100">
                <a:solidFill>
                  <a:schemeClr val="dk1"/>
                </a:solidFill>
                <a:latin typeface="Calibri"/>
                <a:ea typeface="Calibri"/>
                <a:cs typeface="Calibri"/>
                <a:sym typeface="Calibri"/>
              </a:rPr>
              <a:t>By absorbing increased carbon dioxide from the atmosphere, the ocean reduces the warming impact of these emissions were they to remain in the atmosphere. However, carbon dioxide dissolved into the ocean causes seawater </a:t>
            </a:r>
            <a:r>
              <a:rPr b="0" i="0" lang="en-US" sz="1100" u="sng">
                <a:solidFill>
                  <a:schemeClr val="dk1"/>
                </a:solidFill>
                <a:latin typeface="Calibri"/>
                <a:ea typeface="Calibri"/>
                <a:cs typeface="Calibri"/>
                <a:sym typeface="Calibri"/>
                <a:hlinkClick r:id="rId2">
                  <a:extLst>
                    <a:ext uri="{A12FA001-AC4F-418D-AE19-62706E023703}">
                      <ahyp:hlinkClr val="tx"/>
                    </a:ext>
                  </a:extLst>
                </a:hlinkClick>
              </a:rPr>
              <a:t>to acidify</a:t>
            </a:r>
            <a:r>
              <a:rPr b="0" i="0" lang="en-US" sz="1100">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jpg"/><Relationship Id="rId4" Type="http://schemas.openxmlformats.org/officeDocument/2006/relationships/image" Target="../media/image12.jpg"/><Relationship Id="rId5" Type="http://schemas.openxmlformats.org/officeDocument/2006/relationships/image" Target="../media/image10.png"/><Relationship Id="rId6"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3"/>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13"/>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13"/>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7" name="Google Shape;27;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8" name="Google Shape;28;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9" name="Google Shape;29;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 name="Google Shape;30;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 name="Google Shape;31;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2" name="Google Shape;32;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33" name="Google Shape;33;p1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6" name="Google Shape;36;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7" name="Google Shape;37;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8" name="Google Shape;38;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 name="Google Shape;40;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1" name="Google Shape;41;p15"/>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42" name="Google Shape;42;p15"/>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3" name="Google Shape;43;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 name="Shape 44"/>
        <p:cNvGrpSpPr/>
        <p:nvPr/>
      </p:nvGrpSpPr>
      <p:grpSpPr>
        <a:xfrm>
          <a:off x="0" y="0"/>
          <a:ext cx="0" cy="0"/>
          <a:chOff x="0" y="0"/>
          <a:chExt cx="0" cy="0"/>
        </a:xfrm>
      </p:grpSpPr>
      <p:sp>
        <p:nvSpPr>
          <p:cNvPr id="45" name="Google Shape;45;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16"/>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1" name="Google Shape;51;p16"/>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2" name="Google Shape;52;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3" name="Google Shape;53;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4" name="Google Shape;54;p1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5" name="Shape 55"/>
        <p:cNvGrpSpPr/>
        <p:nvPr/>
      </p:nvGrpSpPr>
      <p:grpSpPr>
        <a:xfrm>
          <a:off x="0" y="0"/>
          <a:ext cx="0" cy="0"/>
          <a:chOff x="0" y="0"/>
          <a:chExt cx="0" cy="0"/>
        </a:xfrm>
      </p:grpSpPr>
      <p:sp>
        <p:nvSpPr>
          <p:cNvPr id="56" name="Google Shape;56;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7" name="Google Shape;57;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8" name="Google Shape;58;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9" name="Google Shape;59;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1" name="Google Shape;61;p1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2" name="Google Shape;62;p1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3" name="Google Shape;63;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4" name="Google Shape;64;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5" name="Google Shape;65;p17"/>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SIT</a:t>
            </a:r>
            <a:r>
              <a:rPr lang="en-US" sz="7500"/>
              <a:t> Technical Workshop</a:t>
            </a:r>
            <a:r>
              <a:rPr lang="en-US" sz="7500">
                <a:latin typeface="Montserrat"/>
                <a:ea typeface="Montserrat"/>
                <a:cs typeface="Montserrat"/>
                <a:sym typeface="Montserrat"/>
              </a:rPr>
              <a:t> 2023</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US" sz="4000">
                <a:latin typeface="Montserrat"/>
                <a:ea typeface="Montserrat"/>
                <a:cs typeface="Montserrat"/>
                <a:sym typeface="Montserrat"/>
              </a:rPr>
              <a:t>Proposal for a CEOS Aquatic Carbon Roadmap</a:t>
            </a:r>
            <a:endParaRPr i="1" sz="4000">
              <a:latin typeface="Montserrat"/>
              <a:ea typeface="Montserrat"/>
              <a:cs typeface="Montserrat"/>
              <a:sym typeface="Montserrat"/>
            </a:endParaRPr>
          </a:p>
        </p:txBody>
      </p:sp>
      <p:sp>
        <p:nvSpPr>
          <p:cNvPr id="71" name="Google Shape;71;p1"/>
          <p:cNvSpPr/>
          <p:nvPr/>
        </p:nvSpPr>
        <p:spPr>
          <a:xfrm>
            <a:off x="5685225" y="4378400"/>
            <a:ext cx="6459300" cy="24798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Marie-Helene Rio, ESA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3.3</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SIT Technical Workshop 2023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18th - 19th October 2023, ESA/ESRIN</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nvSpPr>
        <p:spPr>
          <a:xfrm>
            <a:off x="296092" y="1328916"/>
            <a:ext cx="11369400" cy="23082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CEOS Principals </a:t>
            </a:r>
            <a:r>
              <a:rPr b="1" i="0" lang="en-US" sz="1800" u="none" cap="none" strike="noStrike">
                <a:solidFill>
                  <a:srgbClr val="000000"/>
                </a:solidFill>
                <a:latin typeface="Calibri"/>
                <a:ea typeface="Calibri"/>
                <a:cs typeface="Calibri"/>
                <a:sym typeface="Calibri"/>
              </a:rPr>
              <a:t>are asked to decide at Plenary whether they are willing to provide representation and resources going forward to support the development of a full CEOS Aquatic Carbon Roadmap, as the aquatic component of the CEOS Carbon strategy to support the Global Stocktake process.</a:t>
            </a:r>
            <a:endParaRPr/>
          </a:p>
          <a:p>
            <a:pPr indent="-285750" lvl="0" marL="285750" marR="0" rtl="0" algn="just">
              <a:lnSpc>
                <a:spcPct val="100000"/>
              </a:lnSpc>
              <a:spcBef>
                <a:spcPts val="0"/>
              </a:spcBef>
              <a:spcAft>
                <a:spcPts val="0"/>
              </a:spcAft>
              <a:buClr>
                <a:srgbClr val="000000"/>
              </a:buClr>
              <a:buSzPts val="1800"/>
              <a:buFont typeface="Noto Sans Symbols"/>
              <a:buChar char="❖"/>
            </a:pPr>
            <a:r>
              <a:rPr b="1" i="0" lang="en-US" sz="1800" u="none" cap="none" strike="noStrike">
                <a:solidFill>
                  <a:srgbClr val="000000"/>
                </a:solidFill>
                <a:latin typeface="Calibri"/>
                <a:ea typeface="Calibri"/>
                <a:cs typeface="Calibri"/>
                <a:sym typeface="Calibri"/>
              </a:rPr>
              <a:t>This includes in particular the commitment by NASA, ESA and JAXA to provide the required representation and resources to coordinate the development of the roadmap.</a:t>
            </a:r>
            <a:endParaRPr b="1" i="0" sz="1800" u="none" cap="none" strike="noStrike">
              <a:solidFill>
                <a:srgbClr val="000000"/>
              </a:solidFill>
              <a:latin typeface="Calibri"/>
              <a:ea typeface="Calibri"/>
              <a:cs typeface="Calibri"/>
              <a:sym typeface="Calibri"/>
            </a:endParaRPr>
          </a:p>
          <a:p>
            <a:pPr indent="-171450" lvl="0" marL="285750" marR="0" rtl="0" algn="just">
              <a:lnSpc>
                <a:spcPct val="100000"/>
              </a:lnSpc>
              <a:spcBef>
                <a:spcPts val="0"/>
              </a:spcBef>
              <a:spcAft>
                <a:spcPts val="0"/>
              </a:spcAft>
              <a:buClr>
                <a:srgbClr val="000000"/>
              </a:buClr>
              <a:buSzPts val="1800"/>
              <a:buFont typeface="Noto Sans Symbols"/>
              <a:buNone/>
            </a:pPr>
            <a:r>
              <a:t/>
            </a:r>
            <a:endParaRPr b="1" i="0" sz="1800" u="none" cap="none" strike="noStrike">
              <a:solidFill>
                <a:srgbClr val="00000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CEOS Principals </a:t>
            </a:r>
            <a:r>
              <a:rPr b="1" i="0" lang="en-US" sz="1800" u="none" cap="none" strike="noStrike">
                <a:solidFill>
                  <a:srgbClr val="000000"/>
                </a:solidFill>
                <a:latin typeface="Calibri"/>
                <a:ea typeface="Calibri"/>
                <a:cs typeface="Calibri"/>
                <a:sym typeface="Calibri"/>
              </a:rPr>
              <a:t>are asked to decide at Plenary on </a:t>
            </a:r>
            <a:r>
              <a:rPr b="0" i="0" lang="en-US" sz="1800" u="none" cap="none" strike="noStrike">
                <a:solidFill>
                  <a:srgbClr val="000000"/>
                </a:solidFill>
                <a:latin typeface="Calibri"/>
                <a:ea typeface="Calibri"/>
                <a:cs typeface="Calibri"/>
                <a:sym typeface="Calibri"/>
              </a:rPr>
              <a:t>CEOS providing support to coordinate the Aquatic Carbon Roadmap development with the GHG and AFOLU roadmap activities.</a:t>
            </a:r>
            <a:endParaRPr/>
          </a:p>
        </p:txBody>
      </p:sp>
      <p:sp>
        <p:nvSpPr>
          <p:cNvPr id="170" name="Google Shape;170;p10"/>
          <p:cNvSpPr txBox="1"/>
          <p:nvPr/>
        </p:nvSpPr>
        <p:spPr>
          <a:xfrm>
            <a:off x="296092" y="279374"/>
            <a:ext cx="871362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Decisions sought at Plenary</a:t>
            </a:r>
            <a:endParaRPr b="0" i="0" sz="2400" u="none" cap="none" strike="noStrike">
              <a:solidFill>
                <a:srgbClr val="ECF4D5"/>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nvSpPr>
        <p:spPr>
          <a:xfrm>
            <a:off x="238125" y="247602"/>
            <a:ext cx="11607511" cy="5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Ocean carbon: a key constraint to the Global Carbon Budget </a:t>
            </a:r>
            <a:endParaRPr b="0" i="0" sz="1400" u="none" cap="none" strike="noStrike">
              <a:solidFill>
                <a:srgbClr val="000000"/>
              </a:solidFill>
              <a:latin typeface="Arial"/>
              <a:ea typeface="Arial"/>
              <a:cs typeface="Arial"/>
              <a:sym typeface="Arial"/>
            </a:endParaRPr>
          </a:p>
        </p:txBody>
      </p:sp>
      <p:pic>
        <p:nvPicPr>
          <p:cNvPr descr="http://www.globalcarbonatlas.org/sites/all/themes/gcatheme/custom_images/wdd/gca_2018.png" id="77" name="Google Shape;77;p2"/>
          <p:cNvPicPr preferRelativeResize="0"/>
          <p:nvPr/>
        </p:nvPicPr>
        <p:blipFill rotWithShape="1">
          <a:blip r:embed="rId3">
            <a:alphaModFix/>
          </a:blip>
          <a:srcRect b="0" l="0" r="0" t="0"/>
          <a:stretch/>
        </p:blipFill>
        <p:spPr>
          <a:xfrm>
            <a:off x="7744782" y="1102409"/>
            <a:ext cx="4321387" cy="2406395"/>
          </a:xfrm>
          <a:prstGeom prst="rect">
            <a:avLst/>
          </a:prstGeom>
          <a:noFill/>
          <a:ln>
            <a:noFill/>
          </a:ln>
        </p:spPr>
      </p:pic>
      <p:sp>
        <p:nvSpPr>
          <p:cNvPr id="78" name="Google Shape;78;p2"/>
          <p:cNvSpPr txBox="1"/>
          <p:nvPr/>
        </p:nvSpPr>
        <p:spPr>
          <a:xfrm>
            <a:off x="238124" y="1160112"/>
            <a:ext cx="7141243"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Oceans play a major role in the Global Earth Carbon Cycle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They have absorbed over 25% of all anthropogenic CO2 released in the atmosphere.</a:t>
            </a:r>
            <a:endParaRPr/>
          </a:p>
        </p:txBody>
      </p:sp>
      <p:sp>
        <p:nvSpPr>
          <p:cNvPr id="79" name="Google Shape;79;p2"/>
          <p:cNvSpPr txBox="1"/>
          <p:nvPr/>
        </p:nvSpPr>
        <p:spPr>
          <a:xfrm>
            <a:off x="5165490" y="3697958"/>
            <a:ext cx="2571982"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C00000"/>
                </a:solidFill>
                <a:latin typeface="Arial"/>
                <a:ea typeface="Arial"/>
                <a:cs typeface="Arial"/>
                <a:sym typeface="Arial"/>
              </a:rPr>
              <a:t>Ocean and atmosphere are the two observational constraints on global carbon budgets.</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C00000"/>
                </a:solidFill>
                <a:latin typeface="Arial"/>
                <a:ea typeface="Arial"/>
                <a:cs typeface="Arial"/>
                <a:sym typeface="Arial"/>
              </a:rPr>
              <a:t>Improving ocean carbon estimates will improve the land carbon budget and global carbon assessment!</a:t>
            </a:r>
            <a:endParaRPr b="0" i="0" sz="1600" u="none" cap="none" strike="noStrike">
              <a:solidFill>
                <a:srgbClr val="C00000"/>
              </a:solidFill>
              <a:latin typeface="Arial"/>
              <a:ea typeface="Arial"/>
              <a:cs typeface="Arial"/>
              <a:sym typeface="Arial"/>
            </a:endParaRPr>
          </a:p>
        </p:txBody>
      </p:sp>
      <p:grpSp>
        <p:nvGrpSpPr>
          <p:cNvPr id="80" name="Google Shape;80;p2"/>
          <p:cNvGrpSpPr/>
          <p:nvPr/>
        </p:nvGrpSpPr>
        <p:grpSpPr>
          <a:xfrm>
            <a:off x="73238" y="2379562"/>
            <a:ext cx="6975386" cy="4131892"/>
            <a:chOff x="73238" y="2379562"/>
            <a:chExt cx="6975386" cy="4131892"/>
          </a:xfrm>
        </p:grpSpPr>
        <p:grpSp>
          <p:nvGrpSpPr>
            <p:cNvPr id="81" name="Google Shape;81;p2"/>
            <p:cNvGrpSpPr/>
            <p:nvPr/>
          </p:nvGrpSpPr>
          <p:grpSpPr>
            <a:xfrm>
              <a:off x="73238" y="3109173"/>
              <a:ext cx="5844566" cy="3402281"/>
              <a:chOff x="5662594" y="1060354"/>
              <a:chExt cx="5844566" cy="3402281"/>
            </a:xfrm>
          </p:grpSpPr>
          <p:pic>
            <p:nvPicPr>
              <p:cNvPr id="82" name="Google Shape;82;p2"/>
              <p:cNvPicPr preferRelativeResize="0"/>
              <p:nvPr/>
            </p:nvPicPr>
            <p:blipFill rotWithShape="1">
              <a:blip r:embed="rId4">
                <a:alphaModFix/>
              </a:blip>
              <a:srcRect b="8362" l="43254" r="30944" t="14194"/>
              <a:stretch/>
            </p:blipFill>
            <p:spPr>
              <a:xfrm>
                <a:off x="5662594" y="1060354"/>
                <a:ext cx="3615936" cy="3343694"/>
              </a:xfrm>
              <a:prstGeom prst="rect">
                <a:avLst/>
              </a:prstGeom>
              <a:noFill/>
              <a:ln>
                <a:noFill/>
              </a:ln>
            </p:spPr>
          </p:pic>
          <p:sp>
            <p:nvSpPr>
              <p:cNvPr id="83" name="Google Shape;83;p2"/>
              <p:cNvSpPr txBox="1"/>
              <p:nvPr/>
            </p:nvSpPr>
            <p:spPr>
              <a:xfrm>
                <a:off x="9340530" y="2880723"/>
                <a:ext cx="117301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92D050"/>
                    </a:solidFill>
                    <a:latin typeface="Arial"/>
                    <a:ea typeface="Arial"/>
                    <a:cs typeface="Arial"/>
                    <a:sym typeface="Arial"/>
                  </a:rPr>
                  <a:t>Modelled or calculated using all other components</a:t>
                </a:r>
                <a:endParaRPr b="0" i="0" sz="1400" u="none" cap="none" strike="noStrike">
                  <a:solidFill>
                    <a:srgbClr val="000000"/>
                  </a:solidFill>
                  <a:latin typeface="Arial"/>
                  <a:ea typeface="Arial"/>
                  <a:cs typeface="Arial"/>
                  <a:sym typeface="Arial"/>
                </a:endParaRPr>
              </a:p>
            </p:txBody>
          </p:sp>
          <p:cxnSp>
            <p:nvCxnSpPr>
              <p:cNvPr id="84" name="Google Shape;84;p2"/>
              <p:cNvCxnSpPr/>
              <p:nvPr/>
            </p:nvCxnSpPr>
            <p:spPr>
              <a:xfrm flipH="1">
                <a:off x="9138773" y="3172405"/>
                <a:ext cx="241420" cy="73897"/>
              </a:xfrm>
              <a:prstGeom prst="straightConnector1">
                <a:avLst/>
              </a:prstGeom>
              <a:noFill/>
              <a:ln cap="flat" cmpd="sng" w="25400">
                <a:solidFill>
                  <a:srgbClr val="92D050"/>
                </a:solidFill>
                <a:prstDash val="solid"/>
                <a:round/>
                <a:headEnd len="sm" w="sm" type="none"/>
                <a:tailEnd len="med" w="med" type="stealth"/>
              </a:ln>
            </p:spPr>
          </p:cxnSp>
          <p:sp>
            <p:nvSpPr>
              <p:cNvPr id="85" name="Google Shape;85;p2"/>
              <p:cNvSpPr txBox="1"/>
              <p:nvPr/>
            </p:nvSpPr>
            <p:spPr>
              <a:xfrm>
                <a:off x="9407989" y="1837592"/>
                <a:ext cx="174919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good estimates</a:t>
                </a:r>
                <a:endParaRPr b="0" i="0" sz="1400" u="none" cap="none" strike="noStrike">
                  <a:solidFill>
                    <a:srgbClr val="000000"/>
                  </a:solidFill>
                  <a:latin typeface="Arial"/>
                  <a:ea typeface="Arial"/>
                  <a:cs typeface="Arial"/>
                  <a:sym typeface="Arial"/>
                </a:endParaRPr>
              </a:p>
            </p:txBody>
          </p:sp>
          <p:cxnSp>
            <p:nvCxnSpPr>
              <p:cNvPr id="86" name="Google Shape;86;p2"/>
              <p:cNvCxnSpPr/>
              <p:nvPr/>
            </p:nvCxnSpPr>
            <p:spPr>
              <a:xfrm rot="10800000">
                <a:off x="9201910" y="2013751"/>
                <a:ext cx="241420" cy="0"/>
              </a:xfrm>
              <a:prstGeom prst="straightConnector1">
                <a:avLst/>
              </a:prstGeom>
              <a:noFill/>
              <a:ln cap="flat" cmpd="sng" w="25400">
                <a:solidFill>
                  <a:schemeClr val="dk1"/>
                </a:solidFill>
                <a:prstDash val="solid"/>
                <a:round/>
                <a:headEnd len="sm" w="sm" type="none"/>
                <a:tailEnd len="med" w="med" type="stealth"/>
              </a:ln>
            </p:spPr>
          </p:cxnSp>
          <p:sp>
            <p:nvSpPr>
              <p:cNvPr id="87" name="Google Shape;87;p2"/>
              <p:cNvSpPr txBox="1"/>
              <p:nvPr/>
            </p:nvSpPr>
            <p:spPr>
              <a:xfrm>
                <a:off x="9297864" y="2230450"/>
                <a:ext cx="13580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C000"/>
                    </a:solidFill>
                    <a:latin typeface="Arial"/>
                    <a:ea typeface="Arial"/>
                    <a:cs typeface="Arial"/>
                    <a:sym typeface="Arial"/>
                  </a:rPr>
                  <a:t>poor estimates</a:t>
                </a:r>
                <a:endParaRPr b="0" i="0" sz="1400" u="none" cap="none" strike="noStrike">
                  <a:solidFill>
                    <a:srgbClr val="000000"/>
                  </a:solidFill>
                  <a:latin typeface="Arial"/>
                  <a:ea typeface="Arial"/>
                  <a:cs typeface="Arial"/>
                  <a:sym typeface="Arial"/>
                </a:endParaRPr>
              </a:p>
            </p:txBody>
          </p:sp>
          <p:cxnSp>
            <p:nvCxnSpPr>
              <p:cNvPr id="88" name="Google Shape;88;p2"/>
              <p:cNvCxnSpPr/>
              <p:nvPr/>
            </p:nvCxnSpPr>
            <p:spPr>
              <a:xfrm flipH="1">
                <a:off x="9218281" y="2513897"/>
                <a:ext cx="159167" cy="170540"/>
              </a:xfrm>
              <a:prstGeom prst="straightConnector1">
                <a:avLst/>
              </a:prstGeom>
              <a:noFill/>
              <a:ln cap="flat" cmpd="sng" w="25400">
                <a:solidFill>
                  <a:srgbClr val="FFC000"/>
                </a:solidFill>
                <a:prstDash val="solid"/>
                <a:round/>
                <a:headEnd len="sm" w="sm" type="none"/>
                <a:tailEnd len="med" w="med" type="stealth"/>
              </a:ln>
            </p:spPr>
          </p:cxnSp>
          <p:sp>
            <p:nvSpPr>
              <p:cNvPr id="89" name="Google Shape;89;p2"/>
              <p:cNvSpPr txBox="1"/>
              <p:nvPr/>
            </p:nvSpPr>
            <p:spPr>
              <a:xfrm>
                <a:off x="9355162" y="3678073"/>
                <a:ext cx="9797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B0F0"/>
                    </a:solidFill>
                    <a:latin typeface="Arial"/>
                    <a:ea typeface="Arial"/>
                    <a:cs typeface="Arial"/>
                    <a:sym typeface="Arial"/>
                  </a:rPr>
                  <a:t>measured</a:t>
                </a:r>
                <a:endParaRPr b="0" i="0" sz="1400" u="none" cap="none" strike="noStrike">
                  <a:solidFill>
                    <a:srgbClr val="000000"/>
                  </a:solidFill>
                  <a:latin typeface="Arial"/>
                  <a:ea typeface="Arial"/>
                  <a:cs typeface="Arial"/>
                  <a:sym typeface="Arial"/>
                </a:endParaRPr>
              </a:p>
            </p:txBody>
          </p:sp>
          <p:cxnSp>
            <p:nvCxnSpPr>
              <p:cNvPr id="90" name="Google Shape;90;p2"/>
              <p:cNvCxnSpPr/>
              <p:nvPr/>
            </p:nvCxnSpPr>
            <p:spPr>
              <a:xfrm rot="10800000">
                <a:off x="9138773" y="3727731"/>
                <a:ext cx="238675" cy="73897"/>
              </a:xfrm>
              <a:prstGeom prst="straightConnector1">
                <a:avLst/>
              </a:prstGeom>
              <a:noFill/>
              <a:ln cap="flat" cmpd="sng" w="25400">
                <a:solidFill>
                  <a:srgbClr val="00B0F0"/>
                </a:solidFill>
                <a:prstDash val="solid"/>
                <a:round/>
                <a:headEnd len="sm" w="sm" type="none"/>
                <a:tailEnd len="med" w="med" type="stealth"/>
              </a:ln>
            </p:spPr>
          </p:cxnSp>
          <p:sp>
            <p:nvSpPr>
              <p:cNvPr id="91" name="Google Shape;91;p2"/>
              <p:cNvSpPr txBox="1"/>
              <p:nvPr/>
            </p:nvSpPr>
            <p:spPr>
              <a:xfrm>
                <a:off x="9377448" y="2613424"/>
                <a:ext cx="21297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B050"/>
                    </a:solidFill>
                    <a:latin typeface="Arial"/>
                    <a:ea typeface="Arial"/>
                    <a:cs typeface="Arial"/>
                    <a:sym typeface="Arial"/>
                  </a:rPr>
                  <a:t>good observations </a:t>
                </a:r>
                <a:endParaRPr b="0" i="0" sz="1400" u="none" cap="none" strike="noStrike">
                  <a:solidFill>
                    <a:srgbClr val="000000"/>
                  </a:solidFill>
                  <a:latin typeface="Arial"/>
                  <a:ea typeface="Arial"/>
                  <a:cs typeface="Arial"/>
                  <a:sym typeface="Arial"/>
                </a:endParaRPr>
              </a:p>
            </p:txBody>
          </p:sp>
          <p:cxnSp>
            <p:nvCxnSpPr>
              <p:cNvPr id="92" name="Google Shape;92;p2"/>
              <p:cNvCxnSpPr>
                <a:stCxn id="91" idx="1"/>
              </p:cNvCxnSpPr>
              <p:nvPr/>
            </p:nvCxnSpPr>
            <p:spPr>
              <a:xfrm flipH="1">
                <a:off x="9168648" y="2751924"/>
                <a:ext cx="208800" cy="128700"/>
              </a:xfrm>
              <a:prstGeom prst="straightConnector1">
                <a:avLst/>
              </a:prstGeom>
              <a:noFill/>
              <a:ln cap="flat" cmpd="sng" w="25400">
                <a:solidFill>
                  <a:srgbClr val="00B050"/>
                </a:solidFill>
                <a:prstDash val="solid"/>
                <a:round/>
                <a:headEnd len="sm" w="sm" type="none"/>
                <a:tailEnd len="med" w="med" type="stealth"/>
              </a:ln>
            </p:spPr>
          </p:cxnSp>
          <p:sp>
            <p:nvSpPr>
              <p:cNvPr id="93" name="Google Shape;93;p2"/>
              <p:cNvSpPr txBox="1"/>
              <p:nvPr/>
            </p:nvSpPr>
            <p:spPr>
              <a:xfrm>
                <a:off x="9278349" y="4154899"/>
                <a:ext cx="222881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Friedlingstein et al, 2022</a:t>
                </a:r>
                <a:endParaRPr b="0" i="1" sz="1400" u="none" cap="none" strike="noStrike">
                  <a:solidFill>
                    <a:srgbClr val="000000"/>
                  </a:solidFill>
                  <a:latin typeface="Arial"/>
                  <a:ea typeface="Arial"/>
                  <a:cs typeface="Arial"/>
                  <a:sym typeface="Arial"/>
                </a:endParaRPr>
              </a:p>
            </p:txBody>
          </p:sp>
        </p:grpSp>
        <p:sp>
          <p:nvSpPr>
            <p:cNvPr id="94" name="Google Shape;94;p2"/>
            <p:cNvSpPr txBox="1"/>
            <p:nvPr/>
          </p:nvSpPr>
          <p:spPr>
            <a:xfrm>
              <a:off x="176481" y="2379562"/>
              <a:ext cx="6872143"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The global land sink is currently impossible to observe, so its modelled estimate relies upon ocean &amp; atmosphere data.</a:t>
              </a:r>
              <a:endParaRPr/>
            </a:p>
          </p:txBody>
        </p:sp>
      </p:grpSp>
      <p:grpSp>
        <p:nvGrpSpPr>
          <p:cNvPr id="95" name="Google Shape;95;p2"/>
          <p:cNvGrpSpPr/>
          <p:nvPr/>
        </p:nvGrpSpPr>
        <p:grpSpPr>
          <a:xfrm>
            <a:off x="7724947" y="3612281"/>
            <a:ext cx="4453965" cy="2898656"/>
            <a:chOff x="7724947" y="3612281"/>
            <a:chExt cx="4453965" cy="2898656"/>
          </a:xfrm>
        </p:grpSpPr>
        <p:pic>
          <p:nvPicPr>
            <p:cNvPr id="96" name="Google Shape;96;p2"/>
            <p:cNvPicPr preferRelativeResize="0"/>
            <p:nvPr/>
          </p:nvPicPr>
          <p:blipFill rotWithShape="1">
            <a:blip r:embed="rId5">
              <a:alphaModFix/>
            </a:blip>
            <a:srcRect b="13928" l="3539" r="3319" t="0"/>
            <a:stretch/>
          </p:blipFill>
          <p:spPr>
            <a:xfrm>
              <a:off x="7854772" y="4255742"/>
              <a:ext cx="4263990" cy="2255195"/>
            </a:xfrm>
            <a:prstGeom prst="rect">
              <a:avLst/>
            </a:prstGeom>
            <a:noFill/>
            <a:ln>
              <a:noFill/>
            </a:ln>
          </p:spPr>
        </p:pic>
        <p:sp>
          <p:nvSpPr>
            <p:cNvPr id="97" name="Google Shape;97;p2"/>
            <p:cNvSpPr txBox="1"/>
            <p:nvPr/>
          </p:nvSpPr>
          <p:spPr>
            <a:xfrm>
              <a:off x="8050231" y="3623440"/>
              <a:ext cx="4128681"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FF0000"/>
                  </a:solidFill>
                  <a:latin typeface="Arial"/>
                  <a:ea typeface="Arial"/>
                  <a:cs typeface="Arial"/>
                  <a:sym typeface="Arial"/>
                </a:rPr>
                <a:t>Despite the GCB ocean component now has a greater reliance on observations than models, discrepancies exist between observations and model</a:t>
              </a:r>
              <a:endParaRPr b="0" i="0" sz="1300" u="none" cap="none" strike="noStrike">
                <a:solidFill>
                  <a:srgbClr val="000000"/>
                </a:solidFill>
                <a:latin typeface="Arial"/>
                <a:ea typeface="Arial"/>
                <a:cs typeface="Arial"/>
                <a:sym typeface="Arial"/>
              </a:endParaRPr>
            </a:p>
          </p:txBody>
        </p:sp>
        <p:sp>
          <p:nvSpPr>
            <p:cNvPr id="98" name="Google Shape;98;p2"/>
            <p:cNvSpPr/>
            <p:nvPr/>
          </p:nvSpPr>
          <p:spPr>
            <a:xfrm>
              <a:off x="7724947" y="3612281"/>
              <a:ext cx="4361100" cy="2898600"/>
            </a:xfrm>
            <a:prstGeom prst="rect">
              <a:avLst/>
            </a:prstGeom>
            <a:no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nvSpPr>
        <p:spPr>
          <a:xfrm>
            <a:off x="423382" y="1138889"/>
            <a:ext cx="11280938" cy="738633"/>
          </a:xfrm>
          <a:prstGeom prst="rect">
            <a:avLst/>
          </a:prstGeom>
          <a:noFill/>
          <a:ln>
            <a:noFill/>
          </a:ln>
        </p:spPr>
        <p:txBody>
          <a:bodyPr anchorCtr="0" anchor="t" bIns="91425" lIns="91425" spcFirstLastPara="1" rIns="91425" wrap="square" tIns="91425">
            <a:spAutoFit/>
          </a:bodyPr>
          <a:lstStyle/>
          <a:p>
            <a:pPr indent="0" lvl="0" marL="5080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Not only ocean carbon is a key constraint to the global carbon budget, but its monitoring is also essential as increasing anthropogenic CO2 emission are reducing the pH of oceans (ocean acidification)</a:t>
            </a:r>
            <a:endParaRPr/>
          </a:p>
        </p:txBody>
      </p:sp>
      <p:sp>
        <p:nvSpPr>
          <p:cNvPr id="104" name="Google Shape;104;p3"/>
          <p:cNvSpPr txBox="1"/>
          <p:nvPr/>
        </p:nvSpPr>
        <p:spPr>
          <a:xfrm>
            <a:off x="238125" y="247602"/>
            <a:ext cx="11607600" cy="5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Ocean carbon: a changing component of the global system  </a:t>
            </a:r>
            <a:endParaRPr b="0" i="0" sz="1400" u="none" cap="none" strike="noStrike">
              <a:solidFill>
                <a:srgbClr val="000000"/>
              </a:solidFill>
              <a:latin typeface="Arial"/>
              <a:ea typeface="Arial"/>
              <a:cs typeface="Arial"/>
              <a:sym typeface="Arial"/>
            </a:endParaRPr>
          </a:p>
        </p:txBody>
      </p:sp>
      <p:sp>
        <p:nvSpPr>
          <p:cNvPr id="105" name="Google Shape;105;p3"/>
          <p:cNvSpPr txBox="1"/>
          <p:nvPr/>
        </p:nvSpPr>
        <p:spPr>
          <a:xfrm>
            <a:off x="6874002" y="4376905"/>
            <a:ext cx="5114263"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C00000"/>
                </a:solidFill>
                <a:latin typeface="Arial"/>
                <a:ea typeface="Arial"/>
                <a:cs typeface="Arial"/>
                <a:sym typeface="Arial"/>
              </a:rPr>
              <a:t>So far the ocean sink has increased with emissions. But its future response is not known (can the sink continue to increase, or how will biology change and influence it?)</a:t>
            </a:r>
            <a:endParaRPr/>
          </a:p>
        </p:txBody>
      </p:sp>
      <p:pic>
        <p:nvPicPr>
          <p:cNvPr id="106" name="Google Shape;106;p3"/>
          <p:cNvPicPr preferRelativeResize="0"/>
          <p:nvPr/>
        </p:nvPicPr>
        <p:blipFill rotWithShape="1">
          <a:blip r:embed="rId3">
            <a:alphaModFix/>
          </a:blip>
          <a:srcRect b="0" l="0" r="0" t="0"/>
          <a:stretch/>
        </p:blipFill>
        <p:spPr>
          <a:xfrm>
            <a:off x="2108637" y="1956494"/>
            <a:ext cx="7407797" cy="1742536"/>
          </a:xfrm>
          <a:prstGeom prst="rect">
            <a:avLst/>
          </a:prstGeom>
          <a:noFill/>
          <a:ln>
            <a:noFill/>
          </a:ln>
        </p:spPr>
      </p:pic>
      <p:sp>
        <p:nvSpPr>
          <p:cNvPr id="107" name="Google Shape;107;p3"/>
          <p:cNvSpPr txBox="1"/>
          <p:nvPr/>
        </p:nvSpPr>
        <p:spPr>
          <a:xfrm>
            <a:off x="2200367" y="3778002"/>
            <a:ext cx="748646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1600" u="none" cap="none" strike="noStrike">
                <a:solidFill>
                  <a:srgbClr val="000000"/>
                </a:solidFill>
                <a:latin typeface="Times New Roman"/>
                <a:ea typeface="Times New Roman"/>
                <a:cs typeface="Times New Roman"/>
                <a:sym typeface="Times New Roman"/>
              </a:rPr>
              <a:t>Global ocean pH stripe, determined using satellite data and illustrating how global carbon emissions are making the oceans more acidic. Data: Gregor &amp; Gruber, (2021).</a:t>
            </a:r>
            <a:endParaRPr b="0" i="1" sz="1600" u="none" cap="none" strike="noStrike">
              <a:solidFill>
                <a:srgbClr val="000000"/>
              </a:solidFill>
              <a:latin typeface="Arial"/>
              <a:ea typeface="Arial"/>
              <a:cs typeface="Arial"/>
              <a:sym typeface="Arial"/>
            </a:endParaRPr>
          </a:p>
        </p:txBody>
      </p:sp>
      <p:sp>
        <p:nvSpPr>
          <p:cNvPr id="108" name="Google Shape;108;p3"/>
          <p:cNvSpPr txBox="1"/>
          <p:nvPr/>
        </p:nvSpPr>
        <p:spPr>
          <a:xfrm>
            <a:off x="779526" y="4293127"/>
            <a:ext cx="6094476" cy="1754326"/>
          </a:xfrm>
          <a:prstGeom prst="rect">
            <a:avLst/>
          </a:prstGeom>
          <a:noFill/>
          <a:ln>
            <a:noFill/>
          </a:ln>
        </p:spPr>
        <p:txBody>
          <a:bodyPr anchorCtr="0" anchor="t" bIns="45700" lIns="91425" spcFirstLastPara="1" rIns="91425" wrap="square" tIns="45700">
            <a:spAutoFit/>
          </a:bodyPr>
          <a:lstStyle/>
          <a:p>
            <a:pPr indent="0" lvl="0" marL="508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5080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With direct impact on</a:t>
            </a:r>
            <a:endParaRPr/>
          </a:p>
          <a:p>
            <a:pPr indent="-406400" lvl="1" marL="914400" marR="0" rtl="0" algn="l">
              <a:lnSpc>
                <a:spcPct val="100000"/>
              </a:lnSpc>
              <a:spcBef>
                <a:spcPts val="0"/>
              </a:spcBef>
              <a:spcAft>
                <a:spcPts val="0"/>
              </a:spcAft>
              <a:buClr>
                <a:srgbClr val="000000"/>
              </a:buClr>
              <a:buSzPts val="2800"/>
              <a:buFont typeface="Arial"/>
              <a:buChar char="-"/>
            </a:pPr>
            <a:r>
              <a:rPr b="0" i="0" lang="en-US" sz="1800" u="none" cap="none" strike="noStrike">
                <a:solidFill>
                  <a:srgbClr val="000000"/>
                </a:solidFill>
                <a:latin typeface="Arial"/>
                <a:ea typeface="Arial"/>
                <a:cs typeface="Arial"/>
                <a:sym typeface="Arial"/>
              </a:rPr>
              <a:t>Phytoplankton</a:t>
            </a:r>
            <a:endParaRPr/>
          </a:p>
          <a:p>
            <a:pPr indent="-406400" lvl="1" marL="914400" marR="0" rtl="0" algn="l">
              <a:lnSpc>
                <a:spcPct val="100000"/>
              </a:lnSpc>
              <a:spcBef>
                <a:spcPts val="0"/>
              </a:spcBef>
              <a:spcAft>
                <a:spcPts val="0"/>
              </a:spcAft>
              <a:buClr>
                <a:srgbClr val="000000"/>
              </a:buClr>
              <a:buSzPts val="2800"/>
              <a:buFont typeface="Arial"/>
              <a:buChar char="-"/>
            </a:pPr>
            <a:r>
              <a:rPr b="0" i="0" lang="en-US" sz="1800" u="none" cap="none" strike="noStrike">
                <a:solidFill>
                  <a:srgbClr val="000000"/>
                </a:solidFill>
                <a:latin typeface="Arial"/>
                <a:ea typeface="Arial"/>
                <a:cs typeface="Arial"/>
                <a:sym typeface="Arial"/>
              </a:rPr>
              <a:t>CaCO</a:t>
            </a:r>
            <a:r>
              <a:rPr b="0" baseline="-25000" i="0" lang="en-US" sz="1800" u="none" cap="none" strike="noStrike">
                <a:solidFill>
                  <a:srgbClr val="000000"/>
                </a:solidFill>
                <a:latin typeface="Arial"/>
                <a:ea typeface="Arial"/>
                <a:cs typeface="Arial"/>
                <a:sym typeface="Arial"/>
              </a:rPr>
              <a:t>3</a:t>
            </a:r>
            <a:r>
              <a:rPr b="0" i="0" lang="en-US" sz="1800" u="none" cap="none" strike="noStrike">
                <a:solidFill>
                  <a:srgbClr val="000000"/>
                </a:solidFill>
                <a:latin typeface="Arial"/>
                <a:ea typeface="Arial"/>
                <a:cs typeface="Arial"/>
                <a:sym typeface="Arial"/>
              </a:rPr>
              <a:t> and O</a:t>
            </a:r>
            <a:r>
              <a:rPr b="0" baseline="-25000" i="0" lang="en-US" sz="1800" u="none" cap="none" strike="noStrike">
                <a:solidFill>
                  <a:srgbClr val="000000"/>
                </a:solidFill>
                <a:latin typeface="Arial"/>
                <a:ea typeface="Arial"/>
                <a:cs typeface="Arial"/>
                <a:sym typeface="Arial"/>
              </a:rPr>
              <a:t>2</a:t>
            </a:r>
            <a:r>
              <a:rPr b="0" i="0" lang="en-US" sz="1800" u="none" cap="none" strike="noStrike">
                <a:solidFill>
                  <a:srgbClr val="000000"/>
                </a:solidFill>
                <a:latin typeface="Arial"/>
                <a:ea typeface="Arial"/>
                <a:cs typeface="Arial"/>
                <a:sym typeface="Arial"/>
              </a:rPr>
              <a:t> cycles</a:t>
            </a:r>
            <a:endParaRPr/>
          </a:p>
          <a:p>
            <a:pPr indent="-406400" lvl="1" marL="914400" marR="0" rtl="0" algn="l">
              <a:lnSpc>
                <a:spcPct val="100000"/>
              </a:lnSpc>
              <a:spcBef>
                <a:spcPts val="0"/>
              </a:spcBef>
              <a:spcAft>
                <a:spcPts val="0"/>
              </a:spcAft>
              <a:buClr>
                <a:srgbClr val="000000"/>
              </a:buClr>
              <a:buSzPts val="2800"/>
              <a:buFont typeface="Arial"/>
              <a:buChar char="-"/>
            </a:pPr>
            <a:r>
              <a:rPr b="0" i="0" lang="en-US" sz="1800" u="none" cap="none" strike="noStrike">
                <a:solidFill>
                  <a:srgbClr val="000000"/>
                </a:solidFill>
                <a:latin typeface="Arial"/>
                <a:ea typeface="Arial"/>
                <a:cs typeface="Arial"/>
                <a:sym typeface="Arial"/>
              </a:rPr>
              <a:t>biodiversity </a:t>
            </a:r>
            <a:endParaRPr/>
          </a:p>
          <a:p>
            <a:pPr indent="-406400" lvl="1" marL="914400" marR="0" rtl="0" algn="l">
              <a:lnSpc>
                <a:spcPct val="100000"/>
              </a:lnSpc>
              <a:spcBef>
                <a:spcPts val="0"/>
              </a:spcBef>
              <a:spcAft>
                <a:spcPts val="0"/>
              </a:spcAft>
              <a:buClr>
                <a:srgbClr val="000000"/>
              </a:buClr>
              <a:buSzPts val="2800"/>
              <a:buFont typeface="Arial"/>
              <a:buChar char="-"/>
            </a:pPr>
            <a:r>
              <a:rPr b="0" i="0" lang="en-US" sz="1800" u="none" cap="none" strike="noStrike">
                <a:solidFill>
                  <a:srgbClr val="000000"/>
                </a:solidFill>
                <a:latin typeface="Arial"/>
                <a:ea typeface="Arial"/>
                <a:cs typeface="Arial"/>
                <a:sym typeface="Arial"/>
              </a:rPr>
              <a:t>Higher trophic levels</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5286664" y="4826099"/>
            <a:ext cx="886968" cy="379015"/>
          </a:xfrm>
          <a:prstGeom prst="rightArrow">
            <a:avLst>
              <a:gd fmla="val 50000" name="adj1"/>
              <a:gd fmla="val 50000" name="adj2"/>
            </a:avLst>
          </a:prstGeom>
          <a:solidFill>
            <a:srgbClr val="C000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 name="Google Shape;110;p3"/>
          <p:cNvSpPr txBox="1"/>
          <p:nvPr/>
        </p:nvSpPr>
        <p:spPr>
          <a:xfrm>
            <a:off x="4623214" y="5309150"/>
            <a:ext cx="221386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US" sz="1400" u="none" cap="none" strike="noStrike">
                <a:solidFill>
                  <a:srgbClr val="000000"/>
                </a:solidFill>
                <a:latin typeface="Arial"/>
                <a:ea typeface="Arial"/>
                <a:cs typeface="Arial"/>
                <a:sym typeface="Arial"/>
              </a:rPr>
              <a:t>Including a reduction of the oceans capacity to continue to provide this service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nvSpPr>
        <p:spPr>
          <a:xfrm>
            <a:off x="357349" y="239106"/>
            <a:ext cx="797032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Toward an Aquatic Carbon Roadmap</a:t>
            </a:r>
            <a:endParaRPr b="0" i="0" sz="2400" u="none" cap="none" strike="noStrike">
              <a:solidFill>
                <a:srgbClr val="ECF4D5"/>
              </a:solidFill>
              <a:latin typeface="Arial"/>
              <a:ea typeface="Arial"/>
              <a:cs typeface="Arial"/>
              <a:sym typeface="Arial"/>
            </a:endParaRPr>
          </a:p>
        </p:txBody>
      </p:sp>
      <p:pic>
        <p:nvPicPr>
          <p:cNvPr id="116" name="Google Shape;116;p4"/>
          <p:cNvPicPr preferRelativeResize="0"/>
          <p:nvPr/>
        </p:nvPicPr>
        <p:blipFill rotWithShape="1">
          <a:blip r:embed="rId3">
            <a:alphaModFix/>
          </a:blip>
          <a:srcRect b="10560" l="36826" r="38146" t="28913"/>
          <a:stretch/>
        </p:blipFill>
        <p:spPr>
          <a:xfrm>
            <a:off x="452063" y="2157567"/>
            <a:ext cx="3051424" cy="4150760"/>
          </a:xfrm>
          <a:prstGeom prst="rect">
            <a:avLst/>
          </a:prstGeom>
          <a:noFill/>
          <a:ln>
            <a:noFill/>
          </a:ln>
        </p:spPr>
      </p:pic>
      <p:sp>
        <p:nvSpPr>
          <p:cNvPr id="117" name="Google Shape;117;p4"/>
          <p:cNvSpPr txBox="1"/>
          <p:nvPr/>
        </p:nvSpPr>
        <p:spPr>
          <a:xfrm>
            <a:off x="357349" y="1099409"/>
            <a:ext cx="3331073"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Arial"/>
                <a:ea typeface="Arial"/>
                <a:cs typeface="Arial"/>
                <a:sym typeface="Arial"/>
              </a:rPr>
              <a:t>CEOS Global Stocktake strategy paper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2060"/>
                </a:solidFill>
                <a:latin typeface="Arial"/>
                <a:ea typeface="Arial"/>
                <a:cs typeface="Arial"/>
                <a:sym typeface="Arial"/>
              </a:rPr>
              <a:t>-&gt; demonstrate the value of Earth Observation satellite datasets to support the Global Stocktake process </a:t>
            </a:r>
            <a:endParaRPr b="0" i="0" sz="1400" u="none" cap="none" strike="noStrike">
              <a:solidFill>
                <a:srgbClr val="000000"/>
              </a:solidFill>
              <a:latin typeface="Arial"/>
              <a:ea typeface="Arial"/>
              <a:cs typeface="Arial"/>
              <a:sym typeface="Arial"/>
            </a:endParaRPr>
          </a:p>
        </p:txBody>
      </p:sp>
      <p:pic>
        <p:nvPicPr>
          <p:cNvPr id="118" name="Google Shape;118;p4"/>
          <p:cNvPicPr preferRelativeResize="0"/>
          <p:nvPr/>
        </p:nvPicPr>
        <p:blipFill rotWithShape="1">
          <a:blip r:embed="rId4">
            <a:alphaModFix/>
          </a:blip>
          <a:srcRect b="9363" l="34298" r="40674" t="18727"/>
          <a:stretch/>
        </p:blipFill>
        <p:spPr>
          <a:xfrm>
            <a:off x="4147308" y="1576462"/>
            <a:ext cx="2568282" cy="4150760"/>
          </a:xfrm>
          <a:prstGeom prst="rect">
            <a:avLst/>
          </a:prstGeom>
          <a:noFill/>
          <a:ln>
            <a:noFill/>
          </a:ln>
        </p:spPr>
      </p:pic>
      <p:pic>
        <p:nvPicPr>
          <p:cNvPr id="119" name="Google Shape;119;p4"/>
          <p:cNvPicPr preferRelativeResize="0"/>
          <p:nvPr/>
        </p:nvPicPr>
        <p:blipFill rotWithShape="1">
          <a:blip r:embed="rId5">
            <a:alphaModFix/>
          </a:blip>
          <a:srcRect b="13341" l="56681" r="22892" t="18792"/>
          <a:stretch/>
        </p:blipFill>
        <p:spPr>
          <a:xfrm>
            <a:off x="6962172" y="1576463"/>
            <a:ext cx="2490058" cy="4150760"/>
          </a:xfrm>
          <a:prstGeom prst="rect">
            <a:avLst/>
          </a:prstGeom>
          <a:noFill/>
          <a:ln>
            <a:noFill/>
          </a:ln>
        </p:spPr>
      </p:pic>
      <p:sp>
        <p:nvSpPr>
          <p:cNvPr id="120" name="Google Shape;120;p4"/>
          <p:cNvSpPr/>
          <p:nvPr/>
        </p:nvSpPr>
        <p:spPr>
          <a:xfrm>
            <a:off x="9592354" y="1576462"/>
            <a:ext cx="2490058" cy="4150760"/>
          </a:xfrm>
          <a:prstGeom prst="rect">
            <a:avLst/>
          </a:prstGeom>
          <a:solidFill>
            <a:schemeClr val="dk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Arial"/>
                <a:ea typeface="Arial"/>
                <a:cs typeface="Arial"/>
                <a:sym typeface="Arial"/>
              </a:rPr>
              <a:t>CEOS Aquatic Carbon Roadmap?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nvSpPr>
        <p:spPr>
          <a:xfrm>
            <a:off x="293342" y="289046"/>
            <a:ext cx="797032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OCR-VC contribution to the CEOS Workplan</a:t>
            </a:r>
            <a:endParaRPr b="0" i="0" sz="2400" u="none" cap="none" strike="noStrike">
              <a:solidFill>
                <a:srgbClr val="ECF4D5"/>
              </a:solidFill>
              <a:latin typeface="Arial"/>
              <a:ea typeface="Arial"/>
              <a:cs typeface="Arial"/>
              <a:sym typeface="Arial"/>
            </a:endParaRPr>
          </a:p>
        </p:txBody>
      </p:sp>
      <p:pic>
        <p:nvPicPr>
          <p:cNvPr id="126" name="Google Shape;126;p5"/>
          <p:cNvPicPr preferRelativeResize="0"/>
          <p:nvPr/>
        </p:nvPicPr>
        <p:blipFill rotWithShape="1">
          <a:blip r:embed="rId3">
            <a:alphaModFix/>
          </a:blip>
          <a:srcRect b="39320" l="0" r="75773" t="10961"/>
          <a:stretch/>
        </p:blipFill>
        <p:spPr>
          <a:xfrm>
            <a:off x="112483" y="1417906"/>
            <a:ext cx="6652608" cy="4388162"/>
          </a:xfrm>
          <a:prstGeom prst="rect">
            <a:avLst/>
          </a:prstGeom>
          <a:noFill/>
          <a:ln>
            <a:noFill/>
          </a:ln>
        </p:spPr>
      </p:pic>
      <p:sp>
        <p:nvSpPr>
          <p:cNvPr id="127" name="Google Shape;127;p5"/>
          <p:cNvSpPr txBox="1"/>
          <p:nvPr/>
        </p:nvSpPr>
        <p:spPr>
          <a:xfrm>
            <a:off x="2361879" y="930985"/>
            <a:ext cx="612853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2060"/>
                </a:solidFill>
                <a:latin typeface="Arial"/>
                <a:ea typeface="Arial"/>
                <a:cs typeface="Arial"/>
                <a:sym typeface="Arial"/>
              </a:rPr>
              <a:t>2020-2023 </a:t>
            </a:r>
            <a:endParaRPr b="0" i="0" sz="2800" u="none" cap="none" strike="noStrike">
              <a:solidFill>
                <a:srgbClr val="002060"/>
              </a:solidFill>
              <a:latin typeface="Arial"/>
              <a:ea typeface="Arial"/>
              <a:cs typeface="Arial"/>
              <a:sym typeface="Arial"/>
            </a:endParaRPr>
          </a:p>
        </p:txBody>
      </p:sp>
      <p:sp>
        <p:nvSpPr>
          <p:cNvPr id="128" name="Google Shape;128;p5"/>
          <p:cNvSpPr/>
          <p:nvPr/>
        </p:nvSpPr>
        <p:spPr>
          <a:xfrm>
            <a:off x="9263054" y="2850063"/>
            <a:ext cx="415201" cy="334926"/>
          </a:xfrm>
          <a:prstGeom prst="down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29" name="Google Shape;129;p5"/>
          <p:cNvGrpSpPr/>
          <p:nvPr/>
        </p:nvGrpSpPr>
        <p:grpSpPr>
          <a:xfrm>
            <a:off x="4368867" y="4307279"/>
            <a:ext cx="9559358" cy="2010151"/>
            <a:chOff x="4368867" y="4307279"/>
            <a:chExt cx="9559358" cy="2010151"/>
          </a:xfrm>
        </p:grpSpPr>
        <p:sp>
          <p:nvSpPr>
            <p:cNvPr id="130" name="Google Shape;130;p5"/>
            <p:cNvSpPr/>
            <p:nvPr/>
          </p:nvSpPr>
          <p:spPr>
            <a:xfrm>
              <a:off x="4368867" y="4921318"/>
              <a:ext cx="155448" cy="914400"/>
            </a:xfrm>
            <a:prstGeom prst="rightBrace">
              <a:avLst>
                <a:gd fmla="val 8333" name="adj1"/>
                <a:gd fmla="val 50000" name="adj2"/>
              </a:avLst>
            </a:prstGeom>
            <a:noFill/>
            <a:ln cap="flat" cmpd="sng" w="4127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grpSp>
          <p:nvGrpSpPr>
            <p:cNvPr id="131" name="Google Shape;131;p5"/>
            <p:cNvGrpSpPr/>
            <p:nvPr/>
          </p:nvGrpSpPr>
          <p:grpSpPr>
            <a:xfrm>
              <a:off x="4993775" y="4307279"/>
              <a:ext cx="8934450" cy="2010151"/>
              <a:chOff x="4993775" y="4307279"/>
              <a:chExt cx="8934450" cy="2010151"/>
            </a:xfrm>
          </p:grpSpPr>
          <p:pic>
            <p:nvPicPr>
              <p:cNvPr id="132" name="Google Shape;132;p5"/>
              <p:cNvPicPr preferRelativeResize="0"/>
              <p:nvPr/>
            </p:nvPicPr>
            <p:blipFill rotWithShape="1">
              <a:blip r:embed="rId4">
                <a:alphaModFix/>
              </a:blip>
              <a:srcRect b="44718" l="0" r="0" t="15132"/>
              <a:stretch/>
            </p:blipFill>
            <p:spPr>
              <a:xfrm>
                <a:off x="4993775" y="4738092"/>
                <a:ext cx="6993276" cy="1579338"/>
              </a:xfrm>
              <a:prstGeom prst="rect">
                <a:avLst/>
              </a:prstGeom>
              <a:noFill/>
              <a:ln>
                <a:noFill/>
              </a:ln>
            </p:spPr>
          </p:pic>
          <p:sp>
            <p:nvSpPr>
              <p:cNvPr id="133" name="Google Shape;133;p5"/>
              <p:cNvSpPr txBox="1"/>
              <p:nvPr/>
            </p:nvSpPr>
            <p:spPr>
              <a:xfrm>
                <a:off x="7799691" y="4642205"/>
                <a:ext cx="6128534"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2060"/>
                    </a:solidFill>
                    <a:latin typeface="Arial"/>
                    <a:ea typeface="Arial"/>
                    <a:cs typeface="Arial"/>
                    <a:sym typeface="Arial"/>
                  </a:rPr>
                  <a:t>2023-2025 </a:t>
                </a:r>
                <a:endParaRPr b="0" i="0" sz="2400" u="none" cap="none" strike="noStrike">
                  <a:solidFill>
                    <a:srgbClr val="002060"/>
                  </a:solidFill>
                  <a:latin typeface="Arial"/>
                  <a:ea typeface="Arial"/>
                  <a:cs typeface="Arial"/>
                  <a:sym typeface="Arial"/>
                </a:endParaRPr>
              </a:p>
            </p:txBody>
          </p:sp>
          <p:sp>
            <p:nvSpPr>
              <p:cNvPr id="134" name="Google Shape;134;p5"/>
              <p:cNvSpPr/>
              <p:nvPr/>
            </p:nvSpPr>
            <p:spPr>
              <a:xfrm>
                <a:off x="9281892" y="4307279"/>
                <a:ext cx="415201" cy="334926"/>
              </a:xfrm>
              <a:prstGeom prst="down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pic>
        <p:nvPicPr>
          <p:cNvPr id="135" name="Google Shape;135;p5"/>
          <p:cNvPicPr preferRelativeResize="0"/>
          <p:nvPr/>
        </p:nvPicPr>
        <p:blipFill rotWithShape="1">
          <a:blip r:embed="rId5">
            <a:alphaModFix/>
          </a:blip>
          <a:srcRect b="38748" l="0" r="0" t="0"/>
          <a:stretch/>
        </p:blipFill>
        <p:spPr>
          <a:xfrm>
            <a:off x="6861516" y="2800635"/>
            <a:ext cx="5125535" cy="1888029"/>
          </a:xfrm>
          <a:prstGeom prst="rect">
            <a:avLst/>
          </a:prstGeom>
          <a:noFill/>
          <a:ln>
            <a:noFill/>
          </a:ln>
        </p:spPr>
      </p:pic>
      <p:pic>
        <p:nvPicPr>
          <p:cNvPr id="136" name="Google Shape;136;p5"/>
          <p:cNvPicPr preferRelativeResize="0"/>
          <p:nvPr/>
        </p:nvPicPr>
        <p:blipFill rotWithShape="1">
          <a:blip r:embed="rId6">
            <a:alphaModFix/>
          </a:blip>
          <a:srcRect b="0" l="0" r="0" t="0"/>
          <a:stretch/>
        </p:blipFill>
        <p:spPr>
          <a:xfrm>
            <a:off x="6878671" y="1260419"/>
            <a:ext cx="4934958" cy="1493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nvSpPr>
        <p:spPr>
          <a:xfrm>
            <a:off x="172413" y="1108655"/>
            <a:ext cx="11529850" cy="4801274"/>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Noto Sans Symbols"/>
              <a:buChar char="❑"/>
            </a:pPr>
            <a:r>
              <a:rPr b="0" i="0" lang="en-US" sz="1800" u="none" cap="none" strike="noStrike">
                <a:solidFill>
                  <a:srgbClr val="000000"/>
                </a:solidFill>
                <a:latin typeface="Arial"/>
                <a:ea typeface="Arial"/>
                <a:cs typeface="Arial"/>
                <a:sym typeface="Arial"/>
              </a:rPr>
              <a:t>To provide a </a:t>
            </a:r>
            <a:r>
              <a:rPr b="0" i="0" lang="en-US" sz="1800" u="none" cap="none" strike="noStrike">
                <a:solidFill>
                  <a:srgbClr val="C00000"/>
                </a:solidFill>
                <a:latin typeface="Arial"/>
                <a:ea typeface="Arial"/>
                <a:cs typeface="Arial"/>
                <a:sym typeface="Arial"/>
              </a:rPr>
              <a:t>framework</a:t>
            </a:r>
            <a:r>
              <a:rPr b="0" i="0" lang="en-US" sz="1800" u="none" cap="none" strike="noStrike">
                <a:solidFill>
                  <a:srgbClr val="000000"/>
                </a:solidFill>
                <a:latin typeface="Arial"/>
                <a:ea typeface="Arial"/>
                <a:cs typeface="Arial"/>
                <a:sym typeface="Arial"/>
              </a:rPr>
              <a:t> and serve as a </a:t>
            </a:r>
            <a:r>
              <a:rPr b="0" i="0" lang="en-US" sz="1800" u="none" cap="none" strike="noStrike">
                <a:solidFill>
                  <a:srgbClr val="C00000"/>
                </a:solidFill>
                <a:latin typeface="Arial"/>
                <a:ea typeface="Arial"/>
                <a:cs typeface="Arial"/>
                <a:sym typeface="Arial"/>
              </a:rPr>
              <a:t>guiding vision </a:t>
            </a:r>
            <a:r>
              <a:rPr b="0" i="0" lang="en-US" sz="1800" u="none" cap="none" strike="noStrike">
                <a:solidFill>
                  <a:srgbClr val="000000"/>
                </a:solidFill>
                <a:latin typeface="Arial"/>
                <a:ea typeface="Arial"/>
                <a:cs typeface="Arial"/>
                <a:sym typeface="Arial"/>
              </a:rPr>
              <a:t>for </a:t>
            </a:r>
            <a:r>
              <a:rPr b="0" i="0" lang="en-US" sz="1800" u="none" cap="none" strike="noStrike">
                <a:solidFill>
                  <a:srgbClr val="C00000"/>
                </a:solidFill>
                <a:latin typeface="Arial"/>
                <a:ea typeface="Arial"/>
                <a:cs typeface="Arial"/>
                <a:sym typeface="Arial"/>
              </a:rPr>
              <a:t>long term (~ 15+ years) coordination </a:t>
            </a:r>
            <a:r>
              <a:rPr b="0" i="0" lang="en-US" sz="1800" u="none" cap="none" strike="noStrike">
                <a:solidFill>
                  <a:srgbClr val="000000"/>
                </a:solidFill>
                <a:latin typeface="Arial"/>
                <a:ea typeface="Arial"/>
                <a:cs typeface="Arial"/>
                <a:sym typeface="Arial"/>
              </a:rPr>
              <a:t>of CEOS agency observing programmes in support of the needs for Aquatic carbon related information* in the context of the CEOS carbon strategy. This includes (not exhaustive list):</a:t>
            </a:r>
            <a:endParaRPr/>
          </a:p>
          <a:p>
            <a:pPr indent="-342900" lvl="4" marL="342900" marR="0" rtl="0" algn="just">
              <a:lnSpc>
                <a:spcPct val="100000"/>
              </a:lnSpc>
              <a:spcBef>
                <a:spcPts val="0"/>
              </a:spcBef>
              <a:spcAft>
                <a:spcPts val="0"/>
              </a:spcAft>
              <a:buClr>
                <a:srgbClr val="000000"/>
              </a:buClr>
              <a:buSzPts val="2000"/>
              <a:buFont typeface="Courier New"/>
              <a:buChar char="o"/>
            </a:pPr>
            <a:r>
              <a:rPr b="0" i="1" lang="en-US" sz="1800" u="none" cap="none" strike="noStrike">
                <a:solidFill>
                  <a:srgbClr val="000000"/>
                </a:solidFill>
                <a:latin typeface="Arial"/>
                <a:ea typeface="Arial"/>
                <a:cs typeface="Arial"/>
                <a:sym typeface="Arial"/>
              </a:rPr>
              <a:t>Satellite-based </a:t>
            </a:r>
            <a:r>
              <a:rPr b="0" i="1" lang="en-US" sz="1800" u="none" cap="none" strike="noStrike">
                <a:solidFill>
                  <a:srgbClr val="C00000"/>
                </a:solidFill>
                <a:latin typeface="Arial"/>
                <a:ea typeface="Arial"/>
                <a:cs typeface="Arial"/>
                <a:sym typeface="Arial"/>
              </a:rPr>
              <a:t>aquatic carbon products and associated uncertainties </a:t>
            </a:r>
            <a:r>
              <a:rPr b="0" i="1" lang="en-US" sz="1800" u="none" cap="none" strike="noStrike">
                <a:solidFill>
                  <a:srgbClr val="000000"/>
                </a:solidFill>
                <a:latin typeface="Arial"/>
                <a:ea typeface="Arial"/>
                <a:cs typeface="Arial"/>
                <a:sym typeface="Arial"/>
              </a:rPr>
              <a:t>to constrain models better, and through enhanced integration with field observations and models, to </a:t>
            </a:r>
            <a:r>
              <a:rPr b="0" i="1" lang="en-US" sz="1800" u="none" cap="none" strike="noStrike">
                <a:solidFill>
                  <a:srgbClr val="C00000"/>
                </a:solidFill>
                <a:latin typeface="Arial"/>
                <a:ea typeface="Arial"/>
                <a:cs typeface="Arial"/>
                <a:sym typeface="Arial"/>
              </a:rPr>
              <a:t>reduce uncertainties in carbon fluxes and in the global carbon budget</a:t>
            </a:r>
            <a:endParaRPr/>
          </a:p>
          <a:p>
            <a:pPr indent="-342900" lvl="4" marL="342900" marR="0" rtl="0" algn="just">
              <a:lnSpc>
                <a:spcPct val="100000"/>
              </a:lnSpc>
              <a:spcBef>
                <a:spcPts val="0"/>
              </a:spcBef>
              <a:spcAft>
                <a:spcPts val="0"/>
              </a:spcAft>
              <a:buClr>
                <a:srgbClr val="000000"/>
              </a:buClr>
              <a:buSzPts val="2000"/>
              <a:buFont typeface="Courier New"/>
              <a:buChar char="o"/>
            </a:pPr>
            <a:r>
              <a:rPr b="0" i="1" lang="en-US" sz="1800" u="none" cap="none" strike="noStrike">
                <a:solidFill>
                  <a:srgbClr val="000000"/>
                </a:solidFill>
                <a:latin typeface="Arial"/>
                <a:ea typeface="Arial"/>
                <a:cs typeface="Arial"/>
                <a:sym typeface="Arial"/>
              </a:rPr>
              <a:t>Satellite-based mapping of the </a:t>
            </a:r>
            <a:r>
              <a:rPr b="0" i="1" lang="en-US" sz="1800" u="none" cap="none" strike="noStrike">
                <a:solidFill>
                  <a:srgbClr val="C00000"/>
                </a:solidFill>
                <a:latin typeface="Arial"/>
                <a:ea typeface="Arial"/>
                <a:cs typeface="Arial"/>
                <a:sym typeface="Arial"/>
              </a:rPr>
              <a:t>extent of blue carbon ecosystems </a:t>
            </a:r>
            <a:r>
              <a:rPr b="0" i="1" lang="en-US" sz="1800" u="none" cap="none" strike="noStrike">
                <a:solidFill>
                  <a:srgbClr val="000000"/>
                </a:solidFill>
                <a:latin typeface="Arial"/>
                <a:ea typeface="Arial"/>
                <a:cs typeface="Arial"/>
                <a:sym typeface="Arial"/>
              </a:rPr>
              <a:t>at the global scale, and through enhanced integration with field observations, of </a:t>
            </a:r>
            <a:r>
              <a:rPr b="0" i="1" lang="en-US" sz="1800" u="none" cap="none" strike="noStrike">
                <a:solidFill>
                  <a:srgbClr val="C00000"/>
                </a:solidFill>
                <a:latin typeface="Arial"/>
                <a:ea typeface="Arial"/>
                <a:cs typeface="Arial"/>
                <a:sym typeface="Arial"/>
              </a:rPr>
              <a:t>blue carbon ecosystems carbon content</a:t>
            </a:r>
            <a:r>
              <a:rPr b="0" i="1" lang="en-US" sz="1800" u="none" cap="none" strike="noStrike">
                <a:solidFill>
                  <a:srgbClr val="000000"/>
                </a:solidFill>
                <a:latin typeface="Arial"/>
                <a:ea typeface="Arial"/>
                <a:cs typeface="Arial"/>
                <a:sym typeface="Arial"/>
              </a:rPr>
              <a:t>.</a:t>
            </a:r>
            <a:endParaRPr/>
          </a:p>
          <a:p>
            <a:pPr indent="-342900" lvl="4" marL="342900" marR="0" rtl="0" algn="just">
              <a:lnSpc>
                <a:spcPct val="100000"/>
              </a:lnSpc>
              <a:spcBef>
                <a:spcPts val="0"/>
              </a:spcBef>
              <a:spcAft>
                <a:spcPts val="0"/>
              </a:spcAft>
              <a:buClr>
                <a:srgbClr val="000000"/>
              </a:buClr>
              <a:buSzPts val="2000"/>
              <a:buFont typeface="Courier New"/>
              <a:buChar char="o"/>
            </a:pPr>
            <a:r>
              <a:rPr b="0" i="1" lang="en-US" sz="1800" u="none" cap="none" strike="noStrike">
                <a:solidFill>
                  <a:srgbClr val="000000"/>
                </a:solidFill>
                <a:latin typeface="Arial"/>
                <a:ea typeface="Arial"/>
                <a:cs typeface="Arial"/>
                <a:sym typeface="Arial"/>
              </a:rPr>
              <a:t>Satellite-based Tools/Products/Indicators </a:t>
            </a:r>
            <a:r>
              <a:rPr b="0" i="1" lang="en-US" sz="1800" u="none" cap="none" strike="noStrike">
                <a:solidFill>
                  <a:srgbClr val="C00000"/>
                </a:solidFill>
                <a:latin typeface="Arial"/>
                <a:ea typeface="Arial"/>
                <a:cs typeface="Arial"/>
                <a:sym typeface="Arial"/>
              </a:rPr>
              <a:t>to support policy needs </a:t>
            </a:r>
            <a:r>
              <a:rPr b="0" i="1" lang="en-US" sz="1800" u="none" cap="none" strike="noStrike">
                <a:solidFill>
                  <a:srgbClr val="000000"/>
                </a:solidFill>
                <a:latin typeface="Arial"/>
                <a:ea typeface="Arial"/>
                <a:cs typeface="Arial"/>
                <a:sym typeface="Arial"/>
              </a:rPr>
              <a:t>with a main focus on the needs and ambition cycle of the Global Stocktake of the Paris Climate Agreement. </a:t>
            </a:r>
            <a:endParaRPr/>
          </a:p>
          <a:p>
            <a:pPr indent="-215900" lvl="0" marL="342900" marR="0" rtl="0" algn="just">
              <a:lnSpc>
                <a:spcPct val="100000"/>
              </a:lnSpc>
              <a:spcBef>
                <a:spcPts val="0"/>
              </a:spcBef>
              <a:spcAft>
                <a:spcPts val="0"/>
              </a:spcAft>
              <a:buClr>
                <a:srgbClr val="000000"/>
              </a:buClr>
              <a:buSzPts val="2000"/>
              <a:buFont typeface="Noto Sans Symbols"/>
              <a:buNone/>
            </a:pPr>
            <a:r>
              <a:t/>
            </a:r>
            <a:endParaRPr b="0" i="0" sz="18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Noto Sans Symbols"/>
              <a:buChar char="❑"/>
            </a:pPr>
            <a:r>
              <a:rPr b="0" i="0" lang="en-US" sz="1800" u="none" cap="none" strike="noStrike">
                <a:solidFill>
                  <a:srgbClr val="000000"/>
                </a:solidFill>
                <a:latin typeface="Arial"/>
                <a:ea typeface="Arial"/>
                <a:cs typeface="Arial"/>
                <a:sym typeface="Arial"/>
              </a:rPr>
              <a:t>To characterize the </a:t>
            </a:r>
            <a:r>
              <a:rPr b="0" i="0" lang="en-US" sz="1800" u="none" cap="none" strike="noStrike">
                <a:solidFill>
                  <a:srgbClr val="C00000"/>
                </a:solidFill>
                <a:latin typeface="Arial"/>
                <a:ea typeface="Arial"/>
                <a:cs typeface="Arial"/>
                <a:sym typeface="Arial"/>
              </a:rPr>
              <a:t>needs, gaps and challenges</a:t>
            </a:r>
            <a:r>
              <a:rPr b="0" i="0" lang="en-US" sz="1800" u="none" cap="none" strike="noStrike">
                <a:solidFill>
                  <a:srgbClr val="000000"/>
                </a:solidFill>
                <a:latin typeface="Arial"/>
                <a:ea typeface="Arial"/>
                <a:cs typeface="Arial"/>
                <a:sym typeface="Arial"/>
              </a:rPr>
              <a:t>, regarding the required </a:t>
            </a:r>
            <a:r>
              <a:rPr b="0" i="0" lang="en-US" sz="1800" u="none" cap="none" strike="noStrike">
                <a:solidFill>
                  <a:srgbClr val="C00000"/>
                </a:solidFill>
                <a:latin typeface="Arial"/>
                <a:ea typeface="Arial"/>
                <a:cs typeface="Arial"/>
                <a:sym typeface="Arial"/>
              </a:rPr>
              <a:t>products, services and applications and the observing systems</a:t>
            </a:r>
            <a:r>
              <a:rPr b="0" i="0" lang="en-US" sz="1800" u="none" cap="none" strike="noStrike">
                <a:solidFill>
                  <a:srgbClr val="000000"/>
                </a:solidFill>
                <a:latin typeface="Arial"/>
                <a:ea typeface="Arial"/>
                <a:cs typeface="Arial"/>
                <a:sym typeface="Arial"/>
              </a:rPr>
              <a:t> that can support, including the needs to plan for ground segment, space segment and services. </a:t>
            </a:r>
            <a:endParaRPr/>
          </a:p>
          <a:p>
            <a:pPr indent="-342900" lvl="0" marL="342900" marR="0" rtl="0" algn="just">
              <a:lnSpc>
                <a:spcPct val="100000"/>
              </a:lnSpc>
              <a:spcBef>
                <a:spcPts val="0"/>
              </a:spcBef>
              <a:spcAft>
                <a:spcPts val="0"/>
              </a:spcAft>
              <a:buClr>
                <a:srgbClr val="000000"/>
              </a:buClr>
              <a:buSzPts val="2000"/>
              <a:buFont typeface="Noto Sans Symbols"/>
              <a:buChar char="❑"/>
            </a:pPr>
            <a:r>
              <a:rPr b="0" i="0" lang="en-US" sz="1800" u="none" cap="none" strike="noStrike">
                <a:solidFill>
                  <a:srgbClr val="000000"/>
                </a:solidFill>
                <a:latin typeface="Arial"/>
                <a:ea typeface="Arial"/>
                <a:cs typeface="Arial"/>
                <a:sym typeface="Arial"/>
              </a:rPr>
              <a:t>To address </a:t>
            </a:r>
            <a:r>
              <a:rPr b="0" i="0" lang="en-US" sz="1800" u="none" cap="none" strike="noStrike">
                <a:solidFill>
                  <a:srgbClr val="C00000"/>
                </a:solidFill>
                <a:latin typeface="Arial"/>
                <a:ea typeface="Arial"/>
                <a:cs typeface="Arial"/>
                <a:sym typeface="Arial"/>
              </a:rPr>
              <a:t>basic observation continuity </a:t>
            </a:r>
            <a:r>
              <a:rPr b="0" i="0" lang="en-US" sz="1800" u="none" cap="none" strike="noStrike">
                <a:solidFill>
                  <a:srgbClr val="000000"/>
                </a:solidFill>
                <a:latin typeface="Arial"/>
                <a:ea typeface="Arial"/>
                <a:cs typeface="Arial"/>
                <a:sym typeface="Arial"/>
              </a:rPr>
              <a:t>and the necessary agency coordination to achieve it.</a:t>
            </a:r>
            <a:endParaRPr/>
          </a:p>
          <a:p>
            <a:pPr indent="-342900" lvl="0" marL="342900" marR="0" rtl="0" algn="just">
              <a:lnSpc>
                <a:spcPct val="100000"/>
              </a:lnSpc>
              <a:spcBef>
                <a:spcPts val="0"/>
              </a:spcBef>
              <a:spcAft>
                <a:spcPts val="0"/>
              </a:spcAft>
              <a:buClr>
                <a:srgbClr val="000000"/>
              </a:buClr>
              <a:buSzPts val="2000"/>
              <a:buFont typeface="Noto Sans Symbols"/>
              <a:buChar char="❑"/>
            </a:pPr>
            <a:r>
              <a:rPr b="0" i="0" lang="en-US" sz="1800" u="none" cap="none" strike="noStrike">
                <a:solidFill>
                  <a:srgbClr val="000000"/>
                </a:solidFill>
                <a:latin typeface="Arial"/>
                <a:ea typeface="Arial"/>
                <a:cs typeface="Arial"/>
                <a:sym typeface="Arial"/>
              </a:rPr>
              <a:t>To serve as an </a:t>
            </a:r>
            <a:r>
              <a:rPr b="0" i="0" lang="en-US" sz="1800" u="none" cap="none" strike="noStrike">
                <a:solidFill>
                  <a:srgbClr val="C00000"/>
                </a:solidFill>
                <a:latin typeface="Arial"/>
                <a:ea typeface="Arial"/>
                <a:cs typeface="Arial"/>
                <a:sym typeface="Arial"/>
              </a:rPr>
              <a:t>effective means for communicating </a:t>
            </a:r>
            <a:r>
              <a:rPr b="0" i="0" lang="en-US" sz="1800" u="none" cap="none" strike="noStrike">
                <a:solidFill>
                  <a:srgbClr val="000000"/>
                </a:solidFill>
                <a:latin typeface="Arial"/>
                <a:ea typeface="Arial"/>
                <a:cs typeface="Arial"/>
                <a:sym typeface="Arial"/>
              </a:rPr>
              <a:t>our intentions to society, UNFCCC, national inventory community</a:t>
            </a:r>
            <a:endParaRPr/>
          </a:p>
        </p:txBody>
      </p:sp>
      <p:sp>
        <p:nvSpPr>
          <p:cNvPr id="142" name="Google Shape;142;p6"/>
          <p:cNvSpPr txBox="1"/>
          <p:nvPr/>
        </p:nvSpPr>
        <p:spPr>
          <a:xfrm>
            <a:off x="357350" y="206948"/>
            <a:ext cx="7970329"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lt1"/>
                </a:solidFill>
                <a:latin typeface="Montserrat"/>
                <a:ea typeface="Montserrat"/>
                <a:cs typeface="Montserrat"/>
                <a:sym typeface="Montserrat"/>
              </a:rPr>
              <a:t>Aquatic Carbon Roadmap Objectives</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Montserrat"/>
                <a:ea typeface="Montserrat"/>
                <a:cs typeface="Montserrat"/>
                <a:sym typeface="Montserrat"/>
              </a:rPr>
              <a:t>Deliverable VC-23-01</a:t>
            </a:r>
            <a:endParaRPr b="0" i="0" sz="16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176048" y="2902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sz="3200"/>
              <a:t>The ISSI Blue Carbon From Space Forum</a:t>
            </a:r>
            <a:br>
              <a:rPr lang="en-US" sz="3200"/>
            </a:br>
            <a:r>
              <a:rPr lang="en-US" sz="1600"/>
              <a:t>Deliverable VC-23-02</a:t>
            </a:r>
            <a:br>
              <a:rPr lang="en-US" sz="3200">
                <a:solidFill>
                  <a:schemeClr val="lt1"/>
                </a:solidFill>
                <a:latin typeface="Montserrat"/>
                <a:ea typeface="Montserrat"/>
                <a:cs typeface="Montserrat"/>
                <a:sym typeface="Montserrat"/>
              </a:rPr>
            </a:br>
            <a:endParaRPr sz="3200"/>
          </a:p>
        </p:txBody>
      </p:sp>
      <p:sp>
        <p:nvSpPr>
          <p:cNvPr id="148" name="Google Shape;148;p7"/>
          <p:cNvSpPr txBox="1"/>
          <p:nvPr/>
        </p:nvSpPr>
        <p:spPr>
          <a:xfrm>
            <a:off x="267160" y="1069241"/>
            <a:ext cx="675216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When?   </a:t>
            </a:r>
            <a:r>
              <a:rPr b="0" i="0" lang="en-US" sz="1800" u="none" cap="none" strike="noStrike">
                <a:solidFill>
                  <a:srgbClr val="000000"/>
                </a:solidFill>
                <a:latin typeface="Calibri"/>
                <a:ea typeface="Calibri"/>
                <a:cs typeface="Calibri"/>
                <a:sym typeface="Calibri"/>
              </a:rPr>
              <a:t>14-17 May 2024</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Where?  </a:t>
            </a:r>
            <a:r>
              <a:rPr b="0" i="0" lang="en-US" sz="1800" u="none" cap="none" strike="noStrike">
                <a:solidFill>
                  <a:srgbClr val="000000"/>
                </a:solidFill>
                <a:latin typeface="Calibri"/>
                <a:ea typeface="Calibri"/>
                <a:cs typeface="Calibri"/>
                <a:sym typeface="Calibri"/>
              </a:rPr>
              <a:t>ISSI (International Space Science Institute), Bern, Switzerland</a:t>
            </a:r>
            <a:endParaRPr/>
          </a:p>
        </p:txBody>
      </p:sp>
      <p:sp>
        <p:nvSpPr>
          <p:cNvPr id="149" name="Google Shape;149;p7"/>
          <p:cNvSpPr txBox="1"/>
          <p:nvPr/>
        </p:nvSpPr>
        <p:spPr>
          <a:xfrm>
            <a:off x="317960" y="1784743"/>
            <a:ext cx="6752168" cy="4678204"/>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Main topics:</a:t>
            </a:r>
            <a:endParaRPr/>
          </a:p>
          <a:p>
            <a:pPr indent="0" lvl="0" marL="0" marR="0" rtl="0" algn="just">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Session 1- Observing system</a:t>
            </a:r>
            <a:r>
              <a:rPr b="0" i="0" lang="en-US" sz="1400" u="none" cap="none" strike="noStrike">
                <a:solidFill>
                  <a:srgbClr val="000000"/>
                </a:solidFill>
                <a:latin typeface="Calibri"/>
                <a:ea typeface="Calibri"/>
                <a:cs typeface="Calibri"/>
                <a:sym typeface="Calibri"/>
              </a:rPr>
              <a:t> : EO capabilities to map BC ecosystems extent/carbon stock/change: status, gaps, observing system requirements to fill gaps – including in-situ/airborne observations gaps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Calibri"/>
                <a:ea typeface="Calibri"/>
                <a:cs typeface="Calibri"/>
                <a:sym typeface="Calibri"/>
              </a:rPr>
              <a:t>Session 2 </a:t>
            </a:r>
            <a:r>
              <a:rPr b="0" i="0" lang="en-US" sz="1400" u="none" cap="none" strike="noStrike">
                <a:solidFill>
                  <a:srgbClr val="000000"/>
                </a:solidFill>
                <a:latin typeface="Calibri"/>
                <a:ea typeface="Calibri"/>
                <a:cs typeface="Calibri"/>
                <a:sym typeface="Calibri"/>
              </a:rPr>
              <a:t>- </a:t>
            </a:r>
            <a:r>
              <a:rPr b="1" i="0" lang="en-US" sz="1400" u="none" cap="none" strike="noStrike">
                <a:solidFill>
                  <a:srgbClr val="000000"/>
                </a:solidFill>
                <a:latin typeface="Calibri"/>
                <a:ea typeface="Calibri"/>
                <a:cs typeface="Calibri"/>
                <a:sym typeface="Calibri"/>
              </a:rPr>
              <a:t>Impact of external drivers </a:t>
            </a:r>
            <a:r>
              <a:rPr b="0" i="0" lang="en-US" sz="1400" u="none" cap="none" strike="noStrike">
                <a:solidFill>
                  <a:srgbClr val="000000"/>
                </a:solidFill>
                <a:latin typeface="Calibri"/>
                <a:ea typeface="Calibri"/>
                <a:cs typeface="Calibri"/>
                <a:sym typeface="Calibri"/>
              </a:rPr>
              <a:t>: Further understanding and predicting the </a:t>
            </a:r>
            <a:r>
              <a:rPr b="1" i="0" lang="en-US" sz="1400" u="none" cap="none" strike="noStrike">
                <a:solidFill>
                  <a:srgbClr val="000000"/>
                </a:solidFill>
                <a:latin typeface="Calibri"/>
                <a:ea typeface="Calibri"/>
                <a:cs typeface="Calibri"/>
                <a:sym typeface="Calibri"/>
              </a:rPr>
              <a:t>impact of external drivers on BC ecosystems</a:t>
            </a:r>
            <a:r>
              <a:rPr b="0" i="0" lang="en-US" sz="1400" u="none" cap="none" strike="noStrike">
                <a:solidFill>
                  <a:srgbClr val="000000"/>
                </a:solidFill>
                <a:latin typeface="Calibri"/>
                <a:ea typeface="Calibri"/>
                <a:cs typeface="Calibri"/>
                <a:sym typeface="Calibri"/>
              </a:rPr>
              <a:t> (climate change, hurricane, aquaculture, agriculture, mangrove forest exploitation, terrestrial and marine sources of pollution and industrial and urban coastal development )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Calibri"/>
                <a:ea typeface="Calibri"/>
                <a:cs typeface="Calibri"/>
                <a:sym typeface="Calibri"/>
              </a:rPr>
              <a:t>Session 3- Coastal Blue Carbon restoration and preservation as a Nature-Based climate change Mitigation</a:t>
            </a:r>
            <a:r>
              <a:rPr b="0" i="0" lang="en-US" sz="1400" u="none" cap="none" strike="noStrike">
                <a:solidFill>
                  <a:srgbClr val="000000"/>
                </a:solidFill>
                <a:latin typeface="Calibri"/>
                <a:ea typeface="Calibri"/>
                <a:cs typeface="Calibri"/>
                <a:sym typeface="Calibri"/>
              </a:rPr>
              <a:t> : To what extent Blue Carbon ecosystem represents a nature-based solution for mitigating the impact of climate change ? What is the impact of ecosystems restoration and preservation actions on mitigation and how EO can support its quantification?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Calibri"/>
                <a:ea typeface="Calibri"/>
                <a:cs typeface="Calibri"/>
                <a:sym typeface="Calibri"/>
              </a:rPr>
              <a:t>Session  4-</a:t>
            </a:r>
            <a:r>
              <a:rPr b="0" i="0" lang="en-US" sz="1400" u="none" cap="none" strike="noStrike">
                <a:solidFill>
                  <a:srgbClr val="000000"/>
                </a:solidFill>
                <a:latin typeface="Calibri"/>
                <a:ea typeface="Calibri"/>
                <a:cs typeface="Calibri"/>
                <a:sym typeface="Calibri"/>
              </a:rPr>
              <a:t> </a:t>
            </a:r>
            <a:r>
              <a:rPr b="1" i="0" lang="en-US" sz="1400" u="none" cap="none" strike="noStrike">
                <a:solidFill>
                  <a:srgbClr val="000000"/>
                </a:solidFill>
                <a:latin typeface="Calibri"/>
                <a:ea typeface="Calibri"/>
                <a:cs typeface="Calibri"/>
                <a:sym typeface="Calibri"/>
              </a:rPr>
              <a:t>Economic value </a:t>
            </a:r>
            <a:r>
              <a:rPr b="0" i="0" lang="en-US" sz="1400" u="none" cap="none" strike="noStrike">
                <a:solidFill>
                  <a:srgbClr val="000000"/>
                </a:solidFill>
                <a:latin typeface="Calibri"/>
                <a:ea typeface="Calibri"/>
                <a:cs typeface="Calibri"/>
                <a:sym typeface="Calibri"/>
              </a:rPr>
              <a:t>of blue carbon ecosystems / Carbon Credits / MRV</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r>
              <a:rPr b="1" i="0" lang="en-US" sz="1400" u="none" cap="none" strike="noStrike">
                <a:solidFill>
                  <a:srgbClr val="000000"/>
                </a:solidFill>
                <a:latin typeface="Calibri"/>
                <a:ea typeface="Calibri"/>
                <a:cs typeface="Calibri"/>
                <a:sym typeface="Calibri"/>
              </a:rPr>
              <a:t>Session 5 -</a:t>
            </a:r>
            <a:r>
              <a:rPr b="0" i="0" lang="en-US" sz="1400" u="none" cap="none" strike="noStrike">
                <a:solidFill>
                  <a:srgbClr val="000000"/>
                </a:solidFill>
                <a:latin typeface="Calibri"/>
                <a:ea typeface="Calibri"/>
                <a:cs typeface="Calibri"/>
                <a:sym typeface="Calibri"/>
              </a:rPr>
              <a:t> Tools/Products/Indicators to support </a:t>
            </a:r>
            <a:r>
              <a:rPr b="1" i="0" lang="en-US" sz="1400" u="none" cap="none" strike="noStrike">
                <a:solidFill>
                  <a:srgbClr val="000000"/>
                </a:solidFill>
                <a:latin typeface="Calibri"/>
                <a:ea typeface="Calibri"/>
                <a:cs typeface="Calibri"/>
                <a:sym typeface="Calibri"/>
              </a:rPr>
              <a:t>policy needs</a:t>
            </a:r>
            <a:r>
              <a:rPr b="0" i="0" lang="en-US" sz="1400" u="none" cap="none" strike="noStrike">
                <a:solidFill>
                  <a:srgbClr val="000000"/>
                </a:solidFill>
                <a:latin typeface="Calibri"/>
                <a:ea typeface="Calibri"/>
                <a:cs typeface="Calibri"/>
                <a:sym typeface="Calibri"/>
              </a:rPr>
              <a:t> with a main focus on the needs and ambition cycle of the Global Stocktake of the Paris Climate Agreement -&gt; what is needed to support the Global Stocktake 2028.</a:t>
            </a:r>
            <a:endParaRPr b="0" i="0" sz="1400" u="none" cap="none" strike="noStrike">
              <a:solidFill>
                <a:srgbClr val="000000"/>
              </a:solidFill>
              <a:latin typeface="Arial"/>
              <a:ea typeface="Arial"/>
              <a:cs typeface="Arial"/>
              <a:sym typeface="Arial"/>
            </a:endParaRPr>
          </a:p>
        </p:txBody>
      </p:sp>
      <p:sp>
        <p:nvSpPr>
          <p:cNvPr id="150" name="Google Shape;150;p7"/>
          <p:cNvSpPr txBox="1"/>
          <p:nvPr/>
        </p:nvSpPr>
        <p:spPr>
          <a:xfrm>
            <a:off x="7425950" y="3885859"/>
            <a:ext cx="4526971" cy="196977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Each topic will be covered during dedicated sessions and recommendations will be collected with the final objective to draft a white paper as an outcome of the Forum.</a:t>
            </a:r>
            <a:endParaRPr/>
          </a:p>
          <a:p>
            <a:pPr indent="0" lvl="0" marL="0" marR="0" rtl="0" algn="just">
              <a:lnSpc>
                <a:spcPct val="100000"/>
              </a:lnSpc>
              <a:spcBef>
                <a:spcPts val="0"/>
              </a:spcBef>
              <a:spcAft>
                <a:spcPts val="0"/>
              </a:spcAft>
              <a:buNone/>
            </a:pPr>
            <a:r>
              <a:rPr b="1" i="0" lang="en-US" sz="1800" u="none" cap="none" strike="noStrike">
                <a:solidFill>
                  <a:srgbClr val="000000"/>
                </a:solidFill>
                <a:latin typeface="Calibri"/>
                <a:ea typeface="Calibri"/>
                <a:cs typeface="Calibri"/>
                <a:sym typeface="Calibri"/>
              </a:rPr>
              <a:t>-&gt; Direct inputs to the Aquatic Carbon Roadmap</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7"/>
          <p:cNvSpPr/>
          <p:nvPr/>
        </p:nvSpPr>
        <p:spPr>
          <a:xfrm>
            <a:off x="7082829" y="1879600"/>
            <a:ext cx="219671" cy="4445000"/>
          </a:xfrm>
          <a:prstGeom prst="rightBrace">
            <a:avLst>
              <a:gd fmla="val 8333" name="adj1"/>
              <a:gd fmla="val 50000" name="adj2"/>
            </a:avLst>
          </a:prstGeom>
          <a:noFill/>
          <a:ln cap="flat" cmpd="sng" w="952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52" name="Google Shape;152;p7"/>
          <p:cNvPicPr preferRelativeResize="0"/>
          <p:nvPr/>
        </p:nvPicPr>
        <p:blipFill rotWithShape="1">
          <a:blip r:embed="rId3">
            <a:alphaModFix/>
          </a:blip>
          <a:srcRect b="0" l="0" r="0" t="0"/>
          <a:stretch/>
        </p:blipFill>
        <p:spPr>
          <a:xfrm>
            <a:off x="7315201" y="1256016"/>
            <a:ext cx="4637720" cy="19731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nvSpPr>
        <p:spPr>
          <a:xfrm>
            <a:off x="296092" y="279374"/>
            <a:ext cx="871362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Toward an Aquatic Carbon Roadmap – Role assignment</a:t>
            </a:r>
            <a:endParaRPr b="0" i="0" sz="2400" u="none" cap="none" strike="noStrike">
              <a:solidFill>
                <a:srgbClr val="ECF4D5"/>
              </a:solidFill>
              <a:latin typeface="Arial"/>
              <a:ea typeface="Arial"/>
              <a:cs typeface="Arial"/>
              <a:sym typeface="Arial"/>
            </a:endParaRPr>
          </a:p>
        </p:txBody>
      </p:sp>
      <p:sp>
        <p:nvSpPr>
          <p:cNvPr id="158" name="Google Shape;158;p8"/>
          <p:cNvSpPr txBox="1"/>
          <p:nvPr/>
        </p:nvSpPr>
        <p:spPr>
          <a:xfrm>
            <a:off x="363336" y="1186589"/>
            <a:ext cx="11292289" cy="464742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600" u="none" cap="none" strike="noStrike">
                <a:solidFill>
                  <a:srgbClr val="000000"/>
                </a:solidFill>
                <a:latin typeface="Arial"/>
                <a:ea typeface="Arial"/>
                <a:cs typeface="Arial"/>
                <a:sym typeface="Arial"/>
              </a:rPr>
              <a:t>The development of an Aquatic Carbon roadmap is a very timely, needed, but at the same time </a:t>
            </a:r>
            <a:r>
              <a:rPr b="1" i="0" lang="en-US" sz="1600" u="none" cap="none" strike="noStrike">
                <a:solidFill>
                  <a:srgbClr val="C00000"/>
                </a:solidFill>
                <a:latin typeface="Arial"/>
                <a:ea typeface="Arial"/>
                <a:cs typeface="Arial"/>
                <a:sym typeface="Arial"/>
              </a:rPr>
              <a:t>very ambitious </a:t>
            </a:r>
            <a:r>
              <a:rPr b="1" i="0" lang="en-US" sz="1600" u="none" cap="none" strike="noStrike">
                <a:solidFill>
                  <a:srgbClr val="000000"/>
                </a:solidFill>
                <a:latin typeface="Arial"/>
                <a:ea typeface="Arial"/>
                <a:cs typeface="Arial"/>
                <a:sym typeface="Arial"/>
              </a:rPr>
              <a:t>commitment</a:t>
            </a:r>
            <a:endParaRPr/>
          </a:p>
          <a:p>
            <a:pPr indent="-184150" lvl="0" marL="285750" marR="0" rtl="0" algn="just">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a:p>
            <a:pPr indent="-285750" lvl="1"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The contribution and coordination from IOCCG/CEOS OCR-VC agencies will be essential to work towards actual deliverables. Most of these agencies have carbon related activities on which the roadmap will build on.</a:t>
            </a:r>
            <a:endParaRPr/>
          </a:p>
          <a:p>
            <a:pPr indent="-184150" lvl="1" marL="285750" marR="0" rtl="0" algn="just">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800" u="none" cap="none" strike="noStrike">
                <a:solidFill>
                  <a:srgbClr val="C00000"/>
                </a:solidFill>
                <a:latin typeface="Calibri"/>
                <a:ea typeface="Calibri"/>
                <a:cs typeface="Calibri"/>
                <a:sym typeface="Calibri"/>
              </a:rPr>
              <a:t>Laura Lorenzoni (NASA), Marie-Helene RIO (ESA) and Hiroshi Murakami (JAXA) have been identified as potential coordinators for the roadmap. =&gt; </a:t>
            </a:r>
            <a:r>
              <a:rPr b="1" i="0" lang="en-US" sz="1800" u="none" cap="none" strike="noStrike">
                <a:solidFill>
                  <a:srgbClr val="C00000"/>
                </a:solidFill>
                <a:latin typeface="Calibri"/>
                <a:ea typeface="Calibri"/>
                <a:cs typeface="Calibri"/>
                <a:sym typeface="Calibri"/>
              </a:rPr>
              <a:t>CEOS Principals to confirm commitment</a:t>
            </a:r>
            <a:endParaRPr/>
          </a:p>
          <a:p>
            <a:pPr indent="0" lvl="0" marL="0" marR="0" rtl="0" algn="just">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At IOCCG level, an IOCCG Aquatic Carbon from Space Task Force is being initiated (led by Jamie Shutler, University of Exeter, UK and Cecile Rousseaux, NASA GSFC, US) and also a Working Group on Primary Production (chaired by Robert Brewin, University of Exeter, UK), which could both support the production of the roadmap.</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0" i="0" lang="en-US" sz="1800" u="none" cap="none" strike="noStrike">
                <a:solidFill>
                  <a:srgbClr val="C00000"/>
                </a:solidFill>
                <a:latin typeface="Calibri"/>
                <a:ea typeface="Calibri"/>
                <a:cs typeface="Calibri"/>
                <a:sym typeface="Calibri"/>
              </a:rPr>
              <a:t>Jamie Shutler, Bob Brewin and Cecile Rousseau have been identified as Scientific leaders of the roadmap writing. </a:t>
            </a:r>
            <a:endParaRPr/>
          </a:p>
          <a:p>
            <a:pPr indent="0" lvl="2"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285750" lvl="1" marL="285750" marR="0" rtl="0" algn="just">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The Aquatic Carbon Roadmap will also likely require a degree of coordination and collaboration with AFOLU Roadmap and the GHG Roadmap, in particular for what regards Blue Carbon ecosystems (Wetland/mangroves are part of the AFOLU roadmap) </a:t>
            </a:r>
            <a:r>
              <a:rPr b="1" i="0" lang="en-US" sz="1600" u="none" cap="none" strike="noStrike">
                <a:solidFill>
                  <a:srgbClr val="C00000"/>
                </a:solidFill>
                <a:latin typeface="Arial"/>
                <a:ea typeface="Arial"/>
                <a:cs typeface="Arial"/>
                <a:sym typeface="Arial"/>
              </a:rPr>
              <a:t>=&gt; CEOS support needed to coordinate between the three roadmaps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nvSpPr>
        <p:spPr>
          <a:xfrm>
            <a:off x="296092" y="1328916"/>
            <a:ext cx="11369435" cy="39087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A 2-3 pages paper is being prepared to support CEOS Principals discussion at the upcoming CEOS plenary in November.</a:t>
            </a:r>
            <a:endParaRPr/>
          </a:p>
          <a:p>
            <a:pPr indent="0" lvl="0" marL="0" marR="0" rtl="0" algn="l">
              <a:lnSpc>
                <a:spcPct val="100000"/>
              </a:lnSpc>
              <a:spcBef>
                <a:spcPts val="0"/>
              </a:spcBef>
              <a:spcAft>
                <a:spcPts val="0"/>
              </a:spcAft>
              <a:buNone/>
            </a:pPr>
            <a:r>
              <a:rPr b="0" i="0" lang="en-US" sz="1800" u="none" cap="none" strike="noStrike">
                <a:solidFill>
                  <a:srgbClr val="C00000"/>
                </a:solidFill>
                <a:latin typeface="Arial"/>
                <a:ea typeface="Arial"/>
                <a:cs typeface="Arial"/>
                <a:sym typeface="Arial"/>
              </a:rPr>
              <a:t>Planned delivery: November 1</a:t>
            </a:r>
            <a:r>
              <a:rPr b="0" baseline="30000" i="0" lang="en-US" sz="1800" u="none" cap="none" strike="noStrike">
                <a:solidFill>
                  <a:srgbClr val="C00000"/>
                </a:solidFill>
                <a:latin typeface="Arial"/>
                <a:ea typeface="Arial"/>
                <a:cs typeface="Arial"/>
                <a:sym typeface="Arial"/>
              </a:rPr>
              <a:t>st</a:t>
            </a:r>
            <a:r>
              <a:rPr b="0" i="0" lang="en-US" sz="1800" u="none" cap="none" strike="noStrike">
                <a:solidFill>
                  <a:srgbClr val="C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 This paper will include the following items:</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600"/>
              <a:buFont typeface="Arial"/>
              <a:buAutoNum type="alphaLcPeriod"/>
            </a:pPr>
            <a:r>
              <a:rPr b="0" i="0" lang="en-US" sz="1600" u="none" cap="none" strike="noStrike">
                <a:solidFill>
                  <a:srgbClr val="000000"/>
                </a:solidFill>
                <a:latin typeface="Calibri"/>
                <a:ea typeface="Calibri"/>
                <a:cs typeface="Calibri"/>
                <a:sym typeface="Calibri"/>
              </a:rPr>
              <a:t>Why is there a need for an aquatic carbon roadmap to accompany the GHG and AFOLU Roadmaps</a:t>
            </a:r>
            <a:endParaRPr b="0" i="0" sz="16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600"/>
              <a:buFont typeface="Arial"/>
              <a:buAutoNum type="alphaLcPeriod"/>
            </a:pPr>
            <a:r>
              <a:rPr b="0" i="0" lang="en-US" sz="1600" u="none" cap="none" strike="noStrike">
                <a:solidFill>
                  <a:srgbClr val="000000"/>
                </a:solidFill>
                <a:latin typeface="Calibri"/>
                <a:ea typeface="Calibri"/>
                <a:cs typeface="Calibri"/>
                <a:sym typeface="Calibri"/>
              </a:rPr>
              <a:t>What it will seek to achieve</a:t>
            </a:r>
            <a:endParaRPr b="0" i="0" sz="16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600"/>
              <a:buFont typeface="Arial"/>
              <a:buAutoNum type="alphaLcPeriod"/>
            </a:pPr>
            <a:r>
              <a:rPr b="0" i="0" lang="en-US" sz="1600" u="none" cap="none" strike="noStrike">
                <a:solidFill>
                  <a:srgbClr val="000000"/>
                </a:solidFill>
                <a:latin typeface="Calibri"/>
                <a:ea typeface="Calibri"/>
                <a:cs typeface="Calibri"/>
                <a:sym typeface="Calibri"/>
              </a:rPr>
              <a:t>What is the timeframe for completion</a:t>
            </a:r>
            <a:endParaRPr b="0" i="0" sz="16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600"/>
              <a:buFont typeface="Arial"/>
              <a:buAutoNum type="alphaLcPeriod"/>
            </a:pPr>
            <a:r>
              <a:rPr b="0" i="0" lang="en-US" sz="1600" u="none" cap="none" strike="noStrike">
                <a:solidFill>
                  <a:srgbClr val="000000"/>
                </a:solidFill>
                <a:latin typeface="Calibri"/>
                <a:ea typeface="Calibri"/>
                <a:cs typeface="Calibri"/>
                <a:sym typeface="Calibri"/>
              </a:rPr>
              <a:t>External stakeholder connections, events, milestones, etc.</a:t>
            </a:r>
            <a:endParaRPr b="0" i="0" sz="16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600"/>
              <a:buFont typeface="Arial"/>
              <a:buAutoNum type="alphaLcPeriod"/>
            </a:pPr>
            <a:r>
              <a:rPr b="0" i="0" lang="en-US" sz="1600" u="none" cap="none" strike="noStrike">
                <a:solidFill>
                  <a:srgbClr val="000000"/>
                </a:solidFill>
                <a:latin typeface="Calibri"/>
                <a:ea typeface="Calibri"/>
                <a:cs typeface="Calibri"/>
                <a:sym typeface="Calibri"/>
              </a:rPr>
              <a:t>Who (which agencies and missions, etc.) would be the main contributors</a:t>
            </a:r>
            <a:endParaRPr/>
          </a:p>
          <a:p>
            <a:pPr indent="-184150" lvl="1" marL="7429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600"/>
              <a:buFont typeface="Arial"/>
              <a:buAutoNum type="alphaLcPeriod"/>
            </a:pPr>
            <a:r>
              <a:rPr b="0" i="0" lang="en-US" sz="1600" u="none" cap="none" strike="noStrike">
                <a:solidFill>
                  <a:srgbClr val="000000"/>
                </a:solidFill>
                <a:latin typeface="Calibri"/>
                <a:ea typeface="Calibri"/>
                <a:cs typeface="Calibri"/>
                <a:sym typeface="Calibri"/>
              </a:rPr>
              <a:t>First roadmap outline with potential contributors for each section.</a:t>
            </a:r>
            <a:endParaRPr/>
          </a:p>
          <a:p>
            <a:pPr indent="-184150" lvl="1" marL="7429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1" marL="742950" marR="0" rtl="0" algn="l">
              <a:lnSpc>
                <a:spcPct val="100000"/>
              </a:lnSpc>
              <a:spcBef>
                <a:spcPts val="0"/>
              </a:spcBef>
              <a:spcAft>
                <a:spcPts val="0"/>
              </a:spcAft>
              <a:buClr>
                <a:srgbClr val="000000"/>
              </a:buClr>
              <a:buSzPts val="1600"/>
              <a:buFont typeface="Arial"/>
              <a:buAutoNum type="alphaLcPeriod"/>
            </a:pPr>
            <a:r>
              <a:rPr b="0" i="0" lang="en-US" sz="1600" u="none" cap="none" strike="noStrike">
                <a:solidFill>
                  <a:srgbClr val="000000"/>
                </a:solidFill>
                <a:latin typeface="Calibri"/>
                <a:ea typeface="Calibri"/>
                <a:cs typeface="Calibri"/>
                <a:sym typeface="Calibri"/>
              </a:rPr>
              <a:t>The specific decisions Principals will need to debate and agree.</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164" name="Google Shape;164;p9"/>
          <p:cNvSpPr txBox="1"/>
          <p:nvPr/>
        </p:nvSpPr>
        <p:spPr>
          <a:xfrm>
            <a:off x="296092" y="279374"/>
            <a:ext cx="8713625"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ECF4D5"/>
                </a:solidFill>
                <a:latin typeface="Arial"/>
                <a:ea typeface="Arial"/>
                <a:cs typeface="Arial"/>
                <a:sym typeface="Arial"/>
              </a:rPr>
              <a:t>Toward an Aquatic Carbon Roadmap – Plenary preparation</a:t>
            </a:r>
            <a:endParaRPr b="0" i="0" sz="2400" u="none" cap="none" strike="noStrike">
              <a:solidFill>
                <a:srgbClr val="ECF4D5"/>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