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y="6858000" cx="12192000"/>
  <p:notesSz cx="6858000" cy="9144000"/>
  <p:embeddedFontLst>
    <p:embeddedFont>
      <p:font typeface="Montserrat"/>
      <p:regular r:id="rId12"/>
      <p:bold r:id="rId13"/>
      <p:italic r:id="rId14"/>
      <p:boldItalic r:id="rId1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font" Target="fonts/Montserrat-bold.fntdata"/><Relationship Id="rId12" Type="http://schemas.openxmlformats.org/officeDocument/2006/relationships/font" Target="fonts/Montserrat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Montserrat-boldItalic.fntdata"/><Relationship Id="rId14" Type="http://schemas.openxmlformats.org/officeDocument/2006/relationships/font" Target="fonts/Montserrat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7dcd6ce22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g27dcd6ce228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456895e41c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g2456895e41c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7e3ee2700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g27e3ee27001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456895e41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g2456895e41c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7e3ee2700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27e3ee27001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2.jpg"/><Relationship Id="rId4" Type="http://schemas.openxmlformats.org/officeDocument/2006/relationships/image" Target="../media/image4.jpg"/><Relationship Id="rId5" Type="http://schemas.openxmlformats.org/officeDocument/2006/relationships/image" Target="../media/image14.png"/><Relationship Id="rId6" Type="http://schemas.openxmlformats.org/officeDocument/2006/relationships/image" Target="../media/image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 l="0" r="0" t="0"/>
          <a:stretch/>
        </p:blipFill>
        <p:spPr>
          <a:xfrm flipH="1" rot="10800000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nature&#10;&#10;Description automatically generated" id="14" name="Google Shape;1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rect b="b" l="l" r="r" t="t"/>
            <a:pathLst>
              <a:path extrusionOk="0" h="4901119" w="6751471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rect b="b" l="l" r="r" t="t"/>
            <a:pathLst>
              <a:path extrusionOk="0" h="6836301" w="1476191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rotWithShape="0" algn="t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b="-8773" l="32582" r="8554" t="2399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b="673" l="54016" r="11355" t="36081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/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i="0" sz="8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October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/>
          <p:nvPr>
            <p:ph idx="1" type="body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0" name="Google Shape;30;p3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/>
          <p:nvPr>
            <p:ph idx="1" type="body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2" type="body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810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55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429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429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i="0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October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October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/>
          <p:nvPr>
            <p:ph idx="1" type="body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i="0" sz="3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4064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i="0" sz="2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810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i="0" sz="2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55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55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55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55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55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55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i="0" sz="2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8" name="Google Shape;58;p6"/>
          <p:cNvSpPr txBox="1"/>
          <p:nvPr>
            <p:ph idx="2" type="body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i="0" sz="16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28600" lvl="1" marL="914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28600" lvl="2" marL="1371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i="0" sz="12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28600" lvl="3" marL="1828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28600" lvl="4" marL="22860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28600" lvl="5" marL="27432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28600" lvl="6" marL="32004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28600" lvl="7" marL="36576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28600" lvl="8" marL="4114800" marR="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i="0" sz="10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b="1" lang="en-GB" sz="14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4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/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i="0" sz="44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</a:t>
            </a:r>
            <a:r>
              <a:rPr b="1" i="0" lang="en-GB" sz="1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18-19 October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1">
            <a:alphaModFix amt="34000"/>
          </a:blip>
          <a:srcRect b="35419" l="51339" r="-2839" t="3926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flipH="1" rot="10800000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Relationship Id="rId4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/>
          <p:nvPr>
            <p:ph type="title"/>
          </p:nvPr>
        </p:nvSpPr>
        <p:spPr>
          <a:xfrm>
            <a:off x="176050" y="175950"/>
            <a:ext cx="9396000" cy="39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7500"/>
              <a:t>GHG Mission Portal</a:t>
            </a:r>
            <a:endParaRPr sz="75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2200">
                <a:solidFill>
                  <a:schemeClr val="accent2"/>
                </a:solidFill>
              </a:rPr>
              <a:t>Powered by the CEOS MIM Database</a:t>
            </a:r>
            <a:endParaRPr sz="22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sz="22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2200">
                <a:solidFill>
                  <a:schemeClr val="accent2"/>
                </a:solidFill>
              </a:rPr>
              <a:t>ceos.org/ghg</a:t>
            </a:r>
            <a:endParaRPr sz="2200">
              <a:solidFill>
                <a:schemeClr val="accent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t/>
            </a:r>
            <a:endParaRPr i="1" sz="4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5685225" y="3464000"/>
            <a:ext cx="6459300" cy="24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lang="en-GB" sz="1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 Ward (ESA MIM Team)</a:t>
            </a:r>
            <a:br>
              <a:rPr lang="en-GB"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 Item 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2.4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</a:t>
            </a: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Technical Workshop 2023 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2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18th - 19th October 2023, ESA/ESRIN</a:t>
            </a:r>
            <a:endParaRPr b="1" sz="22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/>
        </p:nvSpPr>
        <p:spPr>
          <a:xfrm>
            <a:off x="357100" y="1290950"/>
            <a:ext cx="11631900" cy="46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Need for greater awareness of current and planned missions to ensure continuity and coordination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IMEO Roadmap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GHG Task Team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ESA MIM Team cooperation with incoming SIT Chair team (JAXA) to develop a portal that summarises all known CO2 and CH4 observing missions - public, private and NGO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Builds on the IMEO and JPL spreadsheets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Technical support from GHG TT - thanks! (Dave, Mark, John, Yasjka…)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8"/>
          <p:cNvSpPr txBox="1"/>
          <p:nvPr/>
        </p:nvSpPr>
        <p:spPr>
          <a:xfrm>
            <a:off x="94020" y="103248"/>
            <a:ext cx="8668512" cy="769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Context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" name="Google Shape;7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0425" y="1657725"/>
            <a:ext cx="1822651" cy="11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88073" y="1874975"/>
            <a:ext cx="1142298" cy="71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 txBox="1"/>
          <p:nvPr/>
        </p:nvSpPr>
        <p:spPr>
          <a:xfrm>
            <a:off x="94026" y="103250"/>
            <a:ext cx="9824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ceos.org/ghg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1" name="Google Shape;8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801" y="1209200"/>
            <a:ext cx="4936000" cy="499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80977" y="927175"/>
            <a:ext cx="4698694" cy="264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81475" y="3454886"/>
            <a:ext cx="4698700" cy="2424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 txBox="1"/>
          <p:nvPr/>
        </p:nvSpPr>
        <p:spPr>
          <a:xfrm>
            <a:off x="94026" y="103250"/>
            <a:ext cx="9824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ceos.org/ghg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9" name="Google Shape;8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88150"/>
            <a:ext cx="5644375" cy="4999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78325" y="1088150"/>
            <a:ext cx="5809306" cy="5426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1"/>
          <p:cNvSpPr txBox="1"/>
          <p:nvPr/>
        </p:nvSpPr>
        <p:spPr>
          <a:xfrm>
            <a:off x="357100" y="1290950"/>
            <a:ext cx="10922100" cy="23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Global GHG Mappers (usually public)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Facility Scale Plume Monitors (mixed)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Operational Sounders 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Links through to MIM profile for each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" name="Google Shape;96;p11"/>
          <p:cNvSpPr txBox="1"/>
          <p:nvPr/>
        </p:nvSpPr>
        <p:spPr>
          <a:xfrm>
            <a:off x="94026" y="103250"/>
            <a:ext cx="9824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ceos.org/ghg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7" name="Google Shape;9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3900" y="1376275"/>
            <a:ext cx="6350526" cy="416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"/>
          <p:cNvSpPr txBox="1"/>
          <p:nvPr/>
        </p:nvSpPr>
        <p:spPr>
          <a:xfrm>
            <a:off x="357100" y="1290950"/>
            <a:ext cx="6035700" cy="46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Being deployed in the IMEO Roadmap document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Great feedback from GHG TT - already reflected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Further comments and updates welcome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Ready to demo at COP-28 and beyond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Seeks to help explain the role of different mission types and the CEOS missions in particular in context of public/NGO missions</a:t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20662" lvl="0" marL="214312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Montserrat"/>
              <a:buChar char="❖"/>
            </a:pPr>
            <a:r>
              <a:rPr b="1" lang="en-GB" sz="1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ceos.org/ghg</a:t>
            </a:r>
            <a:endParaRPr b="1" sz="1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3" name="Google Shape;103;p12"/>
          <p:cNvSpPr txBox="1"/>
          <p:nvPr/>
        </p:nvSpPr>
        <p:spPr>
          <a:xfrm>
            <a:off x="94026" y="103250"/>
            <a:ext cx="9824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Already in use!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4" name="Google Shape;10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3025" y="1497200"/>
            <a:ext cx="5494401" cy="4120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/>
          <p:nvPr/>
        </p:nvSpPr>
        <p:spPr>
          <a:xfrm>
            <a:off x="4827150" y="1057075"/>
            <a:ext cx="2537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ceos.org/ghg</a:t>
            </a:r>
            <a:r>
              <a:rPr b="1" lang="en-GB" sz="17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1" sz="1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110;p13"/>
          <p:cNvSpPr txBox="1"/>
          <p:nvPr/>
        </p:nvSpPr>
        <p:spPr>
          <a:xfrm>
            <a:off x="94026" y="103250"/>
            <a:ext cx="9824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Thanks!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1" name="Google Shape;11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1760" y="1734007"/>
            <a:ext cx="5663092" cy="424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150" y="1734000"/>
            <a:ext cx="5663093" cy="424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