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Montserrat" pitchFamily="2" charset="77"/>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rden, John R (US 3290)" userId="1412346f-547b-4dab-8e17-547eb646f6ee" providerId="ADAL" clId="{4B9A5BC1-2868-B640-9610-A4BF9C50530C}"/>
    <pc:docChg chg="undo custSel modSld">
      <pc:chgData name="Worden, John R (US 3290)" userId="1412346f-547b-4dab-8e17-547eb646f6ee" providerId="ADAL" clId="{4B9A5BC1-2868-B640-9610-A4BF9C50530C}" dt="2023-10-16T02:19:20.677" v="5035" actId="20577"/>
      <pc:docMkLst>
        <pc:docMk/>
      </pc:docMkLst>
      <pc:sldChg chg="modSp mod">
        <pc:chgData name="Worden, John R (US 3290)" userId="1412346f-547b-4dab-8e17-547eb646f6ee" providerId="ADAL" clId="{4B9A5BC1-2868-B640-9610-A4BF9C50530C}" dt="2023-10-09T20:59:39.747" v="786" actId="20577"/>
        <pc:sldMkLst>
          <pc:docMk/>
          <pc:sldMk cId="0" sldId="257"/>
        </pc:sldMkLst>
        <pc:spChg chg="mod">
          <ac:chgData name="Worden, John R (US 3290)" userId="1412346f-547b-4dab-8e17-547eb646f6ee" providerId="ADAL" clId="{4B9A5BC1-2868-B640-9610-A4BF9C50530C}" dt="2023-10-09T20:59:39.747" v="786" actId="20577"/>
          <ac:spMkLst>
            <pc:docMk/>
            <pc:sldMk cId="0" sldId="257"/>
            <ac:spMk id="72" creationId="{00000000-0000-0000-0000-000000000000}"/>
          </ac:spMkLst>
        </pc:spChg>
      </pc:sldChg>
      <pc:sldChg chg="modSp mod">
        <pc:chgData name="Worden, John R (US 3290)" userId="1412346f-547b-4dab-8e17-547eb646f6ee" providerId="ADAL" clId="{4B9A5BC1-2868-B640-9610-A4BF9C50530C}" dt="2023-10-09T23:04:17.046" v="2648" actId="20577"/>
        <pc:sldMkLst>
          <pc:docMk/>
          <pc:sldMk cId="0" sldId="258"/>
        </pc:sldMkLst>
        <pc:spChg chg="mod">
          <ac:chgData name="Worden, John R (US 3290)" userId="1412346f-547b-4dab-8e17-547eb646f6ee" providerId="ADAL" clId="{4B9A5BC1-2868-B640-9610-A4BF9C50530C}" dt="2023-10-09T23:04:17.046" v="2648" actId="20577"/>
          <ac:spMkLst>
            <pc:docMk/>
            <pc:sldMk cId="0" sldId="258"/>
            <ac:spMk id="78" creationId="{00000000-0000-0000-0000-000000000000}"/>
          </ac:spMkLst>
        </pc:spChg>
      </pc:sldChg>
      <pc:sldChg chg="modSp mod">
        <pc:chgData name="Worden, John R (US 3290)" userId="1412346f-547b-4dab-8e17-547eb646f6ee" providerId="ADAL" clId="{4B9A5BC1-2868-B640-9610-A4BF9C50530C}" dt="2023-10-09T23:04:43.764" v="2650" actId="20577"/>
        <pc:sldMkLst>
          <pc:docMk/>
          <pc:sldMk cId="0" sldId="259"/>
        </pc:sldMkLst>
        <pc:spChg chg="mod">
          <ac:chgData name="Worden, John R (US 3290)" userId="1412346f-547b-4dab-8e17-547eb646f6ee" providerId="ADAL" clId="{4B9A5BC1-2868-B640-9610-A4BF9C50530C}" dt="2023-10-09T22:50:49.646" v="2333" actId="20577"/>
          <ac:spMkLst>
            <pc:docMk/>
            <pc:sldMk cId="0" sldId="259"/>
            <ac:spMk id="84" creationId="{00000000-0000-0000-0000-000000000000}"/>
          </ac:spMkLst>
        </pc:spChg>
        <pc:spChg chg="mod">
          <ac:chgData name="Worden, John R (US 3290)" userId="1412346f-547b-4dab-8e17-547eb646f6ee" providerId="ADAL" clId="{4B9A5BC1-2868-B640-9610-A4BF9C50530C}" dt="2023-10-09T23:04:43.764" v="2650" actId="20577"/>
          <ac:spMkLst>
            <pc:docMk/>
            <pc:sldMk cId="0" sldId="259"/>
            <ac:spMk id="87" creationId="{00000000-0000-0000-0000-000000000000}"/>
          </ac:spMkLst>
        </pc:spChg>
      </pc:sldChg>
      <pc:sldChg chg="modSp mod">
        <pc:chgData name="Worden, John R (US 3290)" userId="1412346f-547b-4dab-8e17-547eb646f6ee" providerId="ADAL" clId="{4B9A5BC1-2868-B640-9610-A4BF9C50530C}" dt="2023-10-09T22:54:19.755" v="2523" actId="113"/>
        <pc:sldMkLst>
          <pc:docMk/>
          <pc:sldMk cId="0" sldId="260"/>
        </pc:sldMkLst>
        <pc:spChg chg="mod">
          <ac:chgData name="Worden, John R (US 3290)" userId="1412346f-547b-4dab-8e17-547eb646f6ee" providerId="ADAL" clId="{4B9A5BC1-2868-B640-9610-A4BF9C50530C}" dt="2023-10-09T22:54:19.755" v="2523" actId="113"/>
          <ac:spMkLst>
            <pc:docMk/>
            <pc:sldMk cId="0" sldId="260"/>
            <ac:spMk id="92" creationId="{00000000-0000-0000-0000-000000000000}"/>
          </ac:spMkLst>
        </pc:spChg>
      </pc:sldChg>
      <pc:sldChg chg="modSp mod">
        <pc:chgData name="Worden, John R (US 3290)" userId="1412346f-547b-4dab-8e17-547eb646f6ee" providerId="ADAL" clId="{4B9A5BC1-2868-B640-9610-A4BF9C50530C}" dt="2023-10-16T02:19:20.677" v="5035" actId="20577"/>
        <pc:sldMkLst>
          <pc:docMk/>
          <pc:sldMk cId="0" sldId="261"/>
        </pc:sldMkLst>
        <pc:spChg chg="mod">
          <ac:chgData name="Worden, John R (US 3290)" userId="1412346f-547b-4dab-8e17-547eb646f6ee" providerId="ADAL" clId="{4B9A5BC1-2868-B640-9610-A4BF9C50530C}" dt="2023-10-16T02:19:20.677" v="5035" actId="20577"/>
          <ac:spMkLst>
            <pc:docMk/>
            <pc:sldMk cId="0" sldId="261"/>
            <ac:spMk id="98" creationId="{00000000-0000-0000-0000-000000000000}"/>
          </ac:spMkLst>
        </pc:spChg>
        <pc:spChg chg="mod">
          <ac:chgData name="Worden, John R (US 3290)" userId="1412346f-547b-4dab-8e17-547eb646f6ee" providerId="ADAL" clId="{4B9A5BC1-2868-B640-9610-A4BF9C50530C}" dt="2023-10-16T02:12:53.825" v="4387" actId="255"/>
          <ac:spMkLst>
            <pc:docMk/>
            <pc:sldMk cId="0" sldId="261"/>
            <ac:spMk id="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e3ee2700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7e3ee2700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7e3ee270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7e3ee2700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e3ee2700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27e3ee2700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marL="0" marR="0" lvl="0" indent="0" algn="l" rtl="0">
              <a:spcBef>
                <a:spcPts val="0"/>
              </a:spcBef>
              <a:spcAft>
                <a:spcPts val="0"/>
              </a:spcAft>
              <a:buClr>
                <a:schemeClr val="dk1"/>
              </a:buClr>
              <a:buSzPts val="1100"/>
              <a:buFont typeface="Arial"/>
              <a:buNone/>
            </a:pPr>
            <a:endParaRPr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93960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a:t>IMEO Engagement Update</a:t>
            </a:r>
            <a:endParaRPr sz="750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endParaRPr sz="4000" i="1">
              <a:latin typeface="Montserrat"/>
              <a:ea typeface="Montserrat"/>
              <a:cs typeface="Montserrat"/>
              <a:sym typeface="Montserrat"/>
            </a:endParaRPr>
          </a:p>
        </p:txBody>
      </p:sp>
      <p:sp>
        <p:nvSpPr>
          <p:cNvPr id="67" name="Google Shape;67;p7"/>
          <p:cNvSpPr/>
          <p:nvPr/>
        </p:nvSpPr>
        <p:spPr>
          <a:xfrm>
            <a:off x="5685225" y="3464000"/>
            <a:ext cx="6459300" cy="24798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a:solidFill>
                  <a:schemeClr val="accent1"/>
                </a:solidFill>
                <a:latin typeface="Montserrat"/>
                <a:ea typeface="Montserrat"/>
                <a:cs typeface="Montserrat"/>
                <a:sym typeface="Montserrat"/>
              </a:rPr>
              <a:t> </a:t>
            </a:r>
            <a:r>
              <a:rPr lang="en-GB" sz="1700" b="1">
                <a:solidFill>
                  <a:schemeClr val="accent1"/>
                </a:solidFill>
                <a:latin typeface="Montserrat"/>
                <a:ea typeface="Montserrat"/>
                <a:cs typeface="Montserrat"/>
                <a:sym typeface="Montserrat"/>
              </a:rPr>
              <a:t>S Ward (SIT Chair Team)</a:t>
            </a:r>
            <a:br>
              <a:rPr lang="en-GB" sz="2200" b="1">
                <a:solidFill>
                  <a:schemeClr val="accent1"/>
                </a:solidFill>
                <a:latin typeface="Montserrat"/>
                <a:ea typeface="Montserrat"/>
                <a:cs typeface="Montserrat"/>
                <a:sym typeface="Montserrat"/>
              </a:rPr>
            </a:br>
            <a:r>
              <a:rPr lang="en-GB" sz="2200" b="1">
                <a:solidFill>
                  <a:schemeClr val="accent1"/>
                </a:solidFill>
                <a:latin typeface="Montserrat"/>
                <a:ea typeface="Montserrat"/>
                <a:cs typeface="Montserrat"/>
                <a:sym typeface="Montserrat"/>
              </a:rPr>
              <a:t>J Worden (JPL)</a:t>
            </a:r>
            <a:endParaRPr sz="2200" b="1">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a:solidFill>
                  <a:schemeClr val="accent1"/>
                </a:solidFill>
                <a:latin typeface="Montserrat"/>
                <a:ea typeface="Montserrat"/>
                <a:cs typeface="Montserrat"/>
                <a:sym typeface="Montserrat"/>
              </a:rPr>
              <a:t>Y Meijer (GHG TT)</a:t>
            </a:r>
            <a:br>
              <a:rPr lang="en-GB">
                <a:latin typeface="Montserrat"/>
                <a:ea typeface="Montserrat"/>
                <a:cs typeface="Montserrat"/>
                <a:sym typeface="Montserrat"/>
              </a:rPr>
            </a:br>
            <a:r>
              <a:rPr lang="en-GB" sz="2200" b="1" i="0" u="none" strike="noStrike" cap="none">
                <a:solidFill>
                  <a:schemeClr val="accent1"/>
                </a:solidFill>
                <a:latin typeface="Montserrat"/>
                <a:ea typeface="Montserrat"/>
                <a:cs typeface="Montserrat"/>
                <a:sym typeface="Montserrat"/>
              </a:rPr>
              <a:t>Agenda Item </a:t>
            </a:r>
            <a:r>
              <a:rPr lang="en-GB" sz="2200" b="1">
                <a:solidFill>
                  <a:schemeClr val="accent1"/>
                </a:solidFill>
                <a:latin typeface="Montserrat"/>
                <a:ea typeface="Montserrat"/>
                <a:cs typeface="Montserrat"/>
                <a:sym typeface="Montserrat"/>
              </a:rPr>
              <a:t>2.2</a:t>
            </a:r>
            <a:endParaRPr>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a:solidFill>
                  <a:schemeClr val="accent1"/>
                </a:solidFill>
                <a:latin typeface="Montserrat"/>
                <a:ea typeface="Montserrat"/>
                <a:cs typeface="Montserrat"/>
                <a:sym typeface="Montserrat"/>
              </a:rPr>
              <a:t>SIT</a:t>
            </a:r>
            <a:r>
              <a:rPr lang="en-GB" sz="2200" b="1">
                <a:solidFill>
                  <a:schemeClr val="accent1"/>
                </a:solidFill>
                <a:latin typeface="Montserrat"/>
                <a:ea typeface="Montserrat"/>
                <a:cs typeface="Montserrat"/>
                <a:sym typeface="Montserrat"/>
              </a:rPr>
              <a:t> Technical Workshop 2023 </a:t>
            </a:r>
            <a:endParaRPr sz="2200" b="1">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a:solidFill>
                  <a:schemeClr val="accent1"/>
                </a:solidFill>
                <a:latin typeface="Montserrat"/>
                <a:ea typeface="Montserrat"/>
                <a:cs typeface="Montserrat"/>
                <a:sym typeface="Montserrat"/>
              </a:rPr>
              <a:t>18th - 19th October 2023, ESA/ESRIN</a:t>
            </a:r>
            <a:endParaRPr sz="2200" b="1">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357100" y="1290950"/>
            <a:ext cx="11631900" cy="5978519"/>
          </a:xfrm>
          <a:prstGeom prst="rect">
            <a:avLst/>
          </a:prstGeom>
          <a:noFill/>
          <a:ln>
            <a:noFill/>
          </a:ln>
        </p:spPr>
        <p:txBody>
          <a:bodyPr spcFirstLastPara="1" wrap="square" lIns="91425" tIns="45700" rIns="91425" bIns="45700" anchor="t" anchorCtr="0">
            <a:spAutoFit/>
          </a:bodyPr>
          <a:lstStyle/>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2021 SIT Chair Team (GA-CSIRO) initiated cooperation with IMEO via UNEP</a:t>
            </a:r>
            <a:endParaRPr sz="1700" b="1" dirty="0">
              <a:solidFill>
                <a:schemeClr val="dk1"/>
              </a:solidFill>
              <a:latin typeface="Montserrat"/>
              <a:ea typeface="Montserrat"/>
              <a:cs typeface="Montserrat"/>
              <a:sym typeface="Montserrat"/>
            </a:endParaRPr>
          </a:p>
          <a:p>
            <a:pPr marL="457200" marR="0" lvl="0" indent="0" algn="l" rtl="0">
              <a:lnSpc>
                <a:spcPct val="150000"/>
              </a:lnSpc>
              <a:spcBef>
                <a:spcPts val="0"/>
              </a:spcBef>
              <a:spcAft>
                <a:spcPts val="0"/>
              </a:spcAft>
              <a:buNone/>
            </a:pPr>
            <a:endParaRPr sz="1700" b="1" dirty="0">
              <a:solidFill>
                <a:schemeClr val="dk1"/>
              </a:solidFill>
              <a:latin typeface="Montserrat"/>
              <a:ea typeface="Montserrat"/>
              <a:cs typeface="Montserrat"/>
              <a:sym typeface="Montserrat"/>
            </a:endParaRPr>
          </a:p>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IMEO has evolved since its formation in 2021</a:t>
            </a:r>
            <a:endParaRPr sz="1700" b="1" dirty="0">
              <a:solidFill>
                <a:schemeClr val="dk1"/>
              </a:solidFill>
              <a:latin typeface="Montserrat"/>
              <a:ea typeface="Montserrat"/>
              <a:cs typeface="Montserrat"/>
              <a:sym typeface="Montserrat"/>
            </a:endParaRP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notably development of MARS (Methane Alert &amp; Response System for fast identification of “high emitters” (~100 kg/hour at facility scales)</a:t>
            </a:r>
            <a:endParaRPr sz="1700" b="1" dirty="0">
              <a:solidFill>
                <a:schemeClr val="dk1"/>
              </a:solidFill>
              <a:latin typeface="Montserrat"/>
              <a:ea typeface="Montserrat"/>
              <a:cs typeface="Montserrat"/>
              <a:sym typeface="Montserrat"/>
            </a:endParaRP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satellite-driven methane point source detection and ACTION (reports back to operators)</a:t>
            </a:r>
            <a:endParaRPr sz="1700" b="1" dirty="0">
              <a:solidFill>
                <a:schemeClr val="dk1"/>
              </a:solidFill>
              <a:latin typeface="Montserrat"/>
              <a:ea typeface="Montserrat"/>
              <a:cs typeface="Montserrat"/>
              <a:sym typeface="Montserrat"/>
            </a:endParaRP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substantial engagement with oil and gas operators for both input data and for information.</a:t>
            </a:r>
            <a:endParaRPr sz="1700" b="1" dirty="0">
              <a:solidFill>
                <a:schemeClr val="dk1"/>
              </a:solidFill>
              <a:latin typeface="Montserrat"/>
              <a:ea typeface="Montserrat"/>
              <a:cs typeface="Montserrat"/>
              <a:sym typeface="Montserrat"/>
            </a:endParaRP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~80% of observable fossil methane leaks are economic to repair </a:t>
            </a: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Observed high emitters represent “low hanging fruit” for climate mitigation. However, unclear how much these emissions contribute to methane growth rate (more on this in next presentation)</a:t>
            </a:r>
            <a:endParaRPr sz="1700" b="1" dirty="0">
              <a:solidFill>
                <a:schemeClr val="dk1"/>
              </a:solidFill>
              <a:latin typeface="Montserrat"/>
              <a:ea typeface="Montserrat"/>
              <a:cs typeface="Montserrat"/>
              <a:sym typeface="Montserrat"/>
            </a:endParaRPr>
          </a:p>
          <a:p>
            <a:pPr marL="457200" marR="0" lvl="0"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Slow burn discussion between SIT Chair teams and IMEO leads since 2021 --&gt; How can CEOS better engage and support IMEO?</a:t>
            </a:r>
          </a:p>
          <a:p>
            <a:pPr marL="457200" marR="0" lvl="0" indent="-336550" algn="l" rtl="0">
              <a:lnSpc>
                <a:spcPct val="150000"/>
              </a:lnSpc>
              <a:spcBef>
                <a:spcPts val="0"/>
              </a:spcBef>
              <a:spcAft>
                <a:spcPts val="0"/>
              </a:spcAft>
              <a:buClr>
                <a:schemeClr val="dk1"/>
              </a:buClr>
              <a:buSzPts val="1700"/>
              <a:buFont typeface="Montserrat"/>
              <a:buChar char="❖"/>
            </a:pPr>
            <a:endParaRPr sz="1700" b="1" dirty="0">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1700" dirty="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lt1"/>
                </a:solidFill>
                <a:latin typeface="Montserrat"/>
                <a:ea typeface="Montserrat"/>
                <a:cs typeface="Montserrat"/>
                <a:sym typeface="Montserrat"/>
              </a:rPr>
              <a:t>Context</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357100" y="1290950"/>
            <a:ext cx="11631900" cy="5193689"/>
          </a:xfrm>
          <a:prstGeom prst="rect">
            <a:avLst/>
          </a:prstGeom>
          <a:noFill/>
          <a:ln>
            <a:noFill/>
          </a:ln>
        </p:spPr>
        <p:txBody>
          <a:bodyPr spcFirstLastPara="1" wrap="square" lIns="91425" tIns="45700" rIns="91425" bIns="45700" anchor="t" anchorCtr="0">
            <a:spAutoFit/>
          </a:bodyPr>
          <a:lstStyle/>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International Coordination Workshop on Detection of Anthropogenic Methane Emissions from High-Resolution Satellites</a:t>
            </a:r>
            <a:endParaRPr sz="1700" b="1" dirty="0">
              <a:solidFill>
                <a:schemeClr val="dk1"/>
              </a:solidFill>
              <a:latin typeface="Montserrat"/>
              <a:ea typeface="Montserrat"/>
              <a:cs typeface="Montserrat"/>
              <a:sym typeface="Montserrat"/>
            </a:endParaRP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7-8 June at Harvard</a:t>
            </a:r>
            <a:endParaRPr sz="1700" b="1" dirty="0">
              <a:solidFill>
                <a:schemeClr val="dk1"/>
              </a:solidFill>
              <a:latin typeface="Montserrat"/>
              <a:ea typeface="Montserrat"/>
              <a:cs typeface="Montserrat"/>
              <a:sym typeface="Montserrat"/>
            </a:endParaRP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Multiple CEOS agency and private and NGO mission operators</a:t>
            </a:r>
            <a:endParaRPr sz="1700" b="1" dirty="0">
              <a:solidFill>
                <a:schemeClr val="dk1"/>
              </a:solidFill>
              <a:latin typeface="Montserrat"/>
              <a:ea typeface="Montserrat"/>
              <a:cs typeface="Montserrat"/>
              <a:sym typeface="Montserrat"/>
            </a:endParaRPr>
          </a:p>
          <a:p>
            <a:pPr marL="914400" marR="0" lvl="0" indent="0" algn="l" rtl="0">
              <a:lnSpc>
                <a:spcPct val="150000"/>
              </a:lnSpc>
              <a:spcBef>
                <a:spcPts val="0"/>
              </a:spcBef>
              <a:spcAft>
                <a:spcPts val="0"/>
              </a:spcAft>
              <a:buNone/>
            </a:pPr>
            <a:endParaRPr sz="1700" b="1" dirty="0">
              <a:solidFill>
                <a:schemeClr val="dk1"/>
              </a:solidFill>
              <a:latin typeface="Montserrat"/>
              <a:ea typeface="Montserrat"/>
              <a:cs typeface="Montserrat"/>
              <a:sym typeface="Montserrat"/>
            </a:endParaRPr>
          </a:p>
          <a:p>
            <a:pPr marL="457200" marR="0" lvl="0" indent="-336550" algn="l" rtl="0">
              <a:lnSpc>
                <a:spcPct val="150000"/>
              </a:lnSpc>
              <a:spcBef>
                <a:spcPts val="0"/>
              </a:spcBef>
              <a:spcAft>
                <a:spcPts val="0"/>
              </a:spcAft>
              <a:buClr>
                <a:schemeClr val="accent2"/>
              </a:buClr>
              <a:buSzPts val="1700"/>
              <a:buFont typeface="Montserrat"/>
              <a:buChar char="❖"/>
            </a:pPr>
            <a:r>
              <a:rPr lang="en-GB" sz="1700" b="1" i="1" dirty="0">
                <a:solidFill>
                  <a:schemeClr val="accent2"/>
                </a:solidFill>
                <a:latin typeface="Montserrat"/>
                <a:ea typeface="Montserrat"/>
                <a:cs typeface="Montserrat"/>
                <a:sym typeface="Montserrat"/>
              </a:rPr>
              <a:t>The goal of the meeting was to promote collaboration and coordination between global institutions to deliver the prompt, transparent, and trusted methane emissions datasets needed to catalyse global methane emissions reductions</a:t>
            </a:r>
          </a:p>
          <a:p>
            <a:pPr marL="457200" marR="0" lvl="0" indent="-336550" algn="l" rtl="0">
              <a:lnSpc>
                <a:spcPct val="150000"/>
              </a:lnSpc>
              <a:spcBef>
                <a:spcPts val="0"/>
              </a:spcBef>
              <a:spcAft>
                <a:spcPts val="0"/>
              </a:spcAft>
              <a:buClr>
                <a:schemeClr val="accent2"/>
              </a:buClr>
              <a:buSzPts val="1700"/>
              <a:buFont typeface="Montserrat"/>
              <a:buChar char="❖"/>
            </a:pPr>
            <a:r>
              <a:rPr lang="en-GB" sz="1700" b="1" i="1" dirty="0">
                <a:solidFill>
                  <a:schemeClr val="accent2"/>
                </a:solidFill>
                <a:latin typeface="Montserrat"/>
                <a:ea typeface="Montserrat"/>
                <a:cs typeface="Montserrat"/>
                <a:sym typeface="Montserrat"/>
              </a:rPr>
              <a:t>Provide satellite remote sensing expertise for evaluating New Space (Carbon Mapper, </a:t>
            </a:r>
            <a:r>
              <a:rPr lang="en-GB" sz="1700" b="1" i="1" dirty="0" err="1">
                <a:solidFill>
                  <a:schemeClr val="accent2"/>
                </a:solidFill>
                <a:latin typeface="Montserrat"/>
                <a:ea typeface="Montserrat"/>
                <a:cs typeface="Montserrat"/>
                <a:sym typeface="Montserrat"/>
              </a:rPr>
              <a:t>GHGSat</a:t>
            </a:r>
            <a:r>
              <a:rPr lang="en-GB" sz="1700" b="1" i="1" dirty="0">
                <a:solidFill>
                  <a:schemeClr val="accent2"/>
                </a:solidFill>
                <a:latin typeface="Montserrat"/>
                <a:ea typeface="Montserrat"/>
                <a:cs typeface="Montserrat"/>
                <a:sym typeface="Montserrat"/>
              </a:rPr>
              <a:t>, </a:t>
            </a:r>
            <a:r>
              <a:rPr lang="en-GB" sz="1700" b="1" i="1" dirty="0" err="1">
                <a:solidFill>
                  <a:schemeClr val="accent2"/>
                </a:solidFill>
                <a:latin typeface="Montserrat"/>
                <a:ea typeface="Montserrat"/>
                <a:cs typeface="Montserrat"/>
                <a:sym typeface="Montserrat"/>
              </a:rPr>
              <a:t>MethaneSat</a:t>
            </a:r>
            <a:r>
              <a:rPr lang="en-GB" sz="1700" b="1" i="1" dirty="0">
                <a:solidFill>
                  <a:schemeClr val="accent2"/>
                </a:solidFill>
                <a:latin typeface="Montserrat"/>
                <a:ea typeface="Montserrat"/>
                <a:cs typeface="Montserrat"/>
                <a:sym typeface="Montserrat"/>
              </a:rPr>
              <a:t>) measurements and ensuring maximal use of data for action</a:t>
            </a:r>
          </a:p>
          <a:p>
            <a:pPr marL="457200" marR="0" lvl="0" indent="-336550" algn="l" rtl="0">
              <a:lnSpc>
                <a:spcPct val="150000"/>
              </a:lnSpc>
              <a:spcBef>
                <a:spcPts val="0"/>
              </a:spcBef>
              <a:spcAft>
                <a:spcPts val="0"/>
              </a:spcAft>
              <a:buClr>
                <a:schemeClr val="accent2"/>
              </a:buClr>
              <a:buSzPts val="1700"/>
              <a:buFont typeface="Montserrat"/>
              <a:buChar char="❖"/>
            </a:pPr>
            <a:r>
              <a:rPr lang="en-GB" sz="1700" b="1" i="1" dirty="0">
                <a:solidFill>
                  <a:schemeClr val="accent2"/>
                </a:solidFill>
                <a:latin typeface="Montserrat"/>
                <a:ea typeface="Montserrat"/>
                <a:cs typeface="Montserrat"/>
                <a:sym typeface="Montserrat"/>
              </a:rPr>
              <a:t>Highlight “public mission” data (EMIT and CO2Image) for use in IMEO activities.</a:t>
            </a:r>
          </a:p>
          <a:p>
            <a:pPr marL="457200" marR="0" lvl="0" indent="-336550" algn="l" rtl="0">
              <a:lnSpc>
                <a:spcPct val="150000"/>
              </a:lnSpc>
              <a:spcBef>
                <a:spcPts val="0"/>
              </a:spcBef>
              <a:spcAft>
                <a:spcPts val="0"/>
              </a:spcAft>
              <a:buClr>
                <a:schemeClr val="accent2"/>
              </a:buClr>
              <a:buSzPts val="1700"/>
              <a:buFont typeface="Montserrat"/>
              <a:buChar char="❖"/>
            </a:pPr>
            <a:r>
              <a:rPr lang="en-GB" sz="1700" b="1" i="1" dirty="0">
                <a:solidFill>
                  <a:schemeClr val="accent2"/>
                </a:solidFill>
                <a:latin typeface="Montserrat"/>
                <a:ea typeface="Montserrat"/>
                <a:cs typeface="Montserrat"/>
                <a:sym typeface="Montserrat"/>
              </a:rPr>
              <a:t>Understand the state-of-the art for remote sensing of methane emissions and how these data can provide actionable information</a:t>
            </a:r>
            <a:endParaRPr sz="1700" b="1" i="1" dirty="0">
              <a:solidFill>
                <a:schemeClr val="accent2"/>
              </a:solidFill>
              <a:latin typeface="Montserrat"/>
              <a:ea typeface="Montserrat"/>
              <a:cs typeface="Montserrat"/>
              <a:sym typeface="Montserrat"/>
            </a:endParaRPr>
          </a:p>
        </p:txBody>
      </p:sp>
      <p:sp>
        <p:nvSpPr>
          <p:cNvPr id="79" name="Google Shape;79;p9"/>
          <p:cNvSpPr txBox="1"/>
          <p:nvPr/>
        </p:nvSpPr>
        <p:spPr>
          <a:xfrm>
            <a:off x="94026" y="103250"/>
            <a:ext cx="9824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lt1"/>
                </a:solidFill>
                <a:latin typeface="Montserrat"/>
                <a:ea typeface="Montserrat"/>
                <a:cs typeface="Montserrat"/>
                <a:sym typeface="Montserrat"/>
              </a:rPr>
              <a:t>June 2023 CEOS-IMEO Workshop</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p:nvPr/>
        </p:nvSpPr>
        <p:spPr>
          <a:xfrm>
            <a:off x="357100" y="1290950"/>
            <a:ext cx="11631900" cy="1661953"/>
          </a:xfrm>
          <a:prstGeom prst="rect">
            <a:avLst/>
          </a:prstGeom>
          <a:noFill/>
          <a:ln>
            <a:noFill/>
          </a:ln>
        </p:spPr>
        <p:txBody>
          <a:bodyPr spcFirstLastPara="1" wrap="square" lIns="91425" tIns="45700" rIns="91425" bIns="45700" anchor="t" anchorCtr="0">
            <a:spAutoFit/>
          </a:bodyPr>
          <a:lstStyle/>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Five ad-hoc and short-lived WGs established established at workshop</a:t>
            </a:r>
            <a:endParaRPr sz="1700" b="1" dirty="0">
              <a:solidFill>
                <a:schemeClr val="dk1"/>
              </a:solidFill>
              <a:latin typeface="Montserrat"/>
              <a:ea typeface="Montserrat"/>
              <a:cs typeface="Montserrat"/>
              <a:sym typeface="Montserrat"/>
            </a:endParaRPr>
          </a:p>
          <a:p>
            <a:pPr marL="457200" marR="0" lvl="0" indent="0" algn="l" rtl="0">
              <a:lnSpc>
                <a:spcPct val="150000"/>
              </a:lnSpc>
              <a:spcBef>
                <a:spcPts val="0"/>
              </a:spcBef>
              <a:spcAft>
                <a:spcPts val="0"/>
              </a:spcAft>
              <a:buNone/>
            </a:pPr>
            <a:endParaRPr sz="1700" b="1" dirty="0">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1700" b="1" dirty="0">
              <a:solidFill>
                <a:schemeClr val="dk1"/>
              </a:solidFill>
              <a:latin typeface="Montserrat"/>
              <a:ea typeface="Montserrat"/>
              <a:cs typeface="Montserrat"/>
              <a:sym typeface="Montserrat"/>
            </a:endParaRPr>
          </a:p>
          <a:p>
            <a:pPr marL="457200" marR="0" lvl="0" indent="0" algn="l" rtl="0">
              <a:lnSpc>
                <a:spcPct val="150000"/>
              </a:lnSpc>
              <a:spcBef>
                <a:spcPts val="0"/>
              </a:spcBef>
              <a:spcAft>
                <a:spcPts val="0"/>
              </a:spcAft>
              <a:buNone/>
            </a:pPr>
            <a:endParaRPr sz="1700" b="1" dirty="0">
              <a:solidFill>
                <a:schemeClr val="dk1"/>
              </a:solidFill>
              <a:latin typeface="Montserrat"/>
              <a:ea typeface="Montserrat"/>
              <a:cs typeface="Montserrat"/>
              <a:sym typeface="Montserrat"/>
            </a:endParaRPr>
          </a:p>
        </p:txBody>
      </p:sp>
      <p:sp>
        <p:nvSpPr>
          <p:cNvPr id="85" name="Google Shape;85;p10"/>
          <p:cNvSpPr txBox="1"/>
          <p:nvPr/>
        </p:nvSpPr>
        <p:spPr>
          <a:xfrm>
            <a:off x="94026" y="103250"/>
            <a:ext cx="9824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lt1"/>
                </a:solidFill>
                <a:latin typeface="Montserrat"/>
                <a:ea typeface="Montserrat"/>
                <a:cs typeface="Montserrat"/>
                <a:sym typeface="Montserrat"/>
              </a:rPr>
              <a:t>June 2023 CEOS-IMEO Workshop</a:t>
            </a:r>
            <a:endParaRPr>
              <a:latin typeface="Montserrat"/>
              <a:ea typeface="Montserrat"/>
              <a:cs typeface="Montserrat"/>
              <a:sym typeface="Montserrat"/>
            </a:endParaRPr>
          </a:p>
        </p:txBody>
      </p:sp>
      <p:pic>
        <p:nvPicPr>
          <p:cNvPr id="86" name="Google Shape;86;p10"/>
          <p:cNvPicPr preferRelativeResize="0"/>
          <p:nvPr/>
        </p:nvPicPr>
        <p:blipFill>
          <a:blip r:embed="rId3">
            <a:alphaModFix/>
          </a:blip>
          <a:stretch>
            <a:fillRect/>
          </a:stretch>
        </p:blipFill>
        <p:spPr>
          <a:xfrm>
            <a:off x="94025" y="1893725"/>
            <a:ext cx="11887201" cy="3145929"/>
          </a:xfrm>
          <a:prstGeom prst="rect">
            <a:avLst/>
          </a:prstGeom>
          <a:noFill/>
          <a:ln>
            <a:noFill/>
          </a:ln>
        </p:spPr>
      </p:pic>
      <p:sp>
        <p:nvSpPr>
          <p:cNvPr id="87" name="Google Shape;87;p10"/>
          <p:cNvSpPr txBox="1"/>
          <p:nvPr/>
        </p:nvSpPr>
        <p:spPr>
          <a:xfrm>
            <a:off x="258276" y="5148443"/>
            <a:ext cx="9495600" cy="5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latin typeface="Montserrat" pitchFamily="2" charset="77"/>
              </a:rPr>
              <a:t>Many of these activities overlap CEOS GHG task team and ACVC GHG activities </a:t>
            </a:r>
            <a:r>
              <a:rPr lang="en-GB" sz="1600" dirty="0">
                <a:latin typeface="Montserrat" pitchFamily="2" charset="77"/>
                <a:sym typeface="Wingdings" pitchFamily="2" charset="2"/>
              </a:rPr>
              <a:t></a:t>
            </a:r>
            <a:r>
              <a:rPr lang="en-GB" sz="1600" dirty="0">
                <a:latin typeface="Montserrat" pitchFamily="2" charset="77"/>
              </a:rPr>
              <a:t> </a:t>
            </a:r>
            <a:r>
              <a:rPr lang="en-GB" sz="1600" dirty="0">
                <a:latin typeface="Montserrat" pitchFamily="2" charset="77"/>
                <a:sym typeface="Wingdings" pitchFamily="2" charset="2"/>
              </a:rPr>
              <a:t>CEOS should continue to support working groups to ensure transfer of expertise</a:t>
            </a:r>
          </a:p>
          <a:p>
            <a:pPr marL="0" lvl="0" indent="0" algn="l" rtl="0">
              <a:spcBef>
                <a:spcPts val="0"/>
              </a:spcBef>
              <a:spcAft>
                <a:spcPts val="0"/>
              </a:spcAft>
              <a:buNone/>
            </a:pPr>
            <a:endParaRPr lang="en-GB" dirty="0">
              <a:latin typeface="Montserrat" pitchFamily="2" charset="77"/>
              <a:sym typeface="Wingdings" pitchFamily="2" charset="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p:nvPr/>
        </p:nvSpPr>
        <p:spPr>
          <a:xfrm>
            <a:off x="357100" y="1290950"/>
            <a:ext cx="10922100" cy="6440184"/>
          </a:xfrm>
          <a:prstGeom prst="rect">
            <a:avLst/>
          </a:prstGeom>
          <a:noFill/>
          <a:ln>
            <a:noFill/>
          </a:ln>
        </p:spPr>
        <p:txBody>
          <a:bodyPr spcFirstLastPara="1" wrap="square" lIns="91425" tIns="45700" rIns="91425" bIns="45700" anchor="t" anchorCtr="0">
            <a:spAutoFit/>
          </a:bodyPr>
          <a:lstStyle/>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IMEO offers CEOS the opportunity to get much closer to the users than we are typically able to manage alone</a:t>
            </a:r>
            <a:endParaRPr sz="1700" b="1" dirty="0">
              <a:solidFill>
                <a:schemeClr val="dk1"/>
              </a:solidFill>
              <a:latin typeface="Montserrat"/>
              <a:ea typeface="Montserrat"/>
              <a:cs typeface="Montserrat"/>
              <a:sym typeface="Montserrat"/>
            </a:endParaRPr>
          </a:p>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Conversation has been slow with IMEO (distributed and virtual like CEOS)</a:t>
            </a:r>
            <a:endParaRPr sz="1700" b="1" dirty="0">
              <a:solidFill>
                <a:schemeClr val="dk1"/>
              </a:solidFill>
              <a:latin typeface="Montserrat"/>
              <a:ea typeface="Montserrat"/>
              <a:cs typeface="Montserrat"/>
              <a:sym typeface="Montserrat"/>
            </a:endParaRPr>
          </a:p>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IMEO offers a neutral and productive way to engage our New Space counterparts in a focused fashion</a:t>
            </a:r>
            <a:endParaRPr sz="1700" b="1" dirty="0">
              <a:solidFill>
                <a:schemeClr val="dk1"/>
              </a:solidFill>
              <a:latin typeface="Montserrat"/>
              <a:ea typeface="Montserrat"/>
              <a:cs typeface="Montserrat"/>
              <a:sym typeface="Montserrat"/>
            </a:endParaRPr>
          </a:p>
          <a:p>
            <a:pPr marL="914400" marR="0" lvl="1" indent="-336550"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Can support 'best practices’ for reporting emissions work; increasing transparency of New Space GHG products required for use in science, policy, and finance (not just operations) </a:t>
            </a:r>
            <a:r>
              <a:rPr lang="en-GB" sz="1700" b="1" dirty="0">
                <a:solidFill>
                  <a:schemeClr val="dk1"/>
                </a:solidFill>
                <a:latin typeface="Montserrat"/>
                <a:ea typeface="Montserrat"/>
                <a:cs typeface="Montserrat"/>
                <a:sym typeface="Wingdings" pitchFamily="2" charset="2"/>
              </a:rPr>
              <a:t> Next presentation</a:t>
            </a:r>
            <a:endParaRPr sz="1700" b="1" dirty="0">
              <a:solidFill>
                <a:schemeClr val="dk1"/>
              </a:solidFill>
              <a:latin typeface="Montserrat"/>
              <a:ea typeface="Montserrat"/>
              <a:cs typeface="Montserrat"/>
              <a:sym typeface="Montserrat"/>
            </a:endParaRPr>
          </a:p>
          <a:p>
            <a:pPr marL="214312" marR="0" lvl="0" indent="-220662" algn="l" rtl="0">
              <a:lnSpc>
                <a:spcPct val="150000"/>
              </a:lnSpc>
              <a:spcBef>
                <a:spcPts val="0"/>
              </a:spcBef>
              <a:spcAft>
                <a:spcPts val="0"/>
              </a:spcAft>
              <a:buClr>
                <a:schemeClr val="dk1"/>
              </a:buClr>
              <a:buSzPts val="1700"/>
              <a:buFont typeface="Montserrat"/>
              <a:buChar char="❖"/>
            </a:pPr>
            <a:r>
              <a:rPr lang="en-GB" sz="1700" b="1" dirty="0">
                <a:solidFill>
                  <a:schemeClr val="dk1"/>
                </a:solidFill>
                <a:latin typeface="Montserrat"/>
                <a:ea typeface="Montserrat"/>
                <a:cs typeface="Montserrat"/>
                <a:sym typeface="Montserrat"/>
              </a:rPr>
              <a:t>IMEO contributed to the forthcoming EO Handbook and willing to support side events with CEOS at COP-28 </a:t>
            </a:r>
          </a:p>
          <a:p>
            <a:pPr marL="214312" indent="-220662">
              <a:lnSpc>
                <a:spcPct val="150000"/>
              </a:lnSpc>
              <a:buClr>
                <a:schemeClr val="dk1"/>
              </a:buClr>
              <a:buSzPts val="1700"/>
              <a:buFont typeface="Montserrat"/>
              <a:buChar char="❖"/>
            </a:pPr>
            <a:r>
              <a:rPr lang="en-GB" sz="1800" b="1" dirty="0">
                <a:latin typeface="Montserrat" pitchFamily="2" charset="77"/>
                <a:sym typeface="Wingdings" pitchFamily="2" charset="2"/>
              </a:rPr>
              <a:t>UNEP / IMEO supports emissions validation activities (Brandt group at Stanford)  Should CEOS support development of emissions validation similar to current ACVC efforts?</a:t>
            </a:r>
            <a:endParaRPr lang="en-GB" sz="1800" b="1" dirty="0"/>
          </a:p>
          <a:p>
            <a:pPr marR="0" lvl="0" algn="l" rtl="0">
              <a:lnSpc>
                <a:spcPct val="150000"/>
              </a:lnSpc>
              <a:spcBef>
                <a:spcPts val="0"/>
              </a:spcBef>
              <a:spcAft>
                <a:spcPts val="0"/>
              </a:spcAft>
              <a:buClr>
                <a:schemeClr val="dk1"/>
              </a:buClr>
              <a:buSzPts val="1700"/>
            </a:pPr>
            <a:endParaRPr sz="1700" b="1" dirty="0">
              <a:solidFill>
                <a:schemeClr val="dk1"/>
              </a:solidFill>
              <a:latin typeface="Montserrat"/>
              <a:ea typeface="Montserrat"/>
              <a:cs typeface="Montserrat"/>
              <a:sym typeface="Montserrat"/>
            </a:endParaRPr>
          </a:p>
          <a:p>
            <a:pPr marL="914400" marR="0" lvl="0" indent="0" algn="l" rtl="0">
              <a:lnSpc>
                <a:spcPct val="150000"/>
              </a:lnSpc>
              <a:spcBef>
                <a:spcPts val="0"/>
              </a:spcBef>
              <a:spcAft>
                <a:spcPts val="0"/>
              </a:spcAft>
              <a:buNone/>
            </a:pPr>
            <a:endParaRPr sz="1700" b="1" dirty="0">
              <a:solidFill>
                <a:schemeClr val="dk1"/>
              </a:solidFill>
              <a:latin typeface="Montserrat"/>
              <a:ea typeface="Montserrat"/>
              <a:cs typeface="Montserrat"/>
              <a:sym typeface="Montserrat"/>
            </a:endParaRPr>
          </a:p>
          <a:p>
            <a:pPr marL="457200" marR="0" lvl="0" indent="0" algn="l" rtl="0">
              <a:lnSpc>
                <a:spcPct val="150000"/>
              </a:lnSpc>
              <a:spcBef>
                <a:spcPts val="0"/>
              </a:spcBef>
              <a:spcAft>
                <a:spcPts val="0"/>
              </a:spcAft>
              <a:buNone/>
            </a:pPr>
            <a:endParaRPr sz="1700" b="1" i="1" dirty="0">
              <a:solidFill>
                <a:schemeClr val="accent2"/>
              </a:solidFill>
              <a:latin typeface="Montserrat"/>
              <a:ea typeface="Montserrat"/>
              <a:cs typeface="Montserrat"/>
              <a:sym typeface="Montserrat"/>
            </a:endParaRPr>
          </a:p>
        </p:txBody>
      </p:sp>
      <p:sp>
        <p:nvSpPr>
          <p:cNvPr id="93" name="Google Shape;93;p11"/>
          <p:cNvSpPr txBox="1"/>
          <p:nvPr/>
        </p:nvSpPr>
        <p:spPr>
          <a:xfrm>
            <a:off x="94026" y="103250"/>
            <a:ext cx="9824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lt1"/>
                </a:solidFill>
                <a:latin typeface="Montserrat"/>
                <a:ea typeface="Montserrat"/>
                <a:cs typeface="Montserrat"/>
                <a:sym typeface="Montserrat"/>
              </a:rPr>
              <a:t>Issues of note for CEOS</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txBox="1"/>
          <p:nvPr/>
        </p:nvSpPr>
        <p:spPr>
          <a:xfrm>
            <a:off x="357100" y="1290950"/>
            <a:ext cx="11631900" cy="6001603"/>
          </a:xfrm>
          <a:prstGeom prst="rect">
            <a:avLst/>
          </a:prstGeom>
          <a:noFill/>
          <a:ln>
            <a:noFill/>
          </a:ln>
        </p:spPr>
        <p:txBody>
          <a:bodyPr spcFirstLastPara="1" wrap="square" lIns="91425" tIns="45700" rIns="91425" bIns="45700" anchor="t" anchorCtr="0">
            <a:spAutoFit/>
          </a:bodyPr>
          <a:lstStyle/>
          <a:p>
            <a:pPr marL="457200">
              <a:lnSpc>
                <a:spcPct val="150000"/>
              </a:lnSpc>
            </a:pPr>
            <a:r>
              <a:rPr lang="en-US" sz="1600" b="1" i="1" dirty="0">
                <a:solidFill>
                  <a:schemeClr val="tx1"/>
                </a:solidFill>
                <a:latin typeface="Montserrat"/>
                <a:ea typeface="Montserrat"/>
                <a:cs typeface="Montserrat"/>
                <a:sym typeface="Montserrat"/>
              </a:rPr>
              <a:t>(Short-term)</a:t>
            </a:r>
          </a:p>
          <a:p>
            <a:pPr marL="742950" indent="-285750">
              <a:lnSpc>
                <a:spcPct val="150000"/>
              </a:lnSpc>
              <a:buFont typeface="Wingdings" pitchFamily="2" charset="2"/>
              <a:buChar char="v"/>
            </a:pPr>
            <a:r>
              <a:rPr lang="en-US" sz="1600" b="1" i="1" dirty="0">
                <a:solidFill>
                  <a:schemeClr val="tx1"/>
                </a:solidFill>
                <a:latin typeface="Montserrat"/>
                <a:ea typeface="Montserrat"/>
                <a:cs typeface="Montserrat"/>
                <a:sym typeface="Montserrat"/>
              </a:rPr>
              <a:t>Define outcomes for IMEO working groups</a:t>
            </a:r>
          </a:p>
          <a:p>
            <a:pPr marL="742950" indent="-285750">
              <a:lnSpc>
                <a:spcPct val="150000"/>
              </a:lnSpc>
              <a:buFont typeface="Wingdings" pitchFamily="2" charset="2"/>
              <a:buChar char="v"/>
            </a:pPr>
            <a:r>
              <a:rPr lang="en-US" sz="1600" b="1" i="1" dirty="0">
                <a:solidFill>
                  <a:schemeClr val="tx1"/>
                </a:solidFill>
                <a:latin typeface="Montserrat"/>
                <a:ea typeface="Montserrat"/>
                <a:cs typeface="Montserrat"/>
                <a:sym typeface="Montserrat"/>
              </a:rPr>
              <a:t>Support Tip/Q operations between facility scale measurements (e.g. EMIT, </a:t>
            </a:r>
            <a:r>
              <a:rPr lang="en-US" sz="1600" b="1" i="1" dirty="0" err="1">
                <a:solidFill>
                  <a:schemeClr val="tx1"/>
                </a:solidFill>
                <a:latin typeface="Montserrat"/>
                <a:ea typeface="Montserrat"/>
                <a:cs typeface="Montserrat"/>
                <a:sym typeface="Montserrat"/>
              </a:rPr>
              <a:t>GHGSat</a:t>
            </a:r>
            <a:r>
              <a:rPr lang="en-US" sz="1600" b="1" i="1" dirty="0">
                <a:solidFill>
                  <a:schemeClr val="tx1"/>
                </a:solidFill>
                <a:latin typeface="Montserrat"/>
                <a:ea typeface="Montserrat"/>
                <a:cs typeface="Montserrat"/>
                <a:sym typeface="Montserrat"/>
              </a:rPr>
              <a:t>) and global mappers (e.g. TROPOMI) </a:t>
            </a:r>
          </a:p>
          <a:p>
            <a:pPr marL="742950" indent="-285750">
              <a:lnSpc>
                <a:spcPct val="150000"/>
              </a:lnSpc>
              <a:buFont typeface="Wingdings" pitchFamily="2" charset="2"/>
              <a:buChar char="v"/>
            </a:pPr>
            <a:r>
              <a:rPr lang="en-US" sz="1600" b="1" i="1" dirty="0">
                <a:solidFill>
                  <a:schemeClr val="tx1"/>
                </a:solidFill>
                <a:latin typeface="Montserrat"/>
                <a:ea typeface="Montserrat"/>
                <a:cs typeface="Montserrat"/>
                <a:sym typeface="Montserrat"/>
              </a:rPr>
              <a:t>Support coordination of observations between satellites </a:t>
            </a:r>
            <a:r>
              <a:rPr lang="en-US" sz="1600" b="1" i="1" dirty="0">
                <a:solidFill>
                  <a:schemeClr val="tx1"/>
                </a:solidFill>
                <a:latin typeface="Montserrat"/>
                <a:ea typeface="Montserrat"/>
                <a:cs typeface="Montserrat"/>
                <a:sym typeface="Wingdings" pitchFamily="2" charset="2"/>
              </a:rPr>
              <a:t></a:t>
            </a:r>
            <a:r>
              <a:rPr lang="en-US" sz="1600" b="1" i="1" dirty="0">
                <a:solidFill>
                  <a:schemeClr val="tx1"/>
                </a:solidFill>
                <a:latin typeface="Montserrat"/>
                <a:ea typeface="Montserrat"/>
                <a:cs typeface="Montserrat"/>
                <a:sym typeface="Montserrat"/>
              </a:rPr>
              <a:t> critical for quantifying uncertainty, detection limits, and applicability of “no false positive” criteria (next presentation)</a:t>
            </a:r>
          </a:p>
          <a:p>
            <a:pPr marL="457200" marR="0" lvl="0" algn="l" rtl="0">
              <a:lnSpc>
                <a:spcPct val="150000"/>
              </a:lnSpc>
              <a:spcBef>
                <a:spcPts val="0"/>
              </a:spcBef>
              <a:spcAft>
                <a:spcPts val="0"/>
              </a:spcAft>
            </a:pPr>
            <a:r>
              <a:rPr lang="en-US" sz="1600" b="1" i="1" dirty="0">
                <a:solidFill>
                  <a:schemeClr val="tx1"/>
                </a:solidFill>
                <a:latin typeface="Montserrat"/>
                <a:ea typeface="Montserrat"/>
                <a:cs typeface="Montserrat"/>
                <a:sym typeface="Montserrat"/>
              </a:rPr>
              <a:t>(Mid to Long-term) </a:t>
            </a:r>
          </a:p>
          <a:p>
            <a:pPr marL="742950" marR="0" lvl="0" indent="-285750" algn="l" rtl="0">
              <a:lnSpc>
                <a:spcPct val="150000"/>
              </a:lnSpc>
              <a:spcBef>
                <a:spcPts val="0"/>
              </a:spcBef>
              <a:spcAft>
                <a:spcPts val="0"/>
              </a:spcAft>
              <a:buFont typeface="Wingdings" pitchFamily="2" charset="2"/>
              <a:buChar char="v"/>
            </a:pPr>
            <a:r>
              <a:rPr lang="en-US" sz="1600" b="1" i="1" dirty="0">
                <a:solidFill>
                  <a:schemeClr val="tx1"/>
                </a:solidFill>
                <a:latin typeface="Montserrat"/>
                <a:ea typeface="Montserrat"/>
                <a:cs typeface="Montserrat"/>
                <a:sym typeface="Montserrat"/>
              </a:rPr>
              <a:t>CEOS / IMEO engagement can support how to address New Space / IP issues and corresponding data transparency (next presentation)</a:t>
            </a:r>
          </a:p>
          <a:p>
            <a:pPr marL="742950" indent="-285750">
              <a:lnSpc>
                <a:spcPct val="150000"/>
              </a:lnSpc>
              <a:buFont typeface="Wingdings" pitchFamily="2" charset="2"/>
              <a:buChar char="v"/>
            </a:pPr>
            <a:r>
              <a:rPr lang="en-US" sz="1600" b="1" i="1" dirty="0">
                <a:solidFill>
                  <a:schemeClr val="tx1"/>
                </a:solidFill>
                <a:latin typeface="Montserrat"/>
                <a:ea typeface="Montserrat"/>
                <a:cs typeface="Montserrat"/>
                <a:sym typeface="Montserrat"/>
              </a:rPr>
              <a:t>Help define robust evaluation metrics for New </a:t>
            </a:r>
            <a:r>
              <a:rPr lang="en-US" sz="1600" b="1" i="1">
                <a:solidFill>
                  <a:schemeClr val="tx1"/>
                </a:solidFill>
                <a:latin typeface="Montserrat"/>
                <a:ea typeface="Montserrat"/>
                <a:cs typeface="Montserrat"/>
                <a:sym typeface="Montserrat"/>
              </a:rPr>
              <a:t>Space data </a:t>
            </a:r>
            <a:r>
              <a:rPr lang="en-US" sz="1600" b="1" i="1">
                <a:solidFill>
                  <a:schemeClr val="tx1"/>
                </a:solidFill>
                <a:latin typeface="Montserrat"/>
                <a:ea typeface="Montserrat"/>
                <a:cs typeface="Montserrat"/>
                <a:sym typeface="Wingdings" pitchFamily="2" charset="2"/>
              </a:rPr>
              <a:t> this </a:t>
            </a:r>
            <a:r>
              <a:rPr lang="en-US" sz="1600" b="1" i="1" dirty="0">
                <a:solidFill>
                  <a:schemeClr val="tx1"/>
                </a:solidFill>
                <a:latin typeface="Montserrat"/>
                <a:ea typeface="Montserrat"/>
                <a:cs typeface="Montserrat"/>
                <a:sym typeface="Wingdings" pitchFamily="2" charset="2"/>
              </a:rPr>
              <a:t>could be a critical element for a functional carbon market that is based on empirical data</a:t>
            </a:r>
            <a:endParaRPr lang="en-US" sz="1600" b="1" i="1" dirty="0">
              <a:solidFill>
                <a:schemeClr val="tx1"/>
              </a:solidFill>
              <a:latin typeface="Montserrat"/>
              <a:ea typeface="Montserrat"/>
              <a:cs typeface="Montserrat"/>
              <a:sym typeface="Montserrat"/>
            </a:endParaRPr>
          </a:p>
          <a:p>
            <a:pPr marL="742950" marR="0" lvl="0" indent="-285750" algn="l" rtl="0">
              <a:lnSpc>
                <a:spcPct val="150000"/>
              </a:lnSpc>
              <a:spcBef>
                <a:spcPts val="0"/>
              </a:spcBef>
              <a:spcAft>
                <a:spcPts val="0"/>
              </a:spcAft>
              <a:buFont typeface="Wingdings" pitchFamily="2" charset="2"/>
              <a:buChar char="v"/>
            </a:pPr>
            <a:r>
              <a:rPr lang="en-US" sz="1600" b="1" i="1" dirty="0">
                <a:solidFill>
                  <a:schemeClr val="tx1"/>
                </a:solidFill>
                <a:latin typeface="Montserrat"/>
                <a:ea typeface="Montserrat"/>
                <a:cs typeface="Montserrat"/>
                <a:sym typeface="Montserrat"/>
              </a:rPr>
              <a:t>Help define standards for reporting emissions based on satellite data (next presentation)</a:t>
            </a:r>
          </a:p>
          <a:p>
            <a:pPr marL="742950" marR="0" lvl="0" indent="-285750" algn="l" rtl="0">
              <a:lnSpc>
                <a:spcPct val="150000"/>
              </a:lnSpc>
              <a:spcBef>
                <a:spcPts val="0"/>
              </a:spcBef>
              <a:spcAft>
                <a:spcPts val="0"/>
              </a:spcAft>
              <a:buFont typeface="Wingdings" pitchFamily="2" charset="2"/>
              <a:buChar char="v"/>
            </a:pPr>
            <a:r>
              <a:rPr lang="en-US" sz="1600" b="1" i="1" dirty="0">
                <a:solidFill>
                  <a:schemeClr val="tx1"/>
                </a:solidFill>
                <a:latin typeface="Montserrat"/>
                <a:ea typeface="Montserrat"/>
                <a:cs typeface="Montserrat"/>
                <a:sym typeface="Montserrat"/>
              </a:rPr>
              <a:t>Leverage CEOS/IMEO activities to support emissions for policy? (e.g. COP?)</a:t>
            </a:r>
          </a:p>
          <a:p>
            <a:pPr marL="742950" marR="0" lvl="0" indent="-285750" algn="l" rtl="0">
              <a:lnSpc>
                <a:spcPct val="150000"/>
              </a:lnSpc>
              <a:spcBef>
                <a:spcPts val="0"/>
              </a:spcBef>
              <a:spcAft>
                <a:spcPts val="0"/>
              </a:spcAft>
              <a:buFont typeface="Wingdings" pitchFamily="2" charset="2"/>
              <a:buChar char="v"/>
            </a:pPr>
            <a:r>
              <a:rPr lang="en-US" sz="1600" b="1" i="1" dirty="0">
                <a:solidFill>
                  <a:schemeClr val="tx1"/>
                </a:solidFill>
                <a:latin typeface="Montserrat"/>
                <a:ea typeface="Montserrat"/>
                <a:cs typeface="Montserrat"/>
                <a:sym typeface="Wingdings" pitchFamily="2" charset="2"/>
              </a:rPr>
              <a:t>Coordinate with IMEO and WMO to create a hub for methane data (concentrations to emissions)</a:t>
            </a:r>
            <a:endParaRPr lang="en-US" sz="1600" b="1" i="1" dirty="0">
              <a:solidFill>
                <a:schemeClr val="tx1"/>
              </a:solidFill>
              <a:latin typeface="Montserrat"/>
              <a:ea typeface="Montserrat"/>
              <a:cs typeface="Montserrat"/>
              <a:sym typeface="Montserrat"/>
            </a:endParaRPr>
          </a:p>
          <a:p>
            <a:pPr marL="742950" marR="0" lvl="0" indent="-285750" algn="l" rtl="0">
              <a:lnSpc>
                <a:spcPct val="150000"/>
              </a:lnSpc>
              <a:spcBef>
                <a:spcPts val="0"/>
              </a:spcBef>
              <a:spcAft>
                <a:spcPts val="0"/>
              </a:spcAft>
              <a:buFont typeface="Wingdings" pitchFamily="2" charset="2"/>
              <a:buChar char="v"/>
            </a:pPr>
            <a:endParaRPr lang="en-US" sz="1600" b="1" i="1" dirty="0">
              <a:solidFill>
                <a:schemeClr val="tx1"/>
              </a:solidFill>
              <a:latin typeface="Montserrat"/>
              <a:ea typeface="Montserrat"/>
              <a:cs typeface="Montserrat"/>
              <a:sym typeface="Montserrat"/>
            </a:endParaRPr>
          </a:p>
          <a:p>
            <a:pPr marL="457200" marR="0" lvl="0" indent="0" algn="l" rtl="0">
              <a:lnSpc>
                <a:spcPct val="150000"/>
              </a:lnSpc>
              <a:spcBef>
                <a:spcPts val="0"/>
              </a:spcBef>
              <a:spcAft>
                <a:spcPts val="0"/>
              </a:spcAft>
              <a:buNone/>
            </a:pPr>
            <a:endParaRPr lang="en-US" sz="1600" b="1" i="1" dirty="0">
              <a:solidFill>
                <a:schemeClr val="tx1"/>
              </a:solidFill>
              <a:latin typeface="Montserrat"/>
              <a:ea typeface="Montserrat"/>
              <a:cs typeface="Montserrat"/>
              <a:sym typeface="Wingdings" pitchFamily="2" charset="2"/>
            </a:endParaRPr>
          </a:p>
        </p:txBody>
      </p:sp>
      <p:sp>
        <p:nvSpPr>
          <p:cNvPr id="99" name="Google Shape;99;p12"/>
          <p:cNvSpPr txBox="1"/>
          <p:nvPr/>
        </p:nvSpPr>
        <p:spPr>
          <a:xfrm>
            <a:off x="94026" y="103250"/>
            <a:ext cx="98241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chemeClr val="lt1"/>
                </a:solidFill>
                <a:latin typeface="Montserrat"/>
                <a:ea typeface="Montserrat"/>
                <a:cs typeface="Montserrat"/>
                <a:sym typeface="Montserrat"/>
              </a:rPr>
              <a:t>Possible next steps (Feedback Welcome!)</a:t>
            </a:r>
            <a:endParaRPr sz="3200" dirty="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655</Words>
  <Application>Microsoft Macintosh PowerPoint</Application>
  <PresentationFormat>Widescreen</PresentationFormat>
  <Paragraphs>48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Montserrat</vt:lpstr>
      <vt:lpstr>Wingdings</vt:lpstr>
      <vt:lpstr>ceos</vt:lpstr>
      <vt:lpstr>IMEO Engagement Update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IMEO Engagement Update </dc:title>
  <cp:lastModifiedBy>Worden, John R (US 3290)</cp:lastModifiedBy>
  <cp:revision>1</cp:revision>
  <dcterms:modified xsi:type="dcterms:W3CDTF">2023-10-16T02:19:23Z</dcterms:modified>
</cp:coreProperties>
</file>