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p:regular r:id="rId19"/>
      <p:bold r:id="rId20"/>
      <p:italic r:id="rId21"/>
      <p:boldItalic r:id="rId22"/>
    </p:embeddedFont>
    <p:embeddedFont>
      <p:font typeface="Montserrat"/>
      <p:regular r:id="rId23"/>
      <p:bold r:id="rId24"/>
      <p:italic r:id="rId25"/>
      <p:boldItalic r:id="rId26"/>
    </p:embeddedFont>
    <p:embeddedFont>
      <p:font typeface="Open Sans Medium"/>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B73A6D-4E71-432B-A7C3-2935F1AE8AFA}">
  <a:tblStyle styleId="{ECB73A6D-4E71-432B-A7C3-2935F1AE8A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6AA61BF-D2C0-4283-BCDC-B76B60EAD7A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penSansMedium-bold.fntdata"/><Relationship Id="rId27" Type="http://schemas.openxmlformats.org/officeDocument/2006/relationships/font" Target="fonts/Open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penSansMedium-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87e152af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87e152af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bd4f34436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8bd4f3443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bd4f3439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8bd4f343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7e152af4d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87e152af4d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7e152af4d_0_22:notes"/>
          <p:cNvSpPr txBox="1"/>
          <p:nvPr>
            <p:ph idx="1" type="body"/>
          </p:nvPr>
        </p:nvSpPr>
        <p:spPr>
          <a:xfrm>
            <a:off x="691886" y="4022836"/>
            <a:ext cx="5535000" cy="38112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rgbClr val="000000"/>
              </a:buClr>
              <a:buSzPts val="1100"/>
              <a:buFont typeface="Arial"/>
              <a:buNone/>
            </a:pPr>
            <a:r>
              <a:rPr lang="en-GB"/>
              <a:t>As CEOS chair, GISTDA is committed to a set of priority focal areas for 2023 that are respond to the long-term priorities of the organisation.  In 2023 there has been a greater focus on:</a:t>
            </a:r>
            <a:endParaRPr/>
          </a:p>
          <a:p>
            <a:pPr indent="0" lvl="0" marL="0" marR="0" rtl="0" algn="l">
              <a:lnSpc>
                <a:spcPct val="125000"/>
              </a:lnSpc>
              <a:spcBef>
                <a:spcPts val="0"/>
              </a:spcBef>
              <a:spcAft>
                <a:spcPts val="0"/>
              </a:spcAft>
              <a:buClr>
                <a:srgbClr val="000000"/>
              </a:buClr>
              <a:buSzPts val="1100"/>
              <a:buFont typeface="Arial"/>
              <a:buNone/>
            </a:pPr>
            <a:r>
              <a:t/>
            </a:r>
            <a:endParaRPr/>
          </a:p>
          <a:p>
            <a:pPr indent="-342900" lvl="0" marL="342900" marR="0" rtl="0" algn="l">
              <a:lnSpc>
                <a:spcPct val="125000"/>
              </a:lnSpc>
              <a:spcBef>
                <a:spcPts val="0"/>
              </a:spcBef>
              <a:spcAft>
                <a:spcPts val="0"/>
              </a:spcAft>
              <a:buClr>
                <a:srgbClr val="000000"/>
              </a:buClr>
              <a:buSzPts val="1100"/>
              <a:buFont typeface="Arial"/>
              <a:buAutoNum type="arabicPeriod"/>
            </a:pPr>
            <a:r>
              <a:rPr lang="en-GB"/>
              <a:t>Supporting the preparations offered by CEOS Members and Associates to the first Global Stocktake of the United Nations Framework Convention on Climate Change (UNFCCC). The Global Stocktake is a fundamental component of the Paris Agreement and will be used to monitor its implementation and to evaluate the collective progress made in achieving the agreed goals.  This will be the very first of its kind and is due to be delivered at COP-28, which will be held in the United Arab Emirates in November / December this year.</a:t>
            </a:r>
            <a:endParaRPr/>
          </a:p>
          <a:p>
            <a:pPr indent="-273050" lvl="0" marL="342900" marR="0" rtl="0" algn="l">
              <a:lnSpc>
                <a:spcPct val="125000"/>
              </a:lnSpc>
              <a:spcBef>
                <a:spcPts val="0"/>
              </a:spcBef>
              <a:spcAft>
                <a:spcPts val="0"/>
              </a:spcAft>
              <a:buClr>
                <a:srgbClr val="000000"/>
              </a:buClr>
              <a:buSzPts val="1100"/>
              <a:buFont typeface="Arial"/>
              <a:buNone/>
            </a:pPr>
            <a:r>
              <a:t/>
            </a:r>
            <a:endParaRPr/>
          </a:p>
          <a:p>
            <a:pPr indent="-342900" lvl="0" marL="342900" marR="0" rtl="0" algn="l">
              <a:lnSpc>
                <a:spcPct val="125000"/>
              </a:lnSpc>
              <a:spcBef>
                <a:spcPts val="0"/>
              </a:spcBef>
              <a:spcAft>
                <a:spcPts val="0"/>
              </a:spcAft>
              <a:buClr>
                <a:srgbClr val="000000"/>
              </a:buClr>
              <a:buSzPts val="1800"/>
              <a:buFont typeface="Arial"/>
              <a:buAutoNum type="arabicPeriod"/>
            </a:pPr>
            <a:r>
              <a:rPr lang="en-GB" sz="1800">
                <a:latin typeface="Calibri"/>
                <a:ea typeface="Calibri"/>
                <a:cs typeface="Calibri"/>
                <a:sym typeface="Calibri"/>
              </a:rPr>
              <a:t>Supporting exploration of new geometries for space agencies and CEOS with “New Space” which really encompasses all commercial activities in EO, not just “new” ventures.  A dedicated Task Team has been set up for one-year to to explore collaborative opportunities with New Space.  The idea is for the Task Team to propose a set of defined actions that could sit within the CEOS framework, and which could enhance the outcomes of CEOS entities who are working with the commercial sector either at national or international levels.  The focus is on both upstream and downstream, in other words right across the whole value chain. The Task team has two main goals, which are basically to promote sharing of information between CEOS members on this important topic and also to work on a white paper. </a:t>
            </a:r>
            <a:endParaRPr sz="1800">
              <a:latin typeface="Calibri"/>
              <a:ea typeface="Calibri"/>
              <a:cs typeface="Calibri"/>
              <a:sym typeface="Calibri"/>
            </a:endParaRPr>
          </a:p>
          <a:p>
            <a:pPr indent="-273050" lvl="0" marL="342900" marR="0" rtl="0" algn="l">
              <a:lnSpc>
                <a:spcPct val="125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76" name="Google Shape;76;g287e152af4d_0_22:notes"/>
          <p:cNvSpPr/>
          <p:nvPr>
            <p:ph idx="2" type="sldImg"/>
          </p:nvPr>
        </p:nvSpPr>
        <p:spPr>
          <a:xfrm>
            <a:off x="384381" y="635185"/>
            <a:ext cx="6150000" cy="317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bc3f7805e_0_156:notes"/>
          <p:cNvSpPr/>
          <p:nvPr>
            <p:ph idx="2" type="sldImg"/>
          </p:nvPr>
        </p:nvSpPr>
        <p:spPr>
          <a:xfrm>
            <a:off x="409273" y="635512"/>
            <a:ext cx="6100800" cy="317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8bc3f7805e_0_156:notes"/>
          <p:cNvSpPr txBox="1"/>
          <p:nvPr>
            <p:ph idx="1" type="body"/>
          </p:nvPr>
        </p:nvSpPr>
        <p:spPr>
          <a:xfrm>
            <a:off x="691886" y="4022831"/>
            <a:ext cx="5535000" cy="3811200"/>
          </a:xfrm>
          <a:prstGeom prst="rect">
            <a:avLst/>
          </a:prstGeom>
          <a:noFill/>
          <a:ln>
            <a:noFill/>
          </a:ln>
        </p:spPr>
        <p:txBody>
          <a:bodyPr anchorCtr="0" anchor="t" bIns="89500" lIns="89500" spcFirstLastPara="1" rIns="89500" wrap="square" tIns="89500">
            <a:noAutofit/>
          </a:bodyPr>
          <a:lstStyle/>
          <a:p>
            <a:pPr indent="-323850" lvl="0" marL="444500" rtl="0" algn="l">
              <a:lnSpc>
                <a:spcPct val="115000"/>
              </a:lnSpc>
              <a:spcBef>
                <a:spcPts val="0"/>
              </a:spcBef>
              <a:spcAft>
                <a:spcPts val="0"/>
              </a:spcAft>
              <a:buClr>
                <a:schemeClr val="dk1"/>
              </a:buClr>
              <a:buSzPts val="1500"/>
              <a:buFont typeface="Calibri"/>
              <a:buChar char="❖"/>
            </a:pPr>
            <a:r>
              <a:rPr lang="en-GB" sz="1600">
                <a:solidFill>
                  <a:schemeClr val="dk1"/>
                </a:solidFill>
                <a:latin typeface="Calibri"/>
                <a:ea typeface="Calibri"/>
                <a:cs typeface="Calibri"/>
                <a:sym typeface="Calibri"/>
              </a:rPr>
              <a:t>Improved awareness and understanding of the potential of AFOLU datasets for monitoring and managing forests and land use at the global scale</a:t>
            </a:r>
            <a:endParaRPr sz="1600">
              <a:solidFill>
                <a:schemeClr val="dk1"/>
              </a:solidFill>
              <a:latin typeface="Calibri"/>
              <a:ea typeface="Calibri"/>
              <a:cs typeface="Calibri"/>
              <a:sym typeface="Calibri"/>
            </a:endParaRPr>
          </a:p>
          <a:p>
            <a:pPr indent="-323850" lvl="0" marL="444500" rtl="0" algn="l">
              <a:lnSpc>
                <a:spcPct val="115000"/>
              </a:lnSpc>
              <a:spcBef>
                <a:spcPts val="1000"/>
              </a:spcBef>
              <a:spcAft>
                <a:spcPts val="0"/>
              </a:spcAft>
              <a:buClr>
                <a:schemeClr val="dk1"/>
              </a:buClr>
              <a:buSzPts val="1500"/>
              <a:buFont typeface="Calibri"/>
              <a:buChar char="❖"/>
            </a:pPr>
            <a:r>
              <a:rPr lang="en-GB" sz="1600">
                <a:solidFill>
                  <a:schemeClr val="dk1"/>
                </a:solidFill>
                <a:latin typeface="Calibri"/>
                <a:ea typeface="Calibri"/>
                <a:cs typeface="Calibri"/>
                <a:sym typeface="Calibri"/>
              </a:rPr>
              <a:t>Enhanced capacity and skills among participants to use and apply AFOLU datasets and technologies in their work, research and policymaking</a:t>
            </a:r>
            <a:endParaRPr sz="1600">
              <a:solidFill>
                <a:schemeClr val="dk1"/>
              </a:solidFill>
              <a:latin typeface="Calibri"/>
              <a:ea typeface="Calibri"/>
              <a:cs typeface="Calibri"/>
              <a:sym typeface="Calibri"/>
            </a:endParaRPr>
          </a:p>
          <a:p>
            <a:pPr indent="-323850" lvl="0" marL="444500" rtl="0" algn="l">
              <a:lnSpc>
                <a:spcPct val="115000"/>
              </a:lnSpc>
              <a:spcBef>
                <a:spcPts val="1000"/>
              </a:spcBef>
              <a:spcAft>
                <a:spcPts val="0"/>
              </a:spcAft>
              <a:buClr>
                <a:schemeClr val="dk1"/>
              </a:buClr>
              <a:buSzPts val="1500"/>
              <a:buFont typeface="Calibri"/>
              <a:buChar char="❖"/>
            </a:pPr>
            <a:r>
              <a:rPr lang="en-GB" sz="1600">
                <a:solidFill>
                  <a:schemeClr val="dk1"/>
                </a:solidFill>
                <a:latin typeface="Calibri"/>
                <a:ea typeface="Calibri"/>
                <a:cs typeface="Calibri"/>
                <a:sym typeface="Calibri"/>
              </a:rPr>
              <a:t>Strengthened collaboration and partnerships among stakeholders and experts working on AFOLU-related issues, leading to new research projects, initiatives, and networks</a:t>
            </a:r>
            <a:endParaRPr sz="1600">
              <a:solidFill>
                <a:schemeClr val="dk1"/>
              </a:solidFill>
              <a:latin typeface="Calibri"/>
              <a:ea typeface="Calibri"/>
              <a:cs typeface="Calibri"/>
              <a:sym typeface="Calibri"/>
            </a:endParaRPr>
          </a:p>
          <a:p>
            <a:pPr indent="-323850" lvl="0" marL="444500" rtl="0" algn="l">
              <a:lnSpc>
                <a:spcPct val="115000"/>
              </a:lnSpc>
              <a:spcBef>
                <a:spcPts val="1000"/>
              </a:spcBef>
              <a:spcAft>
                <a:spcPts val="1000"/>
              </a:spcAft>
              <a:buClr>
                <a:schemeClr val="dk1"/>
              </a:buClr>
              <a:buSzPts val="1500"/>
              <a:buFont typeface="Calibri"/>
              <a:buChar char="❖"/>
            </a:pPr>
            <a:r>
              <a:rPr lang="en-GB" sz="1600">
                <a:solidFill>
                  <a:schemeClr val="dk1"/>
                </a:solidFill>
                <a:latin typeface="Calibri"/>
                <a:ea typeface="Calibri"/>
                <a:cs typeface="Calibri"/>
                <a:sym typeface="Calibri"/>
              </a:rPr>
              <a:t>Increased knowledge sharing of best practices and success stories related to AFOLU data management and application, contributing to a more informed and evidence-based decision-making process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c3907b2a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4c3907b2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23814c62ef3b63_0:notes"/>
          <p:cNvSpPr txBox="1"/>
          <p:nvPr>
            <p:ph idx="1" type="body"/>
          </p:nvPr>
        </p:nvSpPr>
        <p:spPr>
          <a:xfrm>
            <a:off x="691886" y="4022836"/>
            <a:ext cx="5535000" cy="38112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rgbClr val="000000"/>
              </a:buClr>
              <a:buSzPts val="1100"/>
              <a:buFont typeface="Arial"/>
              <a:buNone/>
            </a:pPr>
            <a:r>
              <a:rPr lang="en-GB"/>
              <a:t>As CEOS chair, GISTDA is committed to a set of priority focal areas for 2023 that are respond to the long-term priorities of the organisation.  In 2023 there has been a greater focus on:</a:t>
            </a:r>
            <a:endParaRPr/>
          </a:p>
          <a:p>
            <a:pPr indent="0" lvl="0" marL="0" marR="0" rtl="0" algn="l">
              <a:lnSpc>
                <a:spcPct val="125000"/>
              </a:lnSpc>
              <a:spcBef>
                <a:spcPts val="0"/>
              </a:spcBef>
              <a:spcAft>
                <a:spcPts val="0"/>
              </a:spcAft>
              <a:buClr>
                <a:srgbClr val="000000"/>
              </a:buClr>
              <a:buSzPts val="1100"/>
              <a:buFont typeface="Arial"/>
              <a:buNone/>
            </a:pPr>
            <a:r>
              <a:t/>
            </a:r>
            <a:endParaRPr/>
          </a:p>
          <a:p>
            <a:pPr indent="-342900" lvl="0" marL="342900" marR="0" rtl="0" algn="l">
              <a:lnSpc>
                <a:spcPct val="125000"/>
              </a:lnSpc>
              <a:spcBef>
                <a:spcPts val="0"/>
              </a:spcBef>
              <a:spcAft>
                <a:spcPts val="0"/>
              </a:spcAft>
              <a:buClr>
                <a:srgbClr val="000000"/>
              </a:buClr>
              <a:buSzPts val="1100"/>
              <a:buFont typeface="Arial"/>
              <a:buAutoNum type="arabicPeriod"/>
            </a:pPr>
            <a:r>
              <a:rPr lang="en-GB"/>
              <a:t>Supporting the preparations offered by CEOS Members and Associates to the first Global Stocktake of the United Nations Framework Convention on Climate Change (UNFCCC). The Global Stocktake is a fundamental component of the Paris Agreement and will be used to monitor its implementation and to evaluate the collective progress made in achieving the agreed goals.  This will be the very first of its kind and is due to be delivered at COP-28, which will be held in the United Arab Emirates in November / December this year.</a:t>
            </a:r>
            <a:endParaRPr/>
          </a:p>
          <a:p>
            <a:pPr indent="-273050" lvl="0" marL="342900" marR="0" rtl="0" algn="l">
              <a:lnSpc>
                <a:spcPct val="125000"/>
              </a:lnSpc>
              <a:spcBef>
                <a:spcPts val="0"/>
              </a:spcBef>
              <a:spcAft>
                <a:spcPts val="0"/>
              </a:spcAft>
              <a:buClr>
                <a:srgbClr val="000000"/>
              </a:buClr>
              <a:buSzPts val="1100"/>
              <a:buFont typeface="Arial"/>
              <a:buNone/>
            </a:pPr>
            <a:r>
              <a:t/>
            </a:r>
            <a:endParaRPr/>
          </a:p>
          <a:p>
            <a:pPr indent="-342900" lvl="0" marL="342900" marR="0" rtl="0" algn="l">
              <a:lnSpc>
                <a:spcPct val="125000"/>
              </a:lnSpc>
              <a:spcBef>
                <a:spcPts val="0"/>
              </a:spcBef>
              <a:spcAft>
                <a:spcPts val="0"/>
              </a:spcAft>
              <a:buClr>
                <a:srgbClr val="000000"/>
              </a:buClr>
              <a:buSzPts val="1800"/>
              <a:buFont typeface="Arial"/>
              <a:buAutoNum type="arabicPeriod"/>
            </a:pPr>
            <a:r>
              <a:rPr lang="en-GB" sz="1800">
                <a:latin typeface="Calibri"/>
                <a:ea typeface="Calibri"/>
                <a:cs typeface="Calibri"/>
                <a:sym typeface="Calibri"/>
              </a:rPr>
              <a:t>Supporting exploration of new geometries for space agencies and CEOS with “New Space” which really encompasses all commercial activities in EO, not just “new” ventures.  A dedicated Task Team has been set up for one-year to to explore collaborative opportunities with New Space.  The idea is for the Task Team to propose a set of defined actions that could sit within the CEOS framework, and which could enhance the outcomes of CEOS entities who are working with the commercial sector either at national or international levels.  The focus is on both upstream and downstream, in other words right across the whole value chain. The Task team has two main goals, which are basically to promote sharing of information between CEOS members on this important topic and also to work on a white paper. </a:t>
            </a:r>
            <a:endParaRPr sz="1800">
              <a:latin typeface="Calibri"/>
              <a:ea typeface="Calibri"/>
              <a:cs typeface="Calibri"/>
              <a:sym typeface="Calibri"/>
            </a:endParaRPr>
          </a:p>
          <a:p>
            <a:pPr indent="-273050" lvl="0" marL="342900" marR="0" rtl="0" algn="l">
              <a:lnSpc>
                <a:spcPct val="125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133" name="Google Shape;133;g3a23814c62ef3b63_0:notes"/>
          <p:cNvSpPr/>
          <p:nvPr>
            <p:ph idx="2" type="sldImg"/>
          </p:nvPr>
        </p:nvSpPr>
        <p:spPr>
          <a:xfrm>
            <a:off x="384381" y="635185"/>
            <a:ext cx="6150000" cy="317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bc3f7805e_0_163:notes"/>
          <p:cNvSpPr/>
          <p:nvPr>
            <p:ph idx="2" type="sldImg"/>
          </p:nvPr>
        </p:nvSpPr>
        <p:spPr>
          <a:xfrm>
            <a:off x="134891" y="685162"/>
            <a:ext cx="6589800" cy="3429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8bc3f7805e_0_163:notes"/>
          <p:cNvSpPr txBox="1"/>
          <p:nvPr>
            <p:ph idx="1" type="body"/>
          </p:nvPr>
        </p:nvSpPr>
        <p:spPr>
          <a:xfrm>
            <a:off x="685800" y="4343400"/>
            <a:ext cx="5486400" cy="4114800"/>
          </a:xfrm>
          <a:prstGeom prst="rect">
            <a:avLst/>
          </a:prstGeom>
          <a:noFill/>
          <a:ln>
            <a:noFill/>
          </a:ln>
        </p:spPr>
        <p:txBody>
          <a:bodyPr anchorCtr="0" anchor="t" bIns="89500" lIns="89500" spcFirstLastPara="1" rIns="89500" wrap="square" tIns="89500">
            <a:noAutofit/>
          </a:bodyPr>
          <a:lstStyle/>
          <a:p>
            <a:pPr indent="-215900" lvl="0" marL="431800" rtl="0" algn="l">
              <a:lnSpc>
                <a:spcPct val="100000"/>
              </a:lnSpc>
              <a:spcBef>
                <a:spcPts val="0"/>
              </a:spcBef>
              <a:spcAft>
                <a:spcPts val="0"/>
              </a:spcAft>
              <a:buSzPts val="10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4c3907b2ac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4c3907b2a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hyperlink" Target="http://drive.google.com/file/d/1CaAyypC4_Yu15DwYEVAZNmZlKmMNnea0/view" TargetMode="External"/><Relationship Id="rId5" Type="http://schemas.openxmlformats.org/officeDocument/2006/relationships/image" Target="../media/image9.jpg"/><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18.png"/><Relationship Id="rId6" Type="http://schemas.openxmlformats.org/officeDocument/2006/relationships/image" Target="../media/image12.jpg"/><Relationship Id="rId7" Type="http://schemas.openxmlformats.org/officeDocument/2006/relationships/image" Target="../media/image10.jp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520050"/>
            <a:ext cx="9396000" cy="3628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2023 CEOS Chair Year &amp; Plenary Objectives</a:t>
            </a:r>
            <a:endParaRPr i="1" sz="4000">
              <a:latin typeface="Montserrat"/>
              <a:ea typeface="Montserrat"/>
              <a:cs typeface="Montserrat"/>
              <a:sym typeface="Montserrat"/>
            </a:endParaRPr>
          </a:p>
        </p:txBody>
      </p:sp>
      <p:sp>
        <p:nvSpPr>
          <p:cNvPr id="67" name="Google Shape;67;p7"/>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Pakorn Apaphant</a:t>
            </a:r>
            <a:r>
              <a:rPr b="1" i="0" lang="en-GB" sz="2200" u="none" cap="none" strike="noStrike">
                <a:solidFill>
                  <a:schemeClr val="accent1"/>
                </a:solidFill>
                <a:latin typeface="Montserrat"/>
                <a:ea typeface="Montserrat"/>
                <a:cs typeface="Montserrat"/>
                <a:sym typeface="Montserrat"/>
              </a:rPr>
              <a:t>, </a:t>
            </a:r>
            <a:r>
              <a:rPr b="1" lang="en-GB" sz="2200">
                <a:solidFill>
                  <a:schemeClr val="accent1"/>
                </a:solidFill>
                <a:latin typeface="Montserrat"/>
                <a:ea typeface="Montserrat"/>
                <a:cs typeface="Montserrat"/>
                <a:sym typeface="Montserrat"/>
              </a:rPr>
              <a:t>GISTDA</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 1.2</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 Technical Workshop 2023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18th - 19th October 2023, </a:t>
            </a:r>
            <a:r>
              <a:rPr b="1" lang="en-GB" sz="2200">
                <a:solidFill>
                  <a:schemeClr val="accent1"/>
                </a:solidFill>
                <a:latin typeface="Montserrat"/>
                <a:ea typeface="Montserrat"/>
                <a:cs typeface="Montserrat"/>
                <a:sym typeface="Montserrat"/>
              </a:rPr>
              <a:t>ESA/ESRIN</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txBox="1"/>
          <p:nvPr>
            <p:ph idx="1" type="body"/>
          </p:nvPr>
        </p:nvSpPr>
        <p:spPr>
          <a:xfrm>
            <a:off x="324225" y="1162974"/>
            <a:ext cx="11495400" cy="5058300"/>
          </a:xfrm>
          <a:prstGeom prst="rect">
            <a:avLst/>
          </a:prstGeom>
        </p:spPr>
        <p:txBody>
          <a:bodyPr anchorCtr="0" anchor="t" bIns="45700" lIns="91425" spcFirstLastPara="1" rIns="91425" wrap="square" tIns="45700">
            <a:noAutofit/>
          </a:bodyPr>
          <a:lstStyle/>
          <a:p>
            <a:pPr indent="-368300" lvl="0" marL="4572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Consider Climate &amp; Carbon decision points:</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Endorsement of the </a:t>
            </a:r>
            <a:r>
              <a:rPr b="1" lang="en-GB" sz="2200">
                <a:latin typeface="Calibri"/>
                <a:ea typeface="Calibri"/>
                <a:cs typeface="Calibri"/>
                <a:sym typeface="Calibri"/>
              </a:rPr>
              <a:t>CEOS AFOLU Roadmap</a:t>
            </a:r>
            <a:r>
              <a:rPr lang="en-GB" sz="2200">
                <a:latin typeface="Calibri"/>
                <a:ea typeface="Calibri"/>
                <a:cs typeface="Calibri"/>
                <a:sym typeface="Calibri"/>
              </a:rPr>
              <a:t>.</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b="1" lang="en-GB" sz="2200">
                <a:latin typeface="Calibri"/>
                <a:ea typeface="Calibri"/>
                <a:cs typeface="Calibri"/>
                <a:sym typeface="Calibri"/>
              </a:rPr>
              <a:t>Actions to address issues and obstacles impacting the Greenhouse Gas Roadmap</a:t>
            </a:r>
            <a:r>
              <a:rPr lang="en-GB" sz="2200">
                <a:latin typeface="Calibri"/>
                <a:ea typeface="Calibri"/>
                <a:cs typeface="Calibri"/>
                <a:sym typeface="Calibri"/>
              </a:rPr>
              <a:t>, as identified at 2023 SIT Technical Workshop.</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Actions that could be taken in support of the </a:t>
            </a:r>
            <a:r>
              <a:rPr b="1" lang="en-GB" sz="2200">
                <a:latin typeface="Calibri"/>
                <a:ea typeface="Calibri"/>
                <a:cs typeface="Calibri"/>
                <a:sym typeface="Calibri"/>
              </a:rPr>
              <a:t>International Methane Emissions Observatory (IMEO</a:t>
            </a:r>
            <a:r>
              <a:rPr lang="en-GB" sz="2200">
                <a:latin typeface="Calibri"/>
                <a:ea typeface="Calibri"/>
                <a:cs typeface="Calibri"/>
                <a:sym typeface="Calibri"/>
              </a:rPr>
              <a:t>).</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CEOS Agency engagement with the </a:t>
            </a:r>
            <a:r>
              <a:rPr b="1" lang="en-GB" sz="2200">
                <a:latin typeface="Calibri"/>
                <a:ea typeface="Calibri"/>
                <a:cs typeface="Calibri"/>
                <a:sym typeface="Calibri"/>
              </a:rPr>
              <a:t>WMO Greenhouse Gas initiative</a:t>
            </a:r>
            <a:r>
              <a:rPr lang="en-GB" sz="2200">
                <a:latin typeface="Calibri"/>
                <a:ea typeface="Calibri"/>
                <a:cs typeface="Calibri"/>
                <a:sym typeface="Calibri"/>
              </a:rPr>
              <a:t>.</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Strategies and actions to increase the </a:t>
            </a:r>
            <a:r>
              <a:rPr b="1" lang="en-GB" sz="2200">
                <a:latin typeface="Calibri"/>
                <a:ea typeface="Calibri"/>
                <a:cs typeface="Calibri"/>
                <a:sym typeface="Calibri"/>
              </a:rPr>
              <a:t>climate policy relevance</a:t>
            </a:r>
            <a:r>
              <a:rPr lang="en-GB" sz="2200">
                <a:latin typeface="Calibri"/>
                <a:ea typeface="Calibri"/>
                <a:cs typeface="Calibri"/>
                <a:sym typeface="Calibri"/>
              </a:rPr>
              <a:t> of space agencies’ EO data.</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CEOS-UNFCCC interface issue.</a:t>
            </a:r>
            <a:endParaRPr sz="2200">
              <a:latin typeface="Calibri"/>
              <a:ea typeface="Calibri"/>
              <a:cs typeface="Calibri"/>
              <a:sym typeface="Calibri"/>
            </a:endParaRPr>
          </a:p>
          <a:p>
            <a:pPr indent="-368300" lvl="0" marL="4572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Consider endorsement of </a:t>
            </a:r>
            <a:r>
              <a:rPr b="1" lang="en-GB" sz="2200">
                <a:latin typeface="Calibri"/>
                <a:ea typeface="Calibri"/>
                <a:cs typeface="Calibri"/>
                <a:sym typeface="Calibri"/>
              </a:rPr>
              <a:t>Ecosystem Extent Task Team’s white paper and recommendations</a:t>
            </a:r>
            <a:endParaRPr sz="2200">
              <a:latin typeface="Calibri"/>
              <a:ea typeface="Calibri"/>
              <a:cs typeface="Calibri"/>
              <a:sym typeface="Calibri"/>
            </a:endParaRPr>
          </a:p>
          <a:p>
            <a:pPr indent="-368300" lvl="0" marL="457200" rtl="0" algn="just">
              <a:lnSpc>
                <a:spcPct val="100000"/>
              </a:lnSpc>
              <a:spcBef>
                <a:spcPts val="600"/>
              </a:spcBef>
              <a:spcAft>
                <a:spcPts val="600"/>
              </a:spcAft>
              <a:buSzPts val="2200"/>
              <a:buFont typeface="Calibri"/>
              <a:buChar char="❖"/>
            </a:pPr>
            <a:r>
              <a:rPr lang="en-GB" sz="2200">
                <a:latin typeface="Calibri"/>
                <a:ea typeface="Calibri"/>
                <a:cs typeface="Calibri"/>
                <a:sym typeface="Calibri"/>
              </a:rPr>
              <a:t>Discuss the outputs and conclusion of the </a:t>
            </a:r>
            <a:r>
              <a:rPr b="1" lang="en-GB" sz="2200">
                <a:latin typeface="Calibri"/>
                <a:ea typeface="Calibri"/>
                <a:cs typeface="Calibri"/>
                <a:sym typeface="Calibri"/>
              </a:rPr>
              <a:t>CEOS Ocean Coordination Group (OCG)</a:t>
            </a:r>
            <a:r>
              <a:rPr i="1" lang="en-GB" sz="2200">
                <a:latin typeface="Calibri"/>
                <a:ea typeface="Calibri"/>
                <a:cs typeface="Calibri"/>
                <a:sym typeface="Calibri"/>
              </a:rPr>
              <a:t> </a:t>
            </a:r>
            <a:endParaRPr sz="4000"/>
          </a:p>
        </p:txBody>
      </p:sp>
      <p:sp>
        <p:nvSpPr>
          <p:cNvPr id="207" name="Google Shape;207;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GB"/>
              <a:t>CEOS Plenary Objectives Contd.</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txBox="1"/>
          <p:nvPr>
            <p:ph idx="1" type="body"/>
          </p:nvPr>
        </p:nvSpPr>
        <p:spPr>
          <a:xfrm>
            <a:off x="324225" y="1245399"/>
            <a:ext cx="11495400" cy="4976100"/>
          </a:xfrm>
          <a:prstGeom prst="rect">
            <a:avLst/>
          </a:prstGeom>
        </p:spPr>
        <p:txBody>
          <a:bodyPr anchorCtr="0" anchor="t" bIns="45700" lIns="91425" spcFirstLastPara="1" rIns="91425" wrap="square" tIns="45700">
            <a:noAutofit/>
          </a:bodyPr>
          <a:lstStyle/>
          <a:p>
            <a:pPr indent="-368300" lvl="0" marL="4572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Decide the approach for the conclusion of the activities of the </a:t>
            </a:r>
            <a:r>
              <a:rPr b="1" lang="en-GB" sz="2200">
                <a:latin typeface="Calibri"/>
                <a:ea typeface="Calibri"/>
                <a:cs typeface="Calibri"/>
                <a:sym typeface="Calibri"/>
              </a:rPr>
              <a:t>CEOS Coastal Observations Applications Services and Tools (COAST)</a:t>
            </a:r>
            <a:r>
              <a:rPr lang="en-GB" sz="2200">
                <a:latin typeface="Calibri"/>
                <a:ea typeface="Calibri"/>
                <a:cs typeface="Calibri"/>
                <a:sym typeface="Calibri"/>
              </a:rPr>
              <a:t> </a:t>
            </a:r>
            <a:r>
              <a:rPr i="1" lang="en-GB" sz="2200">
                <a:latin typeface="Calibri"/>
                <a:ea typeface="Calibri"/>
                <a:cs typeface="Calibri"/>
                <a:sym typeface="Calibri"/>
              </a:rPr>
              <a:t>Ad Hoc</a:t>
            </a:r>
            <a:r>
              <a:rPr lang="en-GB" sz="2200">
                <a:latin typeface="Calibri"/>
                <a:ea typeface="Calibri"/>
                <a:cs typeface="Calibri"/>
                <a:sym typeface="Calibri"/>
              </a:rPr>
              <a:t> Team and potentially agree a way forward for the proposal to consider the establishment of a COAST Virtual Constellation (VC).</a:t>
            </a:r>
            <a:endParaRPr sz="2200">
              <a:latin typeface="Calibri"/>
              <a:ea typeface="Calibri"/>
              <a:cs typeface="Calibri"/>
              <a:sym typeface="Calibri"/>
            </a:endParaRPr>
          </a:p>
          <a:p>
            <a:pPr indent="-368300" lvl="0" marL="4572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Consider endorsing the new </a:t>
            </a:r>
            <a:r>
              <a:rPr b="1" lang="en-GB" sz="2200">
                <a:latin typeface="Calibri"/>
                <a:ea typeface="Calibri"/>
                <a:cs typeface="Calibri"/>
                <a:sym typeface="Calibri"/>
              </a:rPr>
              <a:t>CEOS Communications Strategy</a:t>
            </a:r>
            <a:r>
              <a:rPr lang="en-GB" sz="2200">
                <a:latin typeface="Calibri"/>
                <a:ea typeface="Calibri"/>
                <a:cs typeface="Calibri"/>
                <a:sym typeface="Calibri"/>
              </a:rPr>
              <a:t>.</a:t>
            </a:r>
            <a:endParaRPr sz="2200">
              <a:latin typeface="Calibri"/>
              <a:ea typeface="Calibri"/>
              <a:cs typeface="Calibri"/>
              <a:sym typeface="Calibri"/>
            </a:endParaRPr>
          </a:p>
          <a:p>
            <a:pPr indent="-368300" lvl="0" marL="4572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CEOS Leadership changes:</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Welcome the </a:t>
            </a:r>
            <a:r>
              <a:rPr b="1" lang="en-GB" sz="2200">
                <a:latin typeface="Calibri"/>
                <a:ea typeface="Calibri"/>
                <a:cs typeface="Calibri"/>
                <a:sym typeface="Calibri"/>
              </a:rPr>
              <a:t>Japan Aerospace Exploration Agency (JAXA) as SIT Chair for 2024-2025</a:t>
            </a:r>
            <a:r>
              <a:rPr lang="en-GB" sz="2200">
                <a:latin typeface="Calibri"/>
                <a:ea typeface="Calibri"/>
                <a:cs typeface="Calibri"/>
                <a:sym typeface="Calibri"/>
              </a:rPr>
              <a:t>.</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Consider endorsement of the </a:t>
            </a:r>
            <a:r>
              <a:rPr b="1" lang="en-GB" sz="2200">
                <a:latin typeface="Calibri"/>
                <a:ea typeface="Calibri"/>
                <a:cs typeface="Calibri"/>
                <a:sym typeface="Calibri"/>
              </a:rPr>
              <a:t>National Aeronautics and Space Administration (NASA) for the SIT Vice Chair (2024-2025) then SIT Chair (2026-2027) role</a:t>
            </a:r>
            <a:r>
              <a:rPr lang="en-GB" sz="2200">
                <a:latin typeface="Calibri"/>
                <a:ea typeface="Calibri"/>
                <a:cs typeface="Calibri"/>
                <a:sym typeface="Calibri"/>
              </a:rPr>
              <a:t>.</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Consider endorsement of the </a:t>
            </a:r>
            <a:r>
              <a:rPr b="1" lang="en-GB" sz="2200">
                <a:latin typeface="Calibri"/>
                <a:ea typeface="Calibri"/>
                <a:cs typeface="Calibri"/>
                <a:sym typeface="Calibri"/>
              </a:rPr>
              <a:t>United Kingdom Space Agency (UKSA) as CEOS Chair for 2025</a:t>
            </a:r>
            <a:r>
              <a:rPr lang="en-GB" sz="2200">
                <a:latin typeface="Calibri"/>
                <a:ea typeface="Calibri"/>
                <a:cs typeface="Calibri"/>
                <a:sym typeface="Calibri"/>
              </a:rPr>
              <a:t>.</a:t>
            </a:r>
            <a:endParaRPr sz="2200">
              <a:latin typeface="Calibri"/>
              <a:ea typeface="Calibri"/>
              <a:cs typeface="Calibri"/>
              <a:sym typeface="Calibri"/>
            </a:endParaRPr>
          </a:p>
          <a:p>
            <a:pPr indent="-368300" lvl="1" marL="914400" rtl="0" algn="just">
              <a:lnSpc>
                <a:spcPct val="100000"/>
              </a:lnSpc>
              <a:spcBef>
                <a:spcPts val="600"/>
              </a:spcBef>
              <a:spcAft>
                <a:spcPts val="0"/>
              </a:spcAft>
              <a:buSzPts val="2200"/>
              <a:buFont typeface="Calibri"/>
              <a:buChar char="○"/>
            </a:pPr>
            <a:r>
              <a:rPr lang="en-GB" sz="2200">
                <a:latin typeface="Calibri"/>
                <a:ea typeface="Calibri"/>
                <a:cs typeface="Calibri"/>
                <a:sym typeface="Calibri"/>
              </a:rPr>
              <a:t>Welcome the </a:t>
            </a:r>
            <a:r>
              <a:rPr b="1" lang="en-GB" sz="2200">
                <a:latin typeface="Calibri"/>
                <a:ea typeface="Calibri"/>
                <a:cs typeface="Calibri"/>
                <a:sym typeface="Calibri"/>
              </a:rPr>
              <a:t>Canadian Space Agency (CSA, Canada) as CEOS Chair for 2024 </a:t>
            </a:r>
            <a:r>
              <a:rPr lang="en-GB" sz="2200">
                <a:latin typeface="Calibri"/>
                <a:ea typeface="Calibri"/>
                <a:cs typeface="Calibri"/>
                <a:sym typeface="Calibri"/>
              </a:rPr>
              <a:t>and discuss CSA’s priorities for the coming year.</a:t>
            </a:r>
            <a:endParaRPr sz="2300" u="sng">
              <a:latin typeface="Calibri"/>
              <a:ea typeface="Calibri"/>
              <a:cs typeface="Calibri"/>
              <a:sym typeface="Calibri"/>
            </a:endParaRPr>
          </a:p>
          <a:p>
            <a:pPr indent="0" lvl="0" marL="0" rtl="0" algn="l">
              <a:spcBef>
                <a:spcPts val="1000"/>
              </a:spcBef>
              <a:spcAft>
                <a:spcPts val="0"/>
              </a:spcAft>
              <a:buNone/>
            </a:pPr>
            <a:r>
              <a:t/>
            </a:r>
            <a:endParaRPr sz="3100"/>
          </a:p>
        </p:txBody>
      </p:sp>
      <p:sp>
        <p:nvSpPr>
          <p:cNvPr id="213" name="Google Shape;213;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GB"/>
              <a:t>CEOS Plenary Objectives Contd.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600"/>
              </a:spcAft>
              <a:buClr>
                <a:schemeClr val="dk1"/>
              </a:buClr>
              <a:buSzPts val="1100"/>
              <a:buFont typeface="Arial"/>
              <a:buNone/>
            </a:pPr>
            <a:r>
              <a:rPr lang="en-GB"/>
              <a:t>Week at a Glance</a:t>
            </a:r>
            <a:endParaRPr/>
          </a:p>
        </p:txBody>
      </p:sp>
      <p:graphicFrame>
        <p:nvGraphicFramePr>
          <p:cNvPr id="219" name="Google Shape;219;p18"/>
          <p:cNvGraphicFramePr/>
          <p:nvPr/>
        </p:nvGraphicFramePr>
        <p:xfrm>
          <a:off x="324225" y="1558525"/>
          <a:ext cx="3000000" cy="3000000"/>
        </p:xfrm>
        <a:graphic>
          <a:graphicData uri="http://schemas.openxmlformats.org/drawingml/2006/table">
            <a:tbl>
              <a:tblPr>
                <a:noFill/>
                <a:tableStyleId>{ECB73A6D-4E71-432B-A7C3-2935F1AE8AFA}</a:tableStyleId>
              </a:tblPr>
              <a:tblGrid>
                <a:gridCol w="3831800"/>
                <a:gridCol w="3831800"/>
                <a:gridCol w="3831800"/>
              </a:tblGrid>
              <a:tr h="381000">
                <a:tc>
                  <a:txBody>
                    <a:bodyPr/>
                    <a:lstStyle/>
                    <a:p>
                      <a:pPr indent="0" lvl="0" marL="0" rtl="0" algn="l">
                        <a:spcBef>
                          <a:spcPts val="0"/>
                        </a:spcBef>
                        <a:spcAft>
                          <a:spcPts val="0"/>
                        </a:spcAft>
                        <a:buNone/>
                      </a:pPr>
                      <a:r>
                        <a:rPr b="1" lang="en-GB" sz="1900">
                          <a:solidFill>
                            <a:srgbClr val="FFFFFF"/>
                          </a:solidFill>
                          <a:latin typeface="Calibri"/>
                          <a:ea typeface="Calibri"/>
                          <a:cs typeface="Calibri"/>
                          <a:sym typeface="Calibri"/>
                        </a:rPr>
                        <a:t>Tuesday, November 14</a:t>
                      </a:r>
                      <a:endParaRPr b="1" sz="1900">
                        <a:solidFill>
                          <a:srgbClr val="FFFFFF"/>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b="1" lang="en-GB" sz="1900">
                          <a:solidFill>
                            <a:srgbClr val="FFFFFF"/>
                          </a:solidFill>
                          <a:latin typeface="Calibri"/>
                          <a:ea typeface="Calibri"/>
                          <a:cs typeface="Calibri"/>
                          <a:sym typeface="Calibri"/>
                        </a:rPr>
                        <a:t>Wednesday, November 15</a:t>
                      </a:r>
                      <a:endParaRPr b="1" sz="1900">
                        <a:solidFill>
                          <a:srgbClr val="FFFFFF"/>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b="1" lang="en-GB" sz="1900">
                          <a:solidFill>
                            <a:srgbClr val="FFFFFF"/>
                          </a:solidFill>
                          <a:latin typeface="Calibri"/>
                          <a:ea typeface="Calibri"/>
                          <a:cs typeface="Calibri"/>
                          <a:sym typeface="Calibri"/>
                        </a:rPr>
                        <a:t>Thursday, November 16</a:t>
                      </a:r>
                      <a:endParaRPr b="1" sz="1900">
                        <a:solidFill>
                          <a:srgbClr val="FFFFFF"/>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381000">
                <a:tc>
                  <a:txBody>
                    <a:bodyPr/>
                    <a:lstStyle/>
                    <a:p>
                      <a:pPr indent="0" lvl="0" marL="0" rtl="0" algn="l">
                        <a:spcBef>
                          <a:spcPts val="0"/>
                        </a:spcBef>
                        <a:spcAft>
                          <a:spcPts val="0"/>
                        </a:spcAft>
                        <a:buNone/>
                      </a:pPr>
                      <a:r>
                        <a:rPr lang="en-GB" sz="1900">
                          <a:latin typeface="Calibri"/>
                          <a:ea typeface="Calibri"/>
                          <a:cs typeface="Calibri"/>
                          <a:sym typeface="Calibri"/>
                        </a:rPr>
                        <a:t>Side Meetings:</a:t>
                      </a:r>
                      <a:endParaRPr sz="1900">
                        <a:latin typeface="Calibri"/>
                        <a:ea typeface="Calibri"/>
                        <a:cs typeface="Calibri"/>
                        <a:sym typeface="Calibri"/>
                      </a:endParaRPr>
                    </a:p>
                    <a:p>
                      <a:pPr indent="-300650" lvl="0" marL="360000" rtl="0" algn="l">
                        <a:spcBef>
                          <a:spcPts val="300"/>
                        </a:spcBef>
                        <a:spcAft>
                          <a:spcPts val="0"/>
                        </a:spcAft>
                        <a:buSzPts val="1900"/>
                        <a:buFont typeface="Calibri"/>
                        <a:buChar char="●"/>
                      </a:pPr>
                      <a:r>
                        <a:rPr lang="en-GB" sz="1900">
                          <a:latin typeface="Calibri"/>
                          <a:ea typeface="Calibri"/>
                          <a:cs typeface="Calibri"/>
                          <a:sym typeface="Calibri"/>
                        </a:rPr>
                        <a:t>Special Side Event: Satellite Earth Observation &amp; Carbon Accounting</a:t>
                      </a:r>
                      <a:endParaRPr sz="1900">
                        <a:latin typeface="Calibri"/>
                        <a:ea typeface="Calibri"/>
                        <a:cs typeface="Calibri"/>
                        <a:sym typeface="Calibri"/>
                      </a:endParaRPr>
                    </a:p>
                    <a:p>
                      <a:pPr indent="-300650" lvl="0" marL="360000" rtl="0" algn="l">
                        <a:spcBef>
                          <a:spcPts val="300"/>
                        </a:spcBef>
                        <a:spcAft>
                          <a:spcPts val="0"/>
                        </a:spcAft>
                        <a:buSzPts val="1900"/>
                        <a:buFont typeface="Calibri"/>
                        <a:buChar char="●"/>
                      </a:pPr>
                      <a:r>
                        <a:rPr lang="en-GB" sz="1900">
                          <a:latin typeface="Calibri"/>
                          <a:ea typeface="Calibri"/>
                          <a:cs typeface="Calibri"/>
                          <a:sym typeface="Calibri"/>
                        </a:rPr>
                        <a:t>SDG Coordination Group</a:t>
                      </a:r>
                      <a:endParaRPr sz="1900">
                        <a:latin typeface="Calibri"/>
                        <a:ea typeface="Calibri"/>
                        <a:cs typeface="Calibri"/>
                        <a:sym typeface="Calibri"/>
                      </a:endParaRPr>
                    </a:p>
                    <a:p>
                      <a:pPr indent="-300650" lvl="0" marL="360000" rtl="0" algn="l">
                        <a:spcBef>
                          <a:spcPts val="300"/>
                        </a:spcBef>
                        <a:spcAft>
                          <a:spcPts val="0"/>
                        </a:spcAft>
                        <a:buSzPts val="1900"/>
                        <a:buFont typeface="Calibri"/>
                        <a:buChar char="●"/>
                      </a:pPr>
                      <a:r>
                        <a:rPr lang="en-GB" sz="1900">
                          <a:latin typeface="Calibri"/>
                          <a:ea typeface="Calibri"/>
                          <a:cs typeface="Calibri"/>
                          <a:sym typeface="Calibri"/>
                        </a:rPr>
                        <a:t>CEOS Secretariat (314)</a:t>
                      </a:r>
                      <a:endParaRPr sz="1900">
                        <a:latin typeface="Calibri"/>
                        <a:ea typeface="Calibri"/>
                        <a:cs typeface="Calibri"/>
                        <a:sym typeface="Calibri"/>
                      </a:endParaRPr>
                    </a:p>
                    <a:p>
                      <a:pPr indent="-300650" lvl="0" marL="360000" rtl="0" algn="l">
                        <a:spcBef>
                          <a:spcPts val="300"/>
                        </a:spcBef>
                        <a:spcAft>
                          <a:spcPts val="0"/>
                        </a:spcAft>
                        <a:buSzPts val="1900"/>
                        <a:buFont typeface="Calibri"/>
                        <a:buChar char="●"/>
                      </a:pPr>
                      <a:r>
                        <a:rPr lang="en-GB" sz="1900">
                          <a:latin typeface="Calibri"/>
                          <a:ea typeface="Calibri"/>
                          <a:cs typeface="Calibri"/>
                          <a:sym typeface="Calibri"/>
                        </a:rPr>
                        <a:t>Methane Analysis Standards Framework</a:t>
                      </a:r>
                      <a:endParaRPr sz="1900">
                        <a:latin typeface="Calibri"/>
                        <a:ea typeface="Calibri"/>
                        <a:cs typeface="Calibri"/>
                        <a:sym typeface="Calibri"/>
                      </a:endParaRPr>
                    </a:p>
                    <a:p>
                      <a:pPr indent="-300650" lvl="0" marL="360000" rtl="0" algn="l">
                        <a:spcBef>
                          <a:spcPts val="300"/>
                        </a:spcBef>
                        <a:spcAft>
                          <a:spcPts val="300"/>
                        </a:spcAft>
                        <a:buSzPts val="1900"/>
                        <a:buFont typeface="Calibri"/>
                        <a:buChar char="●"/>
                      </a:pPr>
                      <a:r>
                        <a:rPr lang="en-GB" sz="1900">
                          <a:latin typeface="Calibri"/>
                          <a:ea typeface="Calibri"/>
                          <a:cs typeface="Calibri"/>
                          <a:sym typeface="Calibri"/>
                        </a:rPr>
                        <a:t>SIT Chair Handover (closed)</a:t>
                      </a:r>
                      <a:endParaRPr sz="19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00650" lvl="0" marL="360000" marR="0" rtl="0" algn="l">
                        <a:lnSpc>
                          <a:spcPct val="100000"/>
                        </a:lnSpc>
                        <a:spcBef>
                          <a:spcPts val="0"/>
                        </a:spcBef>
                        <a:spcAft>
                          <a:spcPts val="0"/>
                        </a:spcAft>
                        <a:buSzPts val="1900"/>
                        <a:buFont typeface="Calibri"/>
                        <a:buChar char="●"/>
                      </a:pPr>
                      <a:r>
                        <a:rPr lang="en-GB" sz="1900">
                          <a:latin typeface="Calibri"/>
                          <a:ea typeface="Calibri"/>
                          <a:cs typeface="Calibri"/>
                          <a:sym typeface="Calibri"/>
                        </a:rPr>
                        <a:t>Welcome and Core Business</a:t>
                      </a:r>
                      <a:endParaRPr sz="1900">
                        <a:latin typeface="Calibri"/>
                        <a:ea typeface="Calibri"/>
                        <a:cs typeface="Calibri"/>
                        <a:sym typeface="Calibri"/>
                      </a:endParaRPr>
                    </a:p>
                    <a:p>
                      <a:pPr indent="-300650" lvl="0" marL="360000" marR="0" rtl="0" algn="l">
                        <a:lnSpc>
                          <a:spcPct val="100000"/>
                        </a:lnSpc>
                        <a:spcBef>
                          <a:spcPts val="300"/>
                        </a:spcBef>
                        <a:spcAft>
                          <a:spcPts val="0"/>
                        </a:spcAft>
                        <a:buSzPts val="1900"/>
                        <a:buFont typeface="Calibri"/>
                        <a:buChar char="●"/>
                      </a:pPr>
                      <a:r>
                        <a:rPr lang="en-GB" sz="1900">
                          <a:latin typeface="Calibri"/>
                          <a:ea typeface="Calibri"/>
                          <a:cs typeface="Calibri"/>
                          <a:sym typeface="Calibri"/>
                        </a:rPr>
                        <a:t>Special Topics</a:t>
                      </a:r>
                      <a:endParaRPr sz="1900">
                        <a:latin typeface="Calibri"/>
                        <a:ea typeface="Calibri"/>
                        <a:cs typeface="Calibri"/>
                        <a:sym typeface="Calibri"/>
                      </a:endParaRPr>
                    </a:p>
                    <a:p>
                      <a:pPr indent="-300650" lvl="0" marL="360000" marR="0" rtl="0" algn="l">
                        <a:lnSpc>
                          <a:spcPct val="100000"/>
                        </a:lnSpc>
                        <a:spcBef>
                          <a:spcPts val="300"/>
                        </a:spcBef>
                        <a:spcAft>
                          <a:spcPts val="0"/>
                        </a:spcAft>
                        <a:buSzPts val="1900"/>
                        <a:buFont typeface="Calibri"/>
                        <a:buChar char="●"/>
                      </a:pPr>
                      <a:r>
                        <a:rPr lang="en-GB" sz="1900">
                          <a:latin typeface="Calibri"/>
                          <a:ea typeface="Calibri"/>
                          <a:cs typeface="Calibri"/>
                          <a:sym typeface="Calibri"/>
                        </a:rPr>
                        <a:t>Carbon, Climate, GHG</a:t>
                      </a:r>
                      <a:endParaRPr sz="1900">
                        <a:latin typeface="Calibri"/>
                        <a:ea typeface="Calibri"/>
                        <a:cs typeface="Calibri"/>
                        <a:sym typeface="Calibri"/>
                      </a:endParaRPr>
                    </a:p>
                    <a:p>
                      <a:pPr indent="-300650" lvl="0" marL="360000" marR="0" rtl="0" algn="l">
                        <a:lnSpc>
                          <a:spcPct val="100000"/>
                        </a:lnSpc>
                        <a:spcBef>
                          <a:spcPts val="300"/>
                        </a:spcBef>
                        <a:spcAft>
                          <a:spcPts val="0"/>
                        </a:spcAft>
                        <a:buSzPts val="1900"/>
                        <a:buFont typeface="Calibri"/>
                        <a:buChar char="●"/>
                      </a:pPr>
                      <a:r>
                        <a:rPr lang="en-GB" sz="1900">
                          <a:latin typeface="Calibri"/>
                          <a:ea typeface="Calibri"/>
                          <a:cs typeface="Calibri"/>
                          <a:sym typeface="Calibri"/>
                        </a:rPr>
                        <a:t>CEOS Working Groups</a:t>
                      </a:r>
                      <a:endParaRPr sz="1900">
                        <a:latin typeface="Calibri"/>
                        <a:ea typeface="Calibri"/>
                        <a:cs typeface="Calibri"/>
                        <a:sym typeface="Calibri"/>
                      </a:endParaRPr>
                    </a:p>
                    <a:p>
                      <a:pPr indent="-300650" lvl="0" marL="360000" marR="0" rtl="0" algn="l">
                        <a:lnSpc>
                          <a:spcPct val="100000"/>
                        </a:lnSpc>
                        <a:spcBef>
                          <a:spcPts val="300"/>
                        </a:spcBef>
                        <a:spcAft>
                          <a:spcPts val="0"/>
                        </a:spcAft>
                        <a:buSzPts val="1900"/>
                        <a:buFont typeface="Calibri"/>
                        <a:buChar char="●"/>
                      </a:pPr>
                      <a:r>
                        <a:rPr lang="en-GB" sz="1900">
                          <a:latin typeface="Calibri"/>
                          <a:ea typeface="Calibri"/>
                          <a:cs typeface="Calibri"/>
                          <a:sym typeface="Calibri"/>
                        </a:rPr>
                        <a:t>GEO Topics</a:t>
                      </a:r>
                      <a:endParaRPr sz="1900">
                        <a:latin typeface="Calibri"/>
                        <a:ea typeface="Calibri"/>
                        <a:cs typeface="Calibri"/>
                        <a:sym typeface="Calibri"/>
                      </a:endParaRPr>
                    </a:p>
                    <a:p>
                      <a:pPr indent="-300650" lvl="0" marL="360000" marR="0" rtl="0" algn="l">
                        <a:lnSpc>
                          <a:spcPct val="100000"/>
                        </a:lnSpc>
                        <a:spcBef>
                          <a:spcPts val="300"/>
                        </a:spcBef>
                        <a:spcAft>
                          <a:spcPts val="0"/>
                        </a:spcAft>
                        <a:buSzPts val="1900"/>
                        <a:buFont typeface="Calibri"/>
                        <a:buChar char="●"/>
                      </a:pPr>
                      <a:r>
                        <a:rPr lang="en-GB" sz="1900">
                          <a:latin typeface="Calibri"/>
                          <a:ea typeface="Calibri"/>
                          <a:cs typeface="Calibri"/>
                          <a:sym typeface="Calibri"/>
                        </a:rPr>
                        <a:t>CEOS Virtual Constellations</a:t>
                      </a:r>
                      <a:endParaRPr sz="1900">
                        <a:latin typeface="Calibri"/>
                        <a:ea typeface="Calibri"/>
                        <a:cs typeface="Calibri"/>
                        <a:sym typeface="Calibri"/>
                      </a:endParaRPr>
                    </a:p>
                    <a:p>
                      <a:pPr indent="-300650" lvl="0" marL="360000" marR="0" rtl="0" algn="l">
                        <a:lnSpc>
                          <a:spcPct val="100000"/>
                        </a:lnSpc>
                        <a:spcBef>
                          <a:spcPts val="300"/>
                        </a:spcBef>
                        <a:spcAft>
                          <a:spcPts val="300"/>
                        </a:spcAft>
                        <a:buSzPts val="1900"/>
                        <a:buFont typeface="Calibri"/>
                        <a:buChar char="●"/>
                      </a:pPr>
                      <a:r>
                        <a:rPr lang="en-GB" sz="1900">
                          <a:latin typeface="Calibri"/>
                          <a:ea typeface="Calibri"/>
                          <a:cs typeface="Calibri"/>
                          <a:sym typeface="Calibri"/>
                        </a:rPr>
                        <a:t>CEOS Agency Reports</a:t>
                      </a:r>
                      <a:endParaRPr sz="19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9250" lvl="0" marL="457200" rtl="0" algn="l">
                        <a:spcBef>
                          <a:spcPts val="0"/>
                        </a:spcBef>
                        <a:spcAft>
                          <a:spcPts val="0"/>
                        </a:spcAft>
                        <a:buSzPts val="1900"/>
                        <a:buFont typeface="Calibri"/>
                        <a:buChar char="●"/>
                      </a:pPr>
                      <a:r>
                        <a:rPr lang="en-GB" sz="1900">
                          <a:latin typeface="Calibri"/>
                          <a:ea typeface="Calibri"/>
                          <a:cs typeface="Calibri"/>
                          <a:sym typeface="Calibri"/>
                        </a:rPr>
                        <a:t>New Space</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en-GB" sz="1900">
                          <a:latin typeface="Calibri"/>
                          <a:ea typeface="Calibri"/>
                          <a:cs typeface="Calibri"/>
                          <a:sym typeface="Calibri"/>
                        </a:rPr>
                        <a:t>Biodiversity</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en-GB" sz="1900">
                          <a:latin typeface="Calibri"/>
                          <a:ea typeface="Calibri"/>
                          <a:cs typeface="Calibri"/>
                          <a:sym typeface="Calibri"/>
                        </a:rPr>
                        <a:t>Oceans and Coasts</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en-GB" sz="1900">
                          <a:latin typeface="Calibri"/>
                          <a:ea typeface="Calibri"/>
                          <a:cs typeface="Calibri"/>
                          <a:sym typeface="Calibri"/>
                        </a:rPr>
                        <a:t>Other Business</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en-GB" sz="1900">
                          <a:latin typeface="Calibri"/>
                          <a:ea typeface="Calibri"/>
                          <a:cs typeface="Calibri"/>
                          <a:sym typeface="Calibri"/>
                        </a:rPr>
                        <a:t>CEOS Agency Reports</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en-GB" sz="1900">
                          <a:latin typeface="Calibri"/>
                          <a:ea typeface="Calibri"/>
                          <a:cs typeface="Calibri"/>
                          <a:sym typeface="Calibri"/>
                        </a:rPr>
                        <a:t>CEOS Leadership Transitions and Closing Business</a:t>
                      </a:r>
                      <a:endParaRPr sz="19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0" name="Google Shape;220;p18"/>
          <p:cNvSpPr txBox="1"/>
          <p:nvPr/>
        </p:nvSpPr>
        <p:spPr>
          <a:xfrm>
            <a:off x="439025" y="5006900"/>
            <a:ext cx="11380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Calibri"/>
                <a:ea typeface="Calibri"/>
                <a:cs typeface="Calibri"/>
                <a:sym typeface="Calibri"/>
              </a:rPr>
              <a:t>14 November 2023</a:t>
            </a:r>
            <a:r>
              <a:rPr lang="en-GB" sz="1900">
                <a:solidFill>
                  <a:schemeClr val="dk1"/>
                </a:solidFill>
                <a:latin typeface="Calibri"/>
                <a:ea typeface="Calibri"/>
                <a:cs typeface="Calibri"/>
                <a:sym typeface="Calibri"/>
              </a:rPr>
              <a:t> </a:t>
            </a:r>
            <a:r>
              <a:rPr lang="en-GB" sz="1900">
                <a:solidFill>
                  <a:schemeClr val="dk1"/>
                </a:solidFill>
                <a:latin typeface="Calibri"/>
                <a:ea typeface="Calibri"/>
                <a:cs typeface="Calibri"/>
                <a:sym typeface="Calibri"/>
              </a:rPr>
              <a:t>(18:00hrs - 20:00hrs) - Welcome Reception</a:t>
            </a:r>
            <a:endParaRPr sz="1900">
              <a:solidFill>
                <a:schemeClr val="dk1"/>
              </a:solidFill>
              <a:latin typeface="Calibri"/>
              <a:ea typeface="Calibri"/>
              <a:cs typeface="Calibri"/>
              <a:sym typeface="Calibri"/>
            </a:endParaRPr>
          </a:p>
          <a:p>
            <a:pPr indent="0" lvl="0" marL="0" rtl="0" algn="l">
              <a:spcBef>
                <a:spcPts val="0"/>
              </a:spcBef>
              <a:spcAft>
                <a:spcPts val="0"/>
              </a:spcAft>
              <a:buNone/>
            </a:pPr>
            <a:r>
              <a:rPr lang="en-GB" sz="1900">
                <a:solidFill>
                  <a:schemeClr val="dk1"/>
                </a:solidFill>
                <a:latin typeface="Calibri"/>
                <a:ea typeface="Calibri"/>
                <a:cs typeface="Calibri"/>
                <a:sym typeface="Calibri"/>
              </a:rPr>
              <a:t>16 November 2023 (18:00hrs - 21:00hrs) - Hosted Dinner</a:t>
            </a:r>
            <a:endParaRPr sz="1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900">
                <a:solidFill>
                  <a:schemeClr val="dk1"/>
                </a:solidFill>
                <a:latin typeface="Calibri"/>
                <a:ea typeface="Calibri"/>
                <a:cs typeface="Calibri"/>
                <a:sym typeface="Calibri"/>
              </a:rPr>
              <a:t>17 November 2023 (08:30hrs - 18:00hrs) - </a:t>
            </a:r>
            <a:r>
              <a:rPr lang="en-GB" sz="1900">
                <a:solidFill>
                  <a:schemeClr val="dk1"/>
                </a:solidFill>
                <a:latin typeface="Calibri"/>
                <a:ea typeface="Calibri"/>
                <a:cs typeface="Calibri"/>
                <a:sym typeface="Calibri"/>
              </a:rPr>
              <a:t>CEOS 2023 “Unseen Space” Exploration</a:t>
            </a:r>
            <a:endParaRPr sz="19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9"/>
          <p:cNvSpPr txBox="1"/>
          <p:nvPr>
            <p:ph idx="1" type="body"/>
          </p:nvPr>
        </p:nvSpPr>
        <p:spPr>
          <a:xfrm>
            <a:off x="-11450" y="5522600"/>
            <a:ext cx="6924600" cy="1813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GB" sz="1700">
                <a:highlight>
                  <a:srgbClr val="FFFFFF"/>
                </a:highlight>
                <a:latin typeface="Arial"/>
                <a:ea typeface="Arial"/>
                <a:cs typeface="Arial"/>
                <a:sym typeface="Arial"/>
              </a:rPr>
              <a:t>Thailand's second earth observation satellite, THEOS-2, was successfully launched into orbit from the French Guiana Space Centre on Monday 9 October 2023 BKK time.</a:t>
            </a:r>
            <a:endParaRPr i="1" sz="3300"/>
          </a:p>
        </p:txBody>
      </p:sp>
      <p:sp>
        <p:nvSpPr>
          <p:cNvPr id="226" name="Google Shape;226;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THEOS-2 Launch</a:t>
            </a:r>
            <a:endParaRPr/>
          </a:p>
        </p:txBody>
      </p:sp>
      <p:pic>
        <p:nvPicPr>
          <p:cNvPr id="227" name="Google Shape;227;p19"/>
          <p:cNvPicPr preferRelativeResize="0"/>
          <p:nvPr/>
        </p:nvPicPr>
        <p:blipFill>
          <a:blip r:embed="rId3">
            <a:alphaModFix/>
          </a:blip>
          <a:stretch>
            <a:fillRect/>
          </a:stretch>
        </p:blipFill>
        <p:spPr>
          <a:xfrm>
            <a:off x="10048150" y="1036850"/>
            <a:ext cx="1945576" cy="2751749"/>
          </a:xfrm>
          <a:prstGeom prst="rect">
            <a:avLst/>
          </a:prstGeom>
          <a:noFill/>
          <a:ln>
            <a:noFill/>
          </a:ln>
        </p:spPr>
      </p:pic>
      <p:pic>
        <p:nvPicPr>
          <p:cNvPr id="228" name="Google Shape;228;p19" title="launch2.mp4">
            <a:hlinkClick r:id="rId4"/>
          </p:cNvPr>
          <p:cNvPicPr preferRelativeResize="0"/>
          <p:nvPr/>
        </p:nvPicPr>
        <p:blipFill>
          <a:blip r:embed="rId5">
            <a:alphaModFix/>
          </a:blip>
          <a:stretch>
            <a:fillRect/>
          </a:stretch>
        </p:blipFill>
        <p:spPr>
          <a:xfrm>
            <a:off x="6989400" y="3494313"/>
            <a:ext cx="5080525" cy="2857800"/>
          </a:xfrm>
          <a:prstGeom prst="rect">
            <a:avLst/>
          </a:prstGeom>
          <a:noFill/>
          <a:ln>
            <a:noFill/>
          </a:ln>
        </p:spPr>
      </p:pic>
      <p:pic>
        <p:nvPicPr>
          <p:cNvPr id="229" name="Google Shape;229;p19"/>
          <p:cNvPicPr preferRelativeResize="0"/>
          <p:nvPr/>
        </p:nvPicPr>
        <p:blipFill>
          <a:blip r:embed="rId6">
            <a:alphaModFix/>
          </a:blip>
          <a:stretch>
            <a:fillRect/>
          </a:stretch>
        </p:blipFill>
        <p:spPr>
          <a:xfrm rot="-2153015">
            <a:off x="6827387" y="1434000"/>
            <a:ext cx="3423748" cy="1929421"/>
          </a:xfrm>
          <a:prstGeom prst="rect">
            <a:avLst/>
          </a:prstGeom>
          <a:noFill/>
          <a:ln>
            <a:noFill/>
          </a:ln>
        </p:spPr>
      </p:pic>
      <p:graphicFrame>
        <p:nvGraphicFramePr>
          <p:cNvPr id="230" name="Google Shape;230;p19"/>
          <p:cNvGraphicFramePr/>
          <p:nvPr/>
        </p:nvGraphicFramePr>
        <p:xfrm>
          <a:off x="152400" y="1143000"/>
          <a:ext cx="3000000" cy="3000000"/>
        </p:xfrm>
        <a:graphic>
          <a:graphicData uri="http://schemas.openxmlformats.org/drawingml/2006/table">
            <a:tbl>
              <a:tblPr>
                <a:noFill/>
                <a:tableStyleId>{F6AA61BF-D2C0-4283-BCDC-B76B60EAD7A6}</a:tableStyleId>
              </a:tblPr>
              <a:tblGrid>
                <a:gridCol w="2350900"/>
                <a:gridCol w="4409900"/>
              </a:tblGrid>
              <a:tr h="304800">
                <a:tc gridSpan="2">
                  <a:txBody>
                    <a:bodyPr/>
                    <a:lstStyle/>
                    <a:p>
                      <a:pPr indent="0" lvl="0" marL="0" rtl="0" algn="ctr">
                        <a:lnSpc>
                          <a:spcPct val="115000"/>
                        </a:lnSpc>
                        <a:spcBef>
                          <a:spcPts val="0"/>
                        </a:spcBef>
                        <a:spcAft>
                          <a:spcPts val="0"/>
                        </a:spcAft>
                        <a:buNone/>
                      </a:pPr>
                      <a:r>
                        <a:rPr b="1" lang="en-GB" sz="1700">
                          <a:latin typeface="Calibri"/>
                          <a:ea typeface="Calibri"/>
                          <a:cs typeface="Calibri"/>
                          <a:sym typeface="Calibri"/>
                        </a:rPr>
                        <a:t>Speciticaition</a:t>
                      </a:r>
                      <a:endParaRPr b="1"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solidFill>
                      <a:srgbClr val="F8CBAD"/>
                    </a:solidFill>
                  </a:tcPr>
                </a:tc>
                <a:tc hMerge="1"/>
              </a:tr>
              <a:tr h="304800">
                <a:tc>
                  <a:txBody>
                    <a:bodyPr/>
                    <a:lstStyle/>
                    <a:p>
                      <a:pPr indent="0" lvl="0" marL="0" rtl="0" algn="l">
                        <a:spcBef>
                          <a:spcPts val="0"/>
                        </a:spcBef>
                        <a:spcAft>
                          <a:spcPts val="0"/>
                        </a:spcAft>
                        <a:buNone/>
                      </a:pPr>
                      <a:r>
                        <a:rPr lang="en-GB" sz="1700">
                          <a:latin typeface="Calibri"/>
                          <a:ea typeface="Calibri"/>
                          <a:cs typeface="Calibri"/>
                          <a:sym typeface="Calibri"/>
                        </a:rPr>
                        <a:t>Payload: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Optical, Diameter 500 mm, Focal Length 14.9 m</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lang="en-GB" sz="1700">
                          <a:latin typeface="Calibri"/>
                          <a:ea typeface="Calibri"/>
                          <a:cs typeface="Calibri"/>
                          <a:sym typeface="Calibri"/>
                        </a:rPr>
                        <a:t>Spectral Bands: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Panchromatic, Blue, Green, Red, Near Infrared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lang="en-GB" sz="1700">
                          <a:latin typeface="Calibri"/>
                          <a:ea typeface="Calibri"/>
                          <a:cs typeface="Calibri"/>
                          <a:sym typeface="Calibri"/>
                        </a:rPr>
                        <a:t>Altitude: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621 km</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lang="en-GB" sz="1700">
                          <a:latin typeface="Calibri"/>
                          <a:ea typeface="Calibri"/>
                          <a:cs typeface="Calibri"/>
                          <a:sym typeface="Calibri"/>
                        </a:rPr>
                        <a:t>Type:</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Sun-synchronous, 9:30 - 10:30 AM </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descending node</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638175">
                <a:tc>
                  <a:txBody>
                    <a:bodyPr/>
                    <a:lstStyle/>
                    <a:p>
                      <a:pPr indent="0" lvl="0" marL="0" rtl="0" algn="l">
                        <a:spcBef>
                          <a:spcPts val="0"/>
                        </a:spcBef>
                        <a:spcAft>
                          <a:spcPts val="0"/>
                        </a:spcAft>
                        <a:buNone/>
                      </a:pPr>
                      <a:r>
                        <a:rPr lang="en-GB" sz="1700">
                          <a:latin typeface="Calibri"/>
                          <a:ea typeface="Calibri"/>
                          <a:cs typeface="Calibri"/>
                          <a:sym typeface="Calibri"/>
                        </a:rPr>
                        <a:t>Ground Sampling Distance</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(nadir):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Panchromatic:0.5 m; Multispectral 2 m</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lang="en-GB" sz="1700">
                          <a:latin typeface="Calibri"/>
                          <a:ea typeface="Calibri"/>
                          <a:cs typeface="Calibri"/>
                          <a:sym typeface="Calibri"/>
                        </a:rPr>
                        <a:t>Swath Width: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10.3 km at nadir</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lang="en-GB" sz="1700">
                          <a:latin typeface="Calibri"/>
                          <a:ea typeface="Calibri"/>
                          <a:cs typeface="Calibri"/>
                          <a:sym typeface="Calibri"/>
                        </a:rPr>
                        <a:t>Dynamic Range at Acquisition: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12 bits per pixel</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lang="en-GB" sz="1700">
                          <a:latin typeface="Calibri"/>
                          <a:ea typeface="Calibri"/>
                          <a:cs typeface="Calibri"/>
                          <a:sym typeface="Calibri"/>
                        </a:rPr>
                        <a:t>Dimension Revisit: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700">
                          <a:latin typeface="Calibri"/>
                          <a:ea typeface="Calibri"/>
                          <a:cs typeface="Calibri"/>
                          <a:sym typeface="Calibri"/>
                        </a:rPr>
                        <a:t>1.9 days within +-45° viewing angle </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(Mean at the equator)  </a:t>
                      </a:r>
                      <a:endParaRPr sz="1700">
                        <a:latin typeface="Calibri"/>
                        <a:ea typeface="Calibri"/>
                        <a:cs typeface="Calibri"/>
                        <a:sym typeface="Calibri"/>
                      </a:endParaRPr>
                    </a:p>
                  </a:txBody>
                  <a:tcPr marT="9525" marB="91425" marR="9525" marL="9525" anchor="ctr">
                    <a:lnL cap="flat" cmpd="sng" w="4325">
                      <a:solidFill>
                        <a:srgbClr val="000000"/>
                      </a:solidFill>
                      <a:prstDash val="solid"/>
                      <a:round/>
                      <a:headEnd len="sm" w="sm" type="none"/>
                      <a:tailEnd len="sm" w="sm" type="none"/>
                    </a:lnL>
                    <a:lnR cap="flat" cmpd="sng" w="4325">
                      <a:solidFill>
                        <a:srgbClr val="000000"/>
                      </a:solidFill>
                      <a:prstDash val="solid"/>
                      <a:round/>
                      <a:headEnd len="sm" w="sm" type="none"/>
                      <a:tailEnd len="sm" w="sm" type="none"/>
                    </a:lnR>
                    <a:lnT cap="flat" cmpd="sng" w="4325">
                      <a:solidFill>
                        <a:srgbClr val="000000"/>
                      </a:solidFill>
                      <a:prstDash val="solid"/>
                      <a:round/>
                      <a:headEnd len="sm" w="sm" type="none"/>
                      <a:tailEnd len="sm" w="sm" type="none"/>
                    </a:lnT>
                    <a:lnB cap="flat" cmpd="sng" w="4325">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For 2023 GISTDA has prioritised the theme: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ctr">
              <a:spcBef>
                <a:spcPts val="1000"/>
              </a:spcBef>
              <a:spcAft>
                <a:spcPts val="0"/>
              </a:spcAft>
              <a:buNone/>
            </a:pPr>
            <a:r>
              <a:rPr i="1" lang="en-GB"/>
              <a:t>“</a:t>
            </a:r>
            <a:r>
              <a:rPr b="1" i="1" lang="en-GB"/>
              <a:t>Space Technology for Better Environments, </a:t>
            </a:r>
            <a:endParaRPr b="1" i="1"/>
          </a:p>
          <a:p>
            <a:pPr indent="0" lvl="0" marL="0" rtl="0" algn="ctr">
              <a:spcBef>
                <a:spcPts val="1000"/>
              </a:spcBef>
              <a:spcAft>
                <a:spcPts val="0"/>
              </a:spcAft>
              <a:buNone/>
            </a:pPr>
            <a:r>
              <a:rPr b="1" i="1" lang="en-GB"/>
              <a:t>Economies, and Humanity</a:t>
            </a:r>
            <a:r>
              <a:rPr i="1" lang="en-GB"/>
              <a:t>”</a:t>
            </a:r>
            <a:endParaRPr i="1"/>
          </a:p>
        </p:txBody>
      </p:sp>
      <p:sp>
        <p:nvSpPr>
          <p:cNvPr id="73" name="Google Shape;73;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GISTDA CEOS Chair Theme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151675" y="126700"/>
            <a:ext cx="10387200" cy="848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i="0" lang="en-GB" sz="4300" u="none" cap="none" strike="noStrike">
                <a:solidFill>
                  <a:schemeClr val="lt1"/>
                </a:solidFill>
                <a:latin typeface="Montserrat"/>
                <a:ea typeface="Montserrat"/>
                <a:cs typeface="Montserrat"/>
                <a:sym typeface="Montserrat"/>
              </a:rPr>
              <a:t>GISTDA CEOS Chair Priorities 2023</a:t>
            </a:r>
            <a:br>
              <a:rPr i="0" lang="en-GB" sz="4300" u="none" cap="none" strike="noStrike">
                <a:solidFill>
                  <a:schemeClr val="lt1"/>
                </a:solidFill>
                <a:latin typeface="Montserrat"/>
                <a:ea typeface="Montserrat"/>
                <a:cs typeface="Montserrat"/>
                <a:sym typeface="Montserrat"/>
              </a:rPr>
            </a:br>
            <a:endParaRPr i="0" sz="1900" u="none" cap="none" strike="noStrike">
              <a:solidFill>
                <a:schemeClr val="lt1"/>
              </a:solidFill>
              <a:latin typeface="Montserrat"/>
              <a:ea typeface="Montserrat"/>
              <a:cs typeface="Montserrat"/>
              <a:sym typeface="Montserrat"/>
            </a:endParaRPr>
          </a:p>
        </p:txBody>
      </p:sp>
      <p:cxnSp>
        <p:nvCxnSpPr>
          <p:cNvPr id="79" name="Google Shape;79;p9"/>
          <p:cNvCxnSpPr/>
          <p:nvPr/>
        </p:nvCxnSpPr>
        <p:spPr>
          <a:xfrm>
            <a:off x="2496850" y="1056375"/>
            <a:ext cx="2100" cy="5480100"/>
          </a:xfrm>
          <a:prstGeom prst="straightConnector1">
            <a:avLst/>
          </a:prstGeom>
          <a:noFill/>
          <a:ln cap="flat" cmpd="sng" w="28575">
            <a:solidFill>
              <a:srgbClr val="EEEEEE"/>
            </a:solidFill>
            <a:prstDash val="solid"/>
            <a:round/>
            <a:headEnd len="sm" w="sm" type="none"/>
            <a:tailEnd len="sm" w="sm" type="none"/>
          </a:ln>
        </p:spPr>
      </p:cxnSp>
      <p:grpSp>
        <p:nvGrpSpPr>
          <p:cNvPr id="80" name="Google Shape;80;p9"/>
          <p:cNvGrpSpPr/>
          <p:nvPr/>
        </p:nvGrpSpPr>
        <p:grpSpPr>
          <a:xfrm>
            <a:off x="1106925" y="1096206"/>
            <a:ext cx="10594736" cy="968518"/>
            <a:chOff x="1487934" y="1634150"/>
            <a:chExt cx="10066258" cy="1361808"/>
          </a:xfrm>
        </p:grpSpPr>
        <p:grpSp>
          <p:nvGrpSpPr>
            <p:cNvPr id="81" name="Google Shape;81;p9"/>
            <p:cNvGrpSpPr/>
            <p:nvPr/>
          </p:nvGrpSpPr>
          <p:grpSpPr>
            <a:xfrm>
              <a:off x="1487934" y="1634150"/>
              <a:ext cx="10066258" cy="1361808"/>
              <a:chOff x="1487934" y="1634150"/>
              <a:chExt cx="10066258" cy="1361808"/>
            </a:xfrm>
          </p:grpSpPr>
          <p:sp>
            <p:nvSpPr>
              <p:cNvPr id="82" name="Google Shape;82;p9"/>
              <p:cNvSpPr/>
              <p:nvPr/>
            </p:nvSpPr>
            <p:spPr>
              <a:xfrm>
                <a:off x="2819691" y="1810358"/>
                <a:ext cx="8734500" cy="11856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grpSp>
            <p:nvGrpSpPr>
              <p:cNvPr id="83" name="Google Shape;83;p9"/>
              <p:cNvGrpSpPr/>
              <p:nvPr/>
            </p:nvGrpSpPr>
            <p:grpSpPr>
              <a:xfrm>
                <a:off x="1487934" y="1634150"/>
                <a:ext cx="1748239" cy="1185550"/>
                <a:chOff x="1487975" y="1826400"/>
                <a:chExt cx="1313675" cy="1185550"/>
              </a:xfrm>
            </p:grpSpPr>
            <p:sp>
              <p:nvSpPr>
                <p:cNvPr id="84" name="Google Shape;84;p9"/>
                <p:cNvSpPr/>
                <p:nvPr/>
              </p:nvSpPr>
              <p:spPr>
                <a:xfrm>
                  <a:off x="1487975" y="1826400"/>
                  <a:ext cx="1313675" cy="1185550"/>
                </a:xfrm>
                <a:prstGeom prst="flowChartProcess">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9"/>
                <p:cNvSpPr txBox="1"/>
                <p:nvPr/>
              </p:nvSpPr>
              <p:spPr>
                <a:xfrm>
                  <a:off x="1666175" y="1865075"/>
                  <a:ext cx="961200" cy="11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GB" sz="4800" u="none" cap="none" strike="noStrike">
                      <a:solidFill>
                        <a:schemeClr val="lt1"/>
                      </a:solidFill>
                      <a:latin typeface="Arial"/>
                      <a:ea typeface="Arial"/>
                      <a:cs typeface="Arial"/>
                      <a:sym typeface="Arial"/>
                    </a:rPr>
                    <a:t>1</a:t>
                  </a:r>
                  <a:endParaRPr b="1" i="0" sz="4800" u="none" cap="none" strike="noStrike">
                    <a:solidFill>
                      <a:schemeClr val="lt1"/>
                    </a:solidFill>
                    <a:latin typeface="Arial"/>
                    <a:ea typeface="Arial"/>
                    <a:cs typeface="Arial"/>
                    <a:sym typeface="Arial"/>
                  </a:endParaRPr>
                </a:p>
              </p:txBody>
            </p:sp>
          </p:grpSp>
        </p:grpSp>
        <p:sp>
          <p:nvSpPr>
            <p:cNvPr id="86" name="Google Shape;86;p9"/>
            <p:cNvSpPr/>
            <p:nvPr/>
          </p:nvSpPr>
          <p:spPr>
            <a:xfrm rot="5406319">
              <a:off x="2942549" y="2699494"/>
              <a:ext cx="163200" cy="428701"/>
            </a:xfrm>
            <a:prstGeom prst="rtTriangle">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grpSp>
      <p:grpSp>
        <p:nvGrpSpPr>
          <p:cNvPr id="87" name="Google Shape;87;p9"/>
          <p:cNvGrpSpPr/>
          <p:nvPr/>
        </p:nvGrpSpPr>
        <p:grpSpPr>
          <a:xfrm>
            <a:off x="1106944" y="3752141"/>
            <a:ext cx="10594692" cy="1169689"/>
            <a:chOff x="1487950" y="4047951"/>
            <a:chExt cx="10066216" cy="1364705"/>
          </a:xfrm>
        </p:grpSpPr>
        <p:grpSp>
          <p:nvGrpSpPr>
            <p:cNvPr id="88" name="Google Shape;88;p9"/>
            <p:cNvGrpSpPr/>
            <p:nvPr/>
          </p:nvGrpSpPr>
          <p:grpSpPr>
            <a:xfrm>
              <a:off x="1487950" y="4047951"/>
              <a:ext cx="10066216" cy="1364472"/>
              <a:chOff x="1487964" y="3805138"/>
              <a:chExt cx="10066216" cy="1059126"/>
            </a:xfrm>
          </p:grpSpPr>
          <p:sp>
            <p:nvSpPr>
              <p:cNvPr id="89" name="Google Shape;89;p9"/>
              <p:cNvSpPr/>
              <p:nvPr/>
            </p:nvSpPr>
            <p:spPr>
              <a:xfrm>
                <a:off x="2819679" y="4013464"/>
                <a:ext cx="8734500" cy="850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9"/>
              <p:cNvGrpSpPr/>
              <p:nvPr/>
            </p:nvGrpSpPr>
            <p:grpSpPr>
              <a:xfrm>
                <a:off x="1487964" y="3805138"/>
                <a:ext cx="1750725" cy="850850"/>
                <a:chOff x="1487976" y="4093513"/>
                <a:chExt cx="1315543" cy="850850"/>
              </a:xfrm>
            </p:grpSpPr>
            <p:sp>
              <p:nvSpPr>
                <p:cNvPr id="91" name="Google Shape;91;p9"/>
                <p:cNvSpPr/>
                <p:nvPr/>
              </p:nvSpPr>
              <p:spPr>
                <a:xfrm>
                  <a:off x="1487976" y="4093571"/>
                  <a:ext cx="1315543" cy="850792"/>
                </a:xfrm>
                <a:prstGeom prst="flowChartProcess">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9"/>
                <p:cNvSpPr txBox="1"/>
                <p:nvPr/>
              </p:nvSpPr>
              <p:spPr>
                <a:xfrm>
                  <a:off x="1665144" y="4093513"/>
                  <a:ext cx="961200" cy="85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GB" sz="4800" u="none" cap="none" strike="noStrike">
                      <a:solidFill>
                        <a:schemeClr val="lt1"/>
                      </a:solidFill>
                      <a:latin typeface="Arial"/>
                      <a:ea typeface="Arial"/>
                      <a:cs typeface="Arial"/>
                      <a:sym typeface="Arial"/>
                    </a:rPr>
                    <a:t>2</a:t>
                  </a:r>
                  <a:endParaRPr b="1" i="0" sz="4800" u="none" cap="none" strike="noStrike">
                    <a:solidFill>
                      <a:schemeClr val="lt1"/>
                    </a:solidFill>
                    <a:latin typeface="Arial"/>
                    <a:ea typeface="Arial"/>
                    <a:cs typeface="Arial"/>
                    <a:sym typeface="Arial"/>
                  </a:endParaRPr>
                </a:p>
              </p:txBody>
            </p:sp>
          </p:grpSp>
        </p:grpSp>
        <p:sp>
          <p:nvSpPr>
            <p:cNvPr id="93" name="Google Shape;93;p9"/>
            <p:cNvSpPr/>
            <p:nvPr/>
          </p:nvSpPr>
          <p:spPr>
            <a:xfrm rot="5403854">
              <a:off x="2890350" y="5072606"/>
              <a:ext cx="267600" cy="411900"/>
            </a:xfrm>
            <a:prstGeom prst="rtTriangle">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 name="Google Shape;94;p9"/>
          <p:cNvSpPr txBox="1"/>
          <p:nvPr/>
        </p:nvSpPr>
        <p:spPr>
          <a:xfrm>
            <a:off x="3187816" y="1169942"/>
            <a:ext cx="7701300" cy="808200"/>
          </a:xfrm>
          <a:prstGeom prst="rect">
            <a:avLst/>
          </a:prstGeom>
          <a:noFill/>
          <a:ln>
            <a:noFill/>
          </a:ln>
        </p:spPr>
        <p:txBody>
          <a:bodyPr anchorCtr="0" anchor="t" bIns="91425" lIns="91425" spcFirstLastPara="1" rIns="91425" wrap="square" tIns="91425">
            <a:spAutoFit/>
          </a:bodyPr>
          <a:lstStyle/>
          <a:p>
            <a:pPr indent="0" lvl="0" marL="0" marR="0" rtl="0" algn="l">
              <a:lnSpc>
                <a:spcPct val="125000"/>
              </a:lnSpc>
              <a:spcBef>
                <a:spcPts val="0"/>
              </a:spcBef>
              <a:spcAft>
                <a:spcPts val="0"/>
              </a:spcAft>
              <a:buClr>
                <a:srgbClr val="000000"/>
              </a:buClr>
              <a:buSzPts val="2500"/>
              <a:buFont typeface="Arial"/>
              <a:buNone/>
            </a:pPr>
            <a:r>
              <a:rPr b="0" i="0" lang="en-GB" sz="1800" u="none" cap="none" strike="noStrike">
                <a:solidFill>
                  <a:schemeClr val="dk1"/>
                </a:solidFill>
                <a:latin typeface="Roboto"/>
                <a:ea typeface="Roboto"/>
                <a:cs typeface="Roboto"/>
                <a:sym typeface="Roboto"/>
              </a:rPr>
              <a:t>Supporting CEOS Preparations and Inputs to the Global Stocktake of the UNFCCC Paris Agreement</a:t>
            </a:r>
            <a:endParaRPr b="0" i="0" sz="1050" u="none" cap="none" strike="noStrike">
              <a:solidFill>
                <a:schemeClr val="dk1"/>
              </a:solidFill>
              <a:latin typeface="Roboto"/>
              <a:ea typeface="Roboto"/>
              <a:cs typeface="Roboto"/>
              <a:sym typeface="Roboto"/>
            </a:endParaRPr>
          </a:p>
        </p:txBody>
      </p:sp>
      <p:sp>
        <p:nvSpPr>
          <p:cNvPr id="95" name="Google Shape;95;p9"/>
          <p:cNvSpPr txBox="1"/>
          <p:nvPr/>
        </p:nvSpPr>
        <p:spPr>
          <a:xfrm>
            <a:off x="3146300" y="4006662"/>
            <a:ext cx="7811700" cy="808200"/>
          </a:xfrm>
          <a:prstGeom prst="rect">
            <a:avLst/>
          </a:prstGeom>
          <a:noFill/>
          <a:ln>
            <a:noFill/>
          </a:ln>
        </p:spPr>
        <p:txBody>
          <a:bodyPr anchorCtr="0" anchor="t" bIns="91425" lIns="91425" spcFirstLastPara="1" rIns="91425" wrap="square" tIns="91425">
            <a:spAutoFit/>
          </a:bodyPr>
          <a:lstStyle/>
          <a:p>
            <a:pPr indent="0" lvl="0" marL="0" marR="0" rtl="0" algn="l">
              <a:lnSpc>
                <a:spcPct val="125000"/>
              </a:lnSpc>
              <a:spcBef>
                <a:spcPts val="0"/>
              </a:spcBef>
              <a:spcAft>
                <a:spcPts val="0"/>
              </a:spcAft>
              <a:buClr>
                <a:srgbClr val="000000"/>
              </a:buClr>
              <a:buSzPts val="2400"/>
              <a:buFont typeface="Arial"/>
              <a:buNone/>
            </a:pPr>
            <a:r>
              <a:rPr b="0" i="0" lang="en-GB" sz="1800" u="none" cap="none" strike="noStrike">
                <a:solidFill>
                  <a:schemeClr val="dk1"/>
                </a:solidFill>
                <a:latin typeface="Roboto"/>
                <a:ea typeface="Roboto"/>
                <a:cs typeface="Roboto"/>
                <a:sym typeface="Roboto"/>
              </a:rPr>
              <a:t>Supporting Exploration of New Geometries for Space Agencies and CEOS with New Space</a:t>
            </a:r>
            <a:endParaRPr b="0" i="0" sz="1800" u="none" cap="none" strike="noStrike">
              <a:solidFill>
                <a:schemeClr val="dk1"/>
              </a:solidFill>
              <a:latin typeface="Roboto"/>
              <a:ea typeface="Roboto"/>
              <a:cs typeface="Roboto"/>
              <a:sym typeface="Roboto"/>
            </a:endParaRPr>
          </a:p>
        </p:txBody>
      </p:sp>
      <p:grpSp>
        <p:nvGrpSpPr>
          <p:cNvPr id="96" name="Google Shape;96;p9"/>
          <p:cNvGrpSpPr/>
          <p:nvPr/>
        </p:nvGrpSpPr>
        <p:grpSpPr>
          <a:xfrm>
            <a:off x="2362053" y="2165925"/>
            <a:ext cx="9339718" cy="1522048"/>
            <a:chOff x="230575" y="1906947"/>
            <a:chExt cx="14404254" cy="3716845"/>
          </a:xfrm>
        </p:grpSpPr>
        <p:grpSp>
          <p:nvGrpSpPr>
            <p:cNvPr id="97" name="Google Shape;97;p9"/>
            <p:cNvGrpSpPr/>
            <p:nvPr/>
          </p:nvGrpSpPr>
          <p:grpSpPr>
            <a:xfrm>
              <a:off x="1226667" y="1906947"/>
              <a:ext cx="13408162" cy="975576"/>
              <a:chOff x="710674" y="1323173"/>
              <a:chExt cx="9295086" cy="731700"/>
            </a:xfrm>
          </p:grpSpPr>
          <p:sp>
            <p:nvSpPr>
              <p:cNvPr id="98" name="Google Shape;98;p9"/>
              <p:cNvSpPr txBox="1"/>
              <p:nvPr/>
            </p:nvSpPr>
            <p:spPr>
              <a:xfrm>
                <a:off x="710674" y="1373350"/>
                <a:ext cx="20043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800"/>
                  <a:buFont typeface="Arial"/>
                  <a:buNone/>
                </a:pPr>
                <a:r>
                  <a:rPr b="0" i="0" lang="en-GB" sz="1800" u="none" cap="none" strike="noStrike">
                    <a:solidFill>
                      <a:schemeClr val="accent1"/>
                    </a:solidFill>
                    <a:latin typeface="Open Sans Medium"/>
                    <a:ea typeface="Open Sans Medium"/>
                    <a:cs typeface="Open Sans Medium"/>
                    <a:sym typeface="Open Sans Medium"/>
                  </a:rPr>
                  <a:t>Workshop </a:t>
                </a:r>
                <a:endParaRPr b="0" i="0" sz="1800" u="none" cap="none" strike="noStrike">
                  <a:solidFill>
                    <a:schemeClr val="accent1"/>
                  </a:solidFill>
                  <a:latin typeface="Open Sans Medium"/>
                  <a:ea typeface="Open Sans Medium"/>
                  <a:cs typeface="Open Sans Medium"/>
                  <a:sym typeface="Open Sans Medium"/>
                </a:endParaRPr>
              </a:p>
            </p:txBody>
          </p:sp>
          <p:sp>
            <p:nvSpPr>
              <p:cNvPr id="99" name="Google Shape;99;p9"/>
              <p:cNvSpPr/>
              <p:nvPr/>
            </p:nvSpPr>
            <p:spPr>
              <a:xfrm>
                <a:off x="2763460" y="1323173"/>
                <a:ext cx="7242300" cy="731700"/>
              </a:xfrm>
              <a:prstGeom prst="rect">
                <a:avLst/>
              </a:prstGeom>
              <a:solidFill>
                <a:schemeClr val="accent1"/>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Open Sans"/>
                  <a:ea typeface="Open Sans"/>
                  <a:cs typeface="Open Sans"/>
                  <a:sym typeface="Open Sans"/>
                </a:endParaRPr>
              </a:p>
            </p:txBody>
          </p:sp>
          <p:sp>
            <p:nvSpPr>
              <p:cNvPr id="100" name="Google Shape;100;p9"/>
              <p:cNvSpPr txBox="1"/>
              <p:nvPr/>
            </p:nvSpPr>
            <p:spPr>
              <a:xfrm>
                <a:off x="2914388" y="1407441"/>
                <a:ext cx="5948400" cy="5955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1" i="0" lang="en-GB" sz="1050" u="none" cap="none" strike="noStrike">
                    <a:solidFill>
                      <a:srgbClr val="FFFFFF"/>
                    </a:solidFill>
                    <a:latin typeface="Open Sans"/>
                    <a:ea typeface="Open Sans"/>
                    <a:cs typeface="Open Sans"/>
                    <a:sym typeface="Open Sans"/>
                  </a:rPr>
                  <a:t>GISTDA - SilvaCarbon 2023 CEOS Workshop on Uptaking Global AFOLU Datasets</a:t>
                </a:r>
                <a:endParaRPr b="1" i="0" sz="1050" u="none" cap="none" strike="noStrike">
                  <a:solidFill>
                    <a:srgbClr val="FFFFFF"/>
                  </a:solidFill>
                  <a:latin typeface="Open Sans"/>
                  <a:ea typeface="Open Sans"/>
                  <a:cs typeface="Open Sans"/>
                  <a:sym typeface="Open Sans"/>
                </a:endParaRPr>
              </a:p>
            </p:txBody>
          </p:sp>
        </p:grpSp>
        <p:grpSp>
          <p:nvGrpSpPr>
            <p:cNvPr id="101" name="Google Shape;101;p9"/>
            <p:cNvGrpSpPr/>
            <p:nvPr/>
          </p:nvGrpSpPr>
          <p:grpSpPr>
            <a:xfrm>
              <a:off x="230575" y="3291745"/>
              <a:ext cx="14404132" cy="1010375"/>
              <a:chOff x="7" y="2154176"/>
              <a:chExt cx="10067188" cy="757800"/>
            </a:xfrm>
          </p:grpSpPr>
          <p:sp>
            <p:nvSpPr>
              <p:cNvPr id="102" name="Google Shape;102;p9"/>
              <p:cNvSpPr txBox="1"/>
              <p:nvPr/>
            </p:nvSpPr>
            <p:spPr>
              <a:xfrm>
                <a:off x="7" y="2183839"/>
                <a:ext cx="27153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800"/>
                  <a:buFont typeface="Arial"/>
                  <a:buNone/>
                </a:pPr>
                <a:r>
                  <a:rPr b="0" i="0" lang="en-GB" sz="1800" u="none" cap="none" strike="noStrike">
                    <a:solidFill>
                      <a:schemeClr val="dk2"/>
                    </a:solidFill>
                    <a:latin typeface="Open Sans Medium"/>
                    <a:ea typeface="Open Sans Medium"/>
                    <a:cs typeface="Open Sans Medium"/>
                    <a:sym typeface="Open Sans Medium"/>
                  </a:rPr>
                  <a:t>CEOS Agency Datasets</a:t>
                </a:r>
                <a:endParaRPr b="0" i="0" sz="1800" u="none" cap="none" strike="noStrike">
                  <a:solidFill>
                    <a:schemeClr val="dk2"/>
                  </a:solidFill>
                  <a:latin typeface="Open Sans Medium"/>
                  <a:ea typeface="Open Sans Medium"/>
                  <a:cs typeface="Open Sans Medium"/>
                  <a:sym typeface="Open Sans Medium"/>
                </a:endParaRPr>
              </a:p>
            </p:txBody>
          </p:sp>
          <p:sp>
            <p:nvSpPr>
              <p:cNvPr id="103" name="Google Shape;103;p9"/>
              <p:cNvSpPr/>
              <p:nvPr/>
            </p:nvSpPr>
            <p:spPr>
              <a:xfrm>
                <a:off x="2789795" y="2154176"/>
                <a:ext cx="7277400" cy="757800"/>
              </a:xfrm>
              <a:prstGeom prst="rect">
                <a:avLst/>
              </a:prstGeom>
              <a:solidFill>
                <a:schemeClr val="dk2"/>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chemeClr val="lt1"/>
                  </a:solidFill>
                  <a:latin typeface="Open Sans"/>
                  <a:ea typeface="Open Sans"/>
                  <a:cs typeface="Open Sans"/>
                  <a:sym typeface="Open Sans"/>
                </a:endParaRPr>
              </a:p>
            </p:txBody>
          </p:sp>
          <p:sp>
            <p:nvSpPr>
              <p:cNvPr id="104" name="Google Shape;104;p9"/>
              <p:cNvSpPr txBox="1"/>
              <p:nvPr/>
            </p:nvSpPr>
            <p:spPr>
              <a:xfrm>
                <a:off x="2919107" y="2414098"/>
                <a:ext cx="6513600" cy="3099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GB" sz="1050" u="none" cap="none" strike="noStrike">
                    <a:solidFill>
                      <a:srgbClr val="FFFFFF"/>
                    </a:solidFill>
                    <a:latin typeface="Open Sans"/>
                    <a:ea typeface="Open Sans"/>
                    <a:cs typeface="Open Sans"/>
                    <a:sym typeface="Open Sans"/>
                  </a:rPr>
                  <a:t>Continued expansion of the offering of CEOS Agency datasets available to </a:t>
                </a:r>
                <a:r>
                  <a:rPr b="1" i="0" lang="en-GB" sz="1050" u="none" cap="none" strike="noStrike">
                    <a:solidFill>
                      <a:srgbClr val="FFFFFF"/>
                    </a:solidFill>
                    <a:latin typeface="Open Sans"/>
                    <a:ea typeface="Open Sans"/>
                    <a:cs typeface="Open Sans"/>
                    <a:sym typeface="Open Sans"/>
                  </a:rPr>
                  <a:t>support the GST and countries’ assessments of their Nationally Determined Contributions (NDCs)</a:t>
                </a:r>
                <a:endParaRPr b="1" i="0" sz="1050" u="none" cap="none" strike="noStrike">
                  <a:solidFill>
                    <a:srgbClr val="FFFFFF"/>
                  </a:solidFill>
                  <a:latin typeface="Open Sans"/>
                  <a:ea typeface="Open Sans"/>
                  <a:cs typeface="Open Sans"/>
                  <a:sym typeface="Open Sans"/>
                </a:endParaRPr>
              </a:p>
            </p:txBody>
          </p:sp>
        </p:grpSp>
        <p:grpSp>
          <p:nvGrpSpPr>
            <p:cNvPr id="105" name="Google Shape;105;p9"/>
            <p:cNvGrpSpPr/>
            <p:nvPr/>
          </p:nvGrpSpPr>
          <p:grpSpPr>
            <a:xfrm>
              <a:off x="514428" y="4648217"/>
              <a:ext cx="14111293" cy="975576"/>
              <a:chOff x="98592" y="3088611"/>
              <a:chExt cx="10583734" cy="731700"/>
            </a:xfrm>
          </p:grpSpPr>
          <p:sp>
            <p:nvSpPr>
              <p:cNvPr id="106" name="Google Shape;106;p9"/>
              <p:cNvSpPr txBox="1"/>
              <p:nvPr/>
            </p:nvSpPr>
            <p:spPr>
              <a:xfrm>
                <a:off x="98592" y="3138828"/>
                <a:ext cx="26163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800"/>
                  <a:buFont typeface="Arial"/>
                  <a:buNone/>
                </a:pPr>
                <a:r>
                  <a:rPr b="0" i="0" lang="en-GB" sz="1800" u="none" cap="none" strike="noStrike">
                    <a:solidFill>
                      <a:schemeClr val="accent5"/>
                    </a:solidFill>
                    <a:latin typeface="Open Sans Medium"/>
                    <a:ea typeface="Open Sans Medium"/>
                    <a:cs typeface="Open Sans Medium"/>
                    <a:sym typeface="Open Sans Medium"/>
                  </a:rPr>
                  <a:t>GHG &amp; AFOLU Roadmap</a:t>
                </a:r>
                <a:endParaRPr b="0" i="0" sz="1800" u="none" cap="none" strike="noStrike">
                  <a:solidFill>
                    <a:schemeClr val="accent5"/>
                  </a:solidFill>
                  <a:latin typeface="Open Sans Medium"/>
                  <a:ea typeface="Open Sans Medium"/>
                  <a:cs typeface="Open Sans Medium"/>
                  <a:sym typeface="Open Sans Medium"/>
                </a:endParaRPr>
              </a:p>
            </p:txBody>
          </p:sp>
          <p:sp>
            <p:nvSpPr>
              <p:cNvPr id="107" name="Google Shape;107;p9"/>
              <p:cNvSpPr/>
              <p:nvPr/>
            </p:nvSpPr>
            <p:spPr>
              <a:xfrm>
                <a:off x="2872726" y="3088611"/>
                <a:ext cx="7809600" cy="731700"/>
              </a:xfrm>
              <a:prstGeom prst="rect">
                <a:avLst/>
              </a:prstGeom>
              <a:solidFill>
                <a:schemeClr val="accent5"/>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Open Sans"/>
                  <a:ea typeface="Open Sans"/>
                  <a:cs typeface="Open Sans"/>
                  <a:sym typeface="Open Sans"/>
                </a:endParaRPr>
              </a:p>
            </p:txBody>
          </p:sp>
          <p:sp>
            <p:nvSpPr>
              <p:cNvPr id="108" name="Google Shape;108;p9"/>
              <p:cNvSpPr txBox="1"/>
              <p:nvPr/>
            </p:nvSpPr>
            <p:spPr>
              <a:xfrm>
                <a:off x="2971539" y="3295179"/>
                <a:ext cx="7235100" cy="420900"/>
              </a:xfrm>
              <a:prstGeom prst="rect">
                <a:avLst/>
              </a:prstGeom>
              <a:noFill/>
              <a:ln>
                <a:noFill/>
              </a:ln>
            </p:spPr>
            <p:txBody>
              <a:bodyPr anchorCtr="0" anchor="ctr" bIns="60925" lIns="1800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1" i="0" lang="en-GB" sz="1050" u="none" cap="none" strike="noStrike">
                    <a:solidFill>
                      <a:srgbClr val="FFFFFF"/>
                    </a:solidFill>
                    <a:latin typeface="Open Sans"/>
                    <a:ea typeface="Open Sans"/>
                    <a:cs typeface="Open Sans"/>
                    <a:sym typeface="Open Sans"/>
                  </a:rPr>
                  <a:t>Support the Implementation </a:t>
                </a:r>
                <a:r>
                  <a:rPr b="1" i="0" lang="en-GB" sz="1050" u="none" cap="none" strike="noStrike">
                    <a:solidFill>
                      <a:srgbClr val="FFFFFF"/>
                    </a:solidFill>
                    <a:latin typeface="Open Sans"/>
                    <a:ea typeface="Open Sans"/>
                    <a:cs typeface="Open Sans"/>
                    <a:sym typeface="Open Sans"/>
                  </a:rPr>
                  <a:t>o</a:t>
                </a:r>
                <a:r>
                  <a:rPr b="1" i="0" lang="en-GB" sz="1050" u="none" cap="none" strike="noStrike">
                    <a:solidFill>
                      <a:srgbClr val="FFFFFF"/>
                    </a:solidFill>
                    <a:latin typeface="Open Sans"/>
                    <a:ea typeface="Open Sans"/>
                    <a:cs typeface="Open Sans"/>
                    <a:sym typeface="Open Sans"/>
                  </a:rPr>
                  <a:t>f both the GHG Roadmap and AFOLU Roadmap</a:t>
                </a:r>
                <a:endParaRPr b="1" i="0" sz="1050" u="none" cap="none" strike="noStrike">
                  <a:solidFill>
                    <a:srgbClr val="FFFFFF"/>
                  </a:solidFill>
                  <a:latin typeface="Open Sans"/>
                  <a:ea typeface="Open Sans"/>
                  <a:cs typeface="Open Sans"/>
                  <a:sym typeface="Open Sans"/>
                </a:endParaRPr>
              </a:p>
            </p:txBody>
          </p:sp>
        </p:grpSp>
      </p:grpSp>
      <p:grpSp>
        <p:nvGrpSpPr>
          <p:cNvPr id="109" name="Google Shape;109;p9"/>
          <p:cNvGrpSpPr/>
          <p:nvPr/>
        </p:nvGrpSpPr>
        <p:grpSpPr>
          <a:xfrm>
            <a:off x="1589810" y="4633336"/>
            <a:ext cx="10112121" cy="1445964"/>
            <a:chOff x="798994" y="590565"/>
            <a:chExt cx="7584280" cy="1084500"/>
          </a:xfrm>
        </p:grpSpPr>
        <p:sp>
          <p:nvSpPr>
            <p:cNvPr id="110" name="Google Shape;110;p9"/>
            <p:cNvSpPr txBox="1"/>
            <p:nvPr/>
          </p:nvSpPr>
          <p:spPr>
            <a:xfrm>
              <a:off x="798994" y="590565"/>
              <a:ext cx="2430600" cy="10845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4000"/>
                <a:buFont typeface="Arial"/>
                <a:buNone/>
              </a:pPr>
              <a:r>
                <a:rPr b="0" i="0" lang="en-GB" sz="1800" u="none" cap="none" strike="noStrike">
                  <a:solidFill>
                    <a:srgbClr val="0C343D"/>
                  </a:solidFill>
                  <a:latin typeface="Open Sans Medium"/>
                  <a:ea typeface="Open Sans Medium"/>
                  <a:cs typeface="Open Sans Medium"/>
                  <a:sym typeface="Open Sans Medium"/>
                </a:rPr>
                <a:t>New Space </a:t>
              </a:r>
              <a:endParaRPr b="0" i="0" sz="1800" u="none" cap="none" strike="noStrike">
                <a:solidFill>
                  <a:srgbClr val="0C343D"/>
                </a:solidFill>
                <a:latin typeface="Open Sans Medium"/>
                <a:ea typeface="Open Sans Medium"/>
                <a:cs typeface="Open Sans Medium"/>
                <a:sym typeface="Open Sans Medium"/>
              </a:endParaRPr>
            </a:p>
            <a:p>
              <a:pPr indent="0" lvl="0" marL="0" marR="0" rtl="0" algn="r">
                <a:lnSpc>
                  <a:spcPct val="90000"/>
                </a:lnSpc>
                <a:spcBef>
                  <a:spcPts val="0"/>
                </a:spcBef>
                <a:spcAft>
                  <a:spcPts val="0"/>
                </a:spcAft>
                <a:buClr>
                  <a:srgbClr val="000000"/>
                </a:buClr>
                <a:buSzPts val="4000"/>
                <a:buFont typeface="Arial"/>
                <a:buNone/>
              </a:pPr>
              <a:r>
                <a:rPr b="0" i="0" lang="en-GB" sz="1800" u="none" cap="none" strike="noStrike">
                  <a:solidFill>
                    <a:srgbClr val="0C343D"/>
                  </a:solidFill>
                  <a:latin typeface="Open Sans Medium"/>
                  <a:ea typeface="Open Sans Medium"/>
                  <a:cs typeface="Open Sans Medium"/>
                  <a:sym typeface="Open Sans Medium"/>
                </a:rPr>
                <a:t>Task Team </a:t>
              </a:r>
              <a:endParaRPr b="0" i="0" sz="1800" u="none" cap="none" strike="noStrike">
                <a:solidFill>
                  <a:srgbClr val="0C343D"/>
                </a:solidFill>
                <a:latin typeface="Open Sans Medium"/>
                <a:ea typeface="Open Sans Medium"/>
                <a:cs typeface="Open Sans Medium"/>
                <a:sym typeface="Open Sans Medium"/>
              </a:endParaRPr>
            </a:p>
          </p:txBody>
        </p:sp>
        <p:sp>
          <p:nvSpPr>
            <p:cNvPr id="111" name="Google Shape;111;p9"/>
            <p:cNvSpPr/>
            <p:nvPr/>
          </p:nvSpPr>
          <p:spPr>
            <a:xfrm>
              <a:off x="3310874" y="892420"/>
              <a:ext cx="5072400" cy="483600"/>
            </a:xfrm>
            <a:prstGeom prst="rect">
              <a:avLst/>
            </a:prstGeom>
            <a:solidFill>
              <a:srgbClr val="0C343D"/>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Open Sans"/>
                <a:ea typeface="Open Sans"/>
                <a:cs typeface="Open Sans"/>
                <a:sym typeface="Open Sans"/>
              </a:endParaRPr>
            </a:p>
          </p:txBody>
        </p:sp>
        <p:sp>
          <p:nvSpPr>
            <p:cNvPr id="112" name="Google Shape;112;p9"/>
            <p:cNvSpPr txBox="1"/>
            <p:nvPr/>
          </p:nvSpPr>
          <p:spPr>
            <a:xfrm>
              <a:off x="3310837" y="936840"/>
              <a:ext cx="5072400" cy="393600"/>
            </a:xfrm>
            <a:prstGeom prst="rect">
              <a:avLst/>
            </a:prstGeom>
            <a:noFill/>
            <a:ln>
              <a:noFill/>
            </a:ln>
          </p:spPr>
          <p:txBody>
            <a:bodyPr anchorCtr="0" anchor="ctr" bIns="60925" lIns="121900" spcFirstLastPara="1" rIns="121900" wrap="square" tIns="60925">
              <a:noAutofit/>
            </a:bodyPr>
            <a:lstStyle/>
            <a:p>
              <a:pPr indent="-295275" lvl="0" marL="457200" marR="0" rtl="0" algn="l">
                <a:lnSpc>
                  <a:spcPct val="115000"/>
                </a:lnSpc>
                <a:spcBef>
                  <a:spcPts val="0"/>
                </a:spcBef>
                <a:spcAft>
                  <a:spcPts val="0"/>
                </a:spcAft>
                <a:buClr>
                  <a:srgbClr val="FFFFFF"/>
                </a:buClr>
                <a:buSzPts val="1050"/>
                <a:buFont typeface="Open Sans"/>
                <a:buChar char="●"/>
              </a:pPr>
              <a:r>
                <a:rPr b="0" i="0" lang="en-GB" sz="1050" u="none" cap="none" strike="noStrike">
                  <a:solidFill>
                    <a:srgbClr val="FFFFFF"/>
                  </a:solidFill>
                  <a:latin typeface="Open Sans"/>
                  <a:ea typeface="Open Sans"/>
                  <a:cs typeface="Open Sans"/>
                  <a:sym typeface="Open Sans"/>
                </a:rPr>
                <a:t>Work with </a:t>
              </a:r>
              <a:r>
                <a:rPr b="1" i="0" lang="en-GB" sz="1050" u="none" cap="none" strike="noStrike">
                  <a:solidFill>
                    <a:srgbClr val="FFFFFF"/>
                  </a:solidFill>
                  <a:latin typeface="Open Sans"/>
                  <a:ea typeface="Open Sans"/>
                  <a:cs typeface="Open Sans"/>
                  <a:sym typeface="Open Sans"/>
                </a:rPr>
                <a:t>CEOS New Space Task team led by SIT Chair </a:t>
              </a:r>
              <a:r>
                <a:rPr b="0" i="0" lang="en-GB" sz="1050" u="none" cap="none" strike="noStrike">
                  <a:solidFill>
                    <a:srgbClr val="FFFFFF"/>
                  </a:solidFill>
                  <a:latin typeface="Open Sans"/>
                  <a:ea typeface="Open Sans"/>
                  <a:cs typeface="Open Sans"/>
                  <a:sym typeface="Open Sans"/>
                </a:rPr>
                <a:t>to </a:t>
              </a:r>
              <a:r>
                <a:rPr b="1" i="0" lang="en-GB" sz="1050" u="none" cap="none" strike="noStrike">
                  <a:solidFill>
                    <a:srgbClr val="FFFFFF"/>
                  </a:solidFill>
                  <a:latin typeface="Open Sans"/>
                  <a:ea typeface="Open Sans"/>
                  <a:cs typeface="Open Sans"/>
                  <a:sym typeface="Open Sans"/>
                </a:rPr>
                <a:t>develop New Space Economy document</a:t>
              </a:r>
              <a:r>
                <a:rPr b="0" i="0" lang="en-GB" sz="1050" u="none" cap="none" strike="noStrike">
                  <a:solidFill>
                    <a:srgbClr val="FFFFFF"/>
                  </a:solidFill>
                  <a:latin typeface="Open Sans"/>
                  <a:ea typeface="Open Sans"/>
                  <a:cs typeface="Open Sans"/>
                  <a:sym typeface="Open Sans"/>
                </a:rPr>
                <a:t> as a means for knowledge sharing with CEOS Agencies </a:t>
              </a:r>
              <a:endParaRPr/>
            </a:p>
            <a:p>
              <a:pPr indent="-295275" lvl="0" marL="457200" marR="0" rtl="0" algn="l">
                <a:lnSpc>
                  <a:spcPct val="115000"/>
                </a:lnSpc>
                <a:spcBef>
                  <a:spcPts val="0"/>
                </a:spcBef>
                <a:spcAft>
                  <a:spcPts val="0"/>
                </a:spcAft>
                <a:buClr>
                  <a:srgbClr val="FFFFFF"/>
                </a:buClr>
                <a:buSzPts val="1050"/>
                <a:buFont typeface="Open Sans"/>
                <a:buChar char="●"/>
              </a:pPr>
              <a:r>
                <a:rPr b="0" i="0" lang="en-GB" sz="1050" u="none" cap="none" strike="noStrike">
                  <a:solidFill>
                    <a:srgbClr val="FFFFFF"/>
                  </a:solidFill>
                  <a:latin typeface="Open Sans"/>
                  <a:ea typeface="Open Sans"/>
                  <a:cs typeface="Open Sans"/>
                  <a:sym typeface="Open Sans"/>
                </a:rPr>
                <a:t>Promote </a:t>
              </a:r>
              <a:r>
                <a:rPr b="1" i="0" lang="en-GB" sz="1050" u="none" cap="none" strike="noStrike">
                  <a:solidFill>
                    <a:srgbClr val="FFFFFF"/>
                  </a:solidFill>
                  <a:latin typeface="Open Sans"/>
                  <a:ea typeface="Open Sans"/>
                  <a:cs typeface="Open Sans"/>
                  <a:sym typeface="Open Sans"/>
                </a:rPr>
                <a:t>sharing of information </a:t>
              </a:r>
              <a:r>
                <a:rPr b="0" i="0" lang="en-GB" sz="1050" u="none" cap="none" strike="noStrike">
                  <a:solidFill>
                    <a:srgbClr val="FFFFFF"/>
                  </a:solidFill>
                  <a:latin typeface="Open Sans"/>
                  <a:ea typeface="Open Sans"/>
                  <a:cs typeface="Open Sans"/>
                  <a:sym typeface="Open Sans"/>
                </a:rPr>
                <a:t>between CEOS members</a:t>
              </a:r>
              <a:endParaRPr b="0" i="0" sz="1050" u="none" cap="none" strike="noStrike">
                <a:solidFill>
                  <a:srgbClr val="FFFFFF"/>
                </a:solidFill>
                <a:latin typeface="Open Sans"/>
                <a:ea typeface="Open Sans"/>
                <a:cs typeface="Open Sans"/>
                <a:sym typeface="Open Sans"/>
              </a:endParaRPr>
            </a:p>
          </p:txBody>
        </p:sp>
      </p:grpSp>
      <p:grpSp>
        <p:nvGrpSpPr>
          <p:cNvPr id="113" name="Google Shape;113;p9"/>
          <p:cNvGrpSpPr/>
          <p:nvPr/>
        </p:nvGrpSpPr>
        <p:grpSpPr>
          <a:xfrm>
            <a:off x="913669" y="5760305"/>
            <a:ext cx="10788098" cy="935647"/>
            <a:chOff x="397213" y="1937528"/>
            <a:chExt cx="7966988" cy="1591507"/>
          </a:xfrm>
        </p:grpSpPr>
        <p:sp>
          <p:nvSpPr>
            <p:cNvPr id="114" name="Google Shape;114;p9"/>
            <p:cNvSpPr txBox="1"/>
            <p:nvPr/>
          </p:nvSpPr>
          <p:spPr>
            <a:xfrm>
              <a:off x="397213" y="1937528"/>
              <a:ext cx="2880900" cy="11364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500"/>
                <a:buFont typeface="Arial"/>
                <a:buNone/>
              </a:pPr>
              <a:r>
                <a:rPr b="0" i="0" lang="en-GB" sz="1800" u="none" cap="none" strike="noStrike">
                  <a:solidFill>
                    <a:srgbClr val="134F5C"/>
                  </a:solidFill>
                  <a:latin typeface="Open Sans Medium"/>
                  <a:ea typeface="Open Sans Medium"/>
                  <a:cs typeface="Open Sans Medium"/>
                  <a:sym typeface="Open Sans Medium"/>
                </a:rPr>
                <a:t>Collaboration </a:t>
              </a:r>
              <a:endParaRPr b="0" i="0" sz="1800" u="none" cap="none" strike="noStrike">
                <a:solidFill>
                  <a:srgbClr val="134F5C"/>
                </a:solidFill>
                <a:latin typeface="Open Sans Medium"/>
                <a:ea typeface="Open Sans Medium"/>
                <a:cs typeface="Open Sans Medium"/>
                <a:sym typeface="Open Sans Medium"/>
              </a:endParaRPr>
            </a:p>
            <a:p>
              <a:pPr indent="0" lvl="0" marL="0" marR="0" rtl="0" algn="r">
                <a:lnSpc>
                  <a:spcPct val="90000"/>
                </a:lnSpc>
                <a:spcBef>
                  <a:spcPts val="0"/>
                </a:spcBef>
                <a:spcAft>
                  <a:spcPts val="0"/>
                </a:spcAft>
                <a:buClr>
                  <a:srgbClr val="000000"/>
                </a:buClr>
                <a:buSzPts val="3500"/>
                <a:buFont typeface="Arial"/>
                <a:buNone/>
              </a:pPr>
              <a:r>
                <a:rPr b="0" i="0" lang="en-GB" sz="1800" u="none" cap="none" strike="noStrike">
                  <a:solidFill>
                    <a:srgbClr val="134F5C"/>
                  </a:solidFill>
                  <a:latin typeface="Open Sans Medium"/>
                  <a:ea typeface="Open Sans Medium"/>
                  <a:cs typeface="Open Sans Medium"/>
                  <a:sym typeface="Open Sans Medium"/>
                </a:rPr>
                <a:t>Opportunities</a:t>
              </a:r>
              <a:endParaRPr b="0" i="0" sz="1800" u="none" cap="none" strike="noStrike">
                <a:solidFill>
                  <a:srgbClr val="134F5C"/>
                </a:solidFill>
                <a:latin typeface="Open Sans Medium"/>
                <a:ea typeface="Open Sans Medium"/>
                <a:cs typeface="Open Sans Medium"/>
                <a:sym typeface="Open Sans Medium"/>
              </a:endParaRPr>
            </a:p>
          </p:txBody>
        </p:sp>
        <p:sp>
          <p:nvSpPr>
            <p:cNvPr id="115" name="Google Shape;115;p9"/>
            <p:cNvSpPr/>
            <p:nvPr/>
          </p:nvSpPr>
          <p:spPr>
            <a:xfrm>
              <a:off x="3369800" y="1940710"/>
              <a:ext cx="4994400" cy="1247100"/>
            </a:xfrm>
            <a:prstGeom prst="rect">
              <a:avLst/>
            </a:prstGeom>
            <a:solidFill>
              <a:srgbClr val="134F5C"/>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16" name="Google Shape;116;p9"/>
            <p:cNvSpPr txBox="1"/>
            <p:nvPr/>
          </p:nvSpPr>
          <p:spPr>
            <a:xfrm>
              <a:off x="3371610" y="2116335"/>
              <a:ext cx="4767600" cy="1412700"/>
            </a:xfrm>
            <a:prstGeom prst="rect">
              <a:avLst/>
            </a:prstGeom>
            <a:noFill/>
            <a:ln>
              <a:noFill/>
            </a:ln>
          </p:spPr>
          <p:txBody>
            <a:bodyPr anchorCtr="0" anchor="ctr" bIns="60925" lIns="121900" spcFirstLastPara="1" rIns="121900" wrap="square" tIns="60925">
              <a:noAutofit/>
            </a:bodyPr>
            <a:lstStyle/>
            <a:p>
              <a:pPr indent="-295275" lvl="0" marL="457200" marR="0" rtl="0" algn="l">
                <a:lnSpc>
                  <a:spcPct val="120000"/>
                </a:lnSpc>
                <a:spcBef>
                  <a:spcPts val="0"/>
                </a:spcBef>
                <a:spcAft>
                  <a:spcPts val="0"/>
                </a:spcAft>
                <a:buClr>
                  <a:schemeClr val="lt1"/>
                </a:buClr>
                <a:buSzPts val="1050"/>
                <a:buFont typeface="Open Sans"/>
                <a:buChar char="●"/>
              </a:pPr>
              <a:r>
                <a:rPr b="1" i="0" lang="en-GB" sz="1050" u="none" cap="none" strike="noStrike">
                  <a:solidFill>
                    <a:schemeClr val="lt1"/>
                  </a:solidFill>
                  <a:latin typeface="Open Sans"/>
                  <a:ea typeface="Open Sans"/>
                  <a:cs typeface="Open Sans"/>
                  <a:sym typeface="Open Sans"/>
                </a:rPr>
                <a:t>Define actions within CEOS framework</a:t>
              </a:r>
              <a:endParaRPr/>
            </a:p>
            <a:p>
              <a:pPr indent="-295275" lvl="0" marL="457200" marR="0" rtl="0" algn="l">
                <a:lnSpc>
                  <a:spcPct val="120000"/>
                </a:lnSpc>
                <a:spcBef>
                  <a:spcPts val="0"/>
                </a:spcBef>
                <a:spcAft>
                  <a:spcPts val="0"/>
                </a:spcAft>
                <a:buClr>
                  <a:schemeClr val="lt1"/>
                </a:buClr>
                <a:buSzPts val="1050"/>
                <a:buFont typeface="Open Sans"/>
                <a:buChar char="●"/>
              </a:pPr>
              <a:r>
                <a:rPr b="1" i="0" lang="en-GB" sz="1050" u="none" cap="none" strike="noStrike">
                  <a:solidFill>
                    <a:schemeClr val="lt1"/>
                  </a:solidFill>
                  <a:latin typeface="Open Sans"/>
                  <a:ea typeface="Open Sans"/>
                  <a:cs typeface="Open Sans"/>
                  <a:sym typeface="Open Sans"/>
                </a:rPr>
                <a:t>Workshops/Meetings </a:t>
              </a:r>
              <a:r>
                <a:rPr b="0" i="0" lang="en-GB" sz="1050" u="none" cap="none" strike="noStrike">
                  <a:solidFill>
                    <a:schemeClr val="lt1"/>
                  </a:solidFill>
                  <a:latin typeface="Open Sans"/>
                  <a:ea typeface="Open Sans"/>
                  <a:cs typeface="Open Sans"/>
                  <a:sym typeface="Open Sans"/>
                </a:rPr>
                <a:t>as inputs to the border CEOS discussion on New Space opportunities. </a:t>
              </a:r>
              <a:endParaRPr b="0" i="0" sz="1050" u="none" cap="none" strike="noStrike">
                <a:solidFill>
                  <a:schemeClr val="lt1"/>
                </a:solidFill>
                <a:latin typeface="Open Sans"/>
                <a:ea typeface="Open Sans"/>
                <a:cs typeface="Open Sans"/>
                <a:sym typeface="Open Sans"/>
              </a:endParaRPr>
            </a:p>
            <a:p>
              <a:pPr indent="-295275" lvl="0" marL="457200" marR="0" rtl="0" algn="l">
                <a:lnSpc>
                  <a:spcPct val="120000"/>
                </a:lnSpc>
                <a:spcBef>
                  <a:spcPts val="0"/>
                </a:spcBef>
                <a:spcAft>
                  <a:spcPts val="0"/>
                </a:spcAft>
                <a:buClr>
                  <a:schemeClr val="lt1"/>
                </a:buClr>
                <a:buSzPts val="1050"/>
                <a:buFont typeface="Open Sans"/>
                <a:buChar char="●"/>
              </a:pPr>
              <a:r>
                <a:rPr b="0" i="0" lang="en-GB" sz="1050" u="none" cap="none" strike="noStrike">
                  <a:solidFill>
                    <a:schemeClr val="lt1"/>
                  </a:solidFill>
                  <a:latin typeface="Open Sans"/>
                  <a:ea typeface="Open Sans"/>
                  <a:cs typeface="Open Sans"/>
                  <a:sym typeface="Open Sans"/>
                </a:rPr>
                <a:t>Facilitate a discussion during </a:t>
              </a:r>
              <a:r>
                <a:rPr b="1" i="0" lang="en-GB" sz="1050" u="none" cap="none" strike="noStrike">
                  <a:solidFill>
                    <a:schemeClr val="lt1"/>
                  </a:solidFill>
                  <a:latin typeface="Open Sans"/>
                  <a:ea typeface="Open Sans"/>
                  <a:cs typeface="Open Sans"/>
                  <a:sym typeface="Open Sans"/>
                </a:rPr>
                <a:t>CEOS 2023 timeframe</a:t>
              </a:r>
              <a:endParaRPr/>
            </a:p>
            <a:p>
              <a:pPr indent="0" lvl="0" marL="0" marR="0" rtl="0" algn="l">
                <a:lnSpc>
                  <a:spcPct val="100000"/>
                </a:lnSpc>
                <a:spcBef>
                  <a:spcPts val="1000"/>
                </a:spcBef>
                <a:spcAft>
                  <a:spcPts val="0"/>
                </a:spcAft>
                <a:buClr>
                  <a:srgbClr val="000000"/>
                </a:buClr>
                <a:buSzPts val="2100"/>
                <a:buFont typeface="Arial"/>
                <a:buNone/>
              </a:pPr>
              <a:r>
                <a:t/>
              </a:r>
              <a:endParaRPr b="1" i="0" sz="105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idx="1" type="body"/>
          </p:nvPr>
        </p:nvSpPr>
        <p:spPr>
          <a:xfrm>
            <a:off x="6462500" y="1362625"/>
            <a:ext cx="5378100" cy="485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b="1" lang="en-GB" sz="2000" u="sng">
                <a:solidFill>
                  <a:srgbClr val="000000"/>
                </a:solidFill>
                <a:latin typeface="Arial"/>
                <a:ea typeface="Arial"/>
                <a:cs typeface="Arial"/>
                <a:sym typeface="Arial"/>
              </a:rPr>
              <a:t>Key outcomes:</a:t>
            </a:r>
            <a:endParaRPr b="1" sz="2000" u="sng">
              <a:solidFill>
                <a:srgbClr val="000000"/>
              </a:solidFill>
              <a:latin typeface="Arial"/>
              <a:ea typeface="Arial"/>
              <a:cs typeface="Arial"/>
              <a:sym typeface="Arial"/>
            </a:endParaRPr>
          </a:p>
          <a:p>
            <a:pPr indent="-349250" lvl="0" marL="457200" rtl="0" algn="l">
              <a:lnSpc>
                <a:spcPct val="115000"/>
              </a:lnSpc>
              <a:spcBef>
                <a:spcPts val="1000"/>
              </a:spcBef>
              <a:spcAft>
                <a:spcPts val="0"/>
              </a:spcAft>
              <a:buClr>
                <a:srgbClr val="000000"/>
              </a:buClr>
              <a:buSzPts val="1900"/>
              <a:buFont typeface="Calibri"/>
              <a:buChar char="●"/>
            </a:pPr>
            <a:r>
              <a:rPr lang="en-GB" sz="1900">
                <a:solidFill>
                  <a:srgbClr val="000000"/>
                </a:solidFill>
                <a:latin typeface="Arial"/>
                <a:ea typeface="Arial"/>
                <a:cs typeface="Arial"/>
                <a:sym typeface="Arial"/>
              </a:rPr>
              <a:t>Improved awareness and understanding of the potential of AFOLU datasets </a:t>
            </a:r>
            <a:endParaRPr sz="1900">
              <a:solidFill>
                <a:srgbClr val="000000"/>
              </a:solidFill>
              <a:latin typeface="Arial"/>
              <a:ea typeface="Arial"/>
              <a:cs typeface="Arial"/>
              <a:sym typeface="Arial"/>
            </a:endParaRPr>
          </a:p>
          <a:p>
            <a:pPr indent="-349250" lvl="0" marL="457200" rtl="0" algn="l">
              <a:lnSpc>
                <a:spcPct val="115000"/>
              </a:lnSpc>
              <a:spcBef>
                <a:spcPts val="1000"/>
              </a:spcBef>
              <a:spcAft>
                <a:spcPts val="0"/>
              </a:spcAft>
              <a:buClr>
                <a:srgbClr val="000000"/>
              </a:buClr>
              <a:buSzPts val="1900"/>
              <a:buFont typeface="Calibri"/>
              <a:buChar char="●"/>
            </a:pPr>
            <a:r>
              <a:rPr lang="en-GB" sz="1900">
                <a:solidFill>
                  <a:srgbClr val="000000"/>
                </a:solidFill>
                <a:latin typeface="Arial"/>
                <a:ea typeface="Arial"/>
                <a:cs typeface="Arial"/>
                <a:sym typeface="Arial"/>
              </a:rPr>
              <a:t>Enhanced capacity and skills among participants to use and apply AFOLU datasets and technologies </a:t>
            </a:r>
            <a:endParaRPr sz="1900">
              <a:solidFill>
                <a:srgbClr val="000000"/>
              </a:solidFill>
              <a:latin typeface="Arial"/>
              <a:ea typeface="Arial"/>
              <a:cs typeface="Arial"/>
              <a:sym typeface="Arial"/>
            </a:endParaRPr>
          </a:p>
          <a:p>
            <a:pPr indent="-349250" lvl="0" marL="457200" rtl="0" algn="l">
              <a:lnSpc>
                <a:spcPct val="115000"/>
              </a:lnSpc>
              <a:spcBef>
                <a:spcPts val="1000"/>
              </a:spcBef>
              <a:spcAft>
                <a:spcPts val="0"/>
              </a:spcAft>
              <a:buClr>
                <a:srgbClr val="000000"/>
              </a:buClr>
              <a:buSzPts val="1900"/>
              <a:buFont typeface="Calibri"/>
              <a:buChar char="●"/>
            </a:pPr>
            <a:r>
              <a:rPr lang="en-GB" sz="1900">
                <a:solidFill>
                  <a:srgbClr val="000000"/>
                </a:solidFill>
                <a:latin typeface="Arial"/>
                <a:ea typeface="Arial"/>
                <a:cs typeface="Arial"/>
                <a:sym typeface="Arial"/>
              </a:rPr>
              <a:t>Strengthened collaboration and partnerships among stakeholders and experts </a:t>
            </a:r>
            <a:endParaRPr sz="1900">
              <a:solidFill>
                <a:srgbClr val="000000"/>
              </a:solidFill>
              <a:latin typeface="Arial"/>
              <a:ea typeface="Arial"/>
              <a:cs typeface="Arial"/>
              <a:sym typeface="Arial"/>
            </a:endParaRPr>
          </a:p>
          <a:p>
            <a:pPr indent="-349250" lvl="0" marL="457200" rtl="0" algn="l">
              <a:lnSpc>
                <a:spcPct val="115000"/>
              </a:lnSpc>
              <a:spcBef>
                <a:spcPts val="1000"/>
              </a:spcBef>
              <a:spcAft>
                <a:spcPts val="1000"/>
              </a:spcAft>
              <a:buClr>
                <a:srgbClr val="000000"/>
              </a:buClr>
              <a:buSzPts val="1900"/>
              <a:buFont typeface="Calibri"/>
              <a:buChar char="●"/>
            </a:pPr>
            <a:r>
              <a:rPr lang="en-GB" sz="1900">
                <a:solidFill>
                  <a:srgbClr val="000000"/>
                </a:solidFill>
                <a:latin typeface="Arial"/>
                <a:ea typeface="Arial"/>
                <a:cs typeface="Arial"/>
                <a:sym typeface="Arial"/>
              </a:rPr>
              <a:t>Increased knowledge sharing of best practices and success stories related to AFOLU data and its applications</a:t>
            </a:r>
            <a:endParaRPr sz="1900">
              <a:latin typeface="Arial"/>
              <a:ea typeface="Arial"/>
              <a:cs typeface="Arial"/>
              <a:sym typeface="Arial"/>
            </a:endParaRPr>
          </a:p>
        </p:txBody>
      </p:sp>
      <p:sp>
        <p:nvSpPr>
          <p:cNvPr id="122" name="Google Shape;122;p10"/>
          <p:cNvSpPr txBox="1"/>
          <p:nvPr>
            <p:ph type="title"/>
          </p:nvPr>
        </p:nvSpPr>
        <p:spPr>
          <a:xfrm>
            <a:off x="176050" y="36250"/>
            <a:ext cx="9984600" cy="99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1" lang="en-GB" sz="4000"/>
              <a:t>CEOS Chair Activities: </a:t>
            </a:r>
            <a:br>
              <a:rPr b="1" lang="en-GB" sz="4000"/>
            </a:br>
            <a:r>
              <a:rPr b="1" lang="en-GB" sz="3200"/>
              <a:t>GISTDA SilvaCarbon Workshop 2023</a:t>
            </a:r>
            <a:endParaRPr b="1" sz="4000"/>
          </a:p>
        </p:txBody>
      </p:sp>
      <p:pic>
        <p:nvPicPr>
          <p:cNvPr id="123" name="Google Shape;123;p10"/>
          <p:cNvPicPr preferRelativeResize="0"/>
          <p:nvPr/>
        </p:nvPicPr>
        <p:blipFill rotWithShape="1">
          <a:blip r:embed="rId3">
            <a:alphaModFix/>
          </a:blip>
          <a:srcRect b="0" l="6614" r="2781" t="15009"/>
          <a:stretch/>
        </p:blipFill>
        <p:spPr>
          <a:xfrm>
            <a:off x="176050" y="1282725"/>
            <a:ext cx="4146975" cy="2592626"/>
          </a:xfrm>
          <a:prstGeom prst="rect">
            <a:avLst/>
          </a:prstGeom>
          <a:noFill/>
          <a:ln>
            <a:noFill/>
          </a:ln>
        </p:spPr>
      </p:pic>
      <p:pic>
        <p:nvPicPr>
          <p:cNvPr id="124" name="Google Shape;124;p10"/>
          <p:cNvPicPr preferRelativeResize="0"/>
          <p:nvPr/>
        </p:nvPicPr>
        <p:blipFill rotWithShape="1">
          <a:blip r:embed="rId4">
            <a:alphaModFix/>
          </a:blip>
          <a:srcRect b="0" l="4058" r="0" t="0"/>
          <a:stretch/>
        </p:blipFill>
        <p:spPr>
          <a:xfrm>
            <a:off x="2243050" y="3512150"/>
            <a:ext cx="4146975" cy="28807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idx="1" type="body"/>
          </p:nvPr>
        </p:nvSpPr>
        <p:spPr>
          <a:xfrm>
            <a:off x="0" y="1039000"/>
            <a:ext cx="12016500" cy="53610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GB" sz="2400"/>
              <a:t>Special Plenary Side Event</a:t>
            </a:r>
            <a:r>
              <a:rPr lang="en-GB" sz="2400"/>
              <a:t>, Nov. 14 Morning</a:t>
            </a:r>
            <a:endParaRPr sz="2400"/>
          </a:p>
          <a:p>
            <a:pPr indent="0" lvl="0" marL="0" rtl="0" algn="l">
              <a:lnSpc>
                <a:spcPct val="100000"/>
              </a:lnSpc>
              <a:spcBef>
                <a:spcPts val="1000"/>
              </a:spcBef>
              <a:spcAft>
                <a:spcPts val="0"/>
              </a:spcAft>
              <a:buNone/>
            </a:pPr>
            <a:r>
              <a:rPr b="1" lang="en-GB" sz="2400"/>
              <a:t>Focus:</a:t>
            </a:r>
            <a:r>
              <a:rPr lang="en-GB" sz="2400"/>
              <a:t> </a:t>
            </a:r>
            <a:r>
              <a:rPr lang="en-GB" sz="2400"/>
              <a:t>Application of satellite Earth observation for carbon accounting </a:t>
            </a:r>
            <a:endParaRPr sz="2400"/>
          </a:p>
          <a:p>
            <a:pPr indent="0" lvl="0" marL="0" rtl="0" algn="l">
              <a:lnSpc>
                <a:spcPct val="100000"/>
              </a:lnSpc>
              <a:spcBef>
                <a:spcPts val="1000"/>
              </a:spcBef>
              <a:spcAft>
                <a:spcPts val="0"/>
              </a:spcAft>
              <a:buNone/>
            </a:pPr>
            <a:r>
              <a:rPr b="1" lang="en-GB" sz="2400"/>
              <a:t>Participants:</a:t>
            </a:r>
            <a:r>
              <a:rPr lang="en-GB" sz="2400"/>
              <a:t> Carbon market practitioners and policy-makers from across Asia </a:t>
            </a:r>
            <a:endParaRPr sz="2400"/>
          </a:p>
          <a:p>
            <a:pPr indent="0" lvl="0" marL="0" rtl="0" algn="l">
              <a:lnSpc>
                <a:spcPct val="100000"/>
              </a:lnSpc>
              <a:spcBef>
                <a:spcPts val="1000"/>
              </a:spcBef>
              <a:spcAft>
                <a:spcPts val="0"/>
              </a:spcAft>
              <a:buNone/>
            </a:pPr>
            <a:r>
              <a:rPr b="1" lang="en-GB" sz="2400"/>
              <a:t>Objectives:</a:t>
            </a:r>
            <a:endParaRPr b="1" sz="2400"/>
          </a:p>
          <a:p>
            <a:pPr indent="-355600" lvl="0" marL="457200" rtl="0" algn="l">
              <a:lnSpc>
                <a:spcPct val="100000"/>
              </a:lnSpc>
              <a:spcBef>
                <a:spcPts val="1000"/>
              </a:spcBef>
              <a:spcAft>
                <a:spcPts val="0"/>
              </a:spcAft>
              <a:buSzPts val="2000"/>
              <a:buChar char="❖"/>
            </a:pPr>
            <a:r>
              <a:rPr lang="en-GB" sz="2000"/>
              <a:t>Providing an overview of carbon accounting using space-based Earth observation</a:t>
            </a:r>
            <a:endParaRPr sz="2000"/>
          </a:p>
          <a:p>
            <a:pPr indent="-355600" lvl="0" marL="457200" rtl="0" algn="l">
              <a:lnSpc>
                <a:spcPct val="100000"/>
              </a:lnSpc>
              <a:spcBef>
                <a:spcPts val="0"/>
              </a:spcBef>
              <a:spcAft>
                <a:spcPts val="0"/>
              </a:spcAft>
              <a:buSzPts val="2000"/>
              <a:buChar char="❖"/>
            </a:pPr>
            <a:r>
              <a:rPr lang="en-GB" sz="2000"/>
              <a:t>Exploring a collaborative opportunity and user requirements for international space agencies </a:t>
            </a:r>
            <a:endParaRPr sz="2000"/>
          </a:p>
          <a:p>
            <a:pPr indent="0" lvl="0" marL="0" rtl="0" algn="l">
              <a:lnSpc>
                <a:spcPct val="100000"/>
              </a:lnSpc>
              <a:spcBef>
                <a:spcPts val="1000"/>
              </a:spcBef>
              <a:spcAft>
                <a:spcPts val="0"/>
              </a:spcAft>
              <a:buNone/>
            </a:pPr>
            <a:r>
              <a:rPr b="1" lang="en-GB" sz="2400"/>
              <a:t>Thanks to our CEOS Agency speakers!</a:t>
            </a:r>
            <a:endParaRPr b="1" sz="2000"/>
          </a:p>
          <a:p>
            <a:pPr indent="0" lvl="0" marL="457200" rtl="0" algn="l">
              <a:lnSpc>
                <a:spcPct val="100000"/>
              </a:lnSpc>
              <a:spcBef>
                <a:spcPts val="1000"/>
              </a:spcBef>
              <a:spcAft>
                <a:spcPts val="0"/>
              </a:spcAft>
              <a:buNone/>
            </a:pPr>
            <a:r>
              <a:rPr b="1" lang="en-GB" sz="1800"/>
              <a:t>ESA: </a:t>
            </a:r>
            <a:r>
              <a:rPr b="1" lang="en-GB" sz="1800"/>
              <a:t>Representative</a:t>
            </a:r>
            <a:endParaRPr b="1" sz="1800"/>
          </a:p>
          <a:p>
            <a:pPr indent="0" lvl="0" marL="457200" rtl="0" algn="l">
              <a:lnSpc>
                <a:spcPct val="100000"/>
              </a:lnSpc>
              <a:spcBef>
                <a:spcPts val="1000"/>
              </a:spcBef>
              <a:spcAft>
                <a:spcPts val="0"/>
              </a:spcAft>
              <a:buNone/>
            </a:pPr>
            <a:r>
              <a:rPr b="1" lang="en-GB" sz="1800"/>
              <a:t>JAXA: Osamu Ochiai</a:t>
            </a:r>
            <a:endParaRPr b="1" sz="1800"/>
          </a:p>
          <a:p>
            <a:pPr indent="0" lvl="0" marL="457200" rtl="0" algn="l">
              <a:lnSpc>
                <a:spcPct val="100000"/>
              </a:lnSpc>
              <a:spcBef>
                <a:spcPts val="1000"/>
              </a:spcBef>
              <a:spcAft>
                <a:spcPts val="0"/>
              </a:spcAft>
              <a:buNone/>
            </a:pPr>
            <a:r>
              <a:rPr b="1" lang="en-GB" sz="1800"/>
              <a:t>NOAA: Jeff Privette</a:t>
            </a:r>
            <a:endParaRPr b="1" sz="1800"/>
          </a:p>
          <a:p>
            <a:pPr indent="0" lvl="0" marL="457200" rtl="0" algn="l">
              <a:lnSpc>
                <a:spcPct val="100000"/>
              </a:lnSpc>
              <a:spcBef>
                <a:spcPts val="1000"/>
              </a:spcBef>
              <a:spcAft>
                <a:spcPts val="0"/>
              </a:spcAft>
              <a:buNone/>
            </a:pPr>
            <a:r>
              <a:rPr b="1" lang="en-GB" sz="1800"/>
              <a:t>NASA: Dr. Karen St. Germain / Dr. Julie Robinson (TBC)</a:t>
            </a:r>
            <a:endParaRPr b="1" sz="1800"/>
          </a:p>
        </p:txBody>
      </p:sp>
      <p:sp>
        <p:nvSpPr>
          <p:cNvPr id="130" name="Google Shape;130;p11"/>
          <p:cNvSpPr txBox="1"/>
          <p:nvPr>
            <p:ph type="title"/>
          </p:nvPr>
        </p:nvSpPr>
        <p:spPr>
          <a:xfrm>
            <a:off x="176048" y="235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Satellite Earth Observation &amp; Carbon Accounting Workshop (Nov. 14)</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2"/>
          <p:cNvSpPr txBox="1"/>
          <p:nvPr/>
        </p:nvSpPr>
        <p:spPr>
          <a:xfrm>
            <a:off x="151675" y="126700"/>
            <a:ext cx="10387200" cy="848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i="0" lang="en-GB" sz="4300" u="none" cap="none" strike="noStrike">
                <a:solidFill>
                  <a:schemeClr val="lt1"/>
                </a:solidFill>
                <a:latin typeface="Montserrat"/>
                <a:ea typeface="Montserrat"/>
                <a:cs typeface="Montserrat"/>
                <a:sym typeface="Montserrat"/>
              </a:rPr>
              <a:t>GISTDA CEOS Chair Priorities 2023</a:t>
            </a:r>
            <a:br>
              <a:rPr i="0" lang="en-GB" sz="4300" u="none" cap="none" strike="noStrike">
                <a:solidFill>
                  <a:schemeClr val="lt1"/>
                </a:solidFill>
                <a:latin typeface="Montserrat"/>
                <a:ea typeface="Montserrat"/>
                <a:cs typeface="Montserrat"/>
                <a:sym typeface="Montserrat"/>
              </a:rPr>
            </a:br>
            <a:endParaRPr i="0" sz="1900" u="none" cap="none" strike="noStrike">
              <a:solidFill>
                <a:schemeClr val="lt1"/>
              </a:solidFill>
              <a:latin typeface="Montserrat"/>
              <a:ea typeface="Montserrat"/>
              <a:cs typeface="Montserrat"/>
              <a:sym typeface="Montserrat"/>
            </a:endParaRPr>
          </a:p>
        </p:txBody>
      </p:sp>
      <p:cxnSp>
        <p:nvCxnSpPr>
          <p:cNvPr id="136" name="Google Shape;136;p12"/>
          <p:cNvCxnSpPr/>
          <p:nvPr/>
        </p:nvCxnSpPr>
        <p:spPr>
          <a:xfrm>
            <a:off x="2496850" y="1056375"/>
            <a:ext cx="2100" cy="5480100"/>
          </a:xfrm>
          <a:prstGeom prst="straightConnector1">
            <a:avLst/>
          </a:prstGeom>
          <a:noFill/>
          <a:ln cap="flat" cmpd="sng" w="28575">
            <a:solidFill>
              <a:srgbClr val="EEEEEE"/>
            </a:solidFill>
            <a:prstDash val="solid"/>
            <a:round/>
            <a:headEnd len="sm" w="sm" type="none"/>
            <a:tailEnd len="sm" w="sm" type="none"/>
          </a:ln>
        </p:spPr>
      </p:cxnSp>
      <p:grpSp>
        <p:nvGrpSpPr>
          <p:cNvPr id="137" name="Google Shape;137;p12"/>
          <p:cNvGrpSpPr/>
          <p:nvPr/>
        </p:nvGrpSpPr>
        <p:grpSpPr>
          <a:xfrm>
            <a:off x="1106925" y="1096206"/>
            <a:ext cx="10594736" cy="968518"/>
            <a:chOff x="1487934" y="1634150"/>
            <a:chExt cx="10066258" cy="1361808"/>
          </a:xfrm>
        </p:grpSpPr>
        <p:grpSp>
          <p:nvGrpSpPr>
            <p:cNvPr id="138" name="Google Shape;138;p12"/>
            <p:cNvGrpSpPr/>
            <p:nvPr/>
          </p:nvGrpSpPr>
          <p:grpSpPr>
            <a:xfrm>
              <a:off x="1487934" y="1634150"/>
              <a:ext cx="10066258" cy="1361808"/>
              <a:chOff x="1487934" y="1634150"/>
              <a:chExt cx="10066258" cy="1361808"/>
            </a:xfrm>
          </p:grpSpPr>
          <p:sp>
            <p:nvSpPr>
              <p:cNvPr id="139" name="Google Shape;139;p12"/>
              <p:cNvSpPr/>
              <p:nvPr/>
            </p:nvSpPr>
            <p:spPr>
              <a:xfrm>
                <a:off x="2819691" y="1810358"/>
                <a:ext cx="8734500" cy="11856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grpSp>
            <p:nvGrpSpPr>
              <p:cNvPr id="140" name="Google Shape;140;p12"/>
              <p:cNvGrpSpPr/>
              <p:nvPr/>
            </p:nvGrpSpPr>
            <p:grpSpPr>
              <a:xfrm>
                <a:off x="1487934" y="1634150"/>
                <a:ext cx="1748239" cy="1185550"/>
                <a:chOff x="1487975" y="1826400"/>
                <a:chExt cx="1313675" cy="1185550"/>
              </a:xfrm>
            </p:grpSpPr>
            <p:sp>
              <p:nvSpPr>
                <p:cNvPr id="141" name="Google Shape;141;p12"/>
                <p:cNvSpPr/>
                <p:nvPr/>
              </p:nvSpPr>
              <p:spPr>
                <a:xfrm>
                  <a:off x="1487975" y="1826400"/>
                  <a:ext cx="1313675" cy="1185550"/>
                </a:xfrm>
                <a:prstGeom prst="flowChartProcess">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142" name="Google Shape;142;p12"/>
                <p:cNvSpPr txBox="1"/>
                <p:nvPr/>
              </p:nvSpPr>
              <p:spPr>
                <a:xfrm>
                  <a:off x="1666175" y="1865075"/>
                  <a:ext cx="961200" cy="11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GB" sz="4800" u="none" cap="none" strike="noStrike">
                      <a:solidFill>
                        <a:schemeClr val="lt1"/>
                      </a:solidFill>
                      <a:latin typeface="Arial"/>
                      <a:ea typeface="Arial"/>
                      <a:cs typeface="Arial"/>
                      <a:sym typeface="Arial"/>
                    </a:rPr>
                    <a:t>1</a:t>
                  </a:r>
                  <a:endParaRPr b="1" i="0" sz="4800" u="none" cap="none" strike="noStrike">
                    <a:solidFill>
                      <a:schemeClr val="lt1"/>
                    </a:solidFill>
                    <a:latin typeface="Arial"/>
                    <a:ea typeface="Arial"/>
                    <a:cs typeface="Arial"/>
                    <a:sym typeface="Arial"/>
                  </a:endParaRPr>
                </a:p>
              </p:txBody>
            </p:sp>
          </p:grpSp>
        </p:grpSp>
        <p:sp>
          <p:nvSpPr>
            <p:cNvPr id="143" name="Google Shape;143;p12"/>
            <p:cNvSpPr/>
            <p:nvPr/>
          </p:nvSpPr>
          <p:spPr>
            <a:xfrm rot="5406319">
              <a:off x="2942549" y="2699494"/>
              <a:ext cx="163200" cy="428701"/>
            </a:xfrm>
            <a:prstGeom prst="rtTriangle">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44" name="Google Shape;144;p12"/>
          <p:cNvGrpSpPr/>
          <p:nvPr/>
        </p:nvGrpSpPr>
        <p:grpSpPr>
          <a:xfrm>
            <a:off x="1106944" y="3752141"/>
            <a:ext cx="10594692" cy="1169689"/>
            <a:chOff x="1487950" y="4047951"/>
            <a:chExt cx="10066216" cy="1364705"/>
          </a:xfrm>
        </p:grpSpPr>
        <p:grpSp>
          <p:nvGrpSpPr>
            <p:cNvPr id="145" name="Google Shape;145;p12"/>
            <p:cNvGrpSpPr/>
            <p:nvPr/>
          </p:nvGrpSpPr>
          <p:grpSpPr>
            <a:xfrm>
              <a:off x="1487950" y="4047951"/>
              <a:ext cx="10066216" cy="1364472"/>
              <a:chOff x="1487964" y="3805138"/>
              <a:chExt cx="10066216" cy="1059126"/>
            </a:xfrm>
          </p:grpSpPr>
          <p:sp>
            <p:nvSpPr>
              <p:cNvPr id="146" name="Google Shape;146;p12"/>
              <p:cNvSpPr/>
              <p:nvPr/>
            </p:nvSpPr>
            <p:spPr>
              <a:xfrm>
                <a:off x="2819679" y="4013464"/>
                <a:ext cx="8734500" cy="850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 name="Google Shape;147;p12"/>
              <p:cNvGrpSpPr/>
              <p:nvPr/>
            </p:nvGrpSpPr>
            <p:grpSpPr>
              <a:xfrm>
                <a:off x="1487964" y="3805138"/>
                <a:ext cx="1750725" cy="850850"/>
                <a:chOff x="1487976" y="4093513"/>
                <a:chExt cx="1315543" cy="850850"/>
              </a:xfrm>
            </p:grpSpPr>
            <p:sp>
              <p:nvSpPr>
                <p:cNvPr id="148" name="Google Shape;148;p12"/>
                <p:cNvSpPr/>
                <p:nvPr/>
              </p:nvSpPr>
              <p:spPr>
                <a:xfrm>
                  <a:off x="1487976" y="4093571"/>
                  <a:ext cx="1315543" cy="850792"/>
                </a:xfrm>
                <a:prstGeom prst="flowChartProcess">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2"/>
                <p:cNvSpPr txBox="1"/>
                <p:nvPr/>
              </p:nvSpPr>
              <p:spPr>
                <a:xfrm>
                  <a:off x="1665144" y="4093513"/>
                  <a:ext cx="961200" cy="85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GB" sz="4800" u="none" cap="none" strike="noStrike">
                      <a:solidFill>
                        <a:schemeClr val="lt1"/>
                      </a:solidFill>
                      <a:latin typeface="Arial"/>
                      <a:ea typeface="Arial"/>
                      <a:cs typeface="Arial"/>
                      <a:sym typeface="Arial"/>
                    </a:rPr>
                    <a:t>2</a:t>
                  </a:r>
                  <a:endParaRPr b="1" i="0" sz="4800" u="none" cap="none" strike="noStrike">
                    <a:solidFill>
                      <a:schemeClr val="lt1"/>
                    </a:solidFill>
                    <a:latin typeface="Arial"/>
                    <a:ea typeface="Arial"/>
                    <a:cs typeface="Arial"/>
                    <a:sym typeface="Arial"/>
                  </a:endParaRPr>
                </a:p>
              </p:txBody>
            </p:sp>
          </p:grpSp>
        </p:grpSp>
        <p:sp>
          <p:nvSpPr>
            <p:cNvPr id="150" name="Google Shape;150;p12"/>
            <p:cNvSpPr/>
            <p:nvPr/>
          </p:nvSpPr>
          <p:spPr>
            <a:xfrm rot="5403854">
              <a:off x="2890350" y="5072606"/>
              <a:ext cx="267600" cy="411900"/>
            </a:xfrm>
            <a:prstGeom prst="rtTriangle">
              <a:avLst/>
            </a:prstGeom>
            <a:solidFill>
              <a:srgbClr val="CCCCCC"/>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 name="Google Shape;151;p12"/>
          <p:cNvSpPr txBox="1"/>
          <p:nvPr/>
        </p:nvSpPr>
        <p:spPr>
          <a:xfrm>
            <a:off x="3187816" y="1169942"/>
            <a:ext cx="7701300" cy="885600"/>
          </a:xfrm>
          <a:prstGeom prst="rect">
            <a:avLst/>
          </a:prstGeom>
          <a:noFill/>
          <a:ln>
            <a:noFill/>
          </a:ln>
        </p:spPr>
        <p:txBody>
          <a:bodyPr anchorCtr="0" anchor="t" bIns="91425" lIns="91425" spcFirstLastPara="1" rIns="91425" wrap="square" tIns="91425">
            <a:spAutoFit/>
          </a:bodyPr>
          <a:lstStyle/>
          <a:p>
            <a:pPr indent="0" lvl="0" marL="0" marR="0" rtl="0" algn="l">
              <a:lnSpc>
                <a:spcPct val="125000"/>
              </a:lnSpc>
              <a:spcBef>
                <a:spcPts val="0"/>
              </a:spcBef>
              <a:spcAft>
                <a:spcPts val="0"/>
              </a:spcAft>
              <a:buClr>
                <a:srgbClr val="000000"/>
              </a:buClr>
              <a:buSzPts val="2500"/>
              <a:buFont typeface="Arial"/>
              <a:buNone/>
            </a:pPr>
            <a:r>
              <a:rPr b="0" i="0" lang="en-GB" sz="1800" u="none" cap="none" strike="noStrike">
                <a:solidFill>
                  <a:schemeClr val="dk1"/>
                </a:solidFill>
                <a:latin typeface="Roboto"/>
                <a:ea typeface="Roboto"/>
                <a:cs typeface="Roboto"/>
                <a:sym typeface="Roboto"/>
              </a:rPr>
              <a:t>Supporting CEOS Preparations and Inputs to the Global Stocktake of the UNFCCC Paris Agreement</a:t>
            </a:r>
            <a:endParaRPr b="0" i="0" sz="1050" u="none" cap="none" strike="noStrike">
              <a:solidFill>
                <a:schemeClr val="dk1"/>
              </a:solidFill>
              <a:latin typeface="Roboto"/>
              <a:ea typeface="Roboto"/>
              <a:cs typeface="Roboto"/>
              <a:sym typeface="Roboto"/>
            </a:endParaRPr>
          </a:p>
        </p:txBody>
      </p:sp>
      <p:sp>
        <p:nvSpPr>
          <p:cNvPr id="152" name="Google Shape;152;p12"/>
          <p:cNvSpPr txBox="1"/>
          <p:nvPr/>
        </p:nvSpPr>
        <p:spPr>
          <a:xfrm>
            <a:off x="3146300" y="4006662"/>
            <a:ext cx="7811700" cy="885600"/>
          </a:xfrm>
          <a:prstGeom prst="rect">
            <a:avLst/>
          </a:prstGeom>
          <a:noFill/>
          <a:ln>
            <a:noFill/>
          </a:ln>
        </p:spPr>
        <p:txBody>
          <a:bodyPr anchorCtr="0" anchor="t" bIns="91425" lIns="91425" spcFirstLastPara="1" rIns="91425" wrap="square" tIns="91425">
            <a:spAutoFit/>
          </a:bodyPr>
          <a:lstStyle/>
          <a:p>
            <a:pPr indent="0" lvl="0" marL="0" marR="0" rtl="0" algn="l">
              <a:lnSpc>
                <a:spcPct val="125000"/>
              </a:lnSpc>
              <a:spcBef>
                <a:spcPts val="0"/>
              </a:spcBef>
              <a:spcAft>
                <a:spcPts val="0"/>
              </a:spcAft>
              <a:buClr>
                <a:srgbClr val="000000"/>
              </a:buClr>
              <a:buSzPts val="2400"/>
              <a:buFont typeface="Arial"/>
              <a:buNone/>
            </a:pPr>
            <a:r>
              <a:rPr b="0" i="0" lang="en-GB" sz="1800" u="none" cap="none" strike="noStrike">
                <a:solidFill>
                  <a:schemeClr val="dk1"/>
                </a:solidFill>
                <a:latin typeface="Roboto"/>
                <a:ea typeface="Roboto"/>
                <a:cs typeface="Roboto"/>
                <a:sym typeface="Roboto"/>
              </a:rPr>
              <a:t>Supporting Exploration of New Geometries for Space Agencies and CEOS with New Space</a:t>
            </a:r>
            <a:endParaRPr b="0" i="0" sz="1800" u="none" cap="none" strike="noStrike">
              <a:solidFill>
                <a:schemeClr val="dk1"/>
              </a:solidFill>
              <a:latin typeface="Roboto"/>
              <a:ea typeface="Roboto"/>
              <a:cs typeface="Roboto"/>
              <a:sym typeface="Roboto"/>
            </a:endParaRPr>
          </a:p>
        </p:txBody>
      </p:sp>
      <p:grpSp>
        <p:nvGrpSpPr>
          <p:cNvPr id="153" name="Google Shape;153;p12"/>
          <p:cNvGrpSpPr/>
          <p:nvPr/>
        </p:nvGrpSpPr>
        <p:grpSpPr>
          <a:xfrm>
            <a:off x="2362053" y="2165925"/>
            <a:ext cx="9339718" cy="1522048"/>
            <a:chOff x="230575" y="1906947"/>
            <a:chExt cx="14404254" cy="3716845"/>
          </a:xfrm>
        </p:grpSpPr>
        <p:grpSp>
          <p:nvGrpSpPr>
            <p:cNvPr id="154" name="Google Shape;154;p12"/>
            <p:cNvGrpSpPr/>
            <p:nvPr/>
          </p:nvGrpSpPr>
          <p:grpSpPr>
            <a:xfrm>
              <a:off x="1226667" y="1906947"/>
              <a:ext cx="13408162" cy="975576"/>
              <a:chOff x="710674" y="1323173"/>
              <a:chExt cx="9295086" cy="731700"/>
            </a:xfrm>
          </p:grpSpPr>
          <p:sp>
            <p:nvSpPr>
              <p:cNvPr id="155" name="Google Shape;155;p12"/>
              <p:cNvSpPr txBox="1"/>
              <p:nvPr/>
            </p:nvSpPr>
            <p:spPr>
              <a:xfrm>
                <a:off x="710674" y="1373350"/>
                <a:ext cx="20043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800"/>
                  <a:buFont typeface="Arial"/>
                  <a:buNone/>
                </a:pPr>
                <a:r>
                  <a:rPr b="0" i="0" lang="en-GB" sz="1800" u="none" cap="none" strike="noStrike">
                    <a:solidFill>
                      <a:schemeClr val="accent1"/>
                    </a:solidFill>
                    <a:latin typeface="Open Sans Medium"/>
                    <a:ea typeface="Open Sans Medium"/>
                    <a:cs typeface="Open Sans Medium"/>
                    <a:sym typeface="Open Sans Medium"/>
                  </a:rPr>
                  <a:t>Workshop </a:t>
                </a:r>
                <a:endParaRPr b="0" i="0" sz="1800" u="none" cap="none" strike="noStrike">
                  <a:solidFill>
                    <a:schemeClr val="accent1"/>
                  </a:solidFill>
                  <a:latin typeface="Open Sans Medium"/>
                  <a:ea typeface="Open Sans Medium"/>
                  <a:cs typeface="Open Sans Medium"/>
                  <a:sym typeface="Open Sans Medium"/>
                </a:endParaRPr>
              </a:p>
            </p:txBody>
          </p:sp>
          <p:sp>
            <p:nvSpPr>
              <p:cNvPr id="156" name="Google Shape;156;p12"/>
              <p:cNvSpPr/>
              <p:nvPr/>
            </p:nvSpPr>
            <p:spPr>
              <a:xfrm>
                <a:off x="2763460" y="1323173"/>
                <a:ext cx="7242300" cy="731700"/>
              </a:xfrm>
              <a:prstGeom prst="rect">
                <a:avLst/>
              </a:prstGeom>
              <a:solidFill>
                <a:schemeClr val="accent1"/>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Open Sans"/>
                  <a:ea typeface="Open Sans"/>
                  <a:cs typeface="Open Sans"/>
                  <a:sym typeface="Open Sans"/>
                </a:endParaRPr>
              </a:p>
            </p:txBody>
          </p:sp>
          <p:sp>
            <p:nvSpPr>
              <p:cNvPr id="157" name="Google Shape;157;p12"/>
              <p:cNvSpPr txBox="1"/>
              <p:nvPr/>
            </p:nvSpPr>
            <p:spPr>
              <a:xfrm>
                <a:off x="2914388" y="1407441"/>
                <a:ext cx="5948400" cy="5955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1" i="0" lang="en-GB" sz="1050" u="none" cap="none" strike="noStrike">
                    <a:solidFill>
                      <a:srgbClr val="FFFFFF"/>
                    </a:solidFill>
                    <a:latin typeface="Open Sans"/>
                    <a:ea typeface="Open Sans"/>
                    <a:cs typeface="Open Sans"/>
                    <a:sym typeface="Open Sans"/>
                  </a:rPr>
                  <a:t>GISTDA - SilvaCarbon 2023 CEOS Workshop on Uptaking Global AFOLU Datasets</a:t>
                </a:r>
                <a:endParaRPr b="1" i="0" sz="1050" u="none" cap="none" strike="noStrike">
                  <a:solidFill>
                    <a:srgbClr val="FFFFFF"/>
                  </a:solidFill>
                  <a:latin typeface="Open Sans"/>
                  <a:ea typeface="Open Sans"/>
                  <a:cs typeface="Open Sans"/>
                  <a:sym typeface="Open Sans"/>
                </a:endParaRPr>
              </a:p>
            </p:txBody>
          </p:sp>
        </p:grpSp>
        <p:grpSp>
          <p:nvGrpSpPr>
            <p:cNvPr id="158" name="Google Shape;158;p12"/>
            <p:cNvGrpSpPr/>
            <p:nvPr/>
          </p:nvGrpSpPr>
          <p:grpSpPr>
            <a:xfrm>
              <a:off x="230575" y="3291745"/>
              <a:ext cx="14404132" cy="1010375"/>
              <a:chOff x="7" y="2154176"/>
              <a:chExt cx="10067188" cy="757800"/>
            </a:xfrm>
          </p:grpSpPr>
          <p:sp>
            <p:nvSpPr>
              <p:cNvPr id="159" name="Google Shape;159;p12"/>
              <p:cNvSpPr txBox="1"/>
              <p:nvPr/>
            </p:nvSpPr>
            <p:spPr>
              <a:xfrm>
                <a:off x="7" y="2183839"/>
                <a:ext cx="27153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800"/>
                  <a:buFont typeface="Arial"/>
                  <a:buNone/>
                </a:pPr>
                <a:r>
                  <a:rPr b="0" i="0" lang="en-GB" sz="1800" u="none" cap="none" strike="noStrike">
                    <a:solidFill>
                      <a:schemeClr val="dk2"/>
                    </a:solidFill>
                    <a:latin typeface="Open Sans Medium"/>
                    <a:ea typeface="Open Sans Medium"/>
                    <a:cs typeface="Open Sans Medium"/>
                    <a:sym typeface="Open Sans Medium"/>
                  </a:rPr>
                  <a:t>CEOS Agency Datasets</a:t>
                </a:r>
                <a:endParaRPr b="0" i="0" sz="1800" u="none" cap="none" strike="noStrike">
                  <a:solidFill>
                    <a:schemeClr val="dk2"/>
                  </a:solidFill>
                  <a:latin typeface="Open Sans Medium"/>
                  <a:ea typeface="Open Sans Medium"/>
                  <a:cs typeface="Open Sans Medium"/>
                  <a:sym typeface="Open Sans Medium"/>
                </a:endParaRPr>
              </a:p>
            </p:txBody>
          </p:sp>
          <p:sp>
            <p:nvSpPr>
              <p:cNvPr id="160" name="Google Shape;160;p12"/>
              <p:cNvSpPr/>
              <p:nvPr/>
            </p:nvSpPr>
            <p:spPr>
              <a:xfrm>
                <a:off x="2789795" y="2154176"/>
                <a:ext cx="7277400" cy="757800"/>
              </a:xfrm>
              <a:prstGeom prst="rect">
                <a:avLst/>
              </a:prstGeom>
              <a:solidFill>
                <a:schemeClr val="dk2"/>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chemeClr val="lt1"/>
                  </a:solidFill>
                  <a:latin typeface="Open Sans"/>
                  <a:ea typeface="Open Sans"/>
                  <a:cs typeface="Open Sans"/>
                  <a:sym typeface="Open Sans"/>
                </a:endParaRPr>
              </a:p>
            </p:txBody>
          </p:sp>
          <p:sp>
            <p:nvSpPr>
              <p:cNvPr id="161" name="Google Shape;161;p12"/>
              <p:cNvSpPr txBox="1"/>
              <p:nvPr/>
            </p:nvSpPr>
            <p:spPr>
              <a:xfrm>
                <a:off x="2919107" y="2414098"/>
                <a:ext cx="6513600" cy="309900"/>
              </a:xfrm>
              <a:prstGeom prst="rect">
                <a:avLst/>
              </a:prstGeom>
              <a:noFill/>
              <a:ln>
                <a:noFill/>
              </a:ln>
            </p:spPr>
            <p:txBody>
              <a:bodyPr anchorCtr="0" anchor="ctr" bIns="60925" lIns="1219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0" i="0" lang="en-GB" sz="1050" u="none" cap="none" strike="noStrike">
                    <a:solidFill>
                      <a:srgbClr val="FFFFFF"/>
                    </a:solidFill>
                    <a:latin typeface="Open Sans"/>
                    <a:ea typeface="Open Sans"/>
                    <a:cs typeface="Open Sans"/>
                    <a:sym typeface="Open Sans"/>
                  </a:rPr>
                  <a:t>Continued expansion of the offering of CEOS Agency datasets available to </a:t>
                </a:r>
                <a:r>
                  <a:rPr b="1" i="0" lang="en-GB" sz="1050" u="none" cap="none" strike="noStrike">
                    <a:solidFill>
                      <a:srgbClr val="FFFFFF"/>
                    </a:solidFill>
                    <a:latin typeface="Open Sans"/>
                    <a:ea typeface="Open Sans"/>
                    <a:cs typeface="Open Sans"/>
                    <a:sym typeface="Open Sans"/>
                  </a:rPr>
                  <a:t>support the GST and countries’ assessments of their Nationally Determined Contributions (NDCs)</a:t>
                </a:r>
                <a:endParaRPr b="1" i="0" sz="1050" u="none" cap="none" strike="noStrike">
                  <a:solidFill>
                    <a:srgbClr val="FFFFFF"/>
                  </a:solidFill>
                  <a:latin typeface="Open Sans"/>
                  <a:ea typeface="Open Sans"/>
                  <a:cs typeface="Open Sans"/>
                  <a:sym typeface="Open Sans"/>
                </a:endParaRPr>
              </a:p>
            </p:txBody>
          </p:sp>
        </p:grpSp>
        <p:grpSp>
          <p:nvGrpSpPr>
            <p:cNvPr id="162" name="Google Shape;162;p12"/>
            <p:cNvGrpSpPr/>
            <p:nvPr/>
          </p:nvGrpSpPr>
          <p:grpSpPr>
            <a:xfrm>
              <a:off x="514428" y="4648217"/>
              <a:ext cx="14111293" cy="975576"/>
              <a:chOff x="98592" y="3088611"/>
              <a:chExt cx="10583734" cy="731700"/>
            </a:xfrm>
          </p:grpSpPr>
          <p:sp>
            <p:nvSpPr>
              <p:cNvPr id="163" name="Google Shape;163;p12"/>
              <p:cNvSpPr txBox="1"/>
              <p:nvPr/>
            </p:nvSpPr>
            <p:spPr>
              <a:xfrm>
                <a:off x="98592" y="3138828"/>
                <a:ext cx="2616300" cy="6297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800"/>
                  <a:buFont typeface="Arial"/>
                  <a:buNone/>
                </a:pPr>
                <a:r>
                  <a:rPr b="0" i="0" lang="en-GB" sz="1800" u="none" cap="none" strike="noStrike">
                    <a:solidFill>
                      <a:schemeClr val="accent5"/>
                    </a:solidFill>
                    <a:latin typeface="Open Sans Medium"/>
                    <a:ea typeface="Open Sans Medium"/>
                    <a:cs typeface="Open Sans Medium"/>
                    <a:sym typeface="Open Sans Medium"/>
                  </a:rPr>
                  <a:t>GHG &amp; AFOLU Roadmap</a:t>
                </a:r>
                <a:endParaRPr b="0" i="0" sz="1800" u="none" cap="none" strike="noStrike">
                  <a:solidFill>
                    <a:schemeClr val="accent5"/>
                  </a:solidFill>
                  <a:latin typeface="Open Sans Medium"/>
                  <a:ea typeface="Open Sans Medium"/>
                  <a:cs typeface="Open Sans Medium"/>
                  <a:sym typeface="Open Sans Medium"/>
                </a:endParaRPr>
              </a:p>
            </p:txBody>
          </p:sp>
          <p:sp>
            <p:nvSpPr>
              <p:cNvPr id="164" name="Google Shape;164;p12"/>
              <p:cNvSpPr/>
              <p:nvPr/>
            </p:nvSpPr>
            <p:spPr>
              <a:xfrm>
                <a:off x="2872726" y="3088611"/>
                <a:ext cx="7809600" cy="731700"/>
              </a:xfrm>
              <a:prstGeom prst="rect">
                <a:avLst/>
              </a:prstGeom>
              <a:solidFill>
                <a:schemeClr val="accent5"/>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Open Sans"/>
                  <a:ea typeface="Open Sans"/>
                  <a:cs typeface="Open Sans"/>
                  <a:sym typeface="Open Sans"/>
                </a:endParaRPr>
              </a:p>
            </p:txBody>
          </p:sp>
          <p:sp>
            <p:nvSpPr>
              <p:cNvPr id="165" name="Google Shape;165;p12"/>
              <p:cNvSpPr txBox="1"/>
              <p:nvPr/>
            </p:nvSpPr>
            <p:spPr>
              <a:xfrm>
                <a:off x="2971539" y="3295179"/>
                <a:ext cx="7235100" cy="420900"/>
              </a:xfrm>
              <a:prstGeom prst="rect">
                <a:avLst/>
              </a:prstGeom>
              <a:noFill/>
              <a:ln>
                <a:noFill/>
              </a:ln>
            </p:spPr>
            <p:txBody>
              <a:bodyPr anchorCtr="0" anchor="ctr" bIns="60925" lIns="180000" spcFirstLastPara="1" rIns="121900" wrap="square" tIns="60925">
                <a:noAutofit/>
              </a:bodyPr>
              <a:lstStyle/>
              <a:p>
                <a:pPr indent="0" lvl="0" marL="0" marR="0" rtl="0" algn="l">
                  <a:lnSpc>
                    <a:spcPct val="115000"/>
                  </a:lnSpc>
                  <a:spcBef>
                    <a:spcPts val="0"/>
                  </a:spcBef>
                  <a:spcAft>
                    <a:spcPts val="0"/>
                  </a:spcAft>
                  <a:buClr>
                    <a:srgbClr val="000000"/>
                  </a:buClr>
                  <a:buSzPts val="1600"/>
                  <a:buFont typeface="Arial"/>
                  <a:buNone/>
                </a:pPr>
                <a:r>
                  <a:rPr b="1" i="0" lang="en-GB" sz="1050" u="none" cap="none" strike="noStrike">
                    <a:solidFill>
                      <a:srgbClr val="FFFFFF"/>
                    </a:solidFill>
                    <a:latin typeface="Open Sans"/>
                    <a:ea typeface="Open Sans"/>
                    <a:cs typeface="Open Sans"/>
                    <a:sym typeface="Open Sans"/>
                  </a:rPr>
                  <a:t>Support the Implementation of both the GHG Roadmap and AFOLU Roadmap</a:t>
                </a:r>
                <a:endParaRPr b="1" i="0" sz="1050" u="none" cap="none" strike="noStrike">
                  <a:solidFill>
                    <a:srgbClr val="FFFFFF"/>
                  </a:solidFill>
                  <a:latin typeface="Open Sans"/>
                  <a:ea typeface="Open Sans"/>
                  <a:cs typeface="Open Sans"/>
                  <a:sym typeface="Open Sans"/>
                </a:endParaRPr>
              </a:p>
            </p:txBody>
          </p:sp>
        </p:grpSp>
      </p:grpSp>
      <p:grpSp>
        <p:nvGrpSpPr>
          <p:cNvPr id="166" name="Google Shape;166;p12"/>
          <p:cNvGrpSpPr/>
          <p:nvPr/>
        </p:nvGrpSpPr>
        <p:grpSpPr>
          <a:xfrm>
            <a:off x="1589810" y="4633336"/>
            <a:ext cx="10112121" cy="1445964"/>
            <a:chOff x="798994" y="590565"/>
            <a:chExt cx="7584280" cy="1084500"/>
          </a:xfrm>
        </p:grpSpPr>
        <p:sp>
          <p:nvSpPr>
            <p:cNvPr id="167" name="Google Shape;167;p12"/>
            <p:cNvSpPr txBox="1"/>
            <p:nvPr/>
          </p:nvSpPr>
          <p:spPr>
            <a:xfrm>
              <a:off x="798994" y="590565"/>
              <a:ext cx="2430600" cy="10845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4000"/>
                <a:buFont typeface="Arial"/>
                <a:buNone/>
              </a:pPr>
              <a:r>
                <a:rPr b="0" i="0" lang="en-GB" sz="1800" u="none" cap="none" strike="noStrike">
                  <a:solidFill>
                    <a:srgbClr val="0C343D"/>
                  </a:solidFill>
                  <a:latin typeface="Open Sans Medium"/>
                  <a:ea typeface="Open Sans Medium"/>
                  <a:cs typeface="Open Sans Medium"/>
                  <a:sym typeface="Open Sans Medium"/>
                </a:rPr>
                <a:t>New Space </a:t>
              </a:r>
              <a:endParaRPr b="0" i="0" sz="1800" u="none" cap="none" strike="noStrike">
                <a:solidFill>
                  <a:srgbClr val="0C343D"/>
                </a:solidFill>
                <a:latin typeface="Open Sans Medium"/>
                <a:ea typeface="Open Sans Medium"/>
                <a:cs typeface="Open Sans Medium"/>
                <a:sym typeface="Open Sans Medium"/>
              </a:endParaRPr>
            </a:p>
            <a:p>
              <a:pPr indent="0" lvl="0" marL="0" marR="0" rtl="0" algn="r">
                <a:lnSpc>
                  <a:spcPct val="90000"/>
                </a:lnSpc>
                <a:spcBef>
                  <a:spcPts val="0"/>
                </a:spcBef>
                <a:spcAft>
                  <a:spcPts val="0"/>
                </a:spcAft>
                <a:buClr>
                  <a:srgbClr val="000000"/>
                </a:buClr>
                <a:buSzPts val="4000"/>
                <a:buFont typeface="Arial"/>
                <a:buNone/>
              </a:pPr>
              <a:r>
                <a:rPr b="0" i="0" lang="en-GB" sz="1800" u="none" cap="none" strike="noStrike">
                  <a:solidFill>
                    <a:srgbClr val="0C343D"/>
                  </a:solidFill>
                  <a:latin typeface="Open Sans Medium"/>
                  <a:ea typeface="Open Sans Medium"/>
                  <a:cs typeface="Open Sans Medium"/>
                  <a:sym typeface="Open Sans Medium"/>
                </a:rPr>
                <a:t>Task Team </a:t>
              </a:r>
              <a:endParaRPr b="0" i="0" sz="1800" u="none" cap="none" strike="noStrike">
                <a:solidFill>
                  <a:srgbClr val="0C343D"/>
                </a:solidFill>
                <a:latin typeface="Open Sans Medium"/>
                <a:ea typeface="Open Sans Medium"/>
                <a:cs typeface="Open Sans Medium"/>
                <a:sym typeface="Open Sans Medium"/>
              </a:endParaRPr>
            </a:p>
          </p:txBody>
        </p:sp>
        <p:sp>
          <p:nvSpPr>
            <p:cNvPr id="168" name="Google Shape;168;p12"/>
            <p:cNvSpPr/>
            <p:nvPr/>
          </p:nvSpPr>
          <p:spPr>
            <a:xfrm>
              <a:off x="3310874" y="892420"/>
              <a:ext cx="5072400" cy="483600"/>
            </a:xfrm>
            <a:prstGeom prst="rect">
              <a:avLst/>
            </a:prstGeom>
            <a:solidFill>
              <a:srgbClr val="0C343D"/>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Open Sans"/>
                <a:ea typeface="Open Sans"/>
                <a:cs typeface="Open Sans"/>
                <a:sym typeface="Open Sans"/>
              </a:endParaRPr>
            </a:p>
          </p:txBody>
        </p:sp>
        <p:sp>
          <p:nvSpPr>
            <p:cNvPr id="169" name="Google Shape;169;p12"/>
            <p:cNvSpPr txBox="1"/>
            <p:nvPr/>
          </p:nvSpPr>
          <p:spPr>
            <a:xfrm>
              <a:off x="3310837" y="936840"/>
              <a:ext cx="5072400" cy="393600"/>
            </a:xfrm>
            <a:prstGeom prst="rect">
              <a:avLst/>
            </a:prstGeom>
            <a:noFill/>
            <a:ln>
              <a:noFill/>
            </a:ln>
          </p:spPr>
          <p:txBody>
            <a:bodyPr anchorCtr="0" anchor="ctr" bIns="60925" lIns="121900" spcFirstLastPara="1" rIns="121900" wrap="square" tIns="60925">
              <a:noAutofit/>
            </a:bodyPr>
            <a:lstStyle/>
            <a:p>
              <a:pPr indent="-295275" lvl="0" marL="457200" marR="0" rtl="0" algn="l">
                <a:lnSpc>
                  <a:spcPct val="115000"/>
                </a:lnSpc>
                <a:spcBef>
                  <a:spcPts val="0"/>
                </a:spcBef>
                <a:spcAft>
                  <a:spcPts val="0"/>
                </a:spcAft>
                <a:buClr>
                  <a:srgbClr val="FFFFFF"/>
                </a:buClr>
                <a:buSzPts val="1050"/>
                <a:buFont typeface="Open Sans"/>
                <a:buChar char="●"/>
              </a:pPr>
              <a:r>
                <a:rPr b="0" i="0" lang="en-GB" sz="1050" u="none" cap="none" strike="noStrike">
                  <a:solidFill>
                    <a:srgbClr val="FFFFFF"/>
                  </a:solidFill>
                  <a:latin typeface="Open Sans"/>
                  <a:ea typeface="Open Sans"/>
                  <a:cs typeface="Open Sans"/>
                  <a:sym typeface="Open Sans"/>
                </a:rPr>
                <a:t>Work with </a:t>
              </a:r>
              <a:r>
                <a:rPr b="1" i="0" lang="en-GB" sz="1050" u="none" cap="none" strike="noStrike">
                  <a:solidFill>
                    <a:srgbClr val="FFFFFF"/>
                  </a:solidFill>
                  <a:latin typeface="Open Sans"/>
                  <a:ea typeface="Open Sans"/>
                  <a:cs typeface="Open Sans"/>
                  <a:sym typeface="Open Sans"/>
                </a:rPr>
                <a:t>CEOS New Space Task team led by SIT Chair </a:t>
              </a:r>
              <a:r>
                <a:rPr b="0" i="0" lang="en-GB" sz="1050" u="none" cap="none" strike="noStrike">
                  <a:solidFill>
                    <a:srgbClr val="FFFFFF"/>
                  </a:solidFill>
                  <a:latin typeface="Open Sans"/>
                  <a:ea typeface="Open Sans"/>
                  <a:cs typeface="Open Sans"/>
                  <a:sym typeface="Open Sans"/>
                </a:rPr>
                <a:t>to </a:t>
              </a:r>
              <a:r>
                <a:rPr b="1" i="0" lang="en-GB" sz="1050" u="none" cap="none" strike="noStrike">
                  <a:solidFill>
                    <a:srgbClr val="FFFFFF"/>
                  </a:solidFill>
                  <a:latin typeface="Open Sans"/>
                  <a:ea typeface="Open Sans"/>
                  <a:cs typeface="Open Sans"/>
                  <a:sym typeface="Open Sans"/>
                </a:rPr>
                <a:t>develop New Space Economy document</a:t>
              </a:r>
              <a:r>
                <a:rPr b="0" i="0" lang="en-GB" sz="1050" u="none" cap="none" strike="noStrike">
                  <a:solidFill>
                    <a:srgbClr val="FFFFFF"/>
                  </a:solidFill>
                  <a:latin typeface="Open Sans"/>
                  <a:ea typeface="Open Sans"/>
                  <a:cs typeface="Open Sans"/>
                  <a:sym typeface="Open Sans"/>
                </a:rPr>
                <a:t> as a means for knowledge sharing with CEOS Agencies </a:t>
              </a:r>
              <a:endParaRPr/>
            </a:p>
            <a:p>
              <a:pPr indent="-295275" lvl="0" marL="457200" marR="0" rtl="0" algn="l">
                <a:lnSpc>
                  <a:spcPct val="115000"/>
                </a:lnSpc>
                <a:spcBef>
                  <a:spcPts val="0"/>
                </a:spcBef>
                <a:spcAft>
                  <a:spcPts val="0"/>
                </a:spcAft>
                <a:buClr>
                  <a:srgbClr val="FFFFFF"/>
                </a:buClr>
                <a:buSzPts val="1050"/>
                <a:buFont typeface="Open Sans"/>
                <a:buChar char="●"/>
              </a:pPr>
              <a:r>
                <a:rPr b="0" i="0" lang="en-GB" sz="1050" u="none" cap="none" strike="noStrike">
                  <a:solidFill>
                    <a:srgbClr val="FFFFFF"/>
                  </a:solidFill>
                  <a:latin typeface="Open Sans"/>
                  <a:ea typeface="Open Sans"/>
                  <a:cs typeface="Open Sans"/>
                  <a:sym typeface="Open Sans"/>
                </a:rPr>
                <a:t>Promote </a:t>
              </a:r>
              <a:r>
                <a:rPr b="1" i="0" lang="en-GB" sz="1050" u="none" cap="none" strike="noStrike">
                  <a:solidFill>
                    <a:srgbClr val="FFFFFF"/>
                  </a:solidFill>
                  <a:latin typeface="Open Sans"/>
                  <a:ea typeface="Open Sans"/>
                  <a:cs typeface="Open Sans"/>
                  <a:sym typeface="Open Sans"/>
                </a:rPr>
                <a:t>sharing of information </a:t>
              </a:r>
              <a:r>
                <a:rPr b="0" i="0" lang="en-GB" sz="1050" u="none" cap="none" strike="noStrike">
                  <a:solidFill>
                    <a:srgbClr val="FFFFFF"/>
                  </a:solidFill>
                  <a:latin typeface="Open Sans"/>
                  <a:ea typeface="Open Sans"/>
                  <a:cs typeface="Open Sans"/>
                  <a:sym typeface="Open Sans"/>
                </a:rPr>
                <a:t>between CEOS members</a:t>
              </a:r>
              <a:endParaRPr b="0" i="0" sz="1050" u="none" cap="none" strike="noStrike">
                <a:solidFill>
                  <a:srgbClr val="FFFFFF"/>
                </a:solidFill>
                <a:latin typeface="Open Sans"/>
                <a:ea typeface="Open Sans"/>
                <a:cs typeface="Open Sans"/>
                <a:sym typeface="Open Sans"/>
              </a:endParaRPr>
            </a:p>
          </p:txBody>
        </p:sp>
      </p:grpSp>
      <p:grpSp>
        <p:nvGrpSpPr>
          <p:cNvPr id="170" name="Google Shape;170;p12"/>
          <p:cNvGrpSpPr/>
          <p:nvPr/>
        </p:nvGrpSpPr>
        <p:grpSpPr>
          <a:xfrm>
            <a:off x="913669" y="5760305"/>
            <a:ext cx="10788098" cy="935647"/>
            <a:chOff x="397213" y="1937528"/>
            <a:chExt cx="7966988" cy="1591507"/>
          </a:xfrm>
        </p:grpSpPr>
        <p:sp>
          <p:nvSpPr>
            <p:cNvPr id="171" name="Google Shape;171;p12"/>
            <p:cNvSpPr txBox="1"/>
            <p:nvPr/>
          </p:nvSpPr>
          <p:spPr>
            <a:xfrm>
              <a:off x="397213" y="1937528"/>
              <a:ext cx="2880900" cy="1136400"/>
            </a:xfrm>
            <a:prstGeom prst="rect">
              <a:avLst/>
            </a:prstGeom>
            <a:noFill/>
            <a:ln>
              <a:noFill/>
            </a:ln>
          </p:spPr>
          <p:txBody>
            <a:bodyPr anchorCtr="0" anchor="ctr" bIns="60925" lIns="121900" spcFirstLastPara="1" rIns="121900" wrap="square" tIns="60925">
              <a:noAutofit/>
            </a:bodyPr>
            <a:lstStyle/>
            <a:p>
              <a:pPr indent="0" lvl="0" marL="0" marR="0" rtl="0" algn="r">
                <a:lnSpc>
                  <a:spcPct val="90000"/>
                </a:lnSpc>
                <a:spcBef>
                  <a:spcPts val="0"/>
                </a:spcBef>
                <a:spcAft>
                  <a:spcPts val="0"/>
                </a:spcAft>
                <a:buClr>
                  <a:srgbClr val="000000"/>
                </a:buClr>
                <a:buSzPts val="3500"/>
                <a:buFont typeface="Arial"/>
                <a:buNone/>
              </a:pPr>
              <a:r>
                <a:rPr b="0" i="0" lang="en-GB" sz="1800" u="none" cap="none" strike="noStrike">
                  <a:solidFill>
                    <a:srgbClr val="134F5C"/>
                  </a:solidFill>
                  <a:latin typeface="Open Sans Medium"/>
                  <a:ea typeface="Open Sans Medium"/>
                  <a:cs typeface="Open Sans Medium"/>
                  <a:sym typeface="Open Sans Medium"/>
                </a:rPr>
                <a:t>Collaboration </a:t>
              </a:r>
              <a:endParaRPr b="0" i="0" sz="1800" u="none" cap="none" strike="noStrike">
                <a:solidFill>
                  <a:srgbClr val="134F5C"/>
                </a:solidFill>
                <a:latin typeface="Open Sans Medium"/>
                <a:ea typeface="Open Sans Medium"/>
                <a:cs typeface="Open Sans Medium"/>
                <a:sym typeface="Open Sans Medium"/>
              </a:endParaRPr>
            </a:p>
            <a:p>
              <a:pPr indent="0" lvl="0" marL="0" marR="0" rtl="0" algn="r">
                <a:lnSpc>
                  <a:spcPct val="90000"/>
                </a:lnSpc>
                <a:spcBef>
                  <a:spcPts val="0"/>
                </a:spcBef>
                <a:spcAft>
                  <a:spcPts val="0"/>
                </a:spcAft>
                <a:buClr>
                  <a:srgbClr val="000000"/>
                </a:buClr>
                <a:buSzPts val="3500"/>
                <a:buFont typeface="Arial"/>
                <a:buNone/>
              </a:pPr>
              <a:r>
                <a:rPr b="0" i="0" lang="en-GB" sz="1800" u="none" cap="none" strike="noStrike">
                  <a:solidFill>
                    <a:srgbClr val="134F5C"/>
                  </a:solidFill>
                  <a:latin typeface="Open Sans Medium"/>
                  <a:ea typeface="Open Sans Medium"/>
                  <a:cs typeface="Open Sans Medium"/>
                  <a:sym typeface="Open Sans Medium"/>
                </a:rPr>
                <a:t>Opportunities</a:t>
              </a:r>
              <a:endParaRPr b="0" i="0" sz="1800" u="none" cap="none" strike="noStrike">
                <a:solidFill>
                  <a:srgbClr val="134F5C"/>
                </a:solidFill>
                <a:latin typeface="Open Sans Medium"/>
                <a:ea typeface="Open Sans Medium"/>
                <a:cs typeface="Open Sans Medium"/>
                <a:sym typeface="Open Sans Medium"/>
              </a:endParaRPr>
            </a:p>
          </p:txBody>
        </p:sp>
        <p:sp>
          <p:nvSpPr>
            <p:cNvPr id="172" name="Google Shape;172;p12"/>
            <p:cNvSpPr/>
            <p:nvPr/>
          </p:nvSpPr>
          <p:spPr>
            <a:xfrm>
              <a:off x="3369800" y="1940710"/>
              <a:ext cx="4994400" cy="1247100"/>
            </a:xfrm>
            <a:prstGeom prst="rect">
              <a:avLst/>
            </a:prstGeom>
            <a:solidFill>
              <a:srgbClr val="134F5C"/>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73" name="Google Shape;173;p12"/>
            <p:cNvSpPr txBox="1"/>
            <p:nvPr/>
          </p:nvSpPr>
          <p:spPr>
            <a:xfrm>
              <a:off x="3371610" y="2116335"/>
              <a:ext cx="4767600" cy="1412700"/>
            </a:xfrm>
            <a:prstGeom prst="rect">
              <a:avLst/>
            </a:prstGeom>
            <a:noFill/>
            <a:ln>
              <a:noFill/>
            </a:ln>
          </p:spPr>
          <p:txBody>
            <a:bodyPr anchorCtr="0" anchor="ctr" bIns="60925" lIns="121900" spcFirstLastPara="1" rIns="121900" wrap="square" tIns="60925">
              <a:noAutofit/>
            </a:bodyPr>
            <a:lstStyle/>
            <a:p>
              <a:pPr indent="-295275" lvl="0" marL="457200" marR="0" rtl="0" algn="l">
                <a:lnSpc>
                  <a:spcPct val="120000"/>
                </a:lnSpc>
                <a:spcBef>
                  <a:spcPts val="0"/>
                </a:spcBef>
                <a:spcAft>
                  <a:spcPts val="0"/>
                </a:spcAft>
                <a:buClr>
                  <a:schemeClr val="lt1"/>
                </a:buClr>
                <a:buSzPts val="1050"/>
                <a:buFont typeface="Open Sans"/>
                <a:buChar char="●"/>
              </a:pPr>
              <a:r>
                <a:rPr b="1" i="0" lang="en-GB" sz="1050" u="none" cap="none" strike="noStrike">
                  <a:solidFill>
                    <a:schemeClr val="lt1"/>
                  </a:solidFill>
                  <a:latin typeface="Open Sans"/>
                  <a:ea typeface="Open Sans"/>
                  <a:cs typeface="Open Sans"/>
                  <a:sym typeface="Open Sans"/>
                </a:rPr>
                <a:t>Define actions within CEOS framework</a:t>
              </a:r>
              <a:endParaRPr/>
            </a:p>
            <a:p>
              <a:pPr indent="-295275" lvl="0" marL="457200" marR="0" rtl="0" algn="l">
                <a:lnSpc>
                  <a:spcPct val="120000"/>
                </a:lnSpc>
                <a:spcBef>
                  <a:spcPts val="0"/>
                </a:spcBef>
                <a:spcAft>
                  <a:spcPts val="0"/>
                </a:spcAft>
                <a:buClr>
                  <a:schemeClr val="lt1"/>
                </a:buClr>
                <a:buSzPts val="1050"/>
                <a:buFont typeface="Open Sans"/>
                <a:buChar char="●"/>
              </a:pPr>
              <a:r>
                <a:rPr b="1" i="0" lang="en-GB" sz="1050" u="none" cap="none" strike="noStrike">
                  <a:solidFill>
                    <a:schemeClr val="lt1"/>
                  </a:solidFill>
                  <a:latin typeface="Open Sans"/>
                  <a:ea typeface="Open Sans"/>
                  <a:cs typeface="Open Sans"/>
                  <a:sym typeface="Open Sans"/>
                </a:rPr>
                <a:t>Workshops/Meetings </a:t>
              </a:r>
              <a:r>
                <a:rPr b="0" i="0" lang="en-GB" sz="1050" u="none" cap="none" strike="noStrike">
                  <a:solidFill>
                    <a:schemeClr val="lt1"/>
                  </a:solidFill>
                  <a:latin typeface="Open Sans"/>
                  <a:ea typeface="Open Sans"/>
                  <a:cs typeface="Open Sans"/>
                  <a:sym typeface="Open Sans"/>
                </a:rPr>
                <a:t>as inputs to the border CEOS discussion on New Space opportunities. </a:t>
              </a:r>
              <a:endParaRPr b="0" i="0" sz="1050" u="none" cap="none" strike="noStrike">
                <a:solidFill>
                  <a:schemeClr val="lt1"/>
                </a:solidFill>
                <a:latin typeface="Open Sans"/>
                <a:ea typeface="Open Sans"/>
                <a:cs typeface="Open Sans"/>
                <a:sym typeface="Open Sans"/>
              </a:endParaRPr>
            </a:p>
            <a:p>
              <a:pPr indent="-295275" lvl="0" marL="457200" marR="0" rtl="0" algn="l">
                <a:lnSpc>
                  <a:spcPct val="120000"/>
                </a:lnSpc>
                <a:spcBef>
                  <a:spcPts val="0"/>
                </a:spcBef>
                <a:spcAft>
                  <a:spcPts val="0"/>
                </a:spcAft>
                <a:buClr>
                  <a:schemeClr val="lt1"/>
                </a:buClr>
                <a:buSzPts val="1050"/>
                <a:buFont typeface="Open Sans"/>
                <a:buChar char="●"/>
              </a:pPr>
              <a:r>
                <a:rPr b="0" i="0" lang="en-GB" sz="1050" u="none" cap="none" strike="noStrike">
                  <a:solidFill>
                    <a:schemeClr val="lt1"/>
                  </a:solidFill>
                  <a:latin typeface="Open Sans"/>
                  <a:ea typeface="Open Sans"/>
                  <a:cs typeface="Open Sans"/>
                  <a:sym typeface="Open Sans"/>
                </a:rPr>
                <a:t>Facilitate a discussion during </a:t>
              </a:r>
              <a:r>
                <a:rPr b="1" i="0" lang="en-GB" sz="1050" u="none" cap="none" strike="noStrike">
                  <a:solidFill>
                    <a:schemeClr val="lt1"/>
                  </a:solidFill>
                  <a:latin typeface="Open Sans"/>
                  <a:ea typeface="Open Sans"/>
                  <a:cs typeface="Open Sans"/>
                  <a:sym typeface="Open Sans"/>
                </a:rPr>
                <a:t>CEOS 2023 timeframe</a:t>
              </a:r>
              <a:endParaRPr/>
            </a:p>
            <a:p>
              <a:pPr indent="0" lvl="0" marL="0" marR="0" rtl="0" algn="l">
                <a:lnSpc>
                  <a:spcPct val="100000"/>
                </a:lnSpc>
                <a:spcBef>
                  <a:spcPts val="1000"/>
                </a:spcBef>
                <a:spcAft>
                  <a:spcPts val="0"/>
                </a:spcAft>
                <a:buClr>
                  <a:srgbClr val="000000"/>
                </a:buClr>
                <a:buSzPts val="2100"/>
                <a:buFont typeface="Arial"/>
                <a:buNone/>
              </a:pPr>
              <a:r>
                <a:t/>
              </a:r>
              <a:endParaRPr b="1" i="0" sz="105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idx="1" type="body"/>
          </p:nvPr>
        </p:nvSpPr>
        <p:spPr>
          <a:xfrm>
            <a:off x="228600" y="3014325"/>
            <a:ext cx="6472200" cy="9066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0"/>
              </a:spcBef>
              <a:spcAft>
                <a:spcPts val="0"/>
              </a:spcAft>
              <a:buSzPts val="2800"/>
              <a:buNone/>
            </a:pPr>
            <a:r>
              <a:rPr b="1" lang="en-GB" sz="1600">
                <a:latin typeface="Arial"/>
                <a:ea typeface="Arial"/>
                <a:cs typeface="Arial"/>
                <a:sym typeface="Arial"/>
              </a:rPr>
              <a:t>ASEAN SCOSA Space Workshop: Observation Gaps Report </a:t>
            </a:r>
            <a:r>
              <a:rPr b="1" i="1" lang="en-GB" sz="1600">
                <a:latin typeface="Arial"/>
                <a:ea typeface="Arial"/>
                <a:cs typeface="Arial"/>
                <a:sym typeface="Arial"/>
              </a:rPr>
              <a:t> </a:t>
            </a:r>
            <a:endParaRPr b="1" i="1" sz="1600">
              <a:latin typeface="Arial"/>
              <a:ea typeface="Arial"/>
              <a:cs typeface="Arial"/>
              <a:sym typeface="Arial"/>
            </a:endParaRPr>
          </a:p>
          <a:p>
            <a:pPr indent="0" lvl="0" marL="0" rtl="0" algn="l">
              <a:lnSpc>
                <a:spcPct val="90000"/>
              </a:lnSpc>
              <a:spcBef>
                <a:spcPts val="0"/>
              </a:spcBef>
              <a:spcAft>
                <a:spcPts val="0"/>
              </a:spcAft>
              <a:buNone/>
            </a:pPr>
            <a:r>
              <a:rPr b="1" i="1" lang="en-GB" sz="1600">
                <a:latin typeface="Arial"/>
                <a:ea typeface="Arial"/>
                <a:cs typeface="Arial"/>
                <a:sym typeface="Arial"/>
              </a:rPr>
              <a:t>(</a:t>
            </a:r>
            <a:r>
              <a:rPr b="1" i="1" lang="en-GB" sz="1600">
                <a:latin typeface="Arial"/>
                <a:ea typeface="Arial"/>
                <a:cs typeface="Arial"/>
                <a:sym typeface="Arial"/>
              </a:rPr>
              <a:t>input for New Space White Paper)</a:t>
            </a:r>
            <a:endParaRPr i="1" sz="1600">
              <a:latin typeface="Arial"/>
              <a:ea typeface="Arial"/>
              <a:cs typeface="Arial"/>
              <a:sym typeface="Arial"/>
            </a:endParaRPr>
          </a:p>
          <a:p>
            <a:pPr indent="0" lvl="0" marL="50800" rtl="0" algn="l">
              <a:lnSpc>
                <a:spcPct val="90000"/>
              </a:lnSpc>
              <a:spcBef>
                <a:spcPts val="0"/>
              </a:spcBef>
              <a:spcAft>
                <a:spcPts val="0"/>
              </a:spcAft>
              <a:buSzPts val="2800"/>
              <a:buNone/>
            </a:pPr>
            <a:r>
              <a:rPr b="1" i="1" lang="en-GB" sz="1600">
                <a:solidFill>
                  <a:schemeClr val="dk1"/>
                </a:solidFill>
                <a:latin typeface="Arial"/>
                <a:ea typeface="Arial"/>
                <a:cs typeface="Arial"/>
                <a:sym typeface="Arial"/>
              </a:rPr>
              <a:t>30 May - 1 Jun</a:t>
            </a:r>
            <a:r>
              <a:rPr b="1" i="1" lang="en-GB" sz="1600">
                <a:latin typeface="Arial"/>
                <a:ea typeface="Arial"/>
                <a:cs typeface="Arial"/>
                <a:sym typeface="Arial"/>
              </a:rPr>
              <a:t>e</a:t>
            </a:r>
            <a:r>
              <a:rPr b="1" i="1" lang="en-GB" sz="1600">
                <a:solidFill>
                  <a:schemeClr val="dk1"/>
                </a:solidFill>
                <a:latin typeface="Arial"/>
                <a:ea typeface="Arial"/>
                <a:cs typeface="Arial"/>
                <a:sym typeface="Arial"/>
              </a:rPr>
              <a:t> 2023 in Thailand</a:t>
            </a:r>
            <a:endParaRPr sz="1600">
              <a:latin typeface="Arial"/>
              <a:ea typeface="Arial"/>
              <a:cs typeface="Arial"/>
              <a:sym typeface="Arial"/>
            </a:endParaRPr>
          </a:p>
          <a:p>
            <a:pPr indent="0" lvl="0" marL="50800" rtl="0" algn="l">
              <a:lnSpc>
                <a:spcPct val="90000"/>
              </a:lnSpc>
              <a:spcBef>
                <a:spcPts val="1000"/>
              </a:spcBef>
              <a:spcAft>
                <a:spcPts val="0"/>
              </a:spcAft>
              <a:buSzPts val="2800"/>
              <a:buNone/>
            </a:pPr>
            <a:r>
              <a:t/>
            </a:r>
            <a:endParaRPr b="1" sz="1600">
              <a:latin typeface="Arial"/>
              <a:ea typeface="Arial"/>
              <a:cs typeface="Arial"/>
              <a:sym typeface="Arial"/>
            </a:endParaRPr>
          </a:p>
          <a:p>
            <a:pPr indent="0" lvl="0" marL="50800" rtl="0" algn="l">
              <a:lnSpc>
                <a:spcPct val="90000"/>
              </a:lnSpc>
              <a:spcBef>
                <a:spcPts val="1000"/>
              </a:spcBef>
              <a:spcAft>
                <a:spcPts val="0"/>
              </a:spcAft>
              <a:buSzPts val="2800"/>
              <a:buNone/>
            </a:pPr>
            <a:r>
              <a:t/>
            </a:r>
            <a:endParaRPr b="1" sz="1600">
              <a:latin typeface="Arial"/>
              <a:ea typeface="Arial"/>
              <a:cs typeface="Arial"/>
              <a:sym typeface="Arial"/>
            </a:endParaRPr>
          </a:p>
        </p:txBody>
      </p:sp>
      <p:pic>
        <p:nvPicPr>
          <p:cNvPr descr="A group of people in a meeting&#10;&#10;Description automatically generated with medium confidence" id="179" name="Google Shape;179;p13"/>
          <p:cNvPicPr preferRelativeResize="0"/>
          <p:nvPr/>
        </p:nvPicPr>
        <p:blipFill rotWithShape="1">
          <a:blip r:embed="rId3">
            <a:alphaModFix/>
          </a:blip>
          <a:srcRect b="0" l="0" r="0" t="9181"/>
          <a:stretch/>
        </p:blipFill>
        <p:spPr>
          <a:xfrm>
            <a:off x="6564700" y="1146675"/>
            <a:ext cx="2553301" cy="1739474"/>
          </a:xfrm>
          <a:prstGeom prst="rect">
            <a:avLst/>
          </a:prstGeom>
          <a:noFill/>
          <a:ln>
            <a:noFill/>
          </a:ln>
        </p:spPr>
      </p:pic>
      <p:sp>
        <p:nvSpPr>
          <p:cNvPr id="180" name="Google Shape;180;p13"/>
          <p:cNvSpPr txBox="1"/>
          <p:nvPr/>
        </p:nvSpPr>
        <p:spPr>
          <a:xfrm>
            <a:off x="259030" y="2382885"/>
            <a:ext cx="51447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i="0" lang="en-GB" sz="1600" u="none" cap="none" strike="noStrike">
                <a:solidFill>
                  <a:schemeClr val="dk1"/>
                </a:solidFill>
                <a:latin typeface="Arial"/>
                <a:ea typeface="Arial"/>
                <a:cs typeface="Arial"/>
                <a:sym typeface="Arial"/>
              </a:rPr>
              <a:t>International Seminar ‘New Space Economy’</a:t>
            </a:r>
            <a:endParaRPr/>
          </a:p>
          <a:p>
            <a:pPr indent="0" lvl="0" marL="0" marR="0" rtl="0" algn="l">
              <a:lnSpc>
                <a:spcPct val="90000"/>
              </a:lnSpc>
              <a:spcBef>
                <a:spcPts val="0"/>
              </a:spcBef>
              <a:spcAft>
                <a:spcPts val="0"/>
              </a:spcAft>
              <a:buClr>
                <a:schemeClr val="dk1"/>
              </a:buClr>
              <a:buSzPts val="1100"/>
              <a:buFont typeface="Arial"/>
              <a:buNone/>
            </a:pPr>
            <a:r>
              <a:rPr b="1" i="1" lang="en-GB" sz="1600" u="none" cap="none" strike="noStrike">
                <a:solidFill>
                  <a:schemeClr val="dk1"/>
                </a:solidFill>
                <a:latin typeface="Arial"/>
                <a:ea typeface="Arial"/>
                <a:cs typeface="Arial"/>
                <a:sym typeface="Arial"/>
              </a:rPr>
              <a:t>16-17 March 2023 in Bangkok, Thailand</a:t>
            </a:r>
            <a:endParaRPr b="1" i="0" sz="1600" u="none" cap="none" strike="noStrike">
              <a:solidFill>
                <a:schemeClr val="dk1"/>
              </a:solidFill>
              <a:latin typeface="Arial"/>
              <a:ea typeface="Arial"/>
              <a:cs typeface="Arial"/>
              <a:sym typeface="Arial"/>
            </a:endParaRPr>
          </a:p>
        </p:txBody>
      </p:sp>
      <p:pic>
        <p:nvPicPr>
          <p:cNvPr id="181" name="Google Shape;181;p13"/>
          <p:cNvPicPr preferRelativeResize="0"/>
          <p:nvPr/>
        </p:nvPicPr>
        <p:blipFill rotWithShape="1">
          <a:blip r:embed="rId4">
            <a:alphaModFix/>
          </a:blip>
          <a:srcRect b="0" l="0" r="0" t="0"/>
          <a:stretch/>
        </p:blipFill>
        <p:spPr>
          <a:xfrm>
            <a:off x="9312500" y="3161975"/>
            <a:ext cx="2777426" cy="3179300"/>
          </a:xfrm>
          <a:prstGeom prst="rect">
            <a:avLst/>
          </a:prstGeom>
          <a:noFill/>
          <a:ln>
            <a:noFill/>
          </a:ln>
        </p:spPr>
      </p:pic>
      <p:sp>
        <p:nvSpPr>
          <p:cNvPr id="182" name="Google Shape;182;p13"/>
          <p:cNvSpPr txBox="1"/>
          <p:nvPr/>
        </p:nvSpPr>
        <p:spPr>
          <a:xfrm>
            <a:off x="210908" y="1764252"/>
            <a:ext cx="48873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1" i="0" lang="en-GB" sz="1600" u="none" cap="none" strike="noStrike">
                <a:solidFill>
                  <a:schemeClr val="dk1"/>
                </a:solidFill>
                <a:latin typeface="Arial"/>
                <a:ea typeface="Arial"/>
                <a:cs typeface="Arial"/>
                <a:sym typeface="Arial"/>
              </a:rPr>
              <a:t>Global Space and Technology Convention 2023</a:t>
            </a:r>
            <a:endParaRPr/>
          </a:p>
          <a:p>
            <a:pPr indent="0" lvl="0" marL="0" marR="0" rtl="0" algn="l">
              <a:lnSpc>
                <a:spcPct val="90000"/>
              </a:lnSpc>
              <a:spcBef>
                <a:spcPts val="0"/>
              </a:spcBef>
              <a:spcAft>
                <a:spcPts val="0"/>
              </a:spcAft>
              <a:buClr>
                <a:schemeClr val="dk1"/>
              </a:buClr>
              <a:buSzPts val="1100"/>
              <a:buFont typeface="Arial"/>
              <a:buNone/>
            </a:pPr>
            <a:r>
              <a:rPr b="1" i="0" lang="en-GB" sz="1600" u="none" cap="none" strike="noStrike">
                <a:solidFill>
                  <a:schemeClr val="dk1"/>
                </a:solidFill>
                <a:latin typeface="Arial"/>
                <a:ea typeface="Arial"/>
                <a:cs typeface="Arial"/>
                <a:sym typeface="Arial"/>
              </a:rPr>
              <a:t>15-16 February 2023, Singapore</a:t>
            </a:r>
            <a:endParaRPr/>
          </a:p>
          <a:p>
            <a:pPr indent="0" lvl="0" marL="0" marR="0" rtl="0" algn="l">
              <a:lnSpc>
                <a:spcPct val="90000"/>
              </a:lnSpc>
              <a:spcBef>
                <a:spcPts val="0"/>
              </a:spcBef>
              <a:spcAft>
                <a:spcPts val="0"/>
              </a:spcAft>
              <a:buClr>
                <a:schemeClr val="lt1"/>
              </a:buClr>
              <a:buSzPts val="4400"/>
              <a:buFont typeface="Arial"/>
              <a:buNone/>
            </a:pPr>
            <a:r>
              <a:t/>
            </a:r>
            <a:endParaRPr b="1" i="0" sz="1600" u="none" cap="none" strike="noStrike">
              <a:solidFill>
                <a:schemeClr val="dk1"/>
              </a:solidFill>
              <a:latin typeface="Arial"/>
              <a:ea typeface="Arial"/>
              <a:cs typeface="Arial"/>
              <a:sym typeface="Arial"/>
            </a:endParaRPr>
          </a:p>
        </p:txBody>
      </p:sp>
      <p:pic>
        <p:nvPicPr>
          <p:cNvPr id="183" name="Google Shape;183;p13"/>
          <p:cNvPicPr preferRelativeResize="0"/>
          <p:nvPr/>
        </p:nvPicPr>
        <p:blipFill rotWithShape="1">
          <a:blip r:embed="rId5">
            <a:alphaModFix/>
          </a:blip>
          <a:srcRect b="0" l="0" r="0" t="0"/>
          <a:stretch/>
        </p:blipFill>
        <p:spPr>
          <a:xfrm>
            <a:off x="330200" y="4650800"/>
            <a:ext cx="2777425" cy="1711201"/>
          </a:xfrm>
          <a:prstGeom prst="rect">
            <a:avLst/>
          </a:prstGeom>
          <a:noFill/>
          <a:ln>
            <a:noFill/>
          </a:ln>
        </p:spPr>
      </p:pic>
      <p:sp>
        <p:nvSpPr>
          <p:cNvPr id="184" name="Google Shape;184;p13"/>
          <p:cNvSpPr txBox="1"/>
          <p:nvPr/>
        </p:nvSpPr>
        <p:spPr>
          <a:xfrm>
            <a:off x="228600" y="1120171"/>
            <a:ext cx="50505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1" i="0" lang="en-GB" sz="1600" u="none" cap="none" strike="noStrike">
                <a:solidFill>
                  <a:schemeClr val="dk1"/>
                </a:solidFill>
                <a:latin typeface="Arial"/>
                <a:ea typeface="Arial"/>
                <a:cs typeface="Arial"/>
                <a:sym typeface="Arial"/>
              </a:rPr>
              <a:t>THEOS-3 Seminar on Thai Space Ecosystem</a:t>
            </a:r>
            <a:endParaRPr/>
          </a:p>
          <a:p>
            <a:pPr indent="0" lvl="0" marL="0" marR="0" rtl="0" algn="l">
              <a:lnSpc>
                <a:spcPct val="90000"/>
              </a:lnSpc>
              <a:spcBef>
                <a:spcPts val="0"/>
              </a:spcBef>
              <a:spcAft>
                <a:spcPts val="0"/>
              </a:spcAft>
              <a:buClr>
                <a:schemeClr val="dk1"/>
              </a:buClr>
              <a:buSzPts val="1100"/>
              <a:buFont typeface="Arial"/>
              <a:buNone/>
            </a:pPr>
            <a:r>
              <a:rPr b="1" i="1" lang="en-GB" sz="1600" u="none" cap="none" strike="noStrike">
                <a:solidFill>
                  <a:schemeClr val="dk1"/>
                </a:solidFill>
                <a:latin typeface="Arial"/>
                <a:ea typeface="Arial"/>
                <a:cs typeface="Arial"/>
                <a:sym typeface="Arial"/>
              </a:rPr>
              <a:t>19 January 2023 in Bangkok, Thailand</a:t>
            </a:r>
            <a:endParaRPr/>
          </a:p>
          <a:p>
            <a:pPr indent="0" lvl="0" marL="0" marR="0" rtl="0" algn="l">
              <a:lnSpc>
                <a:spcPct val="90000"/>
              </a:lnSpc>
              <a:spcBef>
                <a:spcPts val="0"/>
              </a:spcBef>
              <a:spcAft>
                <a:spcPts val="0"/>
              </a:spcAft>
              <a:buClr>
                <a:schemeClr val="lt1"/>
              </a:buClr>
              <a:buSzPts val="4400"/>
              <a:buFont typeface="Arial"/>
              <a:buNone/>
            </a:pPr>
            <a:r>
              <a:t/>
            </a:r>
            <a:endParaRPr b="1" i="0" sz="1600" u="none" cap="none" strike="noStrike">
              <a:solidFill>
                <a:schemeClr val="dk1"/>
              </a:solidFill>
              <a:latin typeface="Arial"/>
              <a:ea typeface="Arial"/>
              <a:cs typeface="Arial"/>
              <a:sym typeface="Arial"/>
            </a:endParaRPr>
          </a:p>
        </p:txBody>
      </p:sp>
      <p:pic>
        <p:nvPicPr>
          <p:cNvPr id="185" name="Google Shape;185;p13"/>
          <p:cNvPicPr preferRelativeResize="0"/>
          <p:nvPr/>
        </p:nvPicPr>
        <p:blipFill rotWithShape="1">
          <a:blip r:embed="rId6">
            <a:alphaModFix/>
          </a:blip>
          <a:srcRect b="0" l="0" r="0" t="0"/>
          <a:stretch/>
        </p:blipFill>
        <p:spPr>
          <a:xfrm>
            <a:off x="3609850" y="4657951"/>
            <a:ext cx="2553300" cy="1696886"/>
          </a:xfrm>
          <a:prstGeom prst="rect">
            <a:avLst/>
          </a:prstGeom>
          <a:noFill/>
          <a:ln>
            <a:noFill/>
          </a:ln>
        </p:spPr>
      </p:pic>
      <p:pic>
        <p:nvPicPr>
          <p:cNvPr id="186" name="Google Shape;186;p13"/>
          <p:cNvPicPr preferRelativeResize="0"/>
          <p:nvPr/>
        </p:nvPicPr>
        <p:blipFill rotWithShape="1">
          <a:blip r:embed="rId7">
            <a:alphaModFix/>
          </a:blip>
          <a:srcRect b="0" l="0" r="0" t="0"/>
          <a:stretch/>
        </p:blipFill>
        <p:spPr>
          <a:xfrm>
            <a:off x="9370625" y="1147800"/>
            <a:ext cx="2553300" cy="1705639"/>
          </a:xfrm>
          <a:prstGeom prst="rect">
            <a:avLst/>
          </a:prstGeom>
          <a:noFill/>
          <a:ln>
            <a:noFill/>
          </a:ln>
        </p:spPr>
      </p:pic>
      <p:sp>
        <p:nvSpPr>
          <p:cNvPr id="187" name="Google Shape;187;p13"/>
          <p:cNvSpPr txBox="1"/>
          <p:nvPr>
            <p:ph type="title"/>
          </p:nvPr>
        </p:nvSpPr>
        <p:spPr>
          <a:xfrm>
            <a:off x="176050" y="-39950"/>
            <a:ext cx="9984600" cy="99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1" lang="en-GB" sz="4000"/>
              <a:t>CEOS Chair Activities: </a:t>
            </a:r>
            <a:br>
              <a:rPr b="1" lang="en-GB" sz="4000"/>
            </a:br>
            <a:r>
              <a:rPr b="1" lang="en-GB" sz="3200"/>
              <a:t>New Space</a:t>
            </a:r>
            <a:endParaRPr b="1" sz="4000"/>
          </a:p>
        </p:txBody>
      </p:sp>
      <p:sp>
        <p:nvSpPr>
          <p:cNvPr id="188" name="Google Shape;188;p13"/>
          <p:cNvSpPr txBox="1"/>
          <p:nvPr>
            <p:ph idx="1" type="body"/>
          </p:nvPr>
        </p:nvSpPr>
        <p:spPr>
          <a:xfrm>
            <a:off x="228600" y="3852525"/>
            <a:ext cx="5996400" cy="9066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0"/>
              </a:spcBef>
              <a:spcAft>
                <a:spcPts val="0"/>
              </a:spcAft>
              <a:buSzPts val="2800"/>
              <a:buNone/>
            </a:pPr>
            <a:r>
              <a:rPr b="1" lang="en-GB" sz="1900">
                <a:latin typeface="Arial"/>
                <a:ea typeface="Arial"/>
                <a:cs typeface="Arial"/>
                <a:sym typeface="Arial"/>
              </a:rPr>
              <a:t>Thailand Space Week </a:t>
            </a:r>
            <a:r>
              <a:rPr b="1" i="1" lang="en-GB" sz="1800">
                <a:solidFill>
                  <a:srgbClr val="FF0000"/>
                </a:solidFill>
                <a:latin typeface="Arial"/>
                <a:ea typeface="Arial"/>
                <a:cs typeface="Arial"/>
                <a:sym typeface="Arial"/>
              </a:rPr>
              <a:t>(upcoming)</a:t>
            </a:r>
            <a:endParaRPr i="1" sz="1800">
              <a:solidFill>
                <a:srgbClr val="FF0000"/>
              </a:solidFill>
              <a:latin typeface="Arial"/>
              <a:ea typeface="Arial"/>
              <a:cs typeface="Arial"/>
              <a:sym typeface="Arial"/>
            </a:endParaRPr>
          </a:p>
          <a:p>
            <a:pPr indent="0" lvl="0" marL="50800" rtl="0" algn="l">
              <a:lnSpc>
                <a:spcPct val="90000"/>
              </a:lnSpc>
              <a:spcBef>
                <a:spcPts val="0"/>
              </a:spcBef>
              <a:spcAft>
                <a:spcPts val="0"/>
              </a:spcAft>
              <a:buSzPts val="2800"/>
              <a:buNone/>
            </a:pPr>
            <a:r>
              <a:rPr b="1" i="1" lang="en-GB" sz="1900">
                <a:latin typeface="Arial"/>
                <a:ea typeface="Arial"/>
                <a:cs typeface="Arial"/>
                <a:sym typeface="Arial"/>
              </a:rPr>
              <a:t>25 - 27 October 2023</a:t>
            </a:r>
            <a:r>
              <a:rPr b="1" i="1" lang="en-GB" sz="1900">
                <a:solidFill>
                  <a:schemeClr val="dk1"/>
                </a:solidFill>
                <a:latin typeface="Arial"/>
                <a:ea typeface="Arial"/>
                <a:cs typeface="Arial"/>
                <a:sym typeface="Arial"/>
              </a:rPr>
              <a:t> in Thailand</a:t>
            </a:r>
            <a:endParaRPr sz="1900">
              <a:latin typeface="Arial"/>
              <a:ea typeface="Arial"/>
              <a:cs typeface="Arial"/>
              <a:sym typeface="Arial"/>
            </a:endParaRPr>
          </a:p>
          <a:p>
            <a:pPr indent="0" lvl="0" marL="50800" rtl="0" algn="l">
              <a:lnSpc>
                <a:spcPct val="90000"/>
              </a:lnSpc>
              <a:spcBef>
                <a:spcPts val="1000"/>
              </a:spcBef>
              <a:spcAft>
                <a:spcPts val="0"/>
              </a:spcAft>
              <a:buSzPts val="2800"/>
              <a:buNone/>
            </a:pPr>
            <a:r>
              <a:t/>
            </a:r>
            <a:endParaRPr b="1" sz="1900">
              <a:latin typeface="Arial"/>
              <a:ea typeface="Arial"/>
              <a:cs typeface="Arial"/>
              <a:sym typeface="Arial"/>
            </a:endParaRPr>
          </a:p>
          <a:p>
            <a:pPr indent="0" lvl="0" marL="50800" rtl="0" algn="l">
              <a:lnSpc>
                <a:spcPct val="90000"/>
              </a:lnSpc>
              <a:spcBef>
                <a:spcPts val="1000"/>
              </a:spcBef>
              <a:spcAft>
                <a:spcPts val="0"/>
              </a:spcAft>
              <a:buSzPts val="2800"/>
              <a:buNone/>
            </a:pPr>
            <a:r>
              <a:t/>
            </a:r>
            <a:endParaRPr b="1" sz="1900">
              <a:latin typeface="Arial"/>
              <a:ea typeface="Arial"/>
              <a:cs typeface="Arial"/>
              <a:sym typeface="Arial"/>
            </a:endParaRPr>
          </a:p>
        </p:txBody>
      </p:sp>
      <p:pic>
        <p:nvPicPr>
          <p:cNvPr id="189" name="Google Shape;189;p13"/>
          <p:cNvPicPr preferRelativeResize="0"/>
          <p:nvPr/>
        </p:nvPicPr>
        <p:blipFill rotWithShape="1">
          <a:blip r:embed="rId8">
            <a:alphaModFix/>
          </a:blip>
          <a:srcRect b="23118" l="0" r="1400" t="0"/>
          <a:stretch/>
        </p:blipFill>
        <p:spPr>
          <a:xfrm>
            <a:off x="6509250" y="3014325"/>
            <a:ext cx="2676912" cy="33394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CEOS Plenary Objectives</a:t>
            </a:r>
            <a:endParaRPr/>
          </a:p>
        </p:txBody>
      </p:sp>
      <p:sp>
        <p:nvSpPr>
          <p:cNvPr id="195" name="Google Shape;195;p14"/>
          <p:cNvSpPr txBox="1"/>
          <p:nvPr/>
        </p:nvSpPr>
        <p:spPr>
          <a:xfrm>
            <a:off x="346375" y="3775350"/>
            <a:ext cx="4469400" cy="123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2800">
                <a:solidFill>
                  <a:schemeClr val="lt1"/>
                </a:solidFill>
                <a:latin typeface="Montserrat"/>
                <a:ea typeface="Montserrat"/>
                <a:cs typeface="Montserrat"/>
                <a:sym typeface="Montserrat"/>
              </a:rPr>
              <a:t>14 - 17 November 2023</a:t>
            </a:r>
            <a:endParaRPr b="1" sz="2800">
              <a:solidFill>
                <a:schemeClr val="lt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sz="2800">
                <a:solidFill>
                  <a:schemeClr val="lt1"/>
                </a:solidFill>
                <a:latin typeface="Montserrat"/>
                <a:ea typeface="Montserrat"/>
                <a:cs typeface="Montserrat"/>
                <a:sym typeface="Montserrat"/>
              </a:rPr>
              <a:t>Chiang Rai, Thailand</a:t>
            </a:r>
            <a:endParaRPr b="1" sz="28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CEOS Plenary Objectives</a:t>
            </a:r>
            <a:endParaRPr>
              <a:latin typeface="Montserrat"/>
              <a:ea typeface="Montserrat"/>
              <a:cs typeface="Montserrat"/>
              <a:sym typeface="Montserrat"/>
            </a:endParaRPr>
          </a:p>
        </p:txBody>
      </p:sp>
      <p:sp>
        <p:nvSpPr>
          <p:cNvPr id="201" name="Google Shape;201;p15"/>
          <p:cNvSpPr txBox="1"/>
          <p:nvPr/>
        </p:nvSpPr>
        <p:spPr>
          <a:xfrm>
            <a:off x="374425" y="1135074"/>
            <a:ext cx="11112000" cy="5880000"/>
          </a:xfrm>
          <a:prstGeom prst="rect">
            <a:avLst/>
          </a:prstGeom>
          <a:noFill/>
          <a:ln>
            <a:noFill/>
          </a:ln>
        </p:spPr>
        <p:txBody>
          <a:bodyPr anchorCtr="0" anchor="t" bIns="45700" lIns="91425" spcFirstLastPara="1" rIns="91425" wrap="square" tIns="45700">
            <a:spAutoFit/>
          </a:bodyPr>
          <a:lstStyle/>
          <a:p>
            <a:pPr indent="-355600" lvl="0" marL="457200" rtl="0" algn="just">
              <a:spcBef>
                <a:spcPts val="600"/>
              </a:spcBef>
              <a:spcAft>
                <a:spcPts val="0"/>
              </a:spcAft>
              <a:buClr>
                <a:schemeClr val="dk1"/>
              </a:buClr>
              <a:buSzPts val="2000"/>
              <a:buFont typeface="Calibri"/>
              <a:buChar char="❖"/>
            </a:pPr>
            <a:r>
              <a:rPr b="1" lang="en-GB" sz="2000">
                <a:solidFill>
                  <a:schemeClr val="dk1"/>
                </a:solidFill>
                <a:latin typeface="Calibri"/>
                <a:ea typeface="Calibri"/>
                <a:cs typeface="Calibri"/>
                <a:sym typeface="Calibri"/>
              </a:rPr>
              <a:t>Review the outcomes of the GISTDA 2023 CEOS Chair theme:</a:t>
            </a:r>
            <a:r>
              <a:rPr lang="en-GB" sz="2000">
                <a:solidFill>
                  <a:schemeClr val="dk1"/>
                </a:solidFill>
                <a:latin typeface="Calibri"/>
                <a:ea typeface="Calibri"/>
                <a:cs typeface="Calibri"/>
                <a:sym typeface="Calibri"/>
              </a:rPr>
              <a:t> </a:t>
            </a:r>
            <a:r>
              <a:rPr i="1" lang="en-GB" sz="2000">
                <a:solidFill>
                  <a:schemeClr val="dk1"/>
                </a:solidFill>
                <a:latin typeface="Calibri"/>
                <a:ea typeface="Calibri"/>
                <a:cs typeface="Calibri"/>
                <a:sym typeface="Calibri"/>
              </a:rPr>
              <a:t>“Space Technology for Better Environments, Economies, and Humanity”</a:t>
            </a:r>
            <a:r>
              <a:rPr lang="en-GB"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355600" lvl="0" marL="457200" rtl="0" algn="just">
              <a:spcBef>
                <a:spcPts val="600"/>
              </a:spcBef>
              <a:spcAft>
                <a:spcPts val="0"/>
              </a:spcAft>
              <a:buClr>
                <a:schemeClr val="dk1"/>
              </a:buClr>
              <a:buSzPts val="2000"/>
              <a:buFont typeface="Calibri"/>
              <a:buChar char="❖"/>
            </a:pPr>
            <a:r>
              <a:rPr b="1" lang="en-GB" sz="2000">
                <a:solidFill>
                  <a:schemeClr val="dk1"/>
                </a:solidFill>
                <a:latin typeface="Calibri"/>
                <a:ea typeface="Calibri"/>
                <a:cs typeface="Calibri"/>
                <a:sym typeface="Calibri"/>
              </a:rPr>
              <a:t>Hold a strategic-level discussion on the status of the relationship between CEOS and GEO </a:t>
            </a:r>
            <a:r>
              <a:rPr lang="en-GB" sz="2000">
                <a:solidFill>
                  <a:schemeClr val="dk1"/>
                </a:solidFill>
                <a:latin typeface="Calibri"/>
                <a:ea typeface="Calibri"/>
                <a:cs typeface="Calibri"/>
                <a:sym typeface="Calibri"/>
              </a:rPr>
              <a:t>– which will be informed by this week’s SIT TW discussions</a:t>
            </a:r>
            <a:endParaRPr sz="2000">
              <a:solidFill>
                <a:schemeClr val="dk1"/>
              </a:solidFill>
              <a:latin typeface="Calibri"/>
              <a:ea typeface="Calibri"/>
              <a:cs typeface="Calibri"/>
              <a:sym typeface="Calibri"/>
            </a:endParaRPr>
          </a:p>
          <a:p>
            <a:pPr indent="-355600" lvl="0" marL="457200" rtl="0" algn="just">
              <a:spcBef>
                <a:spcPts val="600"/>
              </a:spcBef>
              <a:spcAft>
                <a:spcPts val="0"/>
              </a:spcAft>
              <a:buClr>
                <a:schemeClr val="dk1"/>
              </a:buClr>
              <a:buSzPts val="2000"/>
              <a:buFont typeface="Calibri"/>
              <a:buChar char="❖"/>
            </a:pPr>
            <a:r>
              <a:rPr b="1" lang="en-GB" sz="2000">
                <a:solidFill>
                  <a:schemeClr val="dk1"/>
                </a:solidFill>
                <a:latin typeface="Calibri"/>
                <a:ea typeface="Calibri"/>
                <a:cs typeface="Calibri"/>
                <a:sym typeface="Calibri"/>
              </a:rPr>
              <a:t>Consider endorsement of nominees for the Vice Chair roles of WGCapD, WGISS, and WGDisasters</a:t>
            </a:r>
            <a:endParaRPr sz="2000">
              <a:solidFill>
                <a:schemeClr val="dk1"/>
              </a:solidFill>
              <a:latin typeface="Calibri"/>
              <a:ea typeface="Calibri"/>
              <a:cs typeface="Calibri"/>
              <a:sym typeface="Calibri"/>
            </a:endParaRPr>
          </a:p>
          <a:p>
            <a:pPr indent="-355600" lvl="0" marL="457200" rtl="0" algn="just">
              <a:spcBef>
                <a:spcPts val="6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Hear status updates and consider decisional items from the </a:t>
            </a:r>
            <a:r>
              <a:rPr b="1" lang="en-GB" sz="2000">
                <a:solidFill>
                  <a:schemeClr val="dk1"/>
                </a:solidFill>
                <a:latin typeface="Calibri"/>
                <a:ea typeface="Calibri"/>
                <a:cs typeface="Calibri"/>
                <a:sym typeface="Calibri"/>
              </a:rPr>
              <a:t>CEOS Working Groups (WGs) and Virtual Constellations (VCs)</a:t>
            </a:r>
            <a:r>
              <a:rPr lang="en-GB" sz="2000">
                <a:solidFill>
                  <a:schemeClr val="dk1"/>
                </a:solidFill>
                <a:latin typeface="Calibri"/>
                <a:ea typeface="Calibri"/>
                <a:cs typeface="Calibri"/>
                <a:sym typeface="Calibri"/>
              </a:rPr>
              <a:t>, including:</a:t>
            </a:r>
            <a:endParaRPr sz="2000">
              <a:solidFill>
                <a:schemeClr val="dk1"/>
              </a:solidFill>
              <a:latin typeface="Calibri"/>
              <a:ea typeface="Calibri"/>
              <a:cs typeface="Calibri"/>
              <a:sym typeface="Calibri"/>
            </a:endParaRPr>
          </a:p>
          <a:p>
            <a:pPr indent="-355600" lvl="1" marL="914400" rtl="0" algn="just">
              <a:spcBef>
                <a:spcPts val="600"/>
              </a:spcBef>
              <a:spcAft>
                <a:spcPts val="0"/>
              </a:spcAft>
              <a:buClr>
                <a:schemeClr val="dk1"/>
              </a:buClr>
              <a:buSzPts val="2000"/>
              <a:buFont typeface="Calibri"/>
              <a:buChar char="○"/>
            </a:pPr>
            <a:r>
              <a:rPr lang="en-GB" sz="2000" u="sng">
                <a:solidFill>
                  <a:schemeClr val="dk1"/>
                </a:solidFill>
                <a:latin typeface="Calibri"/>
                <a:ea typeface="Calibri"/>
                <a:cs typeface="Calibri"/>
                <a:sym typeface="Calibri"/>
              </a:rPr>
              <a:t>WGClimate:</a:t>
            </a:r>
            <a:r>
              <a:rPr lang="en-GB" sz="2000">
                <a:solidFill>
                  <a:schemeClr val="dk1"/>
                </a:solidFill>
                <a:latin typeface="Calibri"/>
                <a:ea typeface="Calibri"/>
                <a:cs typeface="Calibri"/>
                <a:sym typeface="Calibri"/>
              </a:rPr>
              <a:t> Space Agency Response to the GCOS IP reporting approach; approval of time series names and definitions.</a:t>
            </a:r>
            <a:endParaRPr sz="2000">
              <a:solidFill>
                <a:schemeClr val="dk1"/>
              </a:solidFill>
              <a:latin typeface="Calibri"/>
              <a:ea typeface="Calibri"/>
              <a:cs typeface="Calibri"/>
              <a:sym typeface="Calibri"/>
            </a:endParaRPr>
          </a:p>
          <a:p>
            <a:pPr indent="-355600" lvl="1" marL="914400" rtl="0" algn="just">
              <a:spcBef>
                <a:spcPts val="600"/>
              </a:spcBef>
              <a:spcAft>
                <a:spcPts val="0"/>
              </a:spcAft>
              <a:buClr>
                <a:schemeClr val="dk1"/>
              </a:buClr>
              <a:buSzPts val="2000"/>
              <a:buFont typeface="Calibri"/>
              <a:buChar char="○"/>
            </a:pPr>
            <a:r>
              <a:rPr lang="en-GB" sz="2000" u="sng">
                <a:solidFill>
                  <a:schemeClr val="dk1"/>
                </a:solidFill>
                <a:latin typeface="Calibri"/>
                <a:ea typeface="Calibri"/>
                <a:cs typeface="Calibri"/>
                <a:sym typeface="Calibri"/>
              </a:rPr>
              <a:t>WGDisasters:</a:t>
            </a:r>
            <a:r>
              <a:rPr lang="en-GB" sz="2000">
                <a:solidFill>
                  <a:schemeClr val="dk1"/>
                </a:solidFill>
                <a:latin typeface="Calibri"/>
                <a:ea typeface="Calibri"/>
                <a:cs typeface="Calibri"/>
                <a:sym typeface="Calibri"/>
              </a:rPr>
              <a:t> Decisions on demonstrator continuity options</a:t>
            </a:r>
            <a:endParaRPr sz="2000">
              <a:solidFill>
                <a:schemeClr val="dk1"/>
              </a:solidFill>
              <a:latin typeface="Calibri"/>
              <a:ea typeface="Calibri"/>
              <a:cs typeface="Calibri"/>
              <a:sym typeface="Calibri"/>
            </a:endParaRPr>
          </a:p>
          <a:p>
            <a:pPr indent="-355600" lvl="1" marL="914400" rtl="0" algn="just">
              <a:spcBef>
                <a:spcPts val="600"/>
              </a:spcBef>
              <a:spcAft>
                <a:spcPts val="0"/>
              </a:spcAft>
              <a:buClr>
                <a:schemeClr val="dk1"/>
              </a:buClr>
              <a:buSzPts val="2000"/>
              <a:buFont typeface="Calibri"/>
              <a:buChar char="○"/>
            </a:pPr>
            <a:r>
              <a:rPr lang="en-GB" sz="2000" u="sng">
                <a:solidFill>
                  <a:schemeClr val="dk1"/>
                </a:solidFill>
                <a:latin typeface="Calibri"/>
                <a:ea typeface="Calibri"/>
                <a:cs typeface="Calibri"/>
                <a:sym typeface="Calibri"/>
              </a:rPr>
              <a:t>WGISS:</a:t>
            </a:r>
            <a:r>
              <a:rPr lang="en-GB" sz="2000">
                <a:solidFill>
                  <a:schemeClr val="dk1"/>
                </a:solidFill>
                <a:latin typeface="Calibri"/>
                <a:ea typeface="Calibri"/>
                <a:cs typeface="Calibri"/>
                <a:sym typeface="Calibri"/>
              </a:rPr>
              <a:t> CEOS Interoperability Framework Roadmap; Artificial Intelligence / Machine Learning (AI/ML) white paper</a:t>
            </a:r>
            <a:endParaRPr sz="2000">
              <a:solidFill>
                <a:schemeClr val="dk1"/>
              </a:solidFill>
              <a:latin typeface="Calibri"/>
              <a:ea typeface="Calibri"/>
              <a:cs typeface="Calibri"/>
              <a:sym typeface="Calibri"/>
            </a:endParaRPr>
          </a:p>
          <a:p>
            <a:pPr indent="-355600" lvl="1" marL="914400" rtl="0" algn="just">
              <a:spcBef>
                <a:spcPts val="600"/>
              </a:spcBef>
              <a:spcAft>
                <a:spcPts val="0"/>
              </a:spcAft>
              <a:buClr>
                <a:schemeClr val="dk1"/>
              </a:buClr>
              <a:buSzPts val="2000"/>
              <a:buFont typeface="Calibri"/>
              <a:buChar char="○"/>
            </a:pPr>
            <a:r>
              <a:rPr lang="en-GB" sz="2000" u="sng">
                <a:solidFill>
                  <a:schemeClr val="dk1"/>
                </a:solidFill>
                <a:latin typeface="Calibri"/>
                <a:ea typeface="Calibri"/>
                <a:cs typeface="Calibri"/>
                <a:sym typeface="Calibri"/>
              </a:rPr>
              <a:t>OCR-VC:</a:t>
            </a:r>
            <a:r>
              <a:rPr lang="en-GB" sz="2000">
                <a:solidFill>
                  <a:schemeClr val="dk1"/>
                </a:solidFill>
                <a:latin typeface="Calibri"/>
                <a:ea typeface="Calibri"/>
                <a:cs typeface="Calibri"/>
                <a:sym typeface="Calibri"/>
              </a:rPr>
              <a:t> Aquatic Carbon Roadmap</a:t>
            </a:r>
            <a:endParaRPr sz="2000">
              <a:solidFill>
                <a:schemeClr val="dk1"/>
              </a:solidFill>
              <a:latin typeface="Calibri"/>
              <a:ea typeface="Calibri"/>
              <a:cs typeface="Calibri"/>
              <a:sym typeface="Calibri"/>
            </a:endParaRPr>
          </a:p>
          <a:p>
            <a:pPr indent="-355600" lvl="0" marL="457200" rtl="0" algn="just">
              <a:spcBef>
                <a:spcPts val="6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Consider endorsement of the </a:t>
            </a:r>
            <a:r>
              <a:rPr b="1" lang="en-GB" sz="2000">
                <a:solidFill>
                  <a:schemeClr val="dk1"/>
                </a:solidFill>
                <a:latin typeface="Calibri"/>
                <a:ea typeface="Calibri"/>
                <a:cs typeface="Calibri"/>
                <a:sym typeface="Calibri"/>
              </a:rPr>
              <a:t>New Space Task Team White Paper and recommendations</a:t>
            </a:r>
            <a:endParaRPr sz="2300">
              <a:solidFill>
                <a:schemeClr val="dk1"/>
              </a:solidFill>
            </a:endParaRPr>
          </a:p>
          <a:p>
            <a:pPr indent="0" lvl="0" marL="0" rtl="0" algn="just">
              <a:spcBef>
                <a:spcPts val="600"/>
              </a:spcBef>
              <a:spcAft>
                <a:spcPts val="0"/>
              </a:spcAft>
              <a:buNone/>
            </a:pPr>
            <a:r>
              <a:t/>
            </a:r>
            <a:endParaRPr sz="2300">
              <a:solidFill>
                <a:schemeClr val="dk1"/>
              </a:solidFill>
            </a:endParaRPr>
          </a:p>
          <a:p>
            <a:pPr indent="-112713" lvl="0" marL="214313" marR="0" rtl="0" algn="l">
              <a:lnSpc>
                <a:spcPct val="150000"/>
              </a:lnSpc>
              <a:spcBef>
                <a:spcPts val="600"/>
              </a:spcBef>
              <a:spcAft>
                <a:spcPts val="0"/>
              </a:spcAft>
              <a:buClr>
                <a:schemeClr val="dk1"/>
              </a:buClr>
              <a:buSzPts val="1600"/>
              <a:buFont typeface="Noto Sans Symbols"/>
              <a:buNone/>
            </a:pPr>
            <a:r>
              <a:t/>
            </a:r>
            <a:endParaRPr sz="23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