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iiXfUsGJpOBAsgibKuTnDgzzj3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65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3357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7063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58920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8607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6481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66635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7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7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7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7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7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2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7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8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8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8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SIT-TW, 13-15 September 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9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9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SIT-TW, 13-15 September 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0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SIT-TW, 13-15 September 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1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1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SIT-TW, 13-15 September 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6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doi.org/10.4031/MTSJ.55.3.45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doi.org/10.17226/2636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_LSw5YNq4I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dirty="0">
              <a:solidFill>
                <a:schemeClr val="accent1"/>
              </a:solidFill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Vardis Tsontos, NASA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Item #9.2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</a:t>
            </a:r>
            <a:r>
              <a:rPr lang="en-GB" sz="2200" b="1" dirty="0">
                <a:solidFill>
                  <a:schemeClr val="accent1"/>
                </a:solidFill>
              </a:rPr>
              <a:t> </a:t>
            </a:r>
            <a:r>
              <a:rPr lang="en-GB" sz="22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TW 2022, ESA/ESRIN</a:t>
            </a:r>
            <a:endParaRPr sz="22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13th - 15th September 2022</a:t>
            </a:r>
            <a:endParaRPr sz="22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93AB0AF-ACDA-4D5A-854F-383EF3A616E4}"/>
              </a:ext>
            </a:extLst>
          </p:cNvPr>
          <p:cNvGrpSpPr/>
          <p:nvPr/>
        </p:nvGrpSpPr>
        <p:grpSpPr>
          <a:xfrm>
            <a:off x="406145" y="290618"/>
            <a:ext cx="6970709" cy="1181130"/>
            <a:chOff x="1023601" y="1888461"/>
            <a:chExt cx="6970709" cy="118113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A31C77E-1476-4D51-B5A3-630282D2973C}"/>
                </a:ext>
              </a:extLst>
            </p:cNvPr>
            <p:cNvGrpSpPr/>
            <p:nvPr/>
          </p:nvGrpSpPr>
          <p:grpSpPr>
            <a:xfrm>
              <a:off x="1023601" y="1888461"/>
              <a:ext cx="6970709" cy="983267"/>
              <a:chOff x="582564" y="1860584"/>
              <a:chExt cx="6970709" cy="983267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BBED3CD-DC95-41F6-89BD-CE33E6EE8248}"/>
                  </a:ext>
                </a:extLst>
              </p:cNvPr>
              <p:cNvGrpSpPr/>
              <p:nvPr/>
            </p:nvGrpSpPr>
            <p:grpSpPr>
              <a:xfrm>
                <a:off x="1590727" y="2152820"/>
                <a:ext cx="5962546" cy="691031"/>
                <a:chOff x="927965" y="1922263"/>
                <a:chExt cx="5962546" cy="691031"/>
              </a:xfrm>
            </p:grpSpPr>
            <p:sp>
              <p:nvSpPr>
                <p:cNvPr id="11" name="Shape 10">
                  <a:extLst>
                    <a:ext uri="{FF2B5EF4-FFF2-40B4-BE49-F238E27FC236}">
                      <a16:creationId xmlns:a16="http://schemas.microsoft.com/office/drawing/2014/main" id="{A9F1C5DF-B8B7-4820-98E1-838A661C796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27965" y="1922263"/>
                  <a:ext cx="3065827" cy="627416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lIns="0" tIns="0" rIns="0" bIns="0"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4200" b="1" i="0" u="none" strike="noStrike" cap="none">
                      <a:solidFill>
                        <a:srgbClr val="000000"/>
                      </a:solidFill>
                      <a:latin typeface="Droid Serif"/>
                      <a:ea typeface="Droid Serif"/>
                      <a:cs typeface="Droid Serif"/>
                      <a:sym typeface="Droid Serif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algn="ctr">
                    <a:defRPr sz="1800" b="0">
                      <a:solidFill>
                        <a:srgbClr val="000000"/>
                      </a:solidFill>
                    </a:defRPr>
                  </a:pPr>
                  <a:r>
                    <a:rPr lang="en-US" sz="3600" dirty="0">
                      <a:solidFill>
                        <a:srgbClr val="FFFFFF"/>
                      </a:solidFill>
                      <a:latin typeface="+mj-lt"/>
                    </a:rPr>
                    <a:t>COVERAGE</a:t>
                  </a:r>
                </a:p>
              </p:txBody>
            </p:sp>
            <p:sp>
              <p:nvSpPr>
                <p:cNvPr id="12" name="Shape 10">
                  <a:extLst>
                    <a:ext uri="{FF2B5EF4-FFF2-40B4-BE49-F238E27FC236}">
                      <a16:creationId xmlns:a16="http://schemas.microsoft.com/office/drawing/2014/main" id="{0E40BCDB-A580-4993-AB60-286E357ACE2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24684" y="1985878"/>
                  <a:ext cx="3065827" cy="627416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lIns="0" tIns="0" rIns="0" bIns="0"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4200" b="1" i="0" u="none" strike="noStrike" cap="none">
                      <a:solidFill>
                        <a:srgbClr val="000000"/>
                      </a:solidFill>
                      <a:latin typeface="Droid Serif"/>
                      <a:ea typeface="Droid Serif"/>
                      <a:cs typeface="Droid Serif"/>
                      <a:sym typeface="Droid Serif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algn="ctr">
                    <a:defRPr sz="1800" b="0">
                      <a:solidFill>
                        <a:srgbClr val="000000"/>
                      </a:solidFill>
                    </a:defRPr>
                  </a:pPr>
                  <a:r>
                    <a:rPr lang="en-US" sz="1500" dirty="0">
                      <a:solidFill>
                        <a:srgbClr val="FFFFFF"/>
                      </a:solidFill>
                      <a:latin typeface="+mj-lt"/>
                    </a:rPr>
                    <a:t>CEOS Ocean Variables Enabling</a:t>
                  </a:r>
                </a:p>
                <a:p>
                  <a:pPr algn="ctr">
                    <a:defRPr sz="1800" b="0">
                      <a:solidFill>
                        <a:srgbClr val="000000"/>
                      </a:solidFill>
                    </a:defRPr>
                  </a:pPr>
                  <a:r>
                    <a:rPr lang="en-US" sz="1500" dirty="0">
                      <a:solidFill>
                        <a:srgbClr val="FFFFFF"/>
                      </a:solidFill>
                      <a:latin typeface="+mj-lt"/>
                    </a:rPr>
                    <a:t>Research &amp; Applications for GEO</a:t>
                  </a:r>
                </a:p>
              </p:txBody>
            </p:sp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8EB048C-4560-43F2-8086-C1456AD7FA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564" y="1860584"/>
                <a:ext cx="1008163" cy="872737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1D004A-771A-4017-A785-1F7B7E51F4F8}"/>
                </a:ext>
              </a:extLst>
            </p:cNvPr>
            <p:cNvSpPr txBox="1"/>
            <p:nvPr/>
          </p:nvSpPr>
          <p:spPr>
            <a:xfrm>
              <a:off x="2238866" y="2700259"/>
              <a:ext cx="2775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</a:rPr>
                <a:t>https://coverage.ceos.org</a:t>
              </a:r>
            </a:p>
          </p:txBody>
        </p:sp>
      </p:grpSp>
      <p:sp>
        <p:nvSpPr>
          <p:cNvPr id="13" name="Google Shape;66;p7">
            <a:extLst>
              <a:ext uri="{FF2B5EF4-FFF2-40B4-BE49-F238E27FC236}">
                <a16:creationId xmlns:a16="http://schemas.microsoft.com/office/drawing/2014/main" id="{C8DB343E-1744-47FF-8726-1C7605E21F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02249" y="2341469"/>
            <a:ext cx="8336357" cy="71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2800" dirty="0"/>
              <a:t>Ocean Observations &amp; Contributions to the</a:t>
            </a:r>
            <a:br>
              <a:rPr lang="en-GB" sz="2800" dirty="0"/>
            </a:br>
            <a:r>
              <a:rPr lang="en-GB" sz="2800" dirty="0"/>
              <a:t>UN Oceans Decade</a:t>
            </a:r>
            <a:endParaRPr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C81F2C-C80C-41F9-9FC1-384BB6B95289}"/>
              </a:ext>
            </a:extLst>
          </p:cNvPr>
          <p:cNvSpPr txBox="1"/>
          <p:nvPr/>
        </p:nvSpPr>
        <p:spPr>
          <a:xfrm>
            <a:off x="90676" y="1120249"/>
            <a:ext cx="121013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</a:rPr>
              <a:t>CEOS COVERAGE Initiative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Cross-cutting, Multidisciplinary, interagency collaboration involving the CEOS Ocean VCs, GEO-MBON &amp; GEO-Blue Planet</a:t>
            </a:r>
          </a:p>
          <a:p>
            <a:pPr>
              <a:spcAft>
                <a:spcPts val="300"/>
              </a:spcAft>
            </a:pPr>
            <a:endParaRPr lang="en-US" sz="800" u="sng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300"/>
              </a:spcAft>
            </a:pP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</a:rPr>
              <a:t>COVERAGE Serving as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Cumulative CEOS contribution to the UN Decade of the Oceans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Joint CEOS liaison with stakeholders on the UN Decade Process</a:t>
            </a:r>
          </a:p>
          <a:p>
            <a:pPr>
              <a:spcAft>
                <a:spcPts val="300"/>
              </a:spcAft>
            </a:pP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300"/>
              </a:spcAft>
            </a:pP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en-US" sz="1600" i="1" u="sng" dirty="0">
                <a:solidFill>
                  <a:schemeClr val="accent1">
                    <a:lumMod val="50000"/>
                  </a:schemeClr>
                </a:solidFill>
              </a:rPr>
              <a:t>Ocean Shot</a:t>
            </a: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</a:rPr>
              <a:t>” Concept Advancement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Concept proposal submitted to Ocean Decade U.S. (National Academy of Science committee) in December 2020</a:t>
            </a:r>
          </a:p>
          <a:p>
            <a:pPr algn="ctr">
              <a:spcAft>
                <a:spcPts val="300"/>
              </a:spcAft>
            </a:pPr>
            <a:r>
              <a:rPr lang="en-US" sz="1600" kern="1600" dirty="0">
                <a:solidFill>
                  <a:srgbClr val="0070C0"/>
                </a:solidFill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“</a:t>
            </a:r>
            <a:r>
              <a:rPr lang="en-US" sz="1600" i="1" kern="1600" dirty="0">
                <a:solidFill>
                  <a:srgbClr val="0070C0"/>
                </a:solidFill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Next Generation Data Service Infrastructure for a Digitally Integrated Ocean Observing System”</a:t>
            </a:r>
            <a:endParaRPr lang="en-US" sz="1600" kern="1600" dirty="0">
              <a:solidFill>
                <a:srgbClr val="0070C0"/>
              </a:solidFill>
              <a:latin typeface="+mj-lt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Linkage to UN-SDG 14: “life below water”, emphasizing  the role of Earth Observations and data infrastructures in supporting ecosystem-based management efforts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Presented &amp; published in special edition of Marine Technology Society Journal (June 2021) </a:t>
            </a:r>
            <a:r>
              <a:rPr lang="en-US" sz="1600" u="sng" kern="1600" dirty="0">
                <a:solidFill>
                  <a:srgbClr val="0563C1"/>
                </a:solidFill>
                <a:ea typeface="Batang" panose="02030600000101010101" pitchFamily="18" charset="-127"/>
                <a:cs typeface="Times New Roman" panose="02020603050405020304" pitchFamily="18" charset="0"/>
                <a:hlinkClick r:id="rId3"/>
              </a:rPr>
              <a:t>https://doi.org/10.4031/MTSJ.55.3.45</a:t>
            </a:r>
            <a:endParaRPr lang="en-US" sz="1600" u="sng" kern="1600" dirty="0">
              <a:solidFill>
                <a:srgbClr val="0563C1"/>
              </a:solidFill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COVERAGE highlighted as a focal development area for the Ocean Decade in the recent report by the National Academies of Sciences Decade US committee  on Cross-Cutting Themes for U.S. Contributions to the UN Ocean Decade. </a:t>
            </a:r>
            <a:r>
              <a:rPr lang="en-US" sz="1600" dirty="0">
                <a:hlinkClick r:id="rId4"/>
              </a:rPr>
              <a:t>https://doi.org/10.17226/26363</a:t>
            </a:r>
            <a:r>
              <a:rPr lang="en-US" sz="1600" dirty="0"/>
              <a:t>  (April 2022)</a:t>
            </a:r>
          </a:p>
          <a:p>
            <a:pPr>
              <a:spcAft>
                <a:spcPts val="300"/>
              </a:spcAft>
              <a:tabLst>
                <a:tab pos="457200" algn="l"/>
              </a:tabLst>
            </a:pP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300"/>
              </a:spcAft>
              <a:tabLst>
                <a:tab pos="457200" algn="l"/>
              </a:tabLst>
            </a:pP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</a:rPr>
              <a:t>Alignment &amp; Coordination with other relevant Ocean Decade efforts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CEOS-COAST, Digital Twins of the Oceans (DITTO), Marine Life 2030, Basin Events to Coastal Impacts (BECI)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76D883-B89F-449C-A637-F14134C52456}"/>
              </a:ext>
            </a:extLst>
          </p:cNvPr>
          <p:cNvGrpSpPr/>
          <p:nvPr/>
        </p:nvGrpSpPr>
        <p:grpSpPr>
          <a:xfrm>
            <a:off x="283925" y="65298"/>
            <a:ext cx="1056701" cy="960908"/>
            <a:chOff x="199084" y="84151"/>
            <a:chExt cx="1056701" cy="96090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49163C-907A-40A5-A0F7-2F90CE359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54" y="84151"/>
              <a:ext cx="757626" cy="65585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E76228-FBB9-487D-9E88-972785DEC990}"/>
                </a:ext>
              </a:extLst>
            </p:cNvPr>
            <p:cNvSpPr/>
            <p:nvPr/>
          </p:nvSpPr>
          <p:spPr>
            <a:xfrm>
              <a:off x="199084" y="768060"/>
              <a:ext cx="10567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sz="1800" b="0">
                  <a:solidFill>
                    <a:srgbClr val="000000"/>
                  </a:solidFill>
                </a:defRPr>
              </a:pPr>
              <a:r>
                <a:rPr lang="en-US" sz="1200" dirty="0">
                  <a:solidFill>
                    <a:srgbClr val="779EC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COVERAGE</a:t>
              </a:r>
            </a:p>
          </p:txBody>
        </p:sp>
      </p:grpSp>
      <p:sp>
        <p:nvSpPr>
          <p:cNvPr id="9" name="Google Shape;74;p8">
            <a:extLst>
              <a:ext uri="{FF2B5EF4-FFF2-40B4-BE49-F238E27FC236}">
                <a16:creationId xmlns:a16="http://schemas.microsoft.com/office/drawing/2014/main" id="{39D69DA1-44AA-4899-BF20-BF94F23D8E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39506" y="178599"/>
            <a:ext cx="6330098" cy="592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sz="3200" dirty="0"/>
              <a:t>UN Ocean Decade Involvement</a:t>
            </a:r>
            <a:endParaRPr sz="3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80CA68-785B-43E1-97EE-537CD10DC525}"/>
              </a:ext>
            </a:extLst>
          </p:cNvPr>
          <p:cNvGrpSpPr/>
          <p:nvPr/>
        </p:nvGrpSpPr>
        <p:grpSpPr>
          <a:xfrm>
            <a:off x="9093054" y="2080577"/>
            <a:ext cx="2759581" cy="639056"/>
            <a:chOff x="9400033" y="6378799"/>
            <a:chExt cx="2329924" cy="484925"/>
          </a:xfrm>
        </p:grpSpPr>
        <p:pic>
          <p:nvPicPr>
            <p:cNvPr id="11" name="Google Shape;102;p14">
              <a:extLst>
                <a:ext uri="{FF2B5EF4-FFF2-40B4-BE49-F238E27FC236}">
                  <a16:creationId xmlns:a16="http://schemas.microsoft.com/office/drawing/2014/main" id="{BAA6267E-4E3C-463F-B11F-FD01AF89CE2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44624"/>
            <a:stretch/>
          </p:blipFill>
          <p:spPr>
            <a:xfrm>
              <a:off x="9400033" y="6378800"/>
              <a:ext cx="909460" cy="4849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" name="Google Shape;104;p14">
              <a:extLst>
                <a:ext uri="{FF2B5EF4-FFF2-40B4-BE49-F238E27FC236}">
                  <a16:creationId xmlns:a16="http://schemas.microsoft.com/office/drawing/2014/main" id="{4E244728-D86D-4F60-89AE-1C94454C77CF}"/>
                </a:ext>
              </a:extLst>
            </p:cNvPr>
            <p:cNvGrpSpPr/>
            <p:nvPr/>
          </p:nvGrpSpPr>
          <p:grpSpPr>
            <a:xfrm>
              <a:off x="10373346" y="6378799"/>
              <a:ext cx="1356611" cy="479201"/>
              <a:chOff x="9862685" y="59621"/>
              <a:chExt cx="2136982" cy="754855"/>
            </a:xfrm>
          </p:grpSpPr>
          <p:pic>
            <p:nvPicPr>
              <p:cNvPr id="13" name="Google Shape;105;p14">
                <a:extLst>
                  <a:ext uri="{FF2B5EF4-FFF2-40B4-BE49-F238E27FC236}">
                    <a16:creationId xmlns:a16="http://schemas.microsoft.com/office/drawing/2014/main" id="{BA5F494F-E2E4-4E19-AABA-EBA15E9F06EA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9862685" y="59621"/>
                <a:ext cx="1307549" cy="717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Google Shape;106;p14">
                <a:extLst>
                  <a:ext uri="{FF2B5EF4-FFF2-40B4-BE49-F238E27FC236}">
                    <a16:creationId xmlns:a16="http://schemas.microsoft.com/office/drawing/2014/main" id="{6C3DF060-684B-4FD8-9F22-9607443D8F7C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11263143" y="80711"/>
                <a:ext cx="736524" cy="73376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C81F2C-C80C-41F9-9FC1-384BB6B95289}"/>
              </a:ext>
            </a:extLst>
          </p:cNvPr>
          <p:cNvSpPr txBox="1"/>
          <p:nvPr/>
        </p:nvSpPr>
        <p:spPr>
          <a:xfrm>
            <a:off x="133097" y="1090335"/>
            <a:ext cx="7200957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Sargasso Sea Commission (SSC)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Promote stewardship of the Sargasso ecosystem via work program &amp; action plan development for this high seas area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Global Environmental Facility (GEF) funded project (UN IOC &amp; UN FAO oversight)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Ecosystem Diagnostic Analysis (EDA), identifying trends and impacts from available environmental, biological and socio-economic data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Development of an ecosystem-based stewardship approach for the Sargasso Sea, including framework for MPA designation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COVERAGE providing integrative data system</a:t>
            </a:r>
          </a:p>
          <a:p>
            <a:pPr>
              <a:spcAft>
                <a:spcPts val="300"/>
              </a:spcAft>
            </a:pPr>
            <a:endParaRPr lang="en-US" sz="8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76D883-B89F-449C-A637-F14134C52456}"/>
              </a:ext>
            </a:extLst>
          </p:cNvPr>
          <p:cNvGrpSpPr/>
          <p:nvPr/>
        </p:nvGrpSpPr>
        <p:grpSpPr>
          <a:xfrm>
            <a:off x="283925" y="65298"/>
            <a:ext cx="1056701" cy="960908"/>
            <a:chOff x="199084" y="84151"/>
            <a:chExt cx="1056701" cy="96090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49163C-907A-40A5-A0F7-2F90CE359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54" y="84151"/>
              <a:ext cx="757626" cy="65585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E76228-FBB9-487D-9E88-972785DEC990}"/>
                </a:ext>
              </a:extLst>
            </p:cNvPr>
            <p:cNvSpPr/>
            <p:nvPr/>
          </p:nvSpPr>
          <p:spPr>
            <a:xfrm>
              <a:off x="199084" y="768060"/>
              <a:ext cx="10567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sz="1800" b="0">
                  <a:solidFill>
                    <a:srgbClr val="000000"/>
                  </a:solidFill>
                </a:defRPr>
              </a:pPr>
              <a:r>
                <a:rPr lang="en-US" sz="1200" dirty="0">
                  <a:solidFill>
                    <a:srgbClr val="779EC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COVERAGE</a:t>
              </a:r>
            </a:p>
          </p:txBody>
        </p:sp>
      </p:grpSp>
      <p:sp>
        <p:nvSpPr>
          <p:cNvPr id="9" name="Google Shape;74;p8">
            <a:extLst>
              <a:ext uri="{FF2B5EF4-FFF2-40B4-BE49-F238E27FC236}">
                <a16:creationId xmlns:a16="http://schemas.microsoft.com/office/drawing/2014/main" id="{39D69DA1-44AA-4899-BF20-BF94F23D8E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33134" y="128806"/>
            <a:ext cx="7126663" cy="592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2800" dirty="0"/>
              <a:t>Regional Ecosystem Applications involving</a:t>
            </a:r>
            <a:br>
              <a:rPr lang="en-US" sz="2800" dirty="0"/>
            </a:br>
            <a:r>
              <a:rPr lang="en-US" sz="2800" dirty="0"/>
              <a:t>Inter-governmental Agency Partners</a:t>
            </a:r>
            <a:endParaRPr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91A4D2-16E7-4E77-9CD8-E525833DD489}"/>
              </a:ext>
            </a:extLst>
          </p:cNvPr>
          <p:cNvSpPr txBox="1"/>
          <p:nvPr/>
        </p:nvSpPr>
        <p:spPr>
          <a:xfrm>
            <a:off x="129955" y="3998824"/>
            <a:ext cx="684745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Inter-American Tropical Tuna Commission (IATTC)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21 Nation Intergovernmental Regional Fisheries Management Organization (RFMO)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Responsible for the scientific assessment and management of Tuna and large pelagic fisheries in the E. Tropical Pacific (ETP)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Potential applications of remote sensing data to support fisheries Dynamic Ocean Management, habitat analyses, Spatial catch forecast, By-catch mitigation, Fishery closed area designation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IATTC-COVERAGE regional spin-off application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0BEEB-62EC-4011-89CF-F93173DE8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9212" y="4200440"/>
            <a:ext cx="4982952" cy="19316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222AE7-FA33-454D-93E9-1BDBCC13F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6835" y="1348609"/>
            <a:ext cx="2935165" cy="17860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39546E-CC54-43CE-8594-F7B8130F1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3366" y="1437588"/>
            <a:ext cx="1688139" cy="126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10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76D883-B89F-449C-A637-F14134C52456}"/>
              </a:ext>
            </a:extLst>
          </p:cNvPr>
          <p:cNvGrpSpPr/>
          <p:nvPr/>
        </p:nvGrpSpPr>
        <p:grpSpPr>
          <a:xfrm>
            <a:off x="283925" y="65298"/>
            <a:ext cx="1056701" cy="960908"/>
            <a:chOff x="199084" y="84151"/>
            <a:chExt cx="1056701" cy="96090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49163C-907A-40A5-A0F7-2F90CE359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54" y="84151"/>
              <a:ext cx="757626" cy="65585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E76228-FBB9-487D-9E88-972785DEC990}"/>
                </a:ext>
              </a:extLst>
            </p:cNvPr>
            <p:cNvSpPr/>
            <p:nvPr/>
          </p:nvSpPr>
          <p:spPr>
            <a:xfrm>
              <a:off x="199084" y="768060"/>
              <a:ext cx="10567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sz="1800" b="0">
                  <a:solidFill>
                    <a:srgbClr val="000000"/>
                  </a:solidFill>
                </a:defRPr>
              </a:pPr>
              <a:r>
                <a:rPr lang="en-US" sz="1200" dirty="0">
                  <a:solidFill>
                    <a:srgbClr val="779EC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COVERAGE</a:t>
              </a:r>
            </a:p>
          </p:txBody>
        </p:sp>
      </p:grpSp>
      <p:sp>
        <p:nvSpPr>
          <p:cNvPr id="9" name="Google Shape;74;p8">
            <a:extLst>
              <a:ext uri="{FF2B5EF4-FFF2-40B4-BE49-F238E27FC236}">
                <a16:creationId xmlns:a16="http://schemas.microsoft.com/office/drawing/2014/main" id="{39D69DA1-44AA-4899-BF20-BF94F23D8E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72240" y="156860"/>
            <a:ext cx="7799559" cy="72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2800" dirty="0"/>
              <a:t>Distributed Data Architecture</a:t>
            </a:r>
            <a:br>
              <a:rPr lang="en-US" sz="2800" dirty="0"/>
            </a:br>
            <a:r>
              <a:rPr lang="en-US" sz="2000" dirty="0"/>
              <a:t>Supporting the Fisheries/Ecosystem Thematic Application Pilot</a:t>
            </a:r>
            <a:br>
              <a:rPr lang="en-US" sz="2000" dirty="0"/>
            </a:br>
            <a:endParaRPr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9BED4B-BD85-48C4-8650-A92B1C159B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1" t="4268" r="1418" b="4496"/>
          <a:stretch/>
        </p:blipFill>
        <p:spPr>
          <a:xfrm>
            <a:off x="1298205" y="2302672"/>
            <a:ext cx="9318366" cy="42182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9866E5-A655-4EE8-BCAB-1878A827619F}"/>
              </a:ext>
            </a:extLst>
          </p:cNvPr>
          <p:cNvSpPr/>
          <p:nvPr/>
        </p:nvSpPr>
        <p:spPr>
          <a:xfrm>
            <a:off x="331059" y="1108261"/>
            <a:ext cx="117022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Cloud nodes on NASA/AWS &amp; EUMETSAT/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WEkEO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hosting COVERAGE software stack and serving US and European/CMEMS EO datasets respectively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Interfaces to GOOS regional Ocean Observing System elements serving in-situ data (e.g. IMOS-Australia, IOOS-US)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Integration of fisheries-related data (AIS, Animal telemetry, RFMO Catch/Effort series)</a:t>
            </a:r>
          </a:p>
        </p:txBody>
      </p:sp>
    </p:spTree>
    <p:extLst>
      <p:ext uri="{BB962C8B-B14F-4D97-AF65-F5344CB8AC3E}">
        <p14:creationId xmlns:p14="http://schemas.microsoft.com/office/powerpoint/2010/main" val="456447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76D883-B89F-449C-A637-F14134C52456}"/>
              </a:ext>
            </a:extLst>
          </p:cNvPr>
          <p:cNvGrpSpPr/>
          <p:nvPr/>
        </p:nvGrpSpPr>
        <p:grpSpPr>
          <a:xfrm>
            <a:off x="283925" y="65298"/>
            <a:ext cx="1056701" cy="960908"/>
            <a:chOff x="199084" y="84151"/>
            <a:chExt cx="1056701" cy="96090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49163C-907A-40A5-A0F7-2F90CE359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54" y="84151"/>
              <a:ext cx="757626" cy="65585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E76228-FBB9-487D-9E88-972785DEC990}"/>
                </a:ext>
              </a:extLst>
            </p:cNvPr>
            <p:cNvSpPr/>
            <p:nvPr/>
          </p:nvSpPr>
          <p:spPr>
            <a:xfrm>
              <a:off x="199084" y="768060"/>
              <a:ext cx="10567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sz="1800" b="0">
                  <a:solidFill>
                    <a:srgbClr val="000000"/>
                  </a:solidFill>
                </a:defRPr>
              </a:pPr>
              <a:r>
                <a:rPr lang="en-US" sz="1200" dirty="0">
                  <a:solidFill>
                    <a:srgbClr val="779EC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COVERAGE</a:t>
              </a:r>
            </a:p>
          </p:txBody>
        </p:sp>
      </p:grpSp>
      <p:sp>
        <p:nvSpPr>
          <p:cNvPr id="9" name="Google Shape;74;p8">
            <a:extLst>
              <a:ext uri="{FF2B5EF4-FFF2-40B4-BE49-F238E27FC236}">
                <a16:creationId xmlns:a16="http://schemas.microsoft.com/office/drawing/2014/main" id="{39D69DA1-44AA-4899-BF20-BF94F23D8E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72240" y="156860"/>
            <a:ext cx="7799559" cy="72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2800" dirty="0"/>
              <a:t>Constituent CEOS Agency Ocean Data</a:t>
            </a:r>
            <a:br>
              <a:rPr lang="en-US" sz="2800" dirty="0"/>
            </a:br>
            <a:br>
              <a:rPr lang="en-US" sz="400" dirty="0"/>
            </a:br>
            <a:r>
              <a:rPr lang="en-US" sz="1800" dirty="0"/>
              <a:t>Baseline Dataset: High value, L4 Global Reanalysis &amp; NRT products</a:t>
            </a:r>
            <a:br>
              <a:rPr lang="en-US" sz="1800" dirty="0"/>
            </a:br>
            <a:br>
              <a:rPr lang="en-US" sz="2000" dirty="0"/>
            </a:br>
            <a:endParaRPr sz="2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6413E5-77CC-4A72-93FC-374F9B7E9199}"/>
              </a:ext>
            </a:extLst>
          </p:cNvPr>
          <p:cNvGrpSpPr/>
          <p:nvPr/>
        </p:nvGrpSpPr>
        <p:grpSpPr>
          <a:xfrm>
            <a:off x="387195" y="1141443"/>
            <a:ext cx="11044131" cy="5861981"/>
            <a:chOff x="387195" y="1141443"/>
            <a:chExt cx="11044131" cy="586198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FCE1681-BAD4-4BEF-9941-8E2B418C5A40}"/>
                </a:ext>
              </a:extLst>
            </p:cNvPr>
            <p:cNvGrpSpPr/>
            <p:nvPr/>
          </p:nvGrpSpPr>
          <p:grpSpPr>
            <a:xfrm>
              <a:off x="387195" y="1141443"/>
              <a:ext cx="11044131" cy="5861981"/>
              <a:chOff x="-71332" y="947576"/>
              <a:chExt cx="11044131" cy="5861981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C912F581-9631-4277-8532-EAF127CF378A}"/>
                  </a:ext>
                </a:extLst>
              </p:cNvPr>
              <p:cNvGrpSpPr/>
              <p:nvPr/>
            </p:nvGrpSpPr>
            <p:grpSpPr>
              <a:xfrm>
                <a:off x="2330658" y="947576"/>
                <a:ext cx="8642141" cy="4288226"/>
                <a:chOff x="2841125" y="1583547"/>
                <a:chExt cx="8642141" cy="4288226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AA18C36-2DE7-42C8-BC11-8F10F5697E00}"/>
                    </a:ext>
                  </a:extLst>
                </p:cNvPr>
                <p:cNvSpPr txBox="1"/>
                <p:nvPr/>
              </p:nvSpPr>
              <p:spPr>
                <a:xfrm>
                  <a:off x="2841126" y="1583547"/>
                  <a:ext cx="8642140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SzPct val="130000"/>
                    <a:tabLst>
                      <a:tab pos="457200" algn="l"/>
                    </a:tabLst>
                  </a:pPr>
                  <a:r>
                    <a:rPr lang="en-US" sz="1400" i="1" u="sng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Sea Surface Temperature</a:t>
                  </a:r>
                  <a:br>
                    <a:rPr lang="en-US" sz="1400" i="1" u="sng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en-US" sz="1400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- METOFFICE-GLO-SST-L4-NRT-OBS-GMPE-V3			(GHRSST-CMEMS/UK </a:t>
                  </a:r>
                  <a:r>
                    <a:rPr lang="en-US" sz="1400" dirty="0" err="1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Met.Office</a:t>
                  </a:r>
                  <a:r>
                    <a:rPr lang="en-US" sz="1400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</a:p>
                <a:p>
                  <a:pPr>
                    <a:buSzPct val="130000"/>
                    <a:tabLst>
                      <a:tab pos="457200" algn="l"/>
                    </a:tabLst>
                  </a:pPr>
                  <a:r>
                    <a:rPr lang="en-US" sz="1400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- MUR25-JPL-L4-GLOB-v4.2				(GHRSST- NASA/Measures)</a:t>
                  </a:r>
                  <a:endParaRPr lang="en-US" sz="1400" i="1" u="sng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>
                    <a:buSzPct val="130000"/>
                    <a:tabLst>
                      <a:tab pos="457200" algn="l"/>
                    </a:tabLst>
                  </a:pPr>
                  <a:endParaRPr lang="en-US" sz="1400" u="sng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F1E1C76-CAEF-478A-9967-318B023CD102}"/>
                    </a:ext>
                  </a:extLst>
                </p:cNvPr>
                <p:cNvSpPr txBox="1"/>
                <p:nvPr/>
              </p:nvSpPr>
              <p:spPr>
                <a:xfrm>
                  <a:off x="2841125" y="4702222"/>
                  <a:ext cx="8335859" cy="11695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i="1" u="sng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Ocean Color</a:t>
                  </a:r>
                  <a:br>
                    <a:rPr lang="en-US" sz="1400" i="1" u="sng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en-US" sz="1400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- JPL-MRVA25-CHL-L4-GLOB-v3.0				(NASA/COVERAGE -JPL)</a:t>
                  </a:r>
                </a:p>
                <a:p>
                  <a:pPr>
                    <a:buSzPct val="130000"/>
                    <a:tabLst>
                      <a:tab pos="457200" algn="l"/>
                    </a:tabLst>
                  </a:pPr>
                  <a:r>
                    <a:rPr lang="en-US" sz="1400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- OCEANCOLOUR_GLO_CHL_L4_REP_OBSERVATIONS_009_082		(</a:t>
                  </a:r>
                  <a:r>
                    <a:rPr lang="en-US" sz="1400" dirty="0" err="1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Globcolour</a:t>
                  </a:r>
                  <a:r>
                    <a:rPr lang="en-US" sz="1400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– CMEMS)</a:t>
                  </a:r>
                </a:p>
                <a:p>
                  <a:pPr>
                    <a:buSzPct val="130000"/>
                    <a:tabLst>
                      <a:tab pos="457200" algn="l"/>
                    </a:tabLst>
                  </a:pPr>
                  <a:r>
                    <a:rPr lang="en-US" sz="1400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- </a:t>
                  </a:r>
                  <a:r>
                    <a:rPr lang="fr-FR" sz="1400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OCEANCOLOUR_GLO_CHL_L4_NRT_OBSERVATIONS_009_033	</a:t>
                  </a:r>
                  <a:r>
                    <a:rPr lang="en-US" sz="1400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	(</a:t>
                  </a:r>
                  <a:r>
                    <a:rPr lang="en-US" sz="1400" dirty="0" err="1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Globcolour</a:t>
                  </a:r>
                  <a:r>
                    <a:rPr lang="en-US" sz="1400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– CMEMS)</a:t>
                  </a:r>
                </a:p>
                <a:p>
                  <a:pPr>
                    <a:buSzPct val="130000"/>
                    <a:tabLst>
                      <a:tab pos="457200" algn="l"/>
                    </a:tabLst>
                  </a:pPr>
                  <a:r>
                    <a:rPr lang="en-US" sz="1400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- NOAA_MSL12-NRT-CHL-Daily-L4 and DT			(NOAA/</a:t>
                  </a:r>
                  <a:r>
                    <a:rPr lang="en-US" sz="1400" dirty="0" err="1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Coastwatch</a:t>
                  </a:r>
                  <a:r>
                    <a:rPr lang="en-US" sz="1400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  <a:endParaRPr lang="en-US" sz="1400" u="sng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EF5B9F3-A3B7-45DB-ACCD-04B8639705DF}"/>
                    </a:ext>
                  </a:extLst>
                </p:cNvPr>
                <p:cNvSpPr txBox="1"/>
                <p:nvPr/>
              </p:nvSpPr>
              <p:spPr>
                <a:xfrm>
                  <a:off x="2841125" y="2473363"/>
                  <a:ext cx="8072762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i="1" u="sng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Ocean Surface Winds</a:t>
                  </a:r>
                  <a:br>
                    <a:rPr lang="en-US" sz="1400" i="1" u="sng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en-US" sz="1400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- WIND_GLO_WIND_L4_REP_OBSERVATIONS_012_006 		(CERSAT/IFREMER - CMEMS)</a:t>
                  </a:r>
                </a:p>
                <a:p>
                  <a:r>
                    <a:rPr lang="en-US" sz="1400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- WIND_GLO_WIND_L4_NRT_OBSERVATIONS_012_004		(CERSAT/IFREMER - CMEMS)</a:t>
                  </a:r>
                </a:p>
                <a:p>
                  <a:r>
                    <a:rPr lang="en-US" sz="1400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- RSS_CCMP_WINDS_V2.1				(NASA/Measures – RSS)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677C5A7-A5A5-4DCB-AD88-C43CAA3A1907}"/>
                    </a:ext>
                  </a:extLst>
                </p:cNvPr>
                <p:cNvSpPr txBox="1"/>
                <p:nvPr/>
              </p:nvSpPr>
              <p:spPr>
                <a:xfrm>
                  <a:off x="2841125" y="3532671"/>
                  <a:ext cx="7528894" cy="11695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i="1" u="sng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Ocean Surface Topography</a:t>
                  </a:r>
                  <a:br>
                    <a:rPr lang="en-US" sz="1400" i="1" u="sng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en-US" sz="1400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- SEALEVEL_GLO_PHY_L4_NRT_OBSERVATIONS_008_046 		(AVISO/CLS - CMEMS)</a:t>
                  </a:r>
                </a:p>
                <a:p>
                  <a:r>
                    <a:rPr lang="en-US" sz="1400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- SEALEVEL_GLO_PHY_L4_MY_008_047 			(AVISO/CLS - CMEMS)</a:t>
                  </a:r>
                </a:p>
                <a:p>
                  <a:r>
                    <a:rPr lang="en-US" sz="1400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SEA_SURFACE_HEIGHT_ALT_GRIDS_L4_2SATS_5DAY_6THDEG_V_JPL1812	(NASA/Measures - JPL)</a:t>
                  </a:r>
                </a:p>
                <a:p>
                  <a:r>
                    <a:rPr lang="en-US" sz="1400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- </a:t>
                  </a:r>
                  <a:r>
                    <a:rPr lang="sv-SE" sz="1400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NOAA_LSA_SLA_GLOB_L4_NRT and DT			(NOAA/LSA)</a:t>
                  </a:r>
                  <a:endParaRPr lang="en-US" sz="14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1ED9D919-7070-433D-9D66-8C6EB94556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71332" y="1085198"/>
                <a:ext cx="1664537" cy="3905260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CBF436-593F-41E9-818B-A9C6B2AA0138}"/>
                  </a:ext>
                </a:extLst>
              </p:cNvPr>
              <p:cNvSpPr txBox="1"/>
              <p:nvPr/>
            </p:nvSpPr>
            <p:spPr>
              <a:xfrm>
                <a:off x="106400" y="6532558"/>
                <a:ext cx="3722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>
                    <a:latin typeface="Arial Narrow" panose="020B0606020202030204" pitchFamily="34" charset="0"/>
                    <a:cs typeface="Arial" panose="020B0604020202020204" pitchFamily="34" charset="0"/>
                  </a:rPr>
                  <a:t>sss</a:t>
                </a:r>
                <a:endParaRPr lang="en-US" sz="1200" dirty="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67C343-1090-4F44-853E-F249BDE97C64}"/>
                  </a:ext>
                </a:extLst>
              </p:cNvPr>
              <p:cNvSpPr txBox="1"/>
              <p:nvPr/>
            </p:nvSpPr>
            <p:spPr>
              <a:xfrm>
                <a:off x="2330658" y="5235802"/>
                <a:ext cx="8384689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u="sng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Sea Surface Salinity</a:t>
                </a:r>
                <a:br>
                  <a:rPr lang="en-US" sz="1400" i="1" u="sng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 OISSS_L4_multimission_7day_v1				(NASA/SCP – IPRC-SOEST, RSS)</a:t>
                </a:r>
              </a:p>
              <a:p>
                <a:r>
                  <a:rPr lang="en-US" sz="14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 OISSS_L4_multimission_Monthly_v1	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(incl. SSS-anomaly field)	</a:t>
                </a:r>
                <a:r>
                  <a:rPr lang="en-US" sz="14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(NASA/SCP – IPRC-SOEST, RSS)</a:t>
                </a:r>
              </a:p>
              <a:p>
                <a:r>
                  <a:rPr lang="en-US" sz="14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 CCI_OISSS_L4_multimission_Weekly_v3.21			(ESA/CCI – ESA CCI, CEDA-NERC)</a:t>
                </a:r>
              </a:p>
              <a:p>
                <a:r>
                  <a:rPr lang="en-US" sz="14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 CCI_OISSS_L4_multimission_Monthly_v3.21			(NASA/SCP –ESA CCI, CEDA-NERC)</a:t>
                </a: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893FBD0-38C6-4258-8D7C-1F221DF0A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7195" y="5428608"/>
              <a:ext cx="1730803" cy="10535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3223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76D883-B89F-449C-A637-F14134C52456}"/>
              </a:ext>
            </a:extLst>
          </p:cNvPr>
          <p:cNvGrpSpPr/>
          <p:nvPr/>
        </p:nvGrpSpPr>
        <p:grpSpPr>
          <a:xfrm>
            <a:off x="283925" y="65298"/>
            <a:ext cx="1056701" cy="960908"/>
            <a:chOff x="199084" y="84151"/>
            <a:chExt cx="1056701" cy="96090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49163C-907A-40A5-A0F7-2F90CE359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54" y="84151"/>
              <a:ext cx="757626" cy="65585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E76228-FBB9-487D-9E88-972785DEC990}"/>
                </a:ext>
              </a:extLst>
            </p:cNvPr>
            <p:cNvSpPr/>
            <p:nvPr/>
          </p:nvSpPr>
          <p:spPr>
            <a:xfrm>
              <a:off x="199084" y="768060"/>
              <a:ext cx="10567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sz="1800" b="0">
                  <a:solidFill>
                    <a:srgbClr val="000000"/>
                  </a:solidFill>
                </a:defRPr>
              </a:pPr>
              <a:r>
                <a:rPr lang="en-US" sz="1200" dirty="0">
                  <a:solidFill>
                    <a:srgbClr val="779EC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COVERAGE</a:t>
              </a:r>
            </a:p>
          </p:txBody>
        </p:sp>
      </p:grpSp>
      <p:sp>
        <p:nvSpPr>
          <p:cNvPr id="9" name="Google Shape;74;p8">
            <a:extLst>
              <a:ext uri="{FF2B5EF4-FFF2-40B4-BE49-F238E27FC236}">
                <a16:creationId xmlns:a16="http://schemas.microsoft.com/office/drawing/2014/main" id="{39D69DA1-44AA-4899-BF20-BF94F23D8E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72240" y="156860"/>
            <a:ext cx="7799559" cy="72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2800" dirty="0"/>
              <a:t>Value-added EO Data Products Included</a:t>
            </a:r>
            <a:br>
              <a:rPr lang="en-US" sz="2800" dirty="0"/>
            </a:br>
            <a:br>
              <a:rPr lang="en-US" sz="400" dirty="0"/>
            </a:br>
            <a:r>
              <a:rPr lang="en-US" sz="1800" dirty="0"/>
              <a:t>In Support of COVERAGE’s Regional Ecosystem Applications</a:t>
            </a:r>
            <a:endParaRPr sz="2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61A6BB1-99CC-4420-B20A-CA4368CA21BD}"/>
              </a:ext>
            </a:extLst>
          </p:cNvPr>
          <p:cNvGrpSpPr/>
          <p:nvPr/>
        </p:nvGrpSpPr>
        <p:grpSpPr>
          <a:xfrm>
            <a:off x="239426" y="1185280"/>
            <a:ext cx="11903922" cy="5296784"/>
            <a:chOff x="239426" y="1185280"/>
            <a:chExt cx="11903922" cy="529678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CFC6286-CF13-4FFF-AEBD-895B013A1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502" y="1875066"/>
              <a:ext cx="5637778" cy="3431219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55FC92F-474B-48FF-84DB-398F0F583447}"/>
                </a:ext>
              </a:extLst>
            </p:cNvPr>
            <p:cNvSpPr txBox="1"/>
            <p:nvPr/>
          </p:nvSpPr>
          <p:spPr>
            <a:xfrm>
              <a:off x="239426" y="1185280"/>
              <a:ext cx="5537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GEO-MBON </a:t>
              </a:r>
              <a:r>
                <a:rPr lang="en-US" sz="1600" b="1" i="1" dirty="0"/>
                <a:t>“</a:t>
              </a:r>
              <a:r>
                <a:rPr lang="en-US" sz="1600" b="1" i="1" dirty="0" err="1"/>
                <a:t>SeaScapes</a:t>
              </a:r>
              <a:r>
                <a:rPr lang="en-US" sz="1600" b="1" i="1" dirty="0"/>
                <a:t>” marine habitat classification </a:t>
              </a:r>
              <a:r>
                <a:rPr lang="en-US" sz="1600" i="1" dirty="0"/>
                <a:t>monthly product integrated in COVERAGE Viewer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206DCCB-8B42-48AF-B72D-B880D8F38326}"/>
                </a:ext>
              </a:extLst>
            </p:cNvPr>
            <p:cNvSpPr txBox="1"/>
            <p:nvPr/>
          </p:nvSpPr>
          <p:spPr>
            <a:xfrm>
              <a:off x="1233218" y="5444460"/>
              <a:ext cx="33350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i="1" dirty="0"/>
                <a:t>Served via NOAA-</a:t>
              </a:r>
              <a:r>
                <a:rPr lang="en-US" sz="1400" i="1" dirty="0" err="1"/>
                <a:t>Coastwatch</a:t>
              </a:r>
              <a:r>
                <a:rPr lang="en-US" sz="1400" i="1" dirty="0"/>
                <a:t> THREDDS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i="1" dirty="0"/>
                <a:t>Developed by M. Kavanaugh (OSE)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A5C4DF4-CA5D-4721-ADB2-4D70AB16CF64}"/>
                </a:ext>
              </a:extLst>
            </p:cNvPr>
            <p:cNvSpPr txBox="1"/>
            <p:nvPr/>
          </p:nvSpPr>
          <p:spPr>
            <a:xfrm>
              <a:off x="6429958" y="5312513"/>
              <a:ext cx="571339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i="1" dirty="0"/>
                <a:t>Developed by </a:t>
              </a:r>
              <a:r>
                <a:rPr lang="en-US" sz="1400" i="1" dirty="0" err="1"/>
                <a:t>Chuanmin</a:t>
              </a:r>
              <a:r>
                <a:rPr lang="en-US" sz="1400" i="1" dirty="0"/>
                <a:t> Hu (USF, Optical Oceanography Lab)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effectLst/>
                </a:rPr>
                <a:t>Available via USF Satellite-based Sargassum Watch System (</a:t>
              </a:r>
              <a:r>
                <a:rPr lang="en-US" sz="1400" dirty="0" err="1">
                  <a:effectLst/>
                </a:rPr>
                <a:t>SaWS</a:t>
              </a:r>
              <a:r>
                <a:rPr lang="en-US" sz="1400" dirty="0">
                  <a:effectLst/>
                </a:rPr>
                <a:t>) as PNG imagery for several regions, including Bermuda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i="1" dirty="0"/>
                <a:t>COVERAGE-USF collaborated to develop a </a:t>
              </a:r>
              <a:r>
                <a:rPr lang="en-US" sz="1400" i="1" dirty="0" err="1"/>
                <a:t>netCDF</a:t>
              </a:r>
              <a:r>
                <a:rPr lang="en-US" sz="1400" i="1" dirty="0"/>
                <a:t>-CF compliant dataset now integrated and served by COVERAGE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2085391-56F6-4CF0-AFCF-0F23C0E482F9}"/>
                </a:ext>
              </a:extLst>
            </p:cNvPr>
            <p:cNvGrpSpPr/>
            <p:nvPr/>
          </p:nvGrpSpPr>
          <p:grpSpPr>
            <a:xfrm>
              <a:off x="6396964" y="1737795"/>
              <a:ext cx="5574307" cy="3574718"/>
              <a:chOff x="6544755" y="2152835"/>
              <a:chExt cx="5574307" cy="3574718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9B503F7D-31F8-4F25-AF63-DEF60105F1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25603"/>
              <a:stretch/>
            </p:blipFill>
            <p:spPr>
              <a:xfrm>
                <a:off x="6544755" y="2152835"/>
                <a:ext cx="5475608" cy="2793779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6D7EB21A-5209-4679-8469-97E65B94C4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18107" y="3994951"/>
                <a:ext cx="3000955" cy="1732602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6E873B4-7033-4223-83F4-44F8D7BAB1A0}"/>
                </a:ext>
              </a:extLst>
            </p:cNvPr>
            <p:cNvSpPr txBox="1"/>
            <p:nvPr/>
          </p:nvSpPr>
          <p:spPr>
            <a:xfrm>
              <a:off x="5875713" y="1211315"/>
              <a:ext cx="62676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/>
                <a:t>Sargassum Floating Algal Index Product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6570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76D883-B89F-449C-A637-F14134C52456}"/>
              </a:ext>
            </a:extLst>
          </p:cNvPr>
          <p:cNvGrpSpPr/>
          <p:nvPr/>
        </p:nvGrpSpPr>
        <p:grpSpPr>
          <a:xfrm>
            <a:off x="283925" y="65298"/>
            <a:ext cx="1056701" cy="960908"/>
            <a:chOff x="199084" y="84151"/>
            <a:chExt cx="1056701" cy="96090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49163C-907A-40A5-A0F7-2F90CE359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54" y="84151"/>
              <a:ext cx="757626" cy="65585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E76228-FBB9-487D-9E88-972785DEC990}"/>
                </a:ext>
              </a:extLst>
            </p:cNvPr>
            <p:cNvSpPr/>
            <p:nvPr/>
          </p:nvSpPr>
          <p:spPr>
            <a:xfrm>
              <a:off x="199084" y="768060"/>
              <a:ext cx="10567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sz="1800" b="0">
                  <a:solidFill>
                    <a:srgbClr val="000000"/>
                  </a:solidFill>
                </a:defRPr>
              </a:pPr>
              <a:r>
                <a:rPr lang="en-US" sz="1200" dirty="0">
                  <a:solidFill>
                    <a:srgbClr val="779EC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COVERAGE</a:t>
              </a:r>
            </a:p>
          </p:txBody>
        </p:sp>
      </p:grpSp>
      <p:sp>
        <p:nvSpPr>
          <p:cNvPr id="9" name="Google Shape;74;p8">
            <a:extLst>
              <a:ext uri="{FF2B5EF4-FFF2-40B4-BE49-F238E27FC236}">
                <a16:creationId xmlns:a16="http://schemas.microsoft.com/office/drawing/2014/main" id="{39D69DA1-44AA-4899-BF20-BF94F23D8E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39247" y="65298"/>
            <a:ext cx="7799559" cy="72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2800" dirty="0"/>
              <a:t>Core Data Services</a:t>
            </a:r>
            <a:br>
              <a:rPr lang="en-US" sz="2800" dirty="0"/>
            </a:br>
            <a:br>
              <a:rPr lang="en-US" sz="400" dirty="0"/>
            </a:br>
            <a:r>
              <a:rPr lang="en-US" sz="1800" dirty="0"/>
              <a:t>Accessible via COVERAGE Prototype Portal</a:t>
            </a:r>
            <a:br>
              <a:rPr lang="en-US" sz="1800" dirty="0"/>
            </a:br>
            <a:r>
              <a:rPr lang="en-US" sz="1400" i="1" dirty="0"/>
              <a:t>https://coverage.ceos.org</a:t>
            </a:r>
            <a:endParaRPr sz="1400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7C8214-008B-417E-9C9C-787211A24FE3}"/>
              </a:ext>
            </a:extLst>
          </p:cNvPr>
          <p:cNvSpPr txBox="1"/>
          <p:nvPr/>
        </p:nvSpPr>
        <p:spPr>
          <a:xfrm>
            <a:off x="81249" y="1076198"/>
            <a:ext cx="7200957" cy="1885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Web-based Data Visualization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Integrated visualization of satellite &amp; in-situ data (generalized capability)</a:t>
            </a:r>
          </a:p>
          <a:p>
            <a:pPr marL="285744" indent="-285744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  <a:tabLst>
                <a:tab pos="800080" algn="l"/>
                <a:tab pos="1257269" algn="l"/>
              </a:tabLst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Synchronized horizontal and vertical views of data and their evolution over time (custom time step intervals)</a:t>
            </a:r>
          </a:p>
          <a:p>
            <a:pPr marL="285744" indent="-285744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  <a:tabLst>
                <a:tab pos="800080" algn="l"/>
                <a:tab pos="1257269" algn="l"/>
              </a:tabLst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Integrated dataset Search &amp; Filtering</a:t>
            </a:r>
          </a:p>
          <a:p>
            <a:pPr marL="285744" indent="-285744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  <a:tabLst>
                <a:tab pos="800080" algn="l"/>
                <a:tab pos="1257269" algn="l"/>
              </a:tabLst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Online Help &amp; URL sharing</a:t>
            </a:r>
          </a:p>
          <a:p>
            <a:pPr>
              <a:spcAft>
                <a:spcPts val="300"/>
              </a:spcAft>
            </a:pPr>
            <a:endParaRPr lang="en-US" sz="8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FBAF0B-29AA-4CBE-90DD-EF022C871E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66"/>
          <a:stretch/>
        </p:blipFill>
        <p:spPr>
          <a:xfrm>
            <a:off x="8922470" y="1076198"/>
            <a:ext cx="2947897" cy="186180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97CF9B2-B1C5-4FBA-AA06-E1928161A66F}"/>
              </a:ext>
            </a:extLst>
          </p:cNvPr>
          <p:cNvSpPr txBox="1"/>
          <p:nvPr/>
        </p:nvSpPr>
        <p:spPr>
          <a:xfrm>
            <a:off x="81249" y="2880121"/>
            <a:ext cx="724337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Analytics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Science Data Analytics Platform (SDAP) – Apache.org open source project</a:t>
            </a:r>
          </a:p>
          <a:p>
            <a:pPr marL="285750" indent="-285750">
              <a:buSzPct val="13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</a:rPr>
              <a:t>Enabling Big Data  Science Without Download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” – based on a range of built in parallel computing functions for satellite &amp; model data</a:t>
            </a:r>
          </a:p>
          <a:p>
            <a:pPr marL="285750" indent="-285750">
              <a:buSzPct val="13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Full suite of COVERAGE EO data included</a:t>
            </a:r>
          </a:p>
          <a:p>
            <a:pPr marL="285750" indent="-285750">
              <a:buSzPct val="13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Deployed on both NASA/AWS and EUMETSAT/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WEkEO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nodes</a:t>
            </a:r>
          </a:p>
          <a:p>
            <a:pPr marL="285750" indent="-285750">
              <a:buSzPct val="13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Interfaces:  SDAP-API and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Jupyter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notebooks </a:t>
            </a:r>
          </a:p>
          <a:p>
            <a:pPr>
              <a:spcAft>
                <a:spcPts val="300"/>
              </a:spcAft>
            </a:pPr>
            <a:endParaRPr lang="en-US" sz="8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4B134E-25C2-45BB-8FEB-7B647605B9F6}"/>
              </a:ext>
            </a:extLst>
          </p:cNvPr>
          <p:cNvGrpSpPr/>
          <p:nvPr/>
        </p:nvGrpSpPr>
        <p:grpSpPr>
          <a:xfrm>
            <a:off x="7367047" y="3073774"/>
            <a:ext cx="4824953" cy="1692454"/>
            <a:chOff x="7222958" y="3429000"/>
            <a:chExt cx="4928194" cy="174617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FCCA76-043E-4E71-93AC-7DF0093C09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5019"/>
            <a:stretch/>
          </p:blipFill>
          <p:spPr>
            <a:xfrm>
              <a:off x="10010782" y="3429000"/>
              <a:ext cx="2140370" cy="1680328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3516305-CDF2-40C5-A8F1-12762135628F}"/>
                </a:ext>
              </a:extLst>
            </p:cNvPr>
            <p:cNvGrpSpPr/>
            <p:nvPr/>
          </p:nvGrpSpPr>
          <p:grpSpPr>
            <a:xfrm>
              <a:off x="7222958" y="3429000"/>
              <a:ext cx="2787824" cy="1746177"/>
              <a:chOff x="7222958" y="3429000"/>
              <a:chExt cx="2787824" cy="1746177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3FEDC69-6143-4AED-916A-6315ED3F47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22958" y="3676315"/>
                <a:ext cx="2787824" cy="1498862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405D1BD-EC3F-446E-9FB5-5875F51077F8}"/>
                  </a:ext>
                </a:extLst>
              </p:cNvPr>
              <p:cNvSpPr txBox="1"/>
              <p:nvPr/>
            </p:nvSpPr>
            <p:spPr>
              <a:xfrm>
                <a:off x="7713316" y="3429000"/>
                <a:ext cx="203132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/>
                  <a:t>SDAP </a:t>
                </a:r>
                <a:r>
                  <a:rPr lang="en-US" sz="900" b="1" dirty="0" err="1"/>
                  <a:t>Jupyter</a:t>
                </a:r>
                <a:r>
                  <a:rPr lang="en-US" sz="900" b="1" dirty="0"/>
                  <a:t> Notebook Interface</a:t>
                </a:r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D6EF96E-27E6-4D81-9BD9-F36A4B6C39E4}"/>
              </a:ext>
            </a:extLst>
          </p:cNvPr>
          <p:cNvSpPr txBox="1"/>
          <p:nvPr/>
        </p:nvSpPr>
        <p:spPr>
          <a:xfrm>
            <a:off x="81249" y="4977735"/>
            <a:ext cx="8926062" cy="160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Data Access &amp;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Subsetting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SzPct val="13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Powered by THREDDS v5 in the Cloud</a:t>
            </a:r>
          </a:p>
          <a:p>
            <a:pPr marL="285750" indent="-285750">
              <a:buSzPct val="13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Deployed on both COVERAGE AWS and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WEkEO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nodes</a:t>
            </a:r>
          </a:p>
          <a:p>
            <a:pPr marL="285750" indent="-285750">
              <a:buSzPct val="13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TDS catalogs accessing COVERAGE dataset granule repositories natively in S3 object stores</a:t>
            </a:r>
          </a:p>
          <a:p>
            <a:pPr marL="285750" indent="-285750">
              <a:buSzPct val="13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Bundled Services/APIs: NCCS (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subsetting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/download),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OPeNDAP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, WMS, WCS, ISO metadata</a:t>
            </a:r>
          </a:p>
          <a:p>
            <a:pPr>
              <a:spcAft>
                <a:spcPts val="300"/>
              </a:spcAft>
            </a:pP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158402-B286-4A7C-A8FA-29B7667E35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2981" y="4892217"/>
            <a:ext cx="2867770" cy="169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48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76D883-B89F-449C-A637-F14134C52456}"/>
              </a:ext>
            </a:extLst>
          </p:cNvPr>
          <p:cNvGrpSpPr/>
          <p:nvPr/>
        </p:nvGrpSpPr>
        <p:grpSpPr>
          <a:xfrm>
            <a:off x="283925" y="65298"/>
            <a:ext cx="1056701" cy="960908"/>
            <a:chOff x="199084" y="84151"/>
            <a:chExt cx="1056701" cy="96090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49163C-907A-40A5-A0F7-2F90CE359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54" y="84151"/>
              <a:ext cx="757626" cy="65585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E76228-FBB9-487D-9E88-972785DEC990}"/>
                </a:ext>
              </a:extLst>
            </p:cNvPr>
            <p:cNvSpPr/>
            <p:nvPr/>
          </p:nvSpPr>
          <p:spPr>
            <a:xfrm>
              <a:off x="199084" y="768060"/>
              <a:ext cx="10567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sz="1800" b="0">
                  <a:solidFill>
                    <a:srgbClr val="000000"/>
                  </a:solidFill>
                </a:defRPr>
              </a:pPr>
              <a:r>
                <a:rPr lang="en-US" sz="1200" dirty="0">
                  <a:solidFill>
                    <a:srgbClr val="779EC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COVERAGE</a:t>
              </a:r>
            </a:p>
          </p:txBody>
        </p:sp>
      </p:grpSp>
      <p:sp>
        <p:nvSpPr>
          <p:cNvPr id="9" name="Google Shape;74;p8">
            <a:extLst>
              <a:ext uri="{FF2B5EF4-FFF2-40B4-BE49-F238E27FC236}">
                <a16:creationId xmlns:a16="http://schemas.microsoft.com/office/drawing/2014/main" id="{39D69DA1-44AA-4899-BF20-BF94F23D8E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2814" y="121859"/>
            <a:ext cx="7799559" cy="72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2800" dirty="0"/>
              <a:t>COVERAGE Promotional Video Highlighting CEOS Data &amp; Technical capabilities </a:t>
            </a:r>
            <a:endParaRPr sz="2800" i="1" dirty="0"/>
          </a:p>
        </p:txBody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E6A7DD93-E478-4511-A252-790E2530F55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05612" y="1054261"/>
            <a:ext cx="9698085" cy="545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6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3DC03-4FEA-426C-81A4-516EB2F40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1166" y="175939"/>
            <a:ext cx="5881745" cy="779002"/>
          </a:xfrm>
        </p:spPr>
        <p:txBody>
          <a:bodyPr/>
          <a:lstStyle/>
          <a:p>
            <a:r>
              <a:rPr lang="en-US" sz="3200" dirty="0"/>
              <a:t>Concluding Remarks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30BF1F-8268-46C5-A8A9-1AD1EB98C2D0}"/>
              </a:ext>
            </a:extLst>
          </p:cNvPr>
          <p:cNvSpPr/>
          <p:nvPr/>
        </p:nvSpPr>
        <p:spPr>
          <a:xfrm>
            <a:off x="1402604" y="1585882"/>
            <a:ext cx="9546628" cy="4347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</a:rPr>
              <a:t>Acknowledgement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:  Many thanks to EUMETSAT for provisioning of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WEkEO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cloud computing resources, and to our advisory board members from several agencies.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 reusable software platform with core capabilities &amp; data has been assembled, capable of supporting interdisciplinary marine applications.  This can be extended further to support specific application use cases.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Integrates a range of interagency satellite Ocean datasets and select value-added EO products with support also for in-situ data.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Ongoing UN Decade program engagement on behalf of CEOS.</a:t>
            </a:r>
          </a:p>
          <a:p>
            <a:pPr>
              <a:spcAft>
                <a:spcPts val="300"/>
              </a:spcAft>
            </a:pPr>
            <a:endParaRPr lang="en-US" sz="1600" dirty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COVERAGE is partnering with 2 Intergovernmental agencies (SSC and IATTC) to support emerging ecosystem-based management approaches that include remotely sensed environmental data in assessment frameworks.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B8B49E-D510-4E53-99C8-C30E8739CAAE}"/>
              </a:ext>
            </a:extLst>
          </p:cNvPr>
          <p:cNvGrpSpPr/>
          <p:nvPr/>
        </p:nvGrpSpPr>
        <p:grpSpPr>
          <a:xfrm>
            <a:off x="283925" y="65298"/>
            <a:ext cx="1056701" cy="960908"/>
            <a:chOff x="199084" y="84151"/>
            <a:chExt cx="1056701" cy="96090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6B1F070-185C-4A86-B5F7-0FAC038AB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54" y="84151"/>
              <a:ext cx="757626" cy="65585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E4A207-E9B2-43BD-881D-3CB4D14DF736}"/>
                </a:ext>
              </a:extLst>
            </p:cNvPr>
            <p:cNvSpPr/>
            <p:nvPr/>
          </p:nvSpPr>
          <p:spPr>
            <a:xfrm>
              <a:off x="199084" y="768060"/>
              <a:ext cx="10567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sz="1800" b="0">
                  <a:solidFill>
                    <a:srgbClr val="000000"/>
                  </a:solidFill>
                </a:defRPr>
              </a:pPr>
              <a:r>
                <a:rPr lang="en-US" sz="1200" dirty="0">
                  <a:solidFill>
                    <a:srgbClr val="779EC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COVERAGE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8458564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1291</Words>
  <Application>Microsoft Office PowerPoint</Application>
  <PresentationFormat>Widescreen</PresentationFormat>
  <Paragraphs>108</Paragraphs>
  <Slides>9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Batang</vt:lpstr>
      <vt:lpstr>ＭＳ Ｐゴシック</vt:lpstr>
      <vt:lpstr>Arial</vt:lpstr>
      <vt:lpstr>Arial Narrow</vt:lpstr>
      <vt:lpstr>Calibri</vt:lpstr>
      <vt:lpstr>Courier New</vt:lpstr>
      <vt:lpstr>Droid Serif</vt:lpstr>
      <vt:lpstr>Noto Sans Symbols</vt:lpstr>
      <vt:lpstr>Times New Roman</vt:lpstr>
      <vt:lpstr>ceos</vt:lpstr>
      <vt:lpstr>Ocean Observations &amp; Contributions to the UN Oceans Decade</vt:lpstr>
      <vt:lpstr>UN Ocean Decade Involvement</vt:lpstr>
      <vt:lpstr>Regional Ecosystem Applications involving Inter-governmental Agency Partners</vt:lpstr>
      <vt:lpstr>Distributed Data Architecture Supporting the Fisheries/Ecosystem Thematic Application Pilot </vt:lpstr>
      <vt:lpstr>Constituent CEOS Agency Ocean Data  Baseline Dataset: High value, L4 Global Reanalysis &amp; NRT products  </vt:lpstr>
      <vt:lpstr>Value-added EO Data Products Included  In Support of COVERAGE’s Regional Ecosystem Applications</vt:lpstr>
      <vt:lpstr>Core Data Services  Accessible via COVERAGE Prototype Portal https://coverage.ceos.org</vt:lpstr>
      <vt:lpstr>COVERAGE Promotional Video Highlighting CEOS Data &amp; Technical capabilities </vt:lpstr>
      <vt:lpstr>Concluding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 Technical Workshop 2022 Presentation Template and Guidance</dc:title>
  <dc:creator>Riza Singh</dc:creator>
  <cp:lastModifiedBy>Tsontos, Vardis M (US 398P)</cp:lastModifiedBy>
  <cp:revision>36</cp:revision>
  <dcterms:modified xsi:type="dcterms:W3CDTF">2022-09-14T15:07:25Z</dcterms:modified>
</cp:coreProperties>
</file>