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jOs73why33tP6YH1vdcd1b7PP8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9" name="Google Shape;12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14311" lvl="0" marL="214311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❖"/>
            </a:pPr>
            <a:r>
              <a:rPr lang="en-GB" sz="2300">
                <a:solidFill>
                  <a:schemeClr val="dk1"/>
                </a:solidFill>
              </a:rPr>
              <a:t>Future Product Development Areas: </a:t>
            </a:r>
            <a:r>
              <a:rPr b="1" lang="en-GB" sz="2300">
                <a:solidFill>
                  <a:schemeClr val="dk1"/>
                </a:solidFill>
              </a:rPr>
              <a:t>Blue Carbon</a:t>
            </a:r>
            <a:r>
              <a:rPr lang="en-GB" sz="2300">
                <a:solidFill>
                  <a:schemeClr val="dk1"/>
                </a:solidFill>
              </a:rPr>
              <a:t> (with GEOBON) - Evaluate nature-based solutions to coastal resilience.Take the USGS-led Ecological Coastal Units to the next level, advance Habitat Mapping/monitoring (seagrasses/mangroves).  Biodiversity - using Radarsat, SWOT for ice monitoring and coastal change over time - perhaps Aquaculture.  </a:t>
            </a:r>
            <a:endParaRPr sz="2300">
              <a:solidFill>
                <a:schemeClr val="dk1"/>
              </a:solidFill>
            </a:endParaRPr>
          </a:p>
          <a:p>
            <a:pPr indent="-3746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❖"/>
            </a:pPr>
            <a:r>
              <a:rPr lang="en-GB" sz="2300">
                <a:solidFill>
                  <a:schemeClr val="dk1"/>
                </a:solidFill>
              </a:rPr>
              <a:t>   Asia and Arctic for pilot regions, </a:t>
            </a:r>
            <a:endParaRPr sz="2300">
              <a:solidFill>
                <a:schemeClr val="dk1"/>
              </a:solidFill>
            </a:endParaRPr>
          </a:p>
          <a:p>
            <a:pPr indent="-3746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❖"/>
            </a:pPr>
            <a:r>
              <a:rPr lang="en-GB" sz="2300">
                <a:solidFill>
                  <a:schemeClr val="dk1"/>
                </a:solidFill>
              </a:rPr>
              <a:t>better fulfillment of collaboration with CoastPredict in support of the UN Ocean Decade.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5" name="Google Shape;13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5627f89a8d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g15627f89a8d_0_6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6"/>
          <p:cNvPicPr preferRelativeResize="0"/>
          <p:nvPr/>
        </p:nvPicPr>
        <p:blipFill rotWithShape="1">
          <a:blip r:embed="rId3">
            <a:alphaModFix/>
          </a:blip>
          <a:srcRect b="-113" l="0" r="0" t="0"/>
          <a:stretch/>
        </p:blipFill>
        <p:spPr>
          <a:xfrm flipH="1" rot="10800000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nature&#10;&#10;Description automatically generated" id="14" name="Google Shape;1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6"/>
          <p:cNvSpPr/>
          <p:nvPr/>
        </p:nvSpPr>
        <p:spPr>
          <a:xfrm flipH="1">
            <a:off x="5456394" y="1968439"/>
            <a:ext cx="6751471" cy="4901119"/>
          </a:xfrm>
          <a:custGeom>
            <a:rect b="b" l="l" r="r" t="t"/>
            <a:pathLst>
              <a:path extrusionOk="0" h="4901119" w="6751471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rotWithShape="0" algn="br" dir="135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6"/>
          <p:cNvSpPr/>
          <p:nvPr/>
        </p:nvSpPr>
        <p:spPr>
          <a:xfrm flipH="1">
            <a:off x="-4784" y="-14542"/>
            <a:ext cx="12199163" cy="6874921"/>
          </a:xfrm>
          <a:custGeom>
            <a:rect b="b" l="l" r="r" t="t"/>
            <a:pathLst>
              <a:path extrusionOk="0" h="6836301" w="1476191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rotWithShape="0" algn="t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pic>
        <p:nvPicPr>
          <p:cNvPr id="18" name="Google Shape;18;p6"/>
          <p:cNvPicPr preferRelativeResize="0"/>
          <p:nvPr/>
        </p:nvPicPr>
        <p:blipFill rotWithShape="1">
          <a:blip r:embed="rId6">
            <a:alphaModFix amt="34000"/>
          </a:blip>
          <a:srcRect b="-8773" l="32582" r="8554" t="2399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6"/>
          <p:cNvPicPr preferRelativeResize="0"/>
          <p:nvPr/>
        </p:nvPicPr>
        <p:blipFill rotWithShape="1">
          <a:blip r:embed="rId6">
            <a:alphaModFix amt="34000"/>
          </a:blip>
          <a:srcRect b="670" l="54016" r="11355" t="36081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6"/>
          <p:cNvSpPr txBox="1"/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b="0" i="0" sz="8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5627f89a8d_0_110"/>
          <p:cNvSpPr/>
          <p:nvPr/>
        </p:nvSpPr>
        <p:spPr>
          <a:xfrm>
            <a:off x="0" y="1"/>
            <a:ext cx="12192000" cy="103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g15627f89a8d_0_110"/>
          <p:cNvPicPr preferRelativeResize="0"/>
          <p:nvPr/>
        </p:nvPicPr>
        <p:blipFill rotWithShape="1">
          <a:blip r:embed="rId2">
            <a:alphaModFix amt="34000"/>
          </a:blip>
          <a:srcRect b="35419" l="51340" r="-2841" t="39268"/>
          <a:stretch/>
        </p:blipFill>
        <p:spPr>
          <a:xfrm flipH="1">
            <a:off x="9304423" y="0"/>
            <a:ext cx="2887577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15627f89a8d_0_1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107" name="Google Shape;107;g15627f89a8d_0_110"/>
          <p:cNvSpPr/>
          <p:nvPr/>
        </p:nvSpPr>
        <p:spPr>
          <a:xfrm>
            <a:off x="-1778" y="6574604"/>
            <a:ext cx="12193800" cy="28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15627f89a8d_0_110"/>
          <p:cNvSpPr/>
          <p:nvPr/>
        </p:nvSpPr>
        <p:spPr>
          <a:xfrm flipH="1" rot="10800000">
            <a:off x="-4504" y="6540563"/>
            <a:ext cx="12196500" cy="59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g15627f89a8d_0_110"/>
          <p:cNvSpPr txBox="1"/>
          <p:nvPr/>
        </p:nvSpPr>
        <p:spPr>
          <a:xfrm>
            <a:off x="10265664" y="6574604"/>
            <a:ext cx="1925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15627f89a8d_0_110"/>
          <p:cNvSpPr txBox="1"/>
          <p:nvPr>
            <p:ph type="title"/>
          </p:nvPr>
        </p:nvSpPr>
        <p:spPr>
          <a:xfrm>
            <a:off x="176048" y="175939"/>
            <a:ext cx="9387000" cy="7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g15627f89a8d_0_110"/>
          <p:cNvSpPr txBox="1"/>
          <p:nvPr/>
        </p:nvSpPr>
        <p:spPr>
          <a:xfrm>
            <a:off x="-24384" y="6562799"/>
            <a:ext cx="4925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Plenary, 1-4  November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5627f89a8d_0_119"/>
          <p:cNvSpPr/>
          <p:nvPr/>
        </p:nvSpPr>
        <p:spPr>
          <a:xfrm>
            <a:off x="0" y="1"/>
            <a:ext cx="12192000" cy="103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g15627f89a8d_0_119"/>
          <p:cNvPicPr preferRelativeResize="0"/>
          <p:nvPr/>
        </p:nvPicPr>
        <p:blipFill rotWithShape="1">
          <a:blip r:embed="rId2">
            <a:alphaModFix amt="34000"/>
          </a:blip>
          <a:srcRect b="35419" l="51340" r="-2841" t="39268"/>
          <a:stretch/>
        </p:blipFill>
        <p:spPr>
          <a:xfrm flipH="1">
            <a:off x="9304423" y="0"/>
            <a:ext cx="2887577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15627f89a8d_0_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116" name="Google Shape;116;g15627f89a8d_0_119"/>
          <p:cNvSpPr/>
          <p:nvPr/>
        </p:nvSpPr>
        <p:spPr>
          <a:xfrm>
            <a:off x="-1778" y="6574604"/>
            <a:ext cx="12193800" cy="28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g15627f89a8d_0_119"/>
          <p:cNvSpPr/>
          <p:nvPr/>
        </p:nvSpPr>
        <p:spPr>
          <a:xfrm flipH="1" rot="10800000">
            <a:off x="-4504" y="6540563"/>
            <a:ext cx="12196500" cy="59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g15627f89a8d_0_119"/>
          <p:cNvSpPr txBox="1"/>
          <p:nvPr>
            <p:ph idx="1" type="body"/>
          </p:nvPr>
        </p:nvSpPr>
        <p:spPr>
          <a:xfrm>
            <a:off x="5180012" y="1373852"/>
            <a:ext cx="6172200" cy="46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Google Shape;119;g15627f89a8d_0_119"/>
          <p:cNvSpPr txBox="1"/>
          <p:nvPr>
            <p:ph idx="2" type="body"/>
          </p:nvPr>
        </p:nvSpPr>
        <p:spPr>
          <a:xfrm>
            <a:off x="839788" y="1373852"/>
            <a:ext cx="3932100" cy="46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Google Shape;120;g15627f89a8d_0_119"/>
          <p:cNvSpPr txBox="1"/>
          <p:nvPr/>
        </p:nvSpPr>
        <p:spPr>
          <a:xfrm>
            <a:off x="10265664" y="6574604"/>
            <a:ext cx="1925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15627f89a8d_0_119"/>
          <p:cNvSpPr txBox="1"/>
          <p:nvPr>
            <p:ph type="title"/>
          </p:nvPr>
        </p:nvSpPr>
        <p:spPr>
          <a:xfrm>
            <a:off x="176048" y="175939"/>
            <a:ext cx="9387000" cy="7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Google Shape;122;g15627f89a8d_0_119"/>
          <p:cNvSpPr txBox="1"/>
          <p:nvPr/>
        </p:nvSpPr>
        <p:spPr>
          <a:xfrm>
            <a:off x="-24384" y="6562799"/>
            <a:ext cx="4925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Plenary, 1-4  November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5627f89a8d_0_13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Google Shape;125;g15627f89a8d_0_13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g15627f89a8d_0_13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7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25" name="Google Shape;25;p7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7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7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7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SIT Technical Workshop, 14-15 September  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50627df9c6_0_8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g150627df9c6_0_8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g150627df9c6_0_8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39" name="Google Shape;39;p8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8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8"/>
          <p:cNvSpPr txBox="1"/>
          <p:nvPr>
            <p:ph idx="2" type="body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8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8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Plenary, 1-4  November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48;p9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50" name="Google Shape;50;p9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9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9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9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9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Plenary, 1-4  November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0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59" name="Google Shape;59;p10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0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10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0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0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Plenary, 1-4  November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5627f89a8d_0_89"/>
          <p:cNvSpPr/>
          <p:nvPr/>
        </p:nvSpPr>
        <p:spPr>
          <a:xfrm>
            <a:off x="0" y="1"/>
            <a:ext cx="12192000" cy="103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g15627f89a8d_0_89"/>
          <p:cNvPicPr preferRelativeResize="0"/>
          <p:nvPr/>
        </p:nvPicPr>
        <p:blipFill rotWithShape="1">
          <a:blip r:embed="rId2">
            <a:alphaModFix amt="34000"/>
          </a:blip>
          <a:srcRect b="35419" l="51340" r="-2841" t="39268"/>
          <a:stretch/>
        </p:blipFill>
        <p:spPr>
          <a:xfrm flipH="1">
            <a:off x="9304423" y="0"/>
            <a:ext cx="2887577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15627f89a8d_0_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76" name="Google Shape;76;g15627f89a8d_0_89"/>
          <p:cNvSpPr/>
          <p:nvPr/>
        </p:nvSpPr>
        <p:spPr>
          <a:xfrm>
            <a:off x="-1778" y="6574604"/>
            <a:ext cx="12193800" cy="28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15627f89a8d_0_89"/>
          <p:cNvSpPr/>
          <p:nvPr/>
        </p:nvSpPr>
        <p:spPr>
          <a:xfrm flipH="1" rot="10800000">
            <a:off x="-4504" y="6540563"/>
            <a:ext cx="12196500" cy="59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g15627f89a8d_0_89"/>
          <p:cNvSpPr txBox="1"/>
          <p:nvPr/>
        </p:nvSpPr>
        <p:spPr>
          <a:xfrm>
            <a:off x="10265664" y="6574604"/>
            <a:ext cx="1925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15627f89a8d_0_89"/>
          <p:cNvSpPr txBox="1"/>
          <p:nvPr/>
        </p:nvSpPr>
        <p:spPr>
          <a:xfrm>
            <a:off x="-24384" y="6562799"/>
            <a:ext cx="4925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SIT Technical Workshop, 14-15 September  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15627f89a8d_0_89"/>
          <p:cNvSpPr txBox="1"/>
          <p:nvPr>
            <p:ph idx="1" type="body"/>
          </p:nvPr>
        </p:nvSpPr>
        <p:spPr>
          <a:xfrm>
            <a:off x="324233" y="1558533"/>
            <a:ext cx="11495400" cy="46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g15627f89a8d_0_89"/>
          <p:cNvSpPr txBox="1"/>
          <p:nvPr>
            <p:ph type="title"/>
          </p:nvPr>
        </p:nvSpPr>
        <p:spPr>
          <a:xfrm>
            <a:off x="176048" y="175939"/>
            <a:ext cx="9387000" cy="7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g15627f89a8d_0_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01750" y="2265730"/>
            <a:ext cx="8288156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15627f89a8d_0_79"/>
          <p:cNvPicPr preferRelativeResize="0"/>
          <p:nvPr/>
        </p:nvPicPr>
        <p:blipFill rotWithShape="1">
          <a:blip r:embed="rId3">
            <a:alphaModFix/>
          </a:blip>
          <a:srcRect b="-109" l="0" r="0" t="0"/>
          <a:stretch/>
        </p:blipFill>
        <p:spPr>
          <a:xfrm flipH="1" rot="10800000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nature&#10;&#10;Description automatically generated" id="85" name="Google Shape;85;g15627f89a8d_0_7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g15627f89a8d_0_79"/>
          <p:cNvSpPr/>
          <p:nvPr/>
        </p:nvSpPr>
        <p:spPr>
          <a:xfrm flipH="1">
            <a:off x="5456394" y="1968439"/>
            <a:ext cx="6751471" cy="4901119"/>
          </a:xfrm>
          <a:custGeom>
            <a:rect b="b" l="l" r="r" t="t"/>
            <a:pathLst>
              <a:path extrusionOk="0" h="4901119" w="6751471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rotWithShape="0" algn="br" dir="135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15627f89a8d_0_79"/>
          <p:cNvSpPr/>
          <p:nvPr/>
        </p:nvSpPr>
        <p:spPr>
          <a:xfrm flipH="1">
            <a:off x="-21102" y="-14542"/>
            <a:ext cx="12215481" cy="6870483"/>
          </a:xfrm>
          <a:custGeom>
            <a:rect b="b" l="l" r="r" t="t"/>
            <a:pathLst>
              <a:path extrusionOk="0" h="6836301" w="1476191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rotWithShape="0" algn="t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15627f89a8d_0_7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pic>
        <p:nvPicPr>
          <p:cNvPr id="89" name="Google Shape;89;g15627f89a8d_0_79"/>
          <p:cNvPicPr preferRelativeResize="0"/>
          <p:nvPr/>
        </p:nvPicPr>
        <p:blipFill rotWithShape="1">
          <a:blip r:embed="rId6">
            <a:alphaModFix amt="34000"/>
          </a:blip>
          <a:srcRect b="-8774" l="32581" r="8552" t="2403"/>
          <a:stretch/>
        </p:blipFill>
        <p:spPr>
          <a:xfrm rot="5400000">
            <a:off x="5734365" y="-1016162"/>
            <a:ext cx="5455200" cy="7480800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90" name="Google Shape;90;g15627f89a8d_0_79"/>
          <p:cNvPicPr preferRelativeResize="0"/>
          <p:nvPr/>
        </p:nvPicPr>
        <p:blipFill rotWithShape="1">
          <a:blip r:embed="rId6">
            <a:alphaModFix amt="34000"/>
          </a:blip>
          <a:srcRect b="669" l="54013" r="11357" t="36082"/>
          <a:stretch/>
        </p:blipFill>
        <p:spPr>
          <a:xfrm rot="-5400000">
            <a:off x="5792644" y="4820060"/>
            <a:ext cx="1719600" cy="2366700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91" name="Google Shape;91;g15627f89a8d_0_79"/>
          <p:cNvSpPr txBox="1"/>
          <p:nvPr>
            <p:ph type="title"/>
          </p:nvPr>
        </p:nvSpPr>
        <p:spPr>
          <a:xfrm>
            <a:off x="176047" y="175938"/>
            <a:ext cx="6157200" cy="39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b="0" i="0" sz="8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5627f89a8d_0_99"/>
          <p:cNvSpPr/>
          <p:nvPr/>
        </p:nvSpPr>
        <p:spPr>
          <a:xfrm>
            <a:off x="0" y="1"/>
            <a:ext cx="12192000" cy="103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g15627f89a8d_0_99"/>
          <p:cNvPicPr preferRelativeResize="0"/>
          <p:nvPr/>
        </p:nvPicPr>
        <p:blipFill rotWithShape="1">
          <a:blip r:embed="rId2">
            <a:alphaModFix amt="34000"/>
          </a:blip>
          <a:srcRect b="35419" l="51340" r="-2841" t="39268"/>
          <a:stretch/>
        </p:blipFill>
        <p:spPr>
          <a:xfrm flipH="1">
            <a:off x="9304423" y="0"/>
            <a:ext cx="2887577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15627f89a8d_0_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96" name="Google Shape;96;g15627f89a8d_0_99"/>
          <p:cNvSpPr/>
          <p:nvPr/>
        </p:nvSpPr>
        <p:spPr>
          <a:xfrm>
            <a:off x="-1778" y="6574604"/>
            <a:ext cx="12193800" cy="28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15627f89a8d_0_99"/>
          <p:cNvSpPr/>
          <p:nvPr/>
        </p:nvSpPr>
        <p:spPr>
          <a:xfrm flipH="1" rot="10800000">
            <a:off x="-4504" y="6540563"/>
            <a:ext cx="12196500" cy="59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15627f89a8d_0_99"/>
          <p:cNvSpPr txBox="1"/>
          <p:nvPr>
            <p:ph idx="1" type="body"/>
          </p:nvPr>
        </p:nvSpPr>
        <p:spPr>
          <a:xfrm>
            <a:off x="386632" y="1445923"/>
            <a:ext cx="5508900" cy="47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Google Shape;99;g15627f89a8d_0_99"/>
          <p:cNvSpPr txBox="1"/>
          <p:nvPr>
            <p:ph idx="2" type="body"/>
          </p:nvPr>
        </p:nvSpPr>
        <p:spPr>
          <a:xfrm>
            <a:off x="6296361" y="1445923"/>
            <a:ext cx="5508900" cy="47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Google Shape;100;g15627f89a8d_0_99"/>
          <p:cNvSpPr txBox="1"/>
          <p:nvPr/>
        </p:nvSpPr>
        <p:spPr>
          <a:xfrm>
            <a:off x="10265664" y="6574604"/>
            <a:ext cx="1925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g15627f89a8d_0_99"/>
          <p:cNvSpPr txBox="1"/>
          <p:nvPr>
            <p:ph type="title"/>
          </p:nvPr>
        </p:nvSpPr>
        <p:spPr>
          <a:xfrm>
            <a:off x="176048" y="175939"/>
            <a:ext cx="9387000" cy="7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g15627f89a8d_0_99"/>
          <p:cNvSpPr txBox="1"/>
          <p:nvPr/>
        </p:nvSpPr>
        <p:spPr>
          <a:xfrm>
            <a:off x="-24384" y="6562799"/>
            <a:ext cx="4925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Plenary, 1-4  November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3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5"/>
          <p:cNvPicPr preferRelativeResize="0"/>
          <p:nvPr/>
        </p:nvPicPr>
        <p:blipFill rotWithShape="1">
          <a:blip r:embed="rId1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9" name="Google Shape;9;p5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5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5627f89a8d_0_73"/>
          <p:cNvSpPr/>
          <p:nvPr/>
        </p:nvSpPr>
        <p:spPr>
          <a:xfrm>
            <a:off x="0" y="1"/>
            <a:ext cx="12192000" cy="103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g15627f89a8d_0_73"/>
          <p:cNvPicPr preferRelativeResize="0"/>
          <p:nvPr/>
        </p:nvPicPr>
        <p:blipFill rotWithShape="1">
          <a:blip r:embed="rId1">
            <a:alphaModFix amt="34000"/>
          </a:blip>
          <a:srcRect b="35419" l="51340" r="-2841" t="39268"/>
          <a:stretch/>
        </p:blipFill>
        <p:spPr>
          <a:xfrm flipH="1">
            <a:off x="9304423" y="0"/>
            <a:ext cx="2887577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15627f89a8d_0_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70" name="Google Shape;70;g15627f89a8d_0_73"/>
          <p:cNvSpPr/>
          <p:nvPr/>
        </p:nvSpPr>
        <p:spPr>
          <a:xfrm>
            <a:off x="-1778" y="6574604"/>
            <a:ext cx="12193800" cy="28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g15627f89a8d_0_73"/>
          <p:cNvSpPr/>
          <p:nvPr/>
        </p:nvSpPr>
        <p:spPr>
          <a:xfrm flipH="1" rot="10800000">
            <a:off x="-4504" y="6540563"/>
            <a:ext cx="12196500" cy="59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"/>
          <p:cNvSpPr txBox="1"/>
          <p:nvPr>
            <p:ph type="title"/>
          </p:nvPr>
        </p:nvSpPr>
        <p:spPr>
          <a:xfrm>
            <a:off x="147475" y="356275"/>
            <a:ext cx="9490800" cy="39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>
                <a:solidFill>
                  <a:srgbClr val="F1C232"/>
                </a:solidFill>
              </a:rPr>
              <a:t>UN Ocean Decade:</a:t>
            </a:r>
            <a:endParaRPr>
              <a:solidFill>
                <a:srgbClr val="F1C232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>
                <a:solidFill>
                  <a:srgbClr val="F1C232"/>
                </a:solidFill>
              </a:rPr>
              <a:t>CEOS-COAST</a:t>
            </a:r>
            <a:endParaRPr>
              <a:solidFill>
                <a:srgbClr val="F1C232"/>
              </a:solidFill>
            </a:endParaRPr>
          </a:p>
        </p:txBody>
      </p:sp>
      <p:sp>
        <p:nvSpPr>
          <p:cNvPr id="132" name="Google Shape;132;p1"/>
          <p:cNvSpPr/>
          <p:nvPr/>
        </p:nvSpPr>
        <p:spPr>
          <a:xfrm>
            <a:off x="7222284" y="4252682"/>
            <a:ext cx="4832943" cy="26053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Paul DiGiacomoa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Conference Agenda Item 9.2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2022 CEOS SIT TW </a:t>
            </a:r>
            <a:endParaRPr b="1" i="0" sz="2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Virtual Meeting</a:t>
            </a:r>
            <a:endParaRPr b="1" i="0" sz="2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14-15 September 2022</a:t>
            </a:r>
            <a:endParaRPr b="1" i="0" sz="2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"/>
          <p:cNvSpPr txBox="1"/>
          <p:nvPr/>
        </p:nvSpPr>
        <p:spPr>
          <a:xfrm>
            <a:off x="94026" y="103250"/>
            <a:ext cx="97506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rgbClr val="F1C232"/>
                </a:solidFill>
                <a:latin typeface="Arial"/>
                <a:ea typeface="Arial"/>
                <a:cs typeface="Arial"/>
                <a:sym typeface="Arial"/>
              </a:rPr>
              <a:t>2023 COAST &amp; the Ocean Decade</a:t>
            </a:r>
            <a:endParaRPr b="1" i="0" sz="1400" u="none" cap="none" strike="noStrike">
              <a:solidFill>
                <a:srgbClr val="F1C23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3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"/>
          <p:cNvSpPr txBox="1"/>
          <p:nvPr/>
        </p:nvSpPr>
        <p:spPr>
          <a:xfrm>
            <a:off x="257250" y="1447925"/>
            <a:ext cx="11677500" cy="48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000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Noto Sans Symbols"/>
              <a:buChar char="❖"/>
            </a:pPr>
            <a:r>
              <a:rPr b="1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Needs</a:t>
            </a:r>
            <a:r>
              <a:rPr b="0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Help with leadership in Upcoming Product Development Areas: </a:t>
            </a:r>
            <a:r>
              <a:rPr b="1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Blue Carbon</a:t>
            </a:r>
            <a:r>
              <a:rPr b="0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Habitat Mapping/Monitoring</a:t>
            </a:r>
            <a:r>
              <a:rPr b="0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Biodiversity; </a:t>
            </a:r>
            <a:r>
              <a:rPr b="0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Pilot Regions in </a:t>
            </a:r>
            <a:r>
              <a:rPr b="1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Asia and Arctic;</a:t>
            </a:r>
            <a:r>
              <a:rPr b="0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and, Leveraging data from more </a:t>
            </a:r>
            <a:r>
              <a:rPr b="1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missions</a:t>
            </a:r>
            <a:r>
              <a:rPr b="0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4311" lvl="0" marL="214311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❖"/>
            </a:pPr>
            <a:r>
              <a:rPr b="1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to CEOS: </a:t>
            </a:r>
            <a:r>
              <a:rPr b="0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CEOS-level commitment to </a:t>
            </a:r>
            <a:r>
              <a:rPr lang="en-GB" sz="2700">
                <a:solidFill>
                  <a:schemeClr val="dk1"/>
                </a:solidFill>
              </a:rPr>
              <a:t>“</a:t>
            </a:r>
            <a:r>
              <a:rPr b="0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host</a:t>
            </a:r>
            <a:r>
              <a:rPr lang="en-GB" sz="2700">
                <a:solidFill>
                  <a:schemeClr val="dk1"/>
                </a:solidFill>
              </a:rPr>
              <a:t>”</a:t>
            </a:r>
            <a:r>
              <a:rPr b="0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least </a:t>
            </a:r>
            <a:r>
              <a:rPr b="1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CEOS related UN Ocean Decade collaborative outreach event in 2023</a:t>
            </a:r>
            <a:r>
              <a:rPr b="0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endParaRPr b="0" i="0" sz="2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00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❖"/>
            </a:pPr>
            <a:r>
              <a:rPr b="0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monetary contribution that we are aware of;</a:t>
            </a:r>
            <a:endParaRPr b="0" i="0" sz="2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00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❖"/>
            </a:pPr>
            <a:r>
              <a:rPr b="0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Host an event webpage, arrange the agenda, turn in a summary report afterward</a:t>
            </a:r>
            <a:endParaRPr b="0" i="0" sz="2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00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❖"/>
            </a:pPr>
            <a:r>
              <a:rPr b="0" i="0" lang="en-GB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COAST Team will provide the necessary staff work as above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5627f89a8d_0_67"/>
          <p:cNvSpPr txBox="1"/>
          <p:nvPr/>
        </p:nvSpPr>
        <p:spPr>
          <a:xfrm>
            <a:off x="94020" y="103248"/>
            <a:ext cx="8668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rgbClr val="F1C232"/>
                </a:solidFill>
                <a:latin typeface="Arial"/>
                <a:ea typeface="Arial"/>
                <a:cs typeface="Arial"/>
                <a:sym typeface="Arial"/>
              </a:rPr>
              <a:t>Continuity of CEOS-COAST</a:t>
            </a:r>
            <a:endParaRPr b="1" i="0" sz="1400" u="none" cap="none" strike="noStrike">
              <a:solidFill>
                <a:srgbClr val="F1C23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15627f89a8d_0_67"/>
          <p:cNvSpPr txBox="1"/>
          <p:nvPr/>
        </p:nvSpPr>
        <p:spPr>
          <a:xfrm>
            <a:off x="10265664" y="6574604"/>
            <a:ext cx="1925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15627f89a8d_0_67"/>
          <p:cNvSpPr txBox="1"/>
          <p:nvPr/>
        </p:nvSpPr>
        <p:spPr>
          <a:xfrm>
            <a:off x="257250" y="1123800"/>
            <a:ext cx="11934000" cy="49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discussion and consideration in advance of CEOS Plenary:</a:t>
            </a:r>
            <a:endParaRPr b="1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❖"/>
            </a:pPr>
            <a:r>
              <a:rPr lang="en-GB" sz="2800">
                <a:solidFill>
                  <a:srgbClr val="000000"/>
                </a:solidFill>
              </a:rPr>
              <a:t>Request that Plenary grants CEOS-COAST a one year extension for a third year as an Ad Hoc Team (consistent w/process paper), </a:t>
            </a:r>
            <a:endParaRPr sz="2800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❖"/>
            </a:pPr>
            <a:r>
              <a:rPr lang="en-GB" sz="2800">
                <a:solidFill>
                  <a:srgbClr val="000000"/>
                </a:solidFill>
              </a:rPr>
              <a:t>-and/or-</a:t>
            </a:r>
            <a:endParaRPr sz="2800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❖"/>
            </a:pPr>
            <a:r>
              <a:rPr lang="en-GB" sz="2800">
                <a:solidFill>
                  <a:srgbClr val="000000"/>
                </a:solidFill>
              </a:rPr>
              <a:t>In coordination with forthcoming CEOS Ocean Coordination Group recommendations, establish a </a:t>
            </a:r>
            <a:r>
              <a:rPr lang="en-GB" sz="2800">
                <a:solidFill>
                  <a:srgbClr val="FF0000"/>
                </a:solidFill>
              </a:rPr>
              <a:t>new AHT for Ocean Decade</a:t>
            </a:r>
            <a:r>
              <a:rPr lang="en-GB" sz="2800">
                <a:solidFill>
                  <a:srgbClr val="000000"/>
                </a:solidFill>
              </a:rPr>
              <a:t> to subsume COAST et al.</a:t>
            </a:r>
            <a:endParaRPr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2021-10-07T09:33:41Z</dcterms:created>
  <dc:creator>Elizabeth Marion Rose</dc:creator>
</cp:coreProperties>
</file>