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5" r:id="rId10"/>
    <p:sldId id="266" r:id="rId11"/>
    <p:sldId id="280" r:id="rId12"/>
    <p:sldId id="278" r:id="rId13"/>
    <p:sldId id="267" r:id="rId14"/>
    <p:sldId id="268" r:id="rId15"/>
    <p:sldId id="269" r:id="rId16"/>
    <p:sldId id="270" r:id="rId17"/>
    <p:sldId id="271" r:id="rId18"/>
    <p:sldId id="272" r:id="rId19"/>
    <p:sldId id="279" r:id="rId20"/>
    <p:sldId id="273" r:id="rId21"/>
    <p:sldId id="274" r:id="rId2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7" roundtripDataSignature="AMtx7mhmUZiEIiDsu49mIxsLegQIDa3Bu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cotte Aurelien" initials="SA" lastIdx="7" clrIdx="0">
    <p:extLst>
      <p:ext uri="{19B8F6BF-5375-455C-9EA6-DF929625EA0E}">
        <p15:presenceInfo xmlns:p15="http://schemas.microsoft.com/office/powerpoint/2012/main" userId="S-1-5-21-335591254-3743126510-2744721249-102877" providerId="AD"/>
      </p:ext>
    </p:extLst>
  </p:cmAuthor>
  <p:cmAuthor id="2" name="Marsal Olivier" initials="MO" lastIdx="5" clrIdx="1">
    <p:extLst>
      <p:ext uri="{19B8F6BF-5375-455C-9EA6-DF929625EA0E}">
        <p15:presenceInfo xmlns:p15="http://schemas.microsoft.com/office/powerpoint/2012/main" userId="S-1-5-21-335591254-3743126510-2744721249-107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E2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395" autoAdjust="0"/>
  </p:normalViewPr>
  <p:slideViewPr>
    <p:cSldViewPr snapToGrid="0">
      <p:cViewPr varScale="1">
        <p:scale>
          <a:sx n="115" d="100"/>
          <a:sy n="115" d="100"/>
        </p:scale>
        <p:origin x="396" y="60"/>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customschemas.google.com/relationships/presentationmetadata" Target="meta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4" name="Google Shape;6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1499467cc20_0_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indent="-298450"/>
            <a:r>
              <a:rPr lang="en-GB" dirty="0" smtClean="0"/>
              <a:t>SCO is a best-effort based network, open to all public and private entities involved in the Earth Observation sector. It was created to answer some shortcomings surrounding the use of satellite data for climate action: while such data is instrumental in understanding Earth’s climate, it unfortunately does not translate necessarily into operational tools that can be used by decision-makers and the wider audience.</a:t>
            </a:r>
          </a:p>
          <a:p>
            <a:pPr marL="457200" indent="-298450"/>
            <a:endParaRPr lang="en-GB" dirty="0" smtClean="0"/>
          </a:p>
          <a:p>
            <a:pPr marL="457200" indent="-298450"/>
            <a:r>
              <a:rPr lang="en-GB" dirty="0" smtClean="0"/>
              <a:t>SCO aims at providing such applications, designed at </a:t>
            </a:r>
            <a:r>
              <a:rPr lang="en-GB" b="1" dirty="0" smtClean="0"/>
              <a:t>the local scale </a:t>
            </a:r>
            <a:r>
              <a:rPr lang="en-GB" dirty="0" smtClean="0"/>
              <a:t>together with their end-users, to </a:t>
            </a:r>
            <a:r>
              <a:rPr lang="en-GB" b="1" dirty="0" smtClean="0"/>
              <a:t>favour climate adaptation, mitigation and monitoring</a:t>
            </a:r>
            <a:r>
              <a:rPr lang="en-GB" dirty="0" smtClean="0"/>
              <a:t>. It also endeavours to foster cooperation in the field and build a network where such tools can be shared and highlighted.</a:t>
            </a:r>
          </a:p>
          <a:p>
            <a:pPr marL="457200" indent="-298450"/>
            <a:endParaRPr lang="en-GB" sz="1100" b="0" i="0" u="none" strike="noStrike" cap="none" dirty="0" smtClean="0">
              <a:solidFill>
                <a:srgbClr val="000000"/>
              </a:solidFill>
              <a:latin typeface="Arial"/>
              <a:ea typeface="Arial"/>
              <a:cs typeface="Arial"/>
              <a:sym typeface="Arial"/>
            </a:endParaRPr>
          </a:p>
          <a:p>
            <a:pPr marL="457200" indent="-298450"/>
            <a:r>
              <a:rPr lang="en-GB" sz="1100" b="0" i="0" u="none" strike="noStrike" cap="none" dirty="0" smtClean="0">
                <a:solidFill>
                  <a:srgbClr val="000000"/>
                </a:solidFill>
                <a:latin typeface="Arial"/>
                <a:ea typeface="Arial"/>
                <a:cs typeface="Arial"/>
                <a:sym typeface="Arial"/>
              </a:rPr>
              <a:t>Provide</a:t>
            </a:r>
            <a:r>
              <a:rPr lang="en-GB" sz="1100" b="1" i="0" u="none" strike="noStrike" cap="none" dirty="0" smtClean="0">
                <a:solidFill>
                  <a:srgbClr val="000000"/>
                </a:solidFill>
                <a:latin typeface="Arial"/>
                <a:ea typeface="Arial"/>
                <a:cs typeface="Arial"/>
                <a:sym typeface="Arial"/>
              </a:rPr>
              <a:t> operational tools </a:t>
            </a:r>
            <a:r>
              <a:rPr lang="en-GB" sz="1100" b="0" i="0" u="none" strike="noStrike" cap="none" dirty="0" smtClean="0">
                <a:solidFill>
                  <a:srgbClr val="000000"/>
                </a:solidFill>
                <a:latin typeface="Arial"/>
                <a:ea typeface="Arial"/>
                <a:cs typeface="Arial"/>
                <a:sym typeface="Arial"/>
              </a:rPr>
              <a:t>for climate adaptation, mitigation and monitoring 1) at a </a:t>
            </a:r>
            <a:r>
              <a:rPr lang="en-GB" sz="1100" b="1" i="0" u="none" strike="noStrike" cap="none" dirty="0" smtClean="0">
                <a:solidFill>
                  <a:srgbClr val="000000"/>
                </a:solidFill>
                <a:latin typeface="Arial"/>
                <a:ea typeface="Arial"/>
                <a:cs typeface="Arial"/>
                <a:sym typeface="Arial"/>
              </a:rPr>
              <a:t>local scale</a:t>
            </a:r>
            <a:r>
              <a:rPr lang="en-GB" sz="1100" b="0" i="0" u="none" strike="noStrike" cap="none" dirty="0" smtClean="0">
                <a:solidFill>
                  <a:srgbClr val="000000"/>
                </a:solidFill>
                <a:latin typeface="Arial"/>
                <a:ea typeface="Arial"/>
                <a:cs typeface="Arial"/>
                <a:sym typeface="Arial"/>
              </a:rPr>
              <a:t>, using satellite-based observation tools together with in-situ data and models, 2) designed to </a:t>
            </a:r>
            <a:r>
              <a:rPr lang="en-GB" sz="1100" b="1" i="0" u="none" strike="noStrike" cap="none" dirty="0" smtClean="0">
                <a:solidFill>
                  <a:srgbClr val="000000"/>
                </a:solidFill>
                <a:latin typeface="Arial"/>
                <a:ea typeface="Arial"/>
                <a:cs typeface="Arial"/>
                <a:sym typeface="Arial"/>
              </a:rPr>
              <a:t>answer specific needs </a:t>
            </a:r>
            <a:r>
              <a:rPr lang="en-GB" sz="1100" b="0" i="0" u="none" strike="noStrike" cap="none" dirty="0" smtClean="0">
                <a:solidFill>
                  <a:srgbClr val="000000"/>
                </a:solidFill>
                <a:latin typeface="Arial"/>
                <a:ea typeface="Arial"/>
                <a:cs typeface="Arial"/>
                <a:sym typeface="Arial"/>
              </a:rPr>
              <a:t>of the general public and decision-makers, 3) that can easily be modified</a:t>
            </a:r>
            <a:r>
              <a:rPr lang="en-GB" sz="1100" b="1" i="0" u="none" strike="noStrike" cap="none" dirty="0" smtClean="0">
                <a:solidFill>
                  <a:srgbClr val="000000"/>
                </a:solidFill>
                <a:latin typeface="Arial"/>
                <a:ea typeface="Arial"/>
                <a:cs typeface="Arial"/>
                <a:sym typeface="Arial"/>
              </a:rPr>
              <a:t> to suit other geographic areas </a:t>
            </a:r>
            <a:r>
              <a:rPr lang="en-GB" sz="1100" b="0" i="0" u="none" strike="noStrike" cap="none" dirty="0" smtClean="0">
                <a:solidFill>
                  <a:srgbClr val="000000"/>
                </a:solidFill>
                <a:latin typeface="Arial"/>
                <a:ea typeface="Arial"/>
                <a:cs typeface="Arial"/>
                <a:sym typeface="Arial"/>
              </a:rPr>
              <a:t>facing similar climate stakes.</a:t>
            </a:r>
          </a:p>
          <a:p>
            <a:pPr marL="457200" indent="-298450"/>
            <a:endParaRPr lang="en-GB" sz="1100" b="0" i="0" u="none" strike="noStrike" cap="none" dirty="0" smtClean="0">
              <a:solidFill>
                <a:srgbClr val="000000"/>
              </a:solidFill>
              <a:latin typeface="Arial"/>
              <a:ea typeface="Arial"/>
              <a:cs typeface="Arial"/>
              <a:sym typeface="Arial"/>
            </a:endParaRPr>
          </a:p>
          <a:p>
            <a:pPr marL="457200" indent="-298450"/>
            <a:r>
              <a:rPr lang="en-GB" sz="800" b="0" i="0" u="none" strike="noStrike" cap="none" dirty="0" smtClean="0">
                <a:solidFill>
                  <a:srgbClr val="000000"/>
                </a:solidFill>
                <a:latin typeface="Arial"/>
                <a:ea typeface="Arial"/>
                <a:cs typeface="Arial"/>
                <a:sym typeface="Arial"/>
              </a:rPr>
              <a:t>Foster cooperation around these applications to favour their reuse and communicate on them</a:t>
            </a:r>
          </a:p>
          <a:p>
            <a:pPr marL="457200" indent="-298450"/>
            <a:endParaRPr lang="en-GB" sz="800" b="0" i="0" u="none" strike="noStrike" cap="none" dirty="0" smtClean="0">
              <a:solidFill>
                <a:srgbClr val="000000"/>
              </a:solidFill>
              <a:latin typeface="Arial"/>
              <a:ea typeface="Arial"/>
              <a:cs typeface="Arial"/>
              <a:sym typeface="Arial"/>
            </a:endParaRPr>
          </a:p>
          <a:p>
            <a:pPr marL="457200" indent="-298450"/>
            <a:r>
              <a:rPr lang="en-GB" sz="800" b="0" i="0" u="none" strike="noStrike" cap="none" dirty="0" smtClean="0">
                <a:solidFill>
                  <a:srgbClr val="000000"/>
                </a:solidFill>
                <a:latin typeface="Arial"/>
                <a:ea typeface="Arial"/>
                <a:cs typeface="Arial"/>
                <a:sym typeface="Arial"/>
              </a:rPr>
              <a:t>Build a network for space agencies and public and private entities involved in the use of EO data for operational climate action</a:t>
            </a:r>
          </a:p>
          <a:p>
            <a:pPr marL="457200" marR="0" lvl="0" indent="-406400" algn="l" rtl="0">
              <a:lnSpc>
                <a:spcPct val="90000"/>
              </a:lnSpc>
              <a:spcBef>
                <a:spcPts val="1000"/>
              </a:spcBef>
              <a:spcAft>
                <a:spcPts val="0"/>
              </a:spcAft>
              <a:buClr>
                <a:schemeClr val="dk1"/>
              </a:buClr>
              <a:buSzPts val="2800"/>
              <a:buFont typeface="Noto Sans Symbols"/>
              <a:buChar char="❖"/>
            </a:pPr>
            <a:endParaRPr lang="en-US" dirty="0" smtClean="0">
              <a:solidFill>
                <a:schemeClr val="tx1"/>
              </a:solidFill>
            </a:endParaRPr>
          </a:p>
          <a:p>
            <a:pPr marL="457200" marR="0" lvl="0" indent="-406400" algn="l" rtl="0">
              <a:lnSpc>
                <a:spcPct val="90000"/>
              </a:lnSpc>
              <a:spcBef>
                <a:spcPts val="1000"/>
              </a:spcBef>
              <a:spcAft>
                <a:spcPts val="0"/>
              </a:spcAft>
              <a:buClr>
                <a:schemeClr val="dk1"/>
              </a:buClr>
              <a:buSzPts val="2800"/>
              <a:buFont typeface="Noto Sans Symbols"/>
              <a:buChar char="❖"/>
            </a:pPr>
            <a:r>
              <a:rPr lang="en-US" dirty="0" smtClean="0">
                <a:solidFill>
                  <a:schemeClr val="tx1"/>
                </a:solidFill>
              </a:rPr>
              <a:t>Space for Climate Observatory (SCO) possible links : </a:t>
            </a:r>
          </a:p>
          <a:p>
            <a:pPr marL="914400" lvl="1" indent="-381000" algn="l" rtl="0">
              <a:lnSpc>
                <a:spcPct val="100000"/>
              </a:lnSpc>
              <a:spcBef>
                <a:spcPts val="500"/>
              </a:spcBef>
              <a:spcAft>
                <a:spcPts val="0"/>
              </a:spcAft>
              <a:buSzPts val="2400"/>
              <a:buChar char="▪"/>
            </a:pPr>
            <a:r>
              <a:rPr lang="en-US" u="sng" dirty="0" err="1" smtClean="0">
                <a:solidFill>
                  <a:schemeClr val="tx1"/>
                </a:solidFill>
              </a:rPr>
              <a:t>WGDisasters</a:t>
            </a:r>
            <a:r>
              <a:rPr lang="en-US" u="sng" dirty="0" smtClean="0">
                <a:solidFill>
                  <a:schemeClr val="tx1"/>
                </a:solidFill>
              </a:rPr>
              <a:t>:</a:t>
            </a:r>
            <a:r>
              <a:rPr lang="en-US" dirty="0" smtClean="0">
                <a:solidFill>
                  <a:schemeClr val="tx1"/>
                </a:solidFill>
              </a:rPr>
              <a:t> </a:t>
            </a:r>
            <a:r>
              <a:rPr lang="en-US" b="1" dirty="0" err="1" smtClean="0">
                <a:solidFill>
                  <a:schemeClr val="tx1"/>
                </a:solidFill>
              </a:rPr>
              <a:t>FloodDAM</a:t>
            </a:r>
            <a:r>
              <a:rPr lang="en-US" dirty="0" smtClean="0">
                <a:solidFill>
                  <a:schemeClr val="tx1"/>
                </a:solidFill>
              </a:rPr>
              <a:t> in pole position as a project to be proposed. </a:t>
            </a:r>
          </a:p>
          <a:p>
            <a:pPr marL="914400" lvl="1" indent="-381000" algn="l" rtl="0">
              <a:lnSpc>
                <a:spcPct val="100000"/>
              </a:lnSpc>
              <a:spcBef>
                <a:spcPts val="500"/>
              </a:spcBef>
              <a:spcAft>
                <a:spcPts val="0"/>
              </a:spcAft>
              <a:buSzPts val="2400"/>
              <a:buChar char="▪"/>
            </a:pPr>
            <a:r>
              <a:rPr lang="en-US" u="sng" dirty="0" err="1" smtClean="0">
                <a:solidFill>
                  <a:schemeClr val="tx1"/>
                </a:solidFill>
              </a:rPr>
              <a:t>WGCapD</a:t>
            </a:r>
            <a:r>
              <a:rPr lang="en-US" u="sng" dirty="0" smtClean="0">
                <a:solidFill>
                  <a:schemeClr val="tx1"/>
                </a:solidFill>
              </a:rPr>
              <a:t>:</a:t>
            </a:r>
            <a:r>
              <a:rPr lang="en-US" dirty="0" smtClean="0">
                <a:solidFill>
                  <a:schemeClr val="tx1"/>
                </a:solidFill>
              </a:rPr>
              <a:t> </a:t>
            </a:r>
            <a:r>
              <a:rPr lang="en-US" b="1" dirty="0" err="1" smtClean="0">
                <a:solidFill>
                  <a:schemeClr val="tx1"/>
                </a:solidFill>
              </a:rPr>
              <a:t>VietSCO</a:t>
            </a:r>
            <a:r>
              <a:rPr lang="en-US" dirty="0" smtClean="0">
                <a:solidFill>
                  <a:schemeClr val="tx1"/>
                </a:solidFill>
              </a:rPr>
              <a:t>, EDUSCO and </a:t>
            </a:r>
            <a:r>
              <a:rPr lang="en-US" b="1" dirty="0" smtClean="0">
                <a:solidFill>
                  <a:schemeClr val="tx1"/>
                </a:solidFill>
              </a:rPr>
              <a:t>TROPISCO</a:t>
            </a:r>
            <a:r>
              <a:rPr lang="en-US" dirty="0" smtClean="0">
                <a:solidFill>
                  <a:schemeClr val="tx1"/>
                </a:solidFill>
              </a:rPr>
              <a:t> and/or </a:t>
            </a:r>
            <a:r>
              <a:rPr lang="en-US" b="1" dirty="0" smtClean="0">
                <a:solidFill>
                  <a:schemeClr val="tx1"/>
                </a:solidFill>
              </a:rPr>
              <a:t>mangroves</a:t>
            </a:r>
            <a:r>
              <a:rPr lang="en-US" dirty="0" smtClean="0">
                <a:solidFill>
                  <a:schemeClr val="tx1"/>
                </a:solidFill>
              </a:rPr>
              <a:t> </a:t>
            </a:r>
          </a:p>
          <a:p>
            <a:pPr marL="0" lvl="0" indent="0" algn="l" rtl="0">
              <a:lnSpc>
                <a:spcPct val="100000"/>
              </a:lnSpc>
              <a:spcBef>
                <a:spcPts val="0"/>
              </a:spcBef>
              <a:spcAft>
                <a:spcPts val="0"/>
              </a:spcAft>
              <a:buSzPts val="1100"/>
              <a:buNone/>
            </a:pPr>
            <a:endParaRPr lang="en-US" dirty="0" smtClean="0">
              <a:solidFill>
                <a:schemeClr val="tx1"/>
              </a:solidFill>
            </a:endParaRPr>
          </a:p>
        </p:txBody>
      </p:sp>
      <p:sp>
        <p:nvSpPr>
          <p:cNvPr id="124" name="Google Shape;124;g1499467cc20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210568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499467cc20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1499467cc20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5" name="Google Shape;13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1499467cc20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1499467cc20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smtClean="0"/>
              <a:t>CNES will increase representation in WGCV </a:t>
            </a:r>
            <a:r>
              <a:rPr lang="en-US" sz="1100" dirty="0" smtClean="0">
                <a:sym typeface="Wingdings" panose="05000000000000000000" pitchFamily="2" charset="2"/>
              </a:rPr>
              <a:t> </a:t>
            </a:r>
            <a:r>
              <a:rPr lang="en-US" sz="1100" b="1" dirty="0" smtClean="0">
                <a:sym typeface="Wingdings" panose="05000000000000000000" pitchFamily="2" charset="2"/>
              </a:rPr>
              <a:t>JM Delvit : Terrain Mapping</a:t>
            </a:r>
            <a:endParaRPr lang="en-US" sz="1100" b="1" dirty="0" smtClean="0"/>
          </a:p>
          <a:p>
            <a:pPr marL="0" lvl="0" indent="0" algn="l" rtl="0">
              <a:spcBef>
                <a:spcPts val="0"/>
              </a:spcBef>
              <a:spcAft>
                <a:spcPts val="0"/>
              </a:spcAft>
              <a:buNone/>
            </a:pPr>
            <a:endParaRPr lang="fr-FR" dirty="0" smtClean="0"/>
          </a:p>
          <a:p>
            <a:pPr marL="0" lvl="0" indent="0" algn="l" rtl="0">
              <a:spcBef>
                <a:spcPts val="0"/>
              </a:spcBef>
              <a:spcAft>
                <a:spcPts val="0"/>
              </a:spcAft>
              <a:buNone/>
            </a:pPr>
            <a:r>
              <a:rPr lang="fr-FR" b="1" dirty="0" err="1" smtClean="0"/>
              <a:t>Infrared</a:t>
            </a:r>
            <a:r>
              <a:rPr lang="fr-FR" b="1" dirty="0" smtClean="0"/>
              <a:t> and Visible Optical</a:t>
            </a:r>
            <a:r>
              <a:rPr lang="fr-FR" b="1" baseline="0" dirty="0" smtClean="0"/>
              <a:t> </a:t>
            </a:r>
            <a:r>
              <a:rPr lang="fr-FR" b="1" baseline="0" dirty="0" err="1" smtClean="0"/>
              <a:t>sensors</a:t>
            </a:r>
            <a:r>
              <a:rPr lang="fr-FR" b="1" baseline="0" dirty="0" smtClean="0"/>
              <a:t> </a:t>
            </a:r>
            <a:r>
              <a:rPr lang="fr-FR" b="1" baseline="0" dirty="0" err="1" smtClean="0"/>
              <a:t>subgroup</a:t>
            </a:r>
            <a:r>
              <a:rPr lang="fr-FR" b="1" baseline="0" dirty="0" smtClean="0"/>
              <a:t> </a:t>
            </a:r>
            <a:r>
              <a:rPr lang="fr-FR" b="1" baseline="0" dirty="0" smtClean="0">
                <a:sym typeface="Wingdings" panose="05000000000000000000" pitchFamily="2" charset="2"/>
              </a:rPr>
              <a:t> IVOS</a:t>
            </a:r>
            <a:endParaRPr b="1"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499467cc20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1499467cc20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499467cc20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g1499467cc20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1499467cc20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1" name="Google Shape;161;g1499467cc20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1499467cc20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1499467cc20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5" name="Google Shape;17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1" name="Google Shape;7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7" name="Google Shape;7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1499467cc20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1499467cc20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89" name="Google Shape;8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499467cc20_0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5" name="Google Shape;95;g1499467cc20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499467cc20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1499467cc20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6" name="Google Shape;10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1499467cc20_0_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8" name="Google Shape;118;g1499467cc20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pic>
        <p:nvPicPr>
          <p:cNvPr id="12" name="Google Shape;12;p11"/>
          <p:cNvPicPr preferRelativeResize="0"/>
          <p:nvPr/>
        </p:nvPicPr>
        <p:blipFill rotWithShape="1">
          <a:blip r:embed="rId2">
            <a:alphaModFix/>
          </a:blip>
          <a:srcRect/>
          <a:stretch/>
        </p:blipFill>
        <p:spPr>
          <a:xfrm>
            <a:off x="3301750" y="2265730"/>
            <a:ext cx="8288157" cy="2756714"/>
          </a:xfrm>
          <a:prstGeom prst="rect">
            <a:avLst/>
          </a:prstGeom>
          <a:noFill/>
          <a:ln>
            <a:noFill/>
          </a:ln>
        </p:spPr>
      </p:pic>
      <p:pic>
        <p:nvPicPr>
          <p:cNvPr id="13" name="Google Shape;13;p11"/>
          <p:cNvPicPr preferRelativeResize="0"/>
          <p:nvPr/>
        </p:nvPicPr>
        <p:blipFill rotWithShape="1">
          <a:blip r:embed="rId3">
            <a:alphaModFix/>
          </a:blip>
          <a:srcRect b="-113"/>
          <a:stretch/>
        </p:blipFill>
        <p:spPr>
          <a:xfrm rot="10800000" flipH="1">
            <a:off x="2824280" y="4824248"/>
            <a:ext cx="5391556" cy="2038097"/>
          </a:xfrm>
          <a:prstGeom prst="rect">
            <a:avLst/>
          </a:prstGeom>
          <a:noFill/>
          <a:ln>
            <a:noFill/>
          </a:ln>
        </p:spPr>
      </p:pic>
      <p:pic>
        <p:nvPicPr>
          <p:cNvPr id="14" name="Google Shape;14;p11" descr="A picture containing nature&#10;&#10;Description automatically generated"/>
          <p:cNvPicPr preferRelativeResize="0"/>
          <p:nvPr/>
        </p:nvPicPr>
        <p:blipFill rotWithShape="1">
          <a:blip r:embed="rId4">
            <a:alphaModFix/>
          </a:blip>
          <a:srcRect/>
          <a:stretch/>
        </p:blipFill>
        <p:spPr>
          <a:xfrm>
            <a:off x="8477344" y="-1"/>
            <a:ext cx="3714656" cy="2686815"/>
          </a:xfrm>
          <a:prstGeom prst="rect">
            <a:avLst/>
          </a:prstGeom>
          <a:noFill/>
          <a:ln>
            <a:noFill/>
          </a:ln>
        </p:spPr>
      </p:pic>
      <p:sp>
        <p:nvSpPr>
          <p:cNvPr id="15" name="Google Shape;15;p11"/>
          <p:cNvSpPr/>
          <p:nvPr/>
        </p:nvSpPr>
        <p:spPr>
          <a:xfrm flipH="1">
            <a:off x="5456394" y="1968439"/>
            <a:ext cx="6751471" cy="4901119"/>
          </a:xfrm>
          <a:custGeom>
            <a:avLst/>
            <a:gdLst/>
            <a:ahLst/>
            <a:cxnLst/>
            <a:rect l="l" t="t" r="r" b="b"/>
            <a:pathLst>
              <a:path w="6751471" h="4901119" extrusionOk="0">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 name="Google Shape;16;p11"/>
          <p:cNvSpPr/>
          <p:nvPr/>
        </p:nvSpPr>
        <p:spPr>
          <a:xfrm flipH="1">
            <a:off x="-4784" y="-14542"/>
            <a:ext cx="12199164" cy="6874921"/>
          </a:xfrm>
          <a:custGeom>
            <a:avLst/>
            <a:gdLst/>
            <a:ahLst/>
            <a:cxnLst/>
            <a:rect l="l" t="t" r="r" b="b"/>
            <a:pathLst>
              <a:path w="14761910" h="6836301" extrusionOk="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dist="38100" dir="27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7" name="Google Shape;17;p11"/>
          <p:cNvPicPr preferRelativeResize="0"/>
          <p:nvPr/>
        </p:nvPicPr>
        <p:blipFill rotWithShape="1">
          <a:blip r:embed="rId5">
            <a:alphaModFix/>
          </a:blip>
          <a:srcRect/>
          <a:stretch/>
        </p:blipFill>
        <p:spPr>
          <a:xfrm>
            <a:off x="138431" y="5311498"/>
            <a:ext cx="2738896" cy="1508514"/>
          </a:xfrm>
          <a:prstGeom prst="rect">
            <a:avLst/>
          </a:prstGeom>
          <a:noFill/>
          <a:ln>
            <a:noFill/>
          </a:ln>
          <a:effectLst>
            <a:outerShdw blurRad="50800" dist="38100" dir="2700000" algn="tl" rotWithShape="0">
              <a:srgbClr val="000000">
                <a:alpha val="40000"/>
              </a:srgbClr>
            </a:outerShdw>
          </a:effectLst>
        </p:spPr>
      </p:pic>
      <p:pic>
        <p:nvPicPr>
          <p:cNvPr id="18" name="Google Shape;18;p11"/>
          <p:cNvPicPr preferRelativeResize="0"/>
          <p:nvPr/>
        </p:nvPicPr>
        <p:blipFill rotWithShape="1">
          <a:blip r:embed="rId6">
            <a:alphaModFix amt="34000"/>
          </a:blip>
          <a:srcRect l="32582" t="2399" r="8554" b="-8773"/>
          <a:stretch/>
        </p:blipFill>
        <p:spPr>
          <a:xfrm rot="5400000">
            <a:off x="5734286" y="-1016167"/>
            <a:ext cx="5455273" cy="7480884"/>
          </a:xfrm>
          <a:prstGeom prst="rtTriangle">
            <a:avLst/>
          </a:prstGeom>
          <a:noFill/>
          <a:ln>
            <a:noFill/>
          </a:ln>
        </p:spPr>
      </p:pic>
      <p:pic>
        <p:nvPicPr>
          <p:cNvPr id="19" name="Google Shape;19;p11"/>
          <p:cNvPicPr preferRelativeResize="0"/>
          <p:nvPr/>
        </p:nvPicPr>
        <p:blipFill rotWithShape="1">
          <a:blip r:embed="rId6">
            <a:alphaModFix amt="34000"/>
          </a:blip>
          <a:srcRect l="54016" t="36081" r="11355" b="671"/>
          <a:stretch/>
        </p:blipFill>
        <p:spPr>
          <a:xfrm rot="-5400000">
            <a:off x="5792642" y="4819952"/>
            <a:ext cx="1719709" cy="2366806"/>
          </a:xfrm>
          <a:prstGeom prst="rtTriangle">
            <a:avLst/>
          </a:prstGeom>
          <a:noFill/>
          <a:ln>
            <a:noFill/>
          </a:ln>
        </p:spPr>
      </p:pic>
      <p:sp>
        <p:nvSpPr>
          <p:cNvPr id="20" name="Google Shape;20;p11"/>
          <p:cNvSpPr txBox="1">
            <a:spLocks noGrp="1"/>
          </p:cNvSpPr>
          <p:nvPr>
            <p:ph type="title"/>
          </p:nvPr>
        </p:nvSpPr>
        <p:spPr>
          <a:xfrm>
            <a:off x="176047" y="175938"/>
            <a:ext cx="6157185" cy="397264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8000"/>
              <a:buFont typeface="Arial"/>
              <a:buNone/>
              <a:defRPr sz="80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
        <p:cNvGrpSpPr/>
        <p:nvPr/>
      </p:nvGrpSpPr>
      <p:grpSpPr>
        <a:xfrm>
          <a:off x="0" y="0"/>
          <a:ext cx="0" cy="0"/>
          <a:chOff x="0" y="0"/>
          <a:chExt cx="0" cy="0"/>
        </a:xfrm>
      </p:grpSpPr>
      <p:sp>
        <p:nvSpPr>
          <p:cNvPr id="22" name="Google Shape;22;p12"/>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23" name="Google Shape;23;p12"/>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24" name="Google Shape;24;p12"/>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25" name="Google Shape;25;p12"/>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26" name="Google Shape;26;p12"/>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27" name="Google Shape;27;p12"/>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1" i="0" u="none" strike="noStrike" cap="none">
                <a:solidFill>
                  <a:schemeClr val="accent1"/>
                </a:solidFill>
                <a:latin typeface="Arial"/>
                <a:ea typeface="Arial"/>
                <a:cs typeface="Arial"/>
                <a:sym typeface="Arial"/>
              </a:rPr>
              <a:t>Slide </a:t>
            </a:r>
            <a:fld id="{00000000-1234-1234-1234-123412341234}" type="slidenum">
              <a:rPr lang="en-US" sz="1400" b="1" i="0" u="none" strike="noStrike" cap="none">
                <a:solidFill>
                  <a:schemeClr val="accent1"/>
                </a:solidFill>
                <a:latin typeface="Arial"/>
                <a:ea typeface="Arial"/>
                <a:cs typeface="Arial"/>
                <a:sym typeface="Arial"/>
              </a:rPr>
              <a:t>‹N°›</a:t>
            </a:fld>
            <a:endParaRPr sz="1400" b="1" i="0" u="none" strike="noStrike" cap="none">
              <a:solidFill>
                <a:schemeClr val="accent1"/>
              </a:solidFill>
              <a:latin typeface="Arial"/>
              <a:ea typeface="Arial"/>
              <a:cs typeface="Arial"/>
              <a:sym typeface="Arial"/>
            </a:endParaRPr>
          </a:p>
        </p:txBody>
      </p:sp>
      <p:sp>
        <p:nvSpPr>
          <p:cNvPr id="28" name="Google Shape;28;p12"/>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accent1"/>
                </a:solidFill>
                <a:latin typeface="Arial"/>
                <a:ea typeface="Arial"/>
                <a:cs typeface="Arial"/>
                <a:sym typeface="Arial"/>
              </a:rPr>
              <a:t>SIT</a:t>
            </a:r>
            <a:r>
              <a:rPr lang="en-US" b="1">
                <a:solidFill>
                  <a:schemeClr val="accent1"/>
                </a:solidFill>
              </a:rPr>
              <a:t> TW,</a:t>
            </a:r>
            <a:r>
              <a:rPr lang="en-US" sz="1400" b="1" i="0" u="none" strike="noStrike" cap="none">
                <a:solidFill>
                  <a:schemeClr val="accent1"/>
                </a:solidFill>
                <a:latin typeface="Arial"/>
                <a:ea typeface="Arial"/>
                <a:cs typeface="Arial"/>
                <a:sym typeface="Arial"/>
              </a:rPr>
              <a:t> </a:t>
            </a:r>
            <a:r>
              <a:rPr lang="en-US" b="1">
                <a:solidFill>
                  <a:schemeClr val="accent1"/>
                </a:solidFill>
              </a:rPr>
              <a:t>14-15</a:t>
            </a:r>
            <a:r>
              <a:rPr lang="en-US" sz="1400" b="1" i="0" u="none" strike="noStrike" cap="none">
                <a:solidFill>
                  <a:schemeClr val="accent1"/>
                </a:solidFill>
                <a:latin typeface="Arial"/>
                <a:ea typeface="Arial"/>
                <a:cs typeface="Arial"/>
                <a:sym typeface="Arial"/>
              </a:rPr>
              <a:t> </a:t>
            </a:r>
            <a:r>
              <a:rPr lang="en-US" b="1">
                <a:solidFill>
                  <a:schemeClr val="accent1"/>
                </a:solidFill>
              </a:rPr>
              <a:t>September</a:t>
            </a:r>
            <a:r>
              <a:rPr lang="en-US" sz="1400" b="1" i="0" u="none" strike="noStrike" cap="none">
                <a:solidFill>
                  <a:schemeClr val="accent1"/>
                </a:solidFill>
                <a:latin typeface="Arial"/>
                <a:ea typeface="Arial"/>
                <a:cs typeface="Arial"/>
                <a:sym typeface="Arial"/>
              </a:rPr>
              <a:t> 2022</a:t>
            </a:r>
            <a:endParaRPr sz="1400" b="0" i="0" u="none" strike="noStrike" cap="none">
              <a:solidFill>
                <a:srgbClr val="000000"/>
              </a:solidFill>
              <a:latin typeface="Arial"/>
              <a:ea typeface="Arial"/>
              <a:cs typeface="Arial"/>
              <a:sym typeface="Arial"/>
            </a:endParaRPr>
          </a:p>
        </p:txBody>
      </p:sp>
      <p:sp>
        <p:nvSpPr>
          <p:cNvPr id="29" name="Google Shape;29;p12"/>
          <p:cNvSpPr txBox="1">
            <a:spLocks noGrp="1"/>
          </p:cNvSpPr>
          <p:nvPr>
            <p:ph type="body" idx="1"/>
          </p:nvPr>
        </p:nvSpPr>
        <p:spPr>
          <a:xfrm>
            <a:off x="324233" y="1558533"/>
            <a:ext cx="11495400" cy="4662871"/>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0" name="Google Shape;30;p12"/>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1"/>
        <p:cNvGrpSpPr/>
        <p:nvPr/>
      </p:nvGrpSpPr>
      <p:grpSpPr>
        <a:xfrm>
          <a:off x="0" y="0"/>
          <a:ext cx="0" cy="0"/>
          <a:chOff x="0" y="0"/>
          <a:chExt cx="0" cy="0"/>
        </a:xfrm>
      </p:grpSpPr>
      <p:sp>
        <p:nvSpPr>
          <p:cNvPr id="32" name="Google Shape;32;p13"/>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33" name="Google Shape;33;p13"/>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34" name="Google Shape;34;p13"/>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35" name="Google Shape;35;p13"/>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36" name="Google Shape;36;p13"/>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37" name="Google Shape;37;p13"/>
          <p:cNvSpPr txBox="1">
            <a:spLocks noGrp="1"/>
          </p:cNvSpPr>
          <p:nvPr>
            <p:ph type="body" idx="1"/>
          </p:nvPr>
        </p:nvSpPr>
        <p:spPr>
          <a:xfrm>
            <a:off x="386632"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8" name="Google Shape;38;p13"/>
          <p:cNvSpPr txBox="1">
            <a:spLocks noGrp="1"/>
          </p:cNvSpPr>
          <p:nvPr>
            <p:ph type="body" idx="2"/>
          </p:nvPr>
        </p:nvSpPr>
        <p:spPr>
          <a:xfrm>
            <a:off x="6296361"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9" name="Google Shape;39;p13"/>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1" i="0" u="none" strike="noStrike" cap="none">
                <a:solidFill>
                  <a:schemeClr val="accent1"/>
                </a:solidFill>
                <a:latin typeface="Arial"/>
                <a:ea typeface="Arial"/>
                <a:cs typeface="Arial"/>
                <a:sym typeface="Arial"/>
              </a:rPr>
              <a:t>Slide </a:t>
            </a:r>
            <a:fld id="{00000000-1234-1234-1234-123412341234}" type="slidenum">
              <a:rPr lang="en-US" sz="1400" b="1" i="0" u="none" strike="noStrike" cap="none">
                <a:solidFill>
                  <a:schemeClr val="accent1"/>
                </a:solidFill>
                <a:latin typeface="Arial"/>
                <a:ea typeface="Arial"/>
                <a:cs typeface="Arial"/>
                <a:sym typeface="Arial"/>
              </a:rPr>
              <a:t>‹N°›</a:t>
            </a:fld>
            <a:endParaRPr sz="1400" b="1" i="0" u="none" strike="noStrike" cap="none">
              <a:solidFill>
                <a:schemeClr val="accent1"/>
              </a:solidFill>
              <a:latin typeface="Arial"/>
              <a:ea typeface="Arial"/>
              <a:cs typeface="Arial"/>
              <a:sym typeface="Arial"/>
            </a:endParaRPr>
          </a:p>
        </p:txBody>
      </p:sp>
      <p:sp>
        <p:nvSpPr>
          <p:cNvPr id="40" name="Google Shape;40;p13"/>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1" name="Google Shape;41;p13"/>
          <p:cNvSpPr txBox="1"/>
          <p:nvPr/>
        </p:nvSpPr>
        <p:spPr>
          <a:xfrm>
            <a:off x="-24384" y="6562799"/>
            <a:ext cx="49257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b="1">
                <a:solidFill>
                  <a:schemeClr val="accent1"/>
                </a:solidFill>
              </a:rPr>
              <a:t>SIT TW, 14-15 September 2022</a:t>
            </a:r>
            <a:endParaRPr b="1">
              <a:solidFill>
                <a:schemeClr val="accent1"/>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2"/>
        <p:cNvGrpSpPr/>
        <p:nvPr/>
      </p:nvGrpSpPr>
      <p:grpSpPr>
        <a:xfrm>
          <a:off x="0" y="0"/>
          <a:ext cx="0" cy="0"/>
          <a:chOff x="0" y="0"/>
          <a:chExt cx="0" cy="0"/>
        </a:xfrm>
      </p:grpSpPr>
      <p:sp>
        <p:nvSpPr>
          <p:cNvPr id="43" name="Google Shape;43;p14"/>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44" name="Google Shape;44;p14"/>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45" name="Google Shape;45;p14"/>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46" name="Google Shape;46;p14"/>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47" name="Google Shape;47;p14"/>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48" name="Google Shape;48;p14"/>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1" i="0" u="none" strike="noStrike" cap="none">
                <a:solidFill>
                  <a:schemeClr val="accent1"/>
                </a:solidFill>
                <a:latin typeface="Arial"/>
                <a:ea typeface="Arial"/>
                <a:cs typeface="Arial"/>
                <a:sym typeface="Arial"/>
              </a:rPr>
              <a:t>Slide </a:t>
            </a:r>
            <a:fld id="{00000000-1234-1234-1234-123412341234}" type="slidenum">
              <a:rPr lang="en-US" sz="1400" b="1" i="0" u="none" strike="noStrike" cap="none">
                <a:solidFill>
                  <a:schemeClr val="accent1"/>
                </a:solidFill>
                <a:latin typeface="Arial"/>
                <a:ea typeface="Arial"/>
                <a:cs typeface="Arial"/>
                <a:sym typeface="Arial"/>
              </a:rPr>
              <a:t>‹N°›</a:t>
            </a:fld>
            <a:endParaRPr sz="1400" b="1" i="0" u="none" strike="noStrike" cap="none">
              <a:solidFill>
                <a:schemeClr val="accent1"/>
              </a:solidFill>
              <a:latin typeface="Arial"/>
              <a:ea typeface="Arial"/>
              <a:cs typeface="Arial"/>
              <a:sym typeface="Arial"/>
            </a:endParaRPr>
          </a:p>
        </p:txBody>
      </p:sp>
      <p:sp>
        <p:nvSpPr>
          <p:cNvPr id="49" name="Google Shape;49;p14"/>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0" name="Google Shape;50;p14"/>
          <p:cNvSpPr txBox="1"/>
          <p:nvPr/>
        </p:nvSpPr>
        <p:spPr>
          <a:xfrm>
            <a:off x="-24384" y="6562799"/>
            <a:ext cx="49257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b="1">
                <a:solidFill>
                  <a:schemeClr val="accent1"/>
                </a:solidFill>
              </a:rPr>
              <a:t>SIT TW, 14-15 September 2022</a:t>
            </a:r>
            <a:endParaRPr b="1">
              <a:solidFill>
                <a:schemeClr val="accent1"/>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51"/>
        <p:cNvGrpSpPr/>
        <p:nvPr/>
      </p:nvGrpSpPr>
      <p:grpSpPr>
        <a:xfrm>
          <a:off x="0" y="0"/>
          <a:ext cx="0" cy="0"/>
          <a:chOff x="0" y="0"/>
          <a:chExt cx="0" cy="0"/>
        </a:xfrm>
      </p:grpSpPr>
      <p:sp>
        <p:nvSpPr>
          <p:cNvPr id="52" name="Google Shape;52;p15"/>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53" name="Google Shape;53;p15"/>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54" name="Google Shape;54;p15"/>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55" name="Google Shape;55;p15"/>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56" name="Google Shape;56;p15"/>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57" name="Google Shape;57;p15"/>
          <p:cNvSpPr txBox="1">
            <a:spLocks noGrp="1"/>
          </p:cNvSpPr>
          <p:nvPr>
            <p:ph type="body" idx="1"/>
          </p:nvPr>
        </p:nvSpPr>
        <p:spPr>
          <a:xfrm>
            <a:off x="5180012" y="1373852"/>
            <a:ext cx="6172200" cy="469440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Noto Sans Symbols"/>
              <a:buChar char="❖"/>
              <a:defRPr sz="32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2pPr>
            <a:lvl3pPr marL="1371600" marR="0" lvl="2" indent="-381000" algn="l" rtl="0">
              <a:lnSpc>
                <a:spcPct val="90000"/>
              </a:lnSpc>
              <a:spcBef>
                <a:spcPts val="500"/>
              </a:spcBef>
              <a:spcAft>
                <a:spcPts val="0"/>
              </a:spcAft>
              <a:buClr>
                <a:schemeClr val="dk1"/>
              </a:buClr>
              <a:buSzPts val="2400"/>
              <a:buFont typeface="Courier New"/>
              <a:buChar char="o"/>
              <a:defRPr sz="2400" b="0" i="0" u="none" strike="noStrike" cap="none">
                <a:solidFill>
                  <a:schemeClr val="dk1"/>
                </a:solidFill>
                <a:latin typeface="Arial"/>
                <a:ea typeface="Arial"/>
                <a:cs typeface="Arial"/>
                <a:sym typeface="Arial"/>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8" name="Google Shape;58;p15"/>
          <p:cNvSpPr txBox="1">
            <a:spLocks noGrp="1"/>
          </p:cNvSpPr>
          <p:nvPr>
            <p:ph type="body" idx="2"/>
          </p:nvPr>
        </p:nvSpPr>
        <p:spPr>
          <a:xfrm>
            <a:off x="839788" y="1373852"/>
            <a:ext cx="3932237" cy="463055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59" name="Google Shape;59;p15"/>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1" i="0" u="none" strike="noStrike" cap="none">
                <a:solidFill>
                  <a:schemeClr val="accent1"/>
                </a:solidFill>
                <a:latin typeface="Arial"/>
                <a:ea typeface="Arial"/>
                <a:cs typeface="Arial"/>
                <a:sym typeface="Arial"/>
              </a:rPr>
              <a:t>Slide </a:t>
            </a:r>
            <a:fld id="{00000000-1234-1234-1234-123412341234}" type="slidenum">
              <a:rPr lang="en-US" sz="1400" b="1" i="0" u="none" strike="noStrike" cap="none">
                <a:solidFill>
                  <a:schemeClr val="accent1"/>
                </a:solidFill>
                <a:latin typeface="Arial"/>
                <a:ea typeface="Arial"/>
                <a:cs typeface="Arial"/>
                <a:sym typeface="Arial"/>
              </a:rPr>
              <a:t>‹N°›</a:t>
            </a:fld>
            <a:endParaRPr sz="1400" b="1" i="0" u="none" strike="noStrike" cap="none">
              <a:solidFill>
                <a:schemeClr val="accent1"/>
              </a:solidFill>
              <a:latin typeface="Arial"/>
              <a:ea typeface="Arial"/>
              <a:cs typeface="Arial"/>
              <a:sym typeface="Arial"/>
            </a:endParaRPr>
          </a:p>
        </p:txBody>
      </p:sp>
      <p:sp>
        <p:nvSpPr>
          <p:cNvPr id="60" name="Google Shape;60;p15"/>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1" name="Google Shape;61;p15"/>
          <p:cNvSpPr txBox="1"/>
          <p:nvPr/>
        </p:nvSpPr>
        <p:spPr>
          <a:xfrm>
            <a:off x="-24384" y="6562799"/>
            <a:ext cx="49257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b="1">
                <a:solidFill>
                  <a:schemeClr val="accent1"/>
                </a:solidFill>
              </a:rPr>
              <a:t>SIT TW, 14-15 September 2022</a:t>
            </a:r>
            <a:endParaRPr b="1">
              <a:solidFill>
                <a:schemeClr val="accent1"/>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0"/>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7" name="Google Shape;7;p10"/>
          <p:cNvPicPr preferRelativeResize="0"/>
          <p:nvPr/>
        </p:nvPicPr>
        <p:blipFill rotWithShape="1">
          <a:blip r:embed="rId7">
            <a:alphaModFix amt="34000"/>
          </a:blip>
          <a:srcRect l="51339" t="39269" r="-2839" b="35419"/>
          <a:stretch/>
        </p:blipFill>
        <p:spPr>
          <a:xfrm flipH="1">
            <a:off x="9304422" y="0"/>
            <a:ext cx="2887578" cy="1037492"/>
          </a:xfrm>
          <a:prstGeom prst="rect">
            <a:avLst/>
          </a:prstGeom>
          <a:noFill/>
          <a:ln>
            <a:noFill/>
          </a:ln>
        </p:spPr>
      </p:pic>
      <p:pic>
        <p:nvPicPr>
          <p:cNvPr id="8" name="Google Shape;8;p10"/>
          <p:cNvPicPr preferRelativeResize="0"/>
          <p:nvPr/>
        </p:nvPicPr>
        <p:blipFill rotWithShape="1">
          <a:blip r:embed="rId8">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9" name="Google Shape;9;p10"/>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10" name="Google Shape;10;p10"/>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https://creativecommons.org/licenses/by-sa/3.0/" TargetMode="External"/><Relationship Id="rId5" Type="http://schemas.openxmlformats.org/officeDocument/2006/relationships/hyperlink" Target="https://en.wikipedia.org/wiki/Biarritz#/media/File:Biarritz-Plage.JPG" TargetMode="External"/><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
          <p:cNvSpPr txBox="1">
            <a:spLocks noGrp="1"/>
          </p:cNvSpPr>
          <p:nvPr>
            <p:ph type="title"/>
          </p:nvPr>
        </p:nvSpPr>
        <p:spPr>
          <a:xfrm>
            <a:off x="176047" y="175938"/>
            <a:ext cx="6157185" cy="313675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8000"/>
              <a:buNone/>
            </a:pPr>
            <a:r>
              <a:rPr lang="en-US" sz="6600">
                <a:solidFill>
                  <a:srgbClr val="FFFFFF"/>
                </a:solidFill>
              </a:rPr>
              <a:t>CNES CEOS Chair Priorities 2022</a:t>
            </a:r>
            <a:endParaRPr sz="6600"/>
          </a:p>
        </p:txBody>
      </p:sp>
      <p:sp>
        <p:nvSpPr>
          <p:cNvPr id="67" name="Google Shape;67;p1"/>
          <p:cNvSpPr/>
          <p:nvPr/>
        </p:nvSpPr>
        <p:spPr>
          <a:xfrm>
            <a:off x="8771800" y="4442650"/>
            <a:ext cx="3344100" cy="2840400"/>
          </a:xfrm>
          <a:prstGeom prst="rect">
            <a:avLst/>
          </a:prstGeom>
          <a:noFill/>
          <a:ln>
            <a:noFill/>
          </a:ln>
        </p:spPr>
        <p:txBody>
          <a:bodyPr spcFirstLastPara="1" wrap="square" lIns="0" tIns="0" rIns="0" bIns="0" anchor="t" anchorCtr="0">
            <a:noAutofit/>
          </a:bodyPr>
          <a:lstStyle/>
          <a:p>
            <a:pPr marL="0" marR="0" lvl="0" indent="0" algn="r" rtl="0">
              <a:lnSpc>
                <a:spcPct val="150000"/>
              </a:lnSpc>
              <a:spcBef>
                <a:spcPts val="0"/>
              </a:spcBef>
              <a:spcAft>
                <a:spcPts val="0"/>
              </a:spcAft>
              <a:buClr>
                <a:srgbClr val="000000"/>
              </a:buClr>
              <a:buSzPts val="2200"/>
              <a:buFont typeface="Arial"/>
              <a:buNone/>
            </a:pPr>
            <a:r>
              <a:rPr lang="en-US" sz="2200" b="1" i="0" u="none" strike="noStrike" cap="none" dirty="0">
                <a:solidFill>
                  <a:schemeClr val="accent1"/>
                </a:solidFill>
                <a:latin typeface="Arial"/>
                <a:ea typeface="Arial"/>
                <a:cs typeface="Arial"/>
                <a:sym typeface="Arial"/>
              </a:rPr>
              <a:t>Dr. Selma Cherchali CNES</a:t>
            </a:r>
            <a:endParaRPr sz="1400" b="0" i="0" u="none" strike="noStrike" cap="none" dirty="0">
              <a:solidFill>
                <a:srgbClr val="000000"/>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2200"/>
              <a:buFont typeface="Arial"/>
              <a:buNone/>
            </a:pPr>
            <a:r>
              <a:rPr lang="en-US" sz="2200" b="1" i="0" u="none" strike="noStrike" cap="none" dirty="0">
                <a:solidFill>
                  <a:schemeClr val="accent1"/>
                </a:solidFill>
                <a:latin typeface="Arial"/>
                <a:ea typeface="Arial"/>
                <a:cs typeface="Arial"/>
                <a:sym typeface="Arial"/>
              </a:rPr>
              <a:t>Item </a:t>
            </a:r>
            <a:r>
              <a:rPr lang="en-US" sz="2200" b="1" dirty="0">
                <a:solidFill>
                  <a:schemeClr val="accent1"/>
                </a:solidFill>
              </a:rPr>
              <a:t>8.2</a:t>
            </a:r>
            <a:endParaRPr sz="1400" b="0" i="0" u="none" strike="noStrike" cap="none" dirty="0">
              <a:solidFill>
                <a:srgbClr val="000000"/>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2200"/>
              <a:buFont typeface="Arial"/>
              <a:buNone/>
            </a:pPr>
            <a:r>
              <a:rPr lang="en-US" sz="2200" b="1" i="0" u="none" strike="noStrike" cap="none" dirty="0">
                <a:solidFill>
                  <a:schemeClr val="accent1"/>
                </a:solidFill>
                <a:latin typeface="Arial"/>
                <a:ea typeface="Arial"/>
                <a:cs typeface="Arial"/>
                <a:sym typeface="Arial"/>
              </a:rPr>
              <a:t>SIT</a:t>
            </a:r>
            <a:r>
              <a:rPr lang="en-US" sz="2200" b="1" dirty="0">
                <a:solidFill>
                  <a:schemeClr val="accent1"/>
                </a:solidFill>
              </a:rPr>
              <a:t> TW</a:t>
            </a:r>
            <a:endParaRPr sz="2200" b="1" i="0" u="none" strike="noStrike" cap="none" dirty="0">
              <a:solidFill>
                <a:schemeClr val="accent1"/>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2200"/>
              <a:buFont typeface="Arial"/>
              <a:buNone/>
            </a:pPr>
            <a:r>
              <a:rPr lang="en-US" sz="2200" b="1" dirty="0">
                <a:solidFill>
                  <a:schemeClr val="accent1"/>
                </a:solidFill>
              </a:rPr>
              <a:t>14-15</a:t>
            </a:r>
            <a:r>
              <a:rPr lang="en-US" sz="2200" b="1" i="0" u="none" strike="noStrike" cap="none" dirty="0">
                <a:solidFill>
                  <a:schemeClr val="accent1"/>
                </a:solidFill>
                <a:latin typeface="Arial"/>
                <a:ea typeface="Arial"/>
                <a:cs typeface="Arial"/>
                <a:sym typeface="Arial"/>
              </a:rPr>
              <a:t> </a:t>
            </a:r>
            <a:r>
              <a:rPr lang="en-US" sz="2200" b="1" dirty="0">
                <a:solidFill>
                  <a:schemeClr val="accent1"/>
                </a:solidFill>
              </a:rPr>
              <a:t>September</a:t>
            </a:r>
            <a:r>
              <a:rPr lang="en-US" sz="2200" b="1" i="0" u="none" strike="noStrike" cap="none" dirty="0">
                <a:solidFill>
                  <a:schemeClr val="accent1"/>
                </a:solidFill>
                <a:latin typeface="Arial"/>
                <a:ea typeface="Arial"/>
                <a:cs typeface="Arial"/>
                <a:sym typeface="Arial"/>
              </a:rPr>
              <a:t> 2022</a:t>
            </a:r>
            <a:endParaRPr sz="2200" b="1" i="0" u="none" strike="noStrike" cap="none" dirty="0">
              <a:solidFill>
                <a:schemeClr val="accent1"/>
              </a:solidFill>
              <a:latin typeface="Arial"/>
              <a:ea typeface="Arial"/>
              <a:cs typeface="Arial"/>
              <a:sym typeface="Arial"/>
            </a:endParaRPr>
          </a:p>
        </p:txBody>
      </p:sp>
      <p:sp>
        <p:nvSpPr>
          <p:cNvPr id="68" name="Google Shape;68;p1"/>
          <p:cNvSpPr/>
          <p:nvPr/>
        </p:nvSpPr>
        <p:spPr>
          <a:xfrm>
            <a:off x="238943" y="3459596"/>
            <a:ext cx="9536585"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FFFF00"/>
                </a:solidFill>
                <a:latin typeface="Arial"/>
                <a:ea typeface="Arial"/>
                <a:cs typeface="Arial"/>
                <a:sym typeface="Arial"/>
              </a:rPr>
              <a:t>Paths to Sustainability: from strategy to practical measures</a:t>
            </a:r>
            <a:endParaRPr sz="2800" b="0" i="0" u="none" strike="noStrike" cap="none">
              <a:solidFill>
                <a:srgbClr val="FFFF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g1499467cc20_0_35"/>
          <p:cNvSpPr txBox="1">
            <a:spLocks noGrp="1"/>
          </p:cNvSpPr>
          <p:nvPr>
            <p:ph type="body" idx="1"/>
          </p:nvPr>
        </p:nvSpPr>
        <p:spPr>
          <a:xfrm>
            <a:off x="367776" y="1369847"/>
            <a:ext cx="11495400" cy="4662900"/>
          </a:xfrm>
          <a:prstGeom prst="rect">
            <a:avLst/>
          </a:prstGeom>
          <a:noFill/>
          <a:ln>
            <a:noFill/>
          </a:ln>
        </p:spPr>
        <p:txBody>
          <a:bodyPr spcFirstLastPara="1" wrap="square" lIns="91425" tIns="45700" rIns="91425" bIns="45700" anchor="t" anchorCtr="0">
            <a:noAutofit/>
          </a:bodyPr>
          <a:lstStyle/>
          <a:p>
            <a:r>
              <a:rPr lang="en-US" dirty="0" smtClean="0">
                <a:solidFill>
                  <a:schemeClr val="tx1"/>
                </a:solidFill>
              </a:rPr>
              <a:t>The Space for Climate Observatory </a:t>
            </a:r>
            <a:r>
              <a:rPr lang="fr-FR" dirty="0" err="1"/>
              <a:t>is</a:t>
            </a:r>
            <a:r>
              <a:rPr lang="fr-FR" dirty="0"/>
              <a:t> part of the </a:t>
            </a:r>
            <a:r>
              <a:rPr lang="fr-FR" dirty="0" err="1"/>
              <a:t>wider</a:t>
            </a:r>
            <a:r>
              <a:rPr lang="fr-FR" dirty="0"/>
              <a:t> EO global </a:t>
            </a:r>
            <a:r>
              <a:rPr lang="fr-FR" dirty="0" err="1"/>
              <a:t>community</a:t>
            </a:r>
            <a:r>
              <a:rPr lang="fr-FR" dirty="0"/>
              <a:t> as a GEO </a:t>
            </a:r>
            <a:r>
              <a:rPr lang="fr-FR" dirty="0" err="1"/>
              <a:t>participating</a:t>
            </a:r>
            <a:r>
              <a:rPr lang="fr-FR" dirty="0"/>
              <a:t> </a:t>
            </a:r>
            <a:r>
              <a:rPr lang="fr-FR" dirty="0" err="1" smtClean="0"/>
              <a:t>organization</a:t>
            </a:r>
            <a:r>
              <a:rPr lang="fr-FR" dirty="0" smtClean="0"/>
              <a:t>.</a:t>
            </a:r>
            <a:r>
              <a:rPr lang="en-US" dirty="0" smtClean="0">
                <a:solidFill>
                  <a:schemeClr val="tx1"/>
                </a:solidFill>
              </a:rPr>
              <a:t> </a:t>
            </a:r>
            <a:r>
              <a:rPr lang="en-US" dirty="0" smtClean="0">
                <a:solidFill>
                  <a:schemeClr val="tx1"/>
                </a:solidFill>
              </a:rPr>
              <a:t>Its </a:t>
            </a:r>
            <a:r>
              <a:rPr lang="en-US" dirty="0" smtClean="0">
                <a:solidFill>
                  <a:schemeClr val="tx1"/>
                </a:solidFill>
              </a:rPr>
              <a:t>Charter gathers over </a:t>
            </a:r>
            <a:r>
              <a:rPr lang="fr-FR" dirty="0"/>
              <a:t>31 </a:t>
            </a:r>
            <a:r>
              <a:rPr lang="fr-FR" dirty="0" err="1" smtClean="0"/>
              <a:t>partners</a:t>
            </a:r>
            <a:r>
              <a:rPr lang="fr-FR" dirty="0" smtClean="0"/>
              <a:t> </a:t>
            </a:r>
            <a:r>
              <a:rPr lang="fr-FR" dirty="0" err="1" smtClean="0"/>
              <a:t>including</a:t>
            </a:r>
            <a:r>
              <a:rPr lang="fr-FR" dirty="0" smtClean="0"/>
              <a:t> </a:t>
            </a:r>
            <a:r>
              <a:rPr lang="fr-FR" dirty="0"/>
              <a:t>21 </a:t>
            </a:r>
            <a:r>
              <a:rPr lang="fr-FR" dirty="0" err="1" smtClean="0"/>
              <a:t>space</a:t>
            </a:r>
            <a:r>
              <a:rPr lang="fr-FR" dirty="0" smtClean="0"/>
              <a:t> </a:t>
            </a:r>
            <a:r>
              <a:rPr lang="fr-FR" dirty="0" err="1" smtClean="0"/>
              <a:t>agencies</a:t>
            </a:r>
            <a:r>
              <a:rPr lang="fr-FR" dirty="0" smtClean="0"/>
              <a:t>.</a:t>
            </a:r>
            <a:endParaRPr lang="fr-FR" dirty="0" smtClean="0"/>
          </a:p>
          <a:p>
            <a:r>
              <a:rPr lang="en-US" dirty="0" smtClean="0">
                <a:solidFill>
                  <a:schemeClr val="tx1"/>
                </a:solidFill>
              </a:rPr>
              <a:t>The Space for Climate Observatory offers applications with a sustainable framework, providing operational tools at a local scale to answer specific needs suited for specific geographical areas</a:t>
            </a:r>
            <a:endParaRPr lang="en-US" dirty="0">
              <a:solidFill>
                <a:schemeClr val="tx1"/>
              </a:solidFill>
            </a:endParaRPr>
          </a:p>
          <a:p>
            <a:pPr lvl="0"/>
            <a:endParaRPr lang="en-US" sz="1600" dirty="0">
              <a:solidFill>
                <a:schemeClr val="tx1"/>
              </a:solidFill>
            </a:endParaRPr>
          </a:p>
          <a:p>
            <a:pPr lvl="0"/>
            <a:r>
              <a:rPr lang="en-US" dirty="0" smtClean="0">
                <a:solidFill>
                  <a:schemeClr val="tx1"/>
                </a:solidFill>
              </a:rPr>
              <a:t>CNES level in</a:t>
            </a:r>
            <a:r>
              <a:rPr lang="en-US" dirty="0">
                <a:solidFill>
                  <a:schemeClr val="tx1"/>
                </a:solidFill>
              </a:rPr>
              <a:t>-</a:t>
            </a:r>
            <a:r>
              <a:rPr lang="en-US" dirty="0" smtClean="0">
                <a:solidFill>
                  <a:schemeClr val="tx1"/>
                </a:solidFill>
              </a:rPr>
              <a:t>depth analysis of possible ties with different CEOS WGs</a:t>
            </a:r>
          </a:p>
          <a:p>
            <a:pPr marL="457200" marR="0" lvl="0" indent="-406400" algn="l" rtl="0">
              <a:lnSpc>
                <a:spcPct val="90000"/>
              </a:lnSpc>
              <a:spcBef>
                <a:spcPts val="1000"/>
              </a:spcBef>
              <a:spcAft>
                <a:spcPts val="0"/>
              </a:spcAft>
              <a:buClr>
                <a:schemeClr val="dk1"/>
              </a:buClr>
              <a:buSzPts val="2800"/>
              <a:buFont typeface="Noto Sans Symbols"/>
              <a:buChar char="❖"/>
            </a:pPr>
            <a:endParaRPr lang="en-US" sz="1600" dirty="0" smtClean="0">
              <a:solidFill>
                <a:schemeClr val="tx1"/>
              </a:solidFill>
            </a:endParaRPr>
          </a:p>
          <a:p>
            <a:pPr marL="457200" marR="0" lvl="0" indent="-406400" algn="l" rtl="0">
              <a:lnSpc>
                <a:spcPct val="90000"/>
              </a:lnSpc>
              <a:spcBef>
                <a:spcPts val="1000"/>
              </a:spcBef>
              <a:spcAft>
                <a:spcPts val="0"/>
              </a:spcAft>
              <a:buClr>
                <a:schemeClr val="dk1"/>
              </a:buClr>
              <a:buSzPts val="2800"/>
              <a:buFont typeface="Noto Sans Symbols"/>
              <a:buChar char="❖"/>
            </a:pPr>
            <a:r>
              <a:rPr lang="en-US" dirty="0" smtClean="0">
                <a:solidFill>
                  <a:schemeClr val="tx1"/>
                </a:solidFill>
              </a:rPr>
              <a:t>Outcome: propose a series of applications that have links with WGs. </a:t>
            </a:r>
          </a:p>
        </p:txBody>
      </p:sp>
      <p:sp>
        <p:nvSpPr>
          <p:cNvPr id="127" name="Google Shape;127;g1499467cc20_0_35"/>
          <p:cNvSpPr txBox="1">
            <a:spLocks noGrp="1"/>
          </p:cNvSpPr>
          <p:nvPr>
            <p:ph type="title"/>
          </p:nvPr>
        </p:nvSpPr>
        <p:spPr>
          <a:xfrm>
            <a:off x="176048" y="175939"/>
            <a:ext cx="9387000" cy="779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Arial"/>
              <a:buNone/>
            </a:pPr>
            <a:r>
              <a:rPr lang="en-US" sz="2400" dirty="0">
                <a:solidFill>
                  <a:srgbClr val="00FF00"/>
                </a:solidFill>
              </a:rPr>
              <a:t>Progress:</a:t>
            </a:r>
            <a:r>
              <a:rPr lang="en-US" sz="2400" dirty="0">
                <a:solidFill>
                  <a:schemeClr val="lt1"/>
                </a:solidFill>
              </a:rPr>
              <a:t> Engage with countries for adaptation and mitigation </a:t>
            </a:r>
            <a:r>
              <a:rPr lang="en-US" sz="2400" dirty="0" smtClean="0">
                <a:solidFill>
                  <a:schemeClr val="lt1"/>
                </a:solidFill>
              </a:rPr>
              <a:t>support: </a:t>
            </a:r>
            <a:r>
              <a:rPr lang="en-US" sz="2400" dirty="0" smtClean="0">
                <a:solidFill>
                  <a:schemeClr val="lt1"/>
                </a:solidFill>
              </a:rPr>
              <a:t>Space for Climate Observatory (SCO)</a:t>
            </a:r>
            <a:endParaRPr sz="2400" dirty="0">
              <a:solidFill>
                <a:schemeClr val="lt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en-US" sz="4000" dirty="0" smtClean="0"/>
              <a:t>SCO’s international Charter</a:t>
            </a:r>
            <a:endParaRPr lang="fr-FR" sz="4000" dirty="0"/>
          </a:p>
        </p:txBody>
      </p:sp>
      <p:pic>
        <p:nvPicPr>
          <p:cNvPr id="4" name="Image 3"/>
          <p:cNvPicPr>
            <a:picLocks noChangeAspect="1"/>
          </p:cNvPicPr>
          <p:nvPr/>
        </p:nvPicPr>
        <p:blipFill>
          <a:blip r:embed="rId2"/>
          <a:stretch>
            <a:fillRect/>
          </a:stretch>
        </p:blipFill>
        <p:spPr>
          <a:xfrm>
            <a:off x="176048" y="1969681"/>
            <a:ext cx="7401477" cy="3631349"/>
          </a:xfrm>
          <a:prstGeom prst="rect">
            <a:avLst/>
          </a:prstGeom>
        </p:spPr>
      </p:pic>
      <p:pic>
        <p:nvPicPr>
          <p:cNvPr id="6" name="Image 5">
            <a:extLst>
              <a:ext uri="{FF2B5EF4-FFF2-40B4-BE49-F238E27FC236}">
                <a16:creationId xmlns:a16="http://schemas.microsoft.com/office/drawing/2014/main" id="{9E5BE05F-FD94-44CB-92C5-40545D3516D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41467" y="2343415"/>
            <a:ext cx="2746721" cy="1923871"/>
          </a:xfrm>
          <a:prstGeom prst="roundRect">
            <a:avLst>
              <a:gd name="adj" fmla="val 20191"/>
            </a:avLst>
          </a:prstGeom>
        </p:spPr>
      </p:pic>
      <p:pic>
        <p:nvPicPr>
          <p:cNvPr id="7" name="Image 6"/>
          <p:cNvPicPr>
            <a:picLocks noChangeAspect="1"/>
          </p:cNvPicPr>
          <p:nvPr/>
        </p:nvPicPr>
        <p:blipFill>
          <a:blip r:embed="rId4"/>
          <a:stretch>
            <a:fillRect/>
          </a:stretch>
        </p:blipFill>
        <p:spPr>
          <a:xfrm>
            <a:off x="8615954" y="4259164"/>
            <a:ext cx="3024351" cy="511050"/>
          </a:xfrm>
          <a:prstGeom prst="rect">
            <a:avLst/>
          </a:prstGeom>
        </p:spPr>
      </p:pic>
      <p:sp>
        <p:nvSpPr>
          <p:cNvPr id="8" name="Flèche droite 7"/>
          <p:cNvSpPr/>
          <p:nvPr/>
        </p:nvSpPr>
        <p:spPr>
          <a:xfrm>
            <a:off x="7691576" y="2546758"/>
            <a:ext cx="897774" cy="2477193"/>
          </a:xfrm>
          <a:prstGeom prst="rightArrow">
            <a:avLst/>
          </a:prstGeom>
          <a:solidFill>
            <a:srgbClr val="6EE2BD"/>
          </a:solidFill>
          <a:ln>
            <a:solidFill>
              <a:srgbClr val="6EE2BD"/>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48281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p:txBody>
          <a:bodyPr/>
          <a:lstStyle/>
          <a:p>
            <a:endParaRPr lang="fr-FR" dirty="0"/>
          </a:p>
        </p:txBody>
      </p:sp>
      <p:sp>
        <p:nvSpPr>
          <p:cNvPr id="3" name="Titre 2"/>
          <p:cNvSpPr>
            <a:spLocks noGrp="1"/>
          </p:cNvSpPr>
          <p:nvPr>
            <p:ph type="title"/>
          </p:nvPr>
        </p:nvSpPr>
        <p:spPr/>
        <p:txBody>
          <a:bodyPr/>
          <a:lstStyle/>
          <a:p>
            <a:r>
              <a:rPr lang="fr-FR" sz="3200" dirty="0" smtClean="0"/>
              <a:t>SCO </a:t>
            </a:r>
            <a:r>
              <a:rPr lang="fr-FR" sz="3200" dirty="0" err="1" smtClean="0"/>
              <a:t>projects</a:t>
            </a:r>
            <a:r>
              <a:rPr lang="fr-FR" sz="3200" dirty="0" smtClean="0"/>
              <a:t> and applications </a:t>
            </a:r>
            <a:r>
              <a:rPr lang="fr-FR" sz="3200" dirty="0" err="1" smtClean="0"/>
              <a:t>around</a:t>
            </a:r>
            <a:r>
              <a:rPr lang="fr-FR" sz="3200" dirty="0" smtClean="0"/>
              <a:t> the world</a:t>
            </a:r>
            <a:endParaRPr lang="fr-FR" sz="3200" dirty="0"/>
          </a:p>
        </p:txBody>
      </p:sp>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l="274" r="274"/>
          <a:stretch/>
        </p:blipFill>
        <p:spPr>
          <a:xfrm>
            <a:off x="1173739" y="1291939"/>
            <a:ext cx="9623393" cy="4825355"/>
          </a:xfrm>
          <a:prstGeom prst="rect">
            <a:avLst/>
          </a:prstGeom>
        </p:spPr>
      </p:pic>
    </p:spTree>
    <p:extLst>
      <p:ext uri="{BB962C8B-B14F-4D97-AF65-F5344CB8AC3E}">
        <p14:creationId xmlns:p14="http://schemas.microsoft.com/office/powerpoint/2010/main" val="2455670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1499467cc20_0_17"/>
          <p:cNvSpPr txBox="1">
            <a:spLocks noGrp="1"/>
          </p:cNvSpPr>
          <p:nvPr>
            <p:ph type="title"/>
          </p:nvPr>
        </p:nvSpPr>
        <p:spPr>
          <a:xfrm>
            <a:off x="176050" y="2321669"/>
            <a:ext cx="6157200" cy="1827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Priority #3</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7"/>
          <p:cNvSpPr txBox="1">
            <a:spLocks noGrp="1"/>
          </p:cNvSpPr>
          <p:nvPr>
            <p:ph type="body" idx="1"/>
          </p:nvPr>
        </p:nvSpPr>
        <p:spPr>
          <a:xfrm>
            <a:off x="127055" y="1429272"/>
            <a:ext cx="8621647" cy="4662871"/>
          </a:xfrm>
          <a:prstGeom prst="rect">
            <a:avLst/>
          </a:prstGeom>
          <a:noFill/>
          <a:ln>
            <a:noFill/>
          </a:ln>
        </p:spPr>
        <p:txBody>
          <a:bodyPr spcFirstLastPara="1" wrap="square" lIns="91425" tIns="45700" rIns="91425" bIns="45700" anchor="t" anchorCtr="0">
            <a:noAutofit/>
          </a:bodyPr>
          <a:lstStyle/>
          <a:p>
            <a:pPr marL="457200" marR="0" lvl="0" indent="-406400" algn="l" rtl="0">
              <a:lnSpc>
                <a:spcPct val="90000"/>
              </a:lnSpc>
              <a:spcBef>
                <a:spcPts val="1000"/>
              </a:spcBef>
              <a:spcAft>
                <a:spcPts val="0"/>
              </a:spcAft>
              <a:buClr>
                <a:schemeClr val="dk1"/>
              </a:buClr>
              <a:buSzPts val="2800"/>
              <a:buFont typeface="Noto Sans Symbols"/>
              <a:buChar char="❖"/>
            </a:pPr>
            <a:r>
              <a:rPr lang="en-US" sz="2400" dirty="0"/>
              <a:t>CEOS protocol to </a:t>
            </a:r>
            <a:r>
              <a:rPr lang="en-US" sz="2400" b="1" dirty="0"/>
              <a:t>support the cross-calibration of thermal infrared measurements</a:t>
            </a:r>
            <a:r>
              <a:rPr lang="en-US" sz="2400" dirty="0"/>
              <a:t> from future CEOS Agency missions: </a:t>
            </a:r>
            <a:endParaRPr dirty="0"/>
          </a:p>
          <a:p>
            <a:pPr marL="457200" marR="0" lvl="0" indent="-228600" algn="l" rtl="0">
              <a:lnSpc>
                <a:spcPct val="100000"/>
              </a:lnSpc>
              <a:spcBef>
                <a:spcPts val="1000"/>
              </a:spcBef>
              <a:spcAft>
                <a:spcPts val="0"/>
              </a:spcAft>
              <a:buClr>
                <a:schemeClr val="dk1"/>
              </a:buClr>
              <a:buSzPts val="2800"/>
              <a:buFont typeface="Noto Sans Symbols"/>
              <a:buNone/>
            </a:pPr>
            <a:endParaRPr sz="1200" dirty="0"/>
          </a:p>
          <a:p>
            <a:pPr marL="914400" lvl="1" indent="-381000" algn="l" rtl="0">
              <a:lnSpc>
                <a:spcPct val="90000"/>
              </a:lnSpc>
              <a:spcBef>
                <a:spcPts val="500"/>
              </a:spcBef>
              <a:spcAft>
                <a:spcPts val="0"/>
              </a:spcAft>
              <a:buSzPts val="2400"/>
              <a:buChar char="▪"/>
            </a:pPr>
            <a:r>
              <a:rPr lang="en-US" sz="2000" b="1" dirty="0"/>
              <a:t>WGCV supporting </a:t>
            </a:r>
            <a:r>
              <a:rPr lang="en-US" sz="2000" dirty="0"/>
              <a:t>– CEOS Work Plan 2022-2024 task established</a:t>
            </a:r>
            <a:endParaRPr dirty="0"/>
          </a:p>
          <a:p>
            <a:pPr marL="914400" lvl="1" indent="-381000" algn="l" rtl="0">
              <a:lnSpc>
                <a:spcPct val="90000"/>
              </a:lnSpc>
              <a:spcBef>
                <a:spcPts val="500"/>
              </a:spcBef>
              <a:spcAft>
                <a:spcPts val="0"/>
              </a:spcAft>
              <a:buSzPts val="2400"/>
              <a:buChar char="▪"/>
            </a:pPr>
            <a:r>
              <a:rPr lang="en-US" sz="2000" b="1" dirty="0"/>
              <a:t>Definition</a:t>
            </a:r>
            <a:r>
              <a:rPr lang="en-US" sz="2000" dirty="0"/>
              <a:t> </a:t>
            </a:r>
            <a:r>
              <a:rPr lang="en-US" sz="2000" b="1" dirty="0"/>
              <a:t>of a common network of in situ calibration sites</a:t>
            </a:r>
            <a:r>
              <a:rPr lang="en-US" sz="2000" dirty="0"/>
              <a:t> </a:t>
            </a:r>
            <a:r>
              <a:rPr lang="en-US" sz="2000" b="1" dirty="0"/>
              <a:t>to harmonize calibration methods for thermal infrared instruments</a:t>
            </a:r>
            <a:r>
              <a:rPr lang="en-US" sz="2000" dirty="0"/>
              <a:t> taking advantage of the previous work done in the </a:t>
            </a:r>
            <a:r>
              <a:rPr lang="en-US" sz="2000" b="1" dirty="0">
                <a:solidFill>
                  <a:srgbClr val="FF0000"/>
                </a:solidFill>
              </a:rPr>
              <a:t>“Land Surface Temperature Product Validation Best Practice Protocol</a:t>
            </a:r>
            <a:r>
              <a:rPr lang="en-US" sz="2000" b="1" dirty="0"/>
              <a:t>”</a:t>
            </a:r>
            <a:r>
              <a:rPr lang="en-US" sz="2000" dirty="0"/>
              <a:t> written by LPV WGCV subgroup</a:t>
            </a:r>
            <a:endParaRPr dirty="0"/>
          </a:p>
          <a:p>
            <a:pPr marL="914400" lvl="1" indent="-381000" algn="l" rtl="0">
              <a:lnSpc>
                <a:spcPct val="90000"/>
              </a:lnSpc>
              <a:spcBef>
                <a:spcPts val="500"/>
              </a:spcBef>
              <a:spcAft>
                <a:spcPts val="0"/>
              </a:spcAft>
              <a:buSzPts val="2400"/>
              <a:buChar char="▪"/>
            </a:pPr>
            <a:r>
              <a:rPr lang="en-US" sz="2000" dirty="0"/>
              <a:t>Connections </a:t>
            </a:r>
            <a:r>
              <a:rPr lang="en-US" sz="2000" b="1" dirty="0" err="1">
                <a:solidFill>
                  <a:srgbClr val="FF0000"/>
                </a:solidFill>
              </a:rPr>
              <a:t>Trishna</a:t>
            </a:r>
            <a:r>
              <a:rPr lang="en-US" sz="2000" dirty="0"/>
              <a:t> (CNES/ISRO) made with ESA (LSTM), NASA/JPL (SBG), CSIRO (</a:t>
            </a:r>
            <a:r>
              <a:rPr lang="en-US" sz="2000" dirty="0" err="1"/>
              <a:t>Aquawatch</a:t>
            </a:r>
            <a:r>
              <a:rPr lang="en-US" sz="2000" dirty="0"/>
              <a:t>), etc.</a:t>
            </a:r>
            <a:endParaRPr dirty="0"/>
          </a:p>
          <a:p>
            <a:pPr marL="914400" lvl="1" indent="-381000" algn="l" rtl="0">
              <a:lnSpc>
                <a:spcPct val="90000"/>
              </a:lnSpc>
              <a:spcBef>
                <a:spcPts val="500"/>
              </a:spcBef>
              <a:spcAft>
                <a:spcPts val="0"/>
              </a:spcAft>
              <a:buSzPts val="2400"/>
              <a:buChar char="▪"/>
            </a:pPr>
            <a:r>
              <a:rPr lang="en-US" sz="2000" dirty="0"/>
              <a:t>Goal: maximize the benefit of these missions for users</a:t>
            </a:r>
            <a:endParaRPr sz="2000" dirty="0"/>
          </a:p>
          <a:p>
            <a:pPr marL="457200" marR="0" lvl="0" indent="-228600" algn="l" rtl="0">
              <a:lnSpc>
                <a:spcPct val="90000"/>
              </a:lnSpc>
              <a:spcBef>
                <a:spcPts val="1000"/>
              </a:spcBef>
              <a:spcAft>
                <a:spcPts val="0"/>
              </a:spcAft>
              <a:buClr>
                <a:schemeClr val="dk1"/>
              </a:buClr>
              <a:buSzPts val="2800"/>
              <a:buFont typeface="Noto Sans Symbols"/>
              <a:buNone/>
            </a:pPr>
            <a:endParaRPr dirty="0"/>
          </a:p>
        </p:txBody>
      </p:sp>
      <p:sp>
        <p:nvSpPr>
          <p:cNvPr id="138" name="Google Shape;138;p7"/>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Arial"/>
              <a:buNone/>
            </a:pPr>
            <a:r>
              <a:rPr lang="en-US" sz="2400"/>
              <a:t>Priority #3: Support to CEOS Cal-Val Initiatives </a:t>
            </a:r>
            <a:r>
              <a:rPr lang="en-US" sz="3200"/>
              <a:t/>
            </a:r>
            <a:br>
              <a:rPr lang="en-US" sz="3200"/>
            </a:br>
            <a:r>
              <a:rPr lang="en-US" sz="2000" i="1"/>
              <a:t>Increased CEOS Agency Cal-Val Collaboration</a:t>
            </a:r>
            <a:r>
              <a:rPr lang="en-US" sz="3200"/>
              <a:t/>
            </a:r>
            <a:br>
              <a:rPr lang="en-US" sz="3200"/>
            </a:br>
            <a:endParaRPr sz="3200"/>
          </a:p>
        </p:txBody>
      </p:sp>
      <p:sp>
        <p:nvSpPr>
          <p:cNvPr id="2" name="Rectangle 1"/>
          <p:cNvSpPr/>
          <p:nvPr/>
        </p:nvSpPr>
        <p:spPr>
          <a:xfrm>
            <a:off x="8945880" y="3760708"/>
            <a:ext cx="2987040" cy="1169551"/>
          </a:xfrm>
          <a:prstGeom prst="rect">
            <a:avLst/>
          </a:prstGeom>
        </p:spPr>
        <p:txBody>
          <a:bodyPr wrap="square">
            <a:spAutoFit/>
          </a:bodyPr>
          <a:lstStyle/>
          <a:p>
            <a:pPr algn="just"/>
            <a:r>
              <a:rPr lang="en-US" dirty="0">
                <a:latin typeface="GoudyOldStyleT-Regular"/>
              </a:rPr>
              <a:t>Location of ground observational networks currently used to validate standard LST products derived from US and European </a:t>
            </a:r>
            <a:r>
              <a:rPr lang="en-US" dirty="0" err="1">
                <a:latin typeface="GoudyOldStyleT-Regular"/>
              </a:rPr>
              <a:t>spaceborne</a:t>
            </a:r>
            <a:r>
              <a:rPr lang="en-US" dirty="0">
                <a:latin typeface="GoudyOldStyleT-Regular"/>
              </a:rPr>
              <a:t> instruments.</a:t>
            </a:r>
            <a:endParaRPr lang="fr-FR" dirty="0"/>
          </a:p>
        </p:txBody>
      </p:sp>
      <p:pic>
        <p:nvPicPr>
          <p:cNvPr id="5" name="Image 4">
            <a:extLst>
              <a:ext uri="{FF2B5EF4-FFF2-40B4-BE49-F238E27FC236}">
                <a16:creationId xmlns:a16="http://schemas.microsoft.com/office/drawing/2014/main" id="{C17C7BC3-2498-289F-65F4-3D28EB3CD8E4}"/>
              </a:ext>
            </a:extLst>
          </p:cNvPr>
          <p:cNvPicPr>
            <a:picLocks noChangeAspect="1"/>
          </p:cNvPicPr>
          <p:nvPr/>
        </p:nvPicPr>
        <p:blipFill>
          <a:blip r:embed="rId3"/>
          <a:stretch>
            <a:fillRect/>
          </a:stretch>
        </p:blipFill>
        <p:spPr>
          <a:xfrm>
            <a:off x="8748702" y="1995338"/>
            <a:ext cx="3381396" cy="1617643"/>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g1499467cc20_0_56"/>
          <p:cNvSpPr txBox="1">
            <a:spLocks noGrp="1"/>
          </p:cNvSpPr>
          <p:nvPr>
            <p:ph type="body" idx="1"/>
          </p:nvPr>
        </p:nvSpPr>
        <p:spPr>
          <a:xfrm>
            <a:off x="324233" y="1558532"/>
            <a:ext cx="11417193" cy="4705107"/>
          </a:xfrm>
          <a:prstGeom prst="rect">
            <a:avLst/>
          </a:prstGeom>
        </p:spPr>
        <p:txBody>
          <a:bodyPr spcFirstLastPara="1" wrap="square" lIns="91425" tIns="45700" rIns="91425" bIns="45700" anchor="t" anchorCtr="0">
            <a:noAutofit/>
          </a:bodyPr>
          <a:lstStyle/>
          <a:p>
            <a:pPr marL="457200" lvl="0" indent="-406400" algn="l" rtl="0">
              <a:spcBef>
                <a:spcPts val="1000"/>
              </a:spcBef>
              <a:spcAft>
                <a:spcPts val="0"/>
              </a:spcAft>
              <a:buSzPts val="2800"/>
              <a:buChar char="❖"/>
            </a:pPr>
            <a:r>
              <a:rPr lang="en-US" sz="2400" dirty="0" smtClean="0"/>
              <a:t>Strong interest in the upcoming LPV and IVOS subgroups that will focus on the development of a network of calibration sites</a:t>
            </a:r>
          </a:p>
          <a:p>
            <a:pPr marL="457200" lvl="0" indent="-406400" algn="l" rtl="0">
              <a:spcBef>
                <a:spcPts val="1000"/>
              </a:spcBef>
              <a:spcAft>
                <a:spcPts val="0"/>
              </a:spcAft>
              <a:buSzPts val="2800"/>
              <a:buChar char="❖"/>
            </a:pPr>
            <a:endParaRPr lang="en-US" sz="2400" dirty="0" smtClean="0"/>
          </a:p>
          <a:p>
            <a:pPr marL="457200" lvl="0" indent="-406400" algn="l" rtl="0">
              <a:spcBef>
                <a:spcPts val="1000"/>
              </a:spcBef>
              <a:spcAft>
                <a:spcPts val="0"/>
              </a:spcAft>
              <a:buSzPts val="2800"/>
              <a:buChar char="❖"/>
            </a:pPr>
            <a:r>
              <a:rPr lang="en-US" sz="2400" dirty="0" smtClean="0"/>
              <a:t>LPV and IVOS subgroups would also represent interesting perspective for TIR: </a:t>
            </a:r>
          </a:p>
          <a:p>
            <a:pPr marL="50800" lvl="0" indent="0" algn="l" rtl="0">
              <a:lnSpc>
                <a:spcPct val="100000"/>
              </a:lnSpc>
              <a:spcBef>
                <a:spcPts val="1000"/>
              </a:spcBef>
              <a:spcAft>
                <a:spcPts val="0"/>
              </a:spcAft>
              <a:buSzPts val="2800"/>
              <a:buNone/>
            </a:pPr>
            <a:endParaRPr sz="2400" dirty="0"/>
          </a:p>
          <a:p>
            <a:pPr marL="914400" lvl="1" indent="-381000" algn="l" rtl="0">
              <a:spcBef>
                <a:spcPts val="0"/>
              </a:spcBef>
              <a:spcAft>
                <a:spcPts val="0"/>
              </a:spcAft>
              <a:buSzPts val="2400"/>
              <a:buChar char="▪"/>
            </a:pPr>
            <a:r>
              <a:rPr lang="en-US" sz="2000" dirty="0" err="1"/>
              <a:t>Trishna</a:t>
            </a:r>
            <a:r>
              <a:rPr lang="en-US" sz="2000" dirty="0"/>
              <a:t> focus for CNES</a:t>
            </a:r>
            <a:endParaRPr sz="2000" dirty="0"/>
          </a:p>
          <a:p>
            <a:pPr marL="914400" lvl="1" indent="-381000" algn="l" rtl="0">
              <a:spcBef>
                <a:spcPts val="0"/>
              </a:spcBef>
              <a:spcAft>
                <a:spcPts val="0"/>
              </a:spcAft>
              <a:buSzPts val="2400"/>
              <a:buChar char="▪"/>
            </a:pPr>
            <a:r>
              <a:rPr lang="en-US" sz="2000" dirty="0"/>
              <a:t>Points such as the development of multi-purpose sites or the transposition of work carried out in the visible field to the thermal infrared are topics for discussion.</a:t>
            </a:r>
            <a:endParaRPr sz="2000" dirty="0"/>
          </a:p>
          <a:p>
            <a:pPr marL="914400" lvl="1" indent="-381000" algn="l" rtl="0">
              <a:spcBef>
                <a:spcPts val="0"/>
              </a:spcBef>
              <a:spcAft>
                <a:spcPts val="0"/>
              </a:spcAft>
              <a:buSzPts val="2400"/>
              <a:buChar char="▪"/>
            </a:pPr>
            <a:r>
              <a:rPr lang="en-US" sz="2000" dirty="0"/>
              <a:t>Seeking collaboration opportunities with a number of CEOS </a:t>
            </a:r>
            <a:r>
              <a:rPr lang="en-US" sz="2000" dirty="0" smtClean="0"/>
              <a:t>Agencies</a:t>
            </a:r>
          </a:p>
          <a:p>
            <a:pPr marL="914400" lvl="1" indent="-381000" algn="l" rtl="0">
              <a:spcBef>
                <a:spcPts val="0"/>
              </a:spcBef>
              <a:spcAft>
                <a:spcPts val="0"/>
              </a:spcAft>
              <a:buSzPts val="2400"/>
              <a:buChar char="▪"/>
            </a:pPr>
            <a:endParaRPr dirty="0"/>
          </a:p>
          <a:p>
            <a:pPr marL="457200" lvl="0" indent="-406400" algn="l" rtl="0">
              <a:spcBef>
                <a:spcPts val="0"/>
              </a:spcBef>
              <a:spcAft>
                <a:spcPts val="0"/>
              </a:spcAft>
              <a:buSzPts val="2800"/>
              <a:buChar char="❖"/>
            </a:pPr>
            <a:r>
              <a:rPr lang="en-US" sz="2400" dirty="0"/>
              <a:t>CNES </a:t>
            </a:r>
            <a:r>
              <a:rPr lang="en-US" sz="2400" dirty="0" smtClean="0"/>
              <a:t>will </a:t>
            </a:r>
            <a:r>
              <a:rPr lang="en-US" sz="2400" dirty="0"/>
              <a:t>increase representation i</a:t>
            </a:r>
            <a:r>
              <a:rPr lang="en-US" sz="2400" dirty="0" smtClean="0"/>
              <a:t>n </a:t>
            </a:r>
            <a:r>
              <a:rPr lang="en-US" sz="2400" dirty="0"/>
              <a:t>WGCV </a:t>
            </a:r>
            <a:endParaRPr sz="2400" dirty="0"/>
          </a:p>
        </p:txBody>
      </p:sp>
      <p:sp>
        <p:nvSpPr>
          <p:cNvPr id="144" name="Google Shape;144;g1499467cc20_0_56"/>
          <p:cNvSpPr txBox="1">
            <a:spLocks noGrp="1"/>
          </p:cNvSpPr>
          <p:nvPr>
            <p:ph type="title"/>
          </p:nvPr>
        </p:nvSpPr>
        <p:spPr>
          <a:xfrm>
            <a:off x="176048" y="175939"/>
            <a:ext cx="9387000" cy="779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solidFill>
                  <a:srgbClr val="00FF00"/>
                </a:solidFill>
              </a:rPr>
              <a:t>Progress:</a:t>
            </a:r>
            <a:r>
              <a:rPr lang="en-US"/>
              <a:t> Thermal Infrared Cal/Val</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g1499467cc20_0_150"/>
          <p:cNvSpPr txBox="1">
            <a:spLocks noGrp="1"/>
          </p:cNvSpPr>
          <p:nvPr>
            <p:ph type="title"/>
          </p:nvPr>
        </p:nvSpPr>
        <p:spPr>
          <a:xfrm>
            <a:off x="176050" y="2321669"/>
            <a:ext cx="6157200" cy="1827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36th CEOS Plenary</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g1499467cc20_0_65"/>
          <p:cNvSpPr txBox="1">
            <a:spLocks noGrp="1"/>
          </p:cNvSpPr>
          <p:nvPr>
            <p:ph type="body" idx="1"/>
          </p:nvPr>
        </p:nvSpPr>
        <p:spPr>
          <a:xfrm>
            <a:off x="386632" y="1445923"/>
            <a:ext cx="5508900" cy="47754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400"/>
              <a:buChar char="❖"/>
            </a:pPr>
            <a:r>
              <a:rPr lang="en-US" sz="2400"/>
              <a:t>The CNES team looks forward to welcoming you to Biarritz, France!</a:t>
            </a:r>
            <a:endParaRPr/>
          </a:p>
          <a:p>
            <a:pPr marL="0" lvl="0" indent="0" algn="l" rtl="0">
              <a:lnSpc>
                <a:spcPct val="90000"/>
              </a:lnSpc>
              <a:spcBef>
                <a:spcPts val="1000"/>
              </a:spcBef>
              <a:spcAft>
                <a:spcPts val="0"/>
              </a:spcAft>
              <a:buClr>
                <a:schemeClr val="dk1"/>
              </a:buClr>
              <a:buSzPts val="2400"/>
              <a:buNone/>
            </a:pPr>
            <a:endParaRPr sz="2400"/>
          </a:p>
        </p:txBody>
      </p:sp>
      <p:pic>
        <p:nvPicPr>
          <p:cNvPr id="155" name="Google Shape;155;g1499467cc20_0_65" descr="Map&#10;&#10;Description automatically generated"/>
          <p:cNvPicPr preferRelativeResize="0">
            <a:picLocks noGrp="1"/>
          </p:cNvPicPr>
          <p:nvPr>
            <p:ph type="body" idx="2"/>
          </p:nvPr>
        </p:nvPicPr>
        <p:blipFill rotWithShape="1">
          <a:blip r:embed="rId3">
            <a:alphaModFix/>
          </a:blip>
          <a:srcRect/>
          <a:stretch/>
        </p:blipFill>
        <p:spPr>
          <a:xfrm>
            <a:off x="6680229" y="1446213"/>
            <a:ext cx="4740300" cy="4775100"/>
          </a:xfrm>
          <a:prstGeom prst="rect">
            <a:avLst/>
          </a:prstGeom>
          <a:noFill/>
          <a:ln>
            <a:noFill/>
          </a:ln>
        </p:spPr>
      </p:pic>
      <p:sp>
        <p:nvSpPr>
          <p:cNvPr id="156" name="Google Shape;156;g1499467cc20_0_65"/>
          <p:cNvSpPr txBox="1">
            <a:spLocks noGrp="1"/>
          </p:cNvSpPr>
          <p:nvPr>
            <p:ph type="title"/>
          </p:nvPr>
        </p:nvSpPr>
        <p:spPr>
          <a:xfrm>
            <a:off x="176048" y="175939"/>
            <a:ext cx="9387000" cy="779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400"/>
              <a:buFont typeface="Arial"/>
              <a:buNone/>
            </a:pPr>
            <a:r>
              <a:rPr lang="en-US"/>
              <a:t>36</a:t>
            </a:r>
            <a:r>
              <a:rPr lang="en-US" baseline="30000"/>
              <a:t>th</a:t>
            </a:r>
            <a:r>
              <a:rPr lang="en-US"/>
              <a:t> CEOS Plenary</a:t>
            </a:r>
            <a:endParaRPr/>
          </a:p>
        </p:txBody>
      </p:sp>
      <p:pic>
        <p:nvPicPr>
          <p:cNvPr id="157" name="Google Shape;157;g1499467cc20_0_65" descr="A picture containing sky, outdoor, water, nature&#10;&#10;Description automatically generated"/>
          <p:cNvPicPr preferRelativeResize="0"/>
          <p:nvPr/>
        </p:nvPicPr>
        <p:blipFill rotWithShape="1">
          <a:blip r:embed="rId4">
            <a:alphaModFix/>
          </a:blip>
          <a:srcRect/>
          <a:stretch/>
        </p:blipFill>
        <p:spPr>
          <a:xfrm>
            <a:off x="486321" y="2371365"/>
            <a:ext cx="4918416" cy="3688812"/>
          </a:xfrm>
          <a:prstGeom prst="rect">
            <a:avLst/>
          </a:prstGeom>
          <a:noFill/>
          <a:ln>
            <a:noFill/>
          </a:ln>
        </p:spPr>
      </p:pic>
      <p:sp>
        <p:nvSpPr>
          <p:cNvPr id="158" name="Google Shape;158;g1499467cc20_0_65"/>
          <p:cNvSpPr txBox="1"/>
          <p:nvPr/>
        </p:nvSpPr>
        <p:spPr>
          <a:xfrm>
            <a:off x="486321" y="5906289"/>
            <a:ext cx="4918500" cy="153900"/>
          </a:xfrm>
          <a:prstGeom prst="rect">
            <a:avLst/>
          </a:prstGeom>
          <a:solidFill>
            <a:schemeClr val="dk1">
              <a:alpha val="23920"/>
            </a:scheme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 u="sng">
                <a:solidFill>
                  <a:schemeClr val="lt1"/>
                </a:solidFill>
                <a:latin typeface="Arial"/>
                <a:ea typeface="Arial"/>
                <a:cs typeface="Arial"/>
                <a:sym typeface="Aria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Photo: Florian Pépellin</a:t>
            </a:r>
            <a:r>
              <a:rPr lang="en-US" sz="400">
                <a:solidFill>
                  <a:schemeClr val="lt1"/>
                </a:solidFill>
                <a:latin typeface="Arial"/>
                <a:ea typeface="Arial"/>
                <a:cs typeface="Arial"/>
                <a:sym typeface="Arial"/>
              </a:rPr>
              <a:t>, </a:t>
            </a:r>
            <a:r>
              <a:rPr lang="en-US" sz="400" u="sng">
                <a:solidFill>
                  <a:schemeClr val="lt1"/>
                </a:solidFill>
                <a:latin typeface="Arial"/>
                <a:ea typeface="Arial"/>
                <a:cs typeface="Arial"/>
                <a:sym typeface="Arial"/>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CC-BY-SA 3.0</a:t>
            </a:r>
            <a:endParaRPr sz="400">
              <a:solidFill>
                <a:schemeClr val="lt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g1499467cc20_0_73"/>
          <p:cNvSpPr txBox="1">
            <a:spLocks noGrp="1"/>
          </p:cNvSpPr>
          <p:nvPr>
            <p:ph type="body" idx="1"/>
          </p:nvPr>
        </p:nvSpPr>
        <p:spPr>
          <a:xfrm>
            <a:off x="386632" y="1445923"/>
            <a:ext cx="5508900" cy="47754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400"/>
              <a:buChar char="❖"/>
            </a:pPr>
            <a:r>
              <a:rPr lang="en-US" sz="2400"/>
              <a:t>The plenary will be held at the Bellevue congress centre.</a:t>
            </a:r>
            <a:endParaRPr/>
          </a:p>
          <a:p>
            <a:pPr marL="228600" lvl="0" indent="-228600" algn="l" rtl="0">
              <a:lnSpc>
                <a:spcPct val="90000"/>
              </a:lnSpc>
              <a:spcBef>
                <a:spcPts val="1000"/>
              </a:spcBef>
              <a:spcAft>
                <a:spcPts val="0"/>
              </a:spcAft>
              <a:buClr>
                <a:schemeClr val="dk1"/>
              </a:buClr>
              <a:buSzPts val="2400"/>
              <a:buChar char="❖"/>
            </a:pPr>
            <a:r>
              <a:rPr lang="en-US" sz="2400"/>
              <a:t>The dates are November 29th - December 1st, 2022. </a:t>
            </a:r>
            <a:endParaRPr/>
          </a:p>
          <a:p>
            <a:pPr marL="228600" lvl="0" indent="-76200" algn="l" rtl="0">
              <a:lnSpc>
                <a:spcPct val="90000"/>
              </a:lnSpc>
              <a:spcBef>
                <a:spcPts val="1000"/>
              </a:spcBef>
              <a:spcAft>
                <a:spcPts val="0"/>
              </a:spcAft>
              <a:buClr>
                <a:schemeClr val="dk1"/>
              </a:buClr>
              <a:buSzPts val="2400"/>
              <a:buFont typeface="Noto Sans Symbols"/>
              <a:buNone/>
            </a:pPr>
            <a:endParaRPr sz="2400"/>
          </a:p>
        </p:txBody>
      </p:sp>
      <p:sp>
        <p:nvSpPr>
          <p:cNvPr id="164" name="Google Shape;164;g1499467cc20_0_73"/>
          <p:cNvSpPr txBox="1">
            <a:spLocks noGrp="1"/>
          </p:cNvSpPr>
          <p:nvPr>
            <p:ph type="title"/>
          </p:nvPr>
        </p:nvSpPr>
        <p:spPr>
          <a:xfrm>
            <a:off x="176048" y="175939"/>
            <a:ext cx="9387000" cy="779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400"/>
              <a:buFont typeface="Arial"/>
              <a:buNone/>
            </a:pPr>
            <a:r>
              <a:rPr lang="en-US"/>
              <a:t>36</a:t>
            </a:r>
            <a:r>
              <a:rPr lang="en-US" baseline="30000"/>
              <a:t>th</a:t>
            </a:r>
            <a:r>
              <a:rPr lang="en-US"/>
              <a:t> CEOS Plenary</a:t>
            </a:r>
            <a:endParaRPr/>
          </a:p>
        </p:txBody>
      </p:sp>
      <p:pic>
        <p:nvPicPr>
          <p:cNvPr id="165" name="Google Shape;165;g1499467cc20_0_73"/>
          <p:cNvPicPr preferRelativeResize="0">
            <a:picLocks noGrp="1"/>
          </p:cNvPicPr>
          <p:nvPr>
            <p:ph type="body" idx="2"/>
          </p:nvPr>
        </p:nvPicPr>
        <p:blipFill rotWithShape="1">
          <a:blip r:embed="rId3">
            <a:alphaModFix/>
          </a:blip>
          <a:srcRect/>
          <a:stretch/>
        </p:blipFill>
        <p:spPr>
          <a:xfrm>
            <a:off x="6739344" y="1205664"/>
            <a:ext cx="4529700" cy="5256000"/>
          </a:xfrm>
          <a:prstGeom prst="rect">
            <a:avLst/>
          </a:prstGeom>
          <a:noFill/>
          <a:ln>
            <a:noFill/>
          </a:ln>
        </p:spPr>
      </p:pic>
      <p:pic>
        <p:nvPicPr>
          <p:cNvPr id="166" name="Google Shape;166;g1499467cc20_0_73"/>
          <p:cNvPicPr preferRelativeResize="0"/>
          <p:nvPr/>
        </p:nvPicPr>
        <p:blipFill rotWithShape="1">
          <a:blip r:embed="rId4">
            <a:alphaModFix/>
          </a:blip>
          <a:srcRect/>
          <a:stretch/>
        </p:blipFill>
        <p:spPr>
          <a:xfrm>
            <a:off x="683771" y="3041664"/>
            <a:ext cx="5130000" cy="3420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smtClean="0"/>
              <a:t>The </a:t>
            </a:r>
            <a:r>
              <a:rPr lang="fr-FR" dirty="0" err="1" smtClean="0"/>
              <a:t>Plenary</a:t>
            </a:r>
            <a:r>
              <a:rPr lang="fr-FR" dirty="0" smtClean="0"/>
              <a:t> at a </a:t>
            </a:r>
            <a:r>
              <a:rPr lang="fr-FR" dirty="0" err="1" smtClean="0"/>
              <a:t>glance</a:t>
            </a:r>
            <a:endParaRPr lang="fr-FR" dirty="0"/>
          </a:p>
        </p:txBody>
      </p:sp>
      <p:graphicFrame>
        <p:nvGraphicFramePr>
          <p:cNvPr id="5" name="Tableau 4"/>
          <p:cNvGraphicFramePr>
            <a:graphicFrameLocks noGrp="1"/>
          </p:cNvGraphicFramePr>
          <p:nvPr>
            <p:extLst>
              <p:ext uri="{D42A27DB-BD31-4B8C-83A1-F6EECF244321}">
                <p14:modId xmlns:p14="http://schemas.microsoft.com/office/powerpoint/2010/main" val="3071124377"/>
              </p:ext>
            </p:extLst>
          </p:nvPr>
        </p:nvGraphicFramePr>
        <p:xfrm>
          <a:off x="709827" y="1325147"/>
          <a:ext cx="10967310" cy="4822019"/>
        </p:xfrm>
        <a:graphic>
          <a:graphicData uri="http://schemas.openxmlformats.org/drawingml/2006/table">
            <a:tbl>
              <a:tblPr firstRow="1" bandRow="1">
                <a:tableStyleId>{5C22544A-7EE6-4342-B048-85BDC9FD1C3A}</a:tableStyleId>
              </a:tblPr>
              <a:tblGrid>
                <a:gridCol w="2193462">
                  <a:extLst>
                    <a:ext uri="{9D8B030D-6E8A-4147-A177-3AD203B41FA5}">
                      <a16:colId xmlns:a16="http://schemas.microsoft.com/office/drawing/2014/main" val="2620811579"/>
                    </a:ext>
                  </a:extLst>
                </a:gridCol>
                <a:gridCol w="2193462">
                  <a:extLst>
                    <a:ext uri="{9D8B030D-6E8A-4147-A177-3AD203B41FA5}">
                      <a16:colId xmlns:a16="http://schemas.microsoft.com/office/drawing/2014/main" val="2550511973"/>
                    </a:ext>
                  </a:extLst>
                </a:gridCol>
                <a:gridCol w="2193462">
                  <a:extLst>
                    <a:ext uri="{9D8B030D-6E8A-4147-A177-3AD203B41FA5}">
                      <a16:colId xmlns:a16="http://schemas.microsoft.com/office/drawing/2014/main" val="347856985"/>
                    </a:ext>
                  </a:extLst>
                </a:gridCol>
                <a:gridCol w="2193462">
                  <a:extLst>
                    <a:ext uri="{9D8B030D-6E8A-4147-A177-3AD203B41FA5}">
                      <a16:colId xmlns:a16="http://schemas.microsoft.com/office/drawing/2014/main" val="1633653649"/>
                    </a:ext>
                  </a:extLst>
                </a:gridCol>
                <a:gridCol w="2193462">
                  <a:extLst>
                    <a:ext uri="{9D8B030D-6E8A-4147-A177-3AD203B41FA5}">
                      <a16:colId xmlns:a16="http://schemas.microsoft.com/office/drawing/2014/main" val="911775560"/>
                    </a:ext>
                  </a:extLst>
                </a:gridCol>
              </a:tblGrid>
              <a:tr h="591433">
                <a:tc>
                  <a:txBody>
                    <a:bodyPr/>
                    <a:lstStyle/>
                    <a:p>
                      <a:r>
                        <a:rPr lang="fr-FR" dirty="0" err="1" smtClean="0"/>
                        <a:t>Monday</a:t>
                      </a:r>
                      <a:r>
                        <a:rPr lang="fr-FR" dirty="0" smtClean="0"/>
                        <a:t>,</a:t>
                      </a:r>
                      <a:r>
                        <a:rPr lang="fr-FR" baseline="0" dirty="0" smtClean="0"/>
                        <a:t> </a:t>
                      </a:r>
                      <a:r>
                        <a:rPr lang="fr-FR" dirty="0" err="1" smtClean="0"/>
                        <a:t>Nov</a:t>
                      </a:r>
                      <a:r>
                        <a:rPr lang="fr-FR" dirty="0" smtClean="0"/>
                        <a:t> 28</a:t>
                      </a:r>
                      <a:endParaRPr lang="fr-FR" dirty="0"/>
                    </a:p>
                  </a:txBody>
                  <a:tcPr/>
                </a:tc>
                <a:tc>
                  <a:txBody>
                    <a:bodyPr/>
                    <a:lstStyle/>
                    <a:p>
                      <a:r>
                        <a:rPr lang="fr-FR" dirty="0" smtClean="0"/>
                        <a:t>Tuesday,</a:t>
                      </a:r>
                      <a:r>
                        <a:rPr lang="fr-FR" baseline="0" dirty="0" smtClean="0"/>
                        <a:t> </a:t>
                      </a:r>
                      <a:r>
                        <a:rPr lang="fr-FR" baseline="0" dirty="0" err="1" smtClean="0"/>
                        <a:t>Nov</a:t>
                      </a:r>
                      <a:r>
                        <a:rPr lang="fr-FR" baseline="0" dirty="0" smtClean="0"/>
                        <a:t> 29th</a:t>
                      </a:r>
                      <a:endParaRPr lang="fr-FR" dirty="0"/>
                    </a:p>
                  </a:txBody>
                  <a:tcPr/>
                </a:tc>
                <a:tc>
                  <a:txBody>
                    <a:bodyPr/>
                    <a:lstStyle/>
                    <a:p>
                      <a:r>
                        <a:rPr lang="fr-FR" dirty="0" err="1" smtClean="0"/>
                        <a:t>Wednesday</a:t>
                      </a:r>
                      <a:r>
                        <a:rPr lang="fr-FR" dirty="0" smtClean="0"/>
                        <a:t>,</a:t>
                      </a:r>
                      <a:r>
                        <a:rPr lang="fr-FR" baseline="0" dirty="0" smtClean="0"/>
                        <a:t> </a:t>
                      </a:r>
                      <a:r>
                        <a:rPr lang="fr-FR" baseline="0" dirty="0" err="1" smtClean="0"/>
                        <a:t>Nov</a:t>
                      </a:r>
                      <a:r>
                        <a:rPr lang="fr-FR" baseline="0" dirty="0" smtClean="0"/>
                        <a:t> 30th</a:t>
                      </a:r>
                    </a:p>
                  </a:txBody>
                  <a:tcPr/>
                </a:tc>
                <a:tc>
                  <a:txBody>
                    <a:bodyPr/>
                    <a:lstStyle/>
                    <a:p>
                      <a:r>
                        <a:rPr lang="fr-FR" dirty="0" smtClean="0"/>
                        <a:t>Thursday,</a:t>
                      </a:r>
                      <a:r>
                        <a:rPr lang="fr-FR" baseline="0" dirty="0" smtClean="0"/>
                        <a:t> </a:t>
                      </a:r>
                      <a:r>
                        <a:rPr lang="fr-FR" baseline="0" dirty="0" err="1" smtClean="0"/>
                        <a:t>Dec</a:t>
                      </a:r>
                      <a:r>
                        <a:rPr lang="fr-FR" baseline="0" dirty="0" smtClean="0"/>
                        <a:t>. 1st</a:t>
                      </a:r>
                      <a:endParaRPr lang="fr-FR" dirty="0"/>
                    </a:p>
                  </a:txBody>
                  <a:tcPr/>
                </a:tc>
                <a:tc>
                  <a:txBody>
                    <a:bodyPr/>
                    <a:lstStyle/>
                    <a:p>
                      <a:r>
                        <a:rPr lang="fr-FR" dirty="0" smtClean="0"/>
                        <a:t>Friday, </a:t>
                      </a:r>
                      <a:r>
                        <a:rPr lang="fr-FR" dirty="0" err="1" smtClean="0"/>
                        <a:t>Dec</a:t>
                      </a:r>
                      <a:r>
                        <a:rPr lang="fr-FR" dirty="0" smtClean="0"/>
                        <a:t>.</a:t>
                      </a:r>
                      <a:r>
                        <a:rPr lang="fr-FR" baseline="0" dirty="0" smtClean="0"/>
                        <a:t> 2nd</a:t>
                      </a:r>
                      <a:endParaRPr lang="fr-FR" dirty="0"/>
                    </a:p>
                  </a:txBody>
                  <a:tcPr/>
                </a:tc>
                <a:extLst>
                  <a:ext uri="{0D108BD9-81ED-4DB2-BD59-A6C34878D82A}">
                    <a16:rowId xmlns:a16="http://schemas.microsoft.com/office/drawing/2014/main" val="1712356040"/>
                  </a:ext>
                </a:extLst>
              </a:tr>
              <a:tr h="1469171">
                <a:tc>
                  <a:txBody>
                    <a:bodyPr/>
                    <a:lstStyle/>
                    <a:p>
                      <a:endParaRPr lang="fr-FR" sz="1600" b="1" dirty="0"/>
                    </a:p>
                  </a:txBody>
                  <a:tcPr/>
                </a:tc>
                <a:tc>
                  <a:txBody>
                    <a:bodyPr/>
                    <a:lstStyle/>
                    <a:p>
                      <a:r>
                        <a:rPr lang="fr-FR" sz="1600" b="1" dirty="0" err="1" smtClean="0"/>
                        <a:t>Side</a:t>
                      </a:r>
                      <a:r>
                        <a:rPr lang="fr-FR" sz="1600" b="1" dirty="0" smtClean="0"/>
                        <a:t> meetings</a:t>
                      </a:r>
                      <a:endParaRPr lang="fr-FR" sz="1600" b="1" dirty="0"/>
                    </a:p>
                  </a:txBody>
                  <a:tcPr/>
                </a:tc>
                <a:tc>
                  <a:txBody>
                    <a:bodyPr/>
                    <a:lstStyle/>
                    <a:p>
                      <a:r>
                        <a:rPr lang="fr-FR" sz="1600" b="1" dirty="0" err="1" smtClean="0"/>
                        <a:t>Plenary</a:t>
                      </a:r>
                      <a:endParaRPr lang="fr-FR" sz="1600" b="1" dirty="0"/>
                    </a:p>
                  </a:txBody>
                  <a:tcPr/>
                </a:tc>
                <a:tc>
                  <a:txBody>
                    <a:bodyPr/>
                    <a:lstStyle/>
                    <a:p>
                      <a:r>
                        <a:rPr lang="fr-FR" sz="1600" b="1" dirty="0" err="1" smtClean="0"/>
                        <a:t>Plenary</a:t>
                      </a:r>
                      <a:endParaRPr lang="fr-FR" sz="1600" b="1" dirty="0"/>
                    </a:p>
                  </a:txBody>
                  <a:tcPr/>
                </a:tc>
                <a:tc>
                  <a:txBody>
                    <a:bodyPr/>
                    <a:lstStyle/>
                    <a:p>
                      <a:r>
                        <a:rPr lang="fr-FR" sz="1600" b="1" dirty="0" err="1" smtClean="0"/>
                        <a:t>Visit</a:t>
                      </a:r>
                      <a:r>
                        <a:rPr lang="fr-FR" sz="1600" b="1" dirty="0" smtClean="0"/>
                        <a:t> (TBD)</a:t>
                      </a:r>
                      <a:endParaRPr lang="fr-FR" sz="1600" b="1" dirty="0"/>
                    </a:p>
                  </a:txBody>
                  <a:tcPr/>
                </a:tc>
                <a:extLst>
                  <a:ext uri="{0D108BD9-81ED-4DB2-BD59-A6C34878D82A}">
                    <a16:rowId xmlns:a16="http://schemas.microsoft.com/office/drawing/2014/main" val="1790460187"/>
                  </a:ext>
                </a:extLst>
              </a:tr>
              <a:tr h="407773">
                <a:tc>
                  <a:txBody>
                    <a:bodyPr/>
                    <a:lstStyle/>
                    <a:p>
                      <a:endParaRPr lang="fr-FR" sz="1600" b="1" dirty="0"/>
                    </a:p>
                  </a:txBody>
                  <a:tcPr/>
                </a:tc>
                <a:tc>
                  <a:txBody>
                    <a:bodyPr/>
                    <a:lstStyle/>
                    <a:p>
                      <a:r>
                        <a:rPr lang="fr-FR" sz="1600" b="1" dirty="0" smtClean="0"/>
                        <a:t>Lunch</a:t>
                      </a:r>
                      <a:endParaRPr lang="fr-FR" sz="1600" b="1" dirty="0"/>
                    </a:p>
                  </a:txBody>
                  <a:tcPr/>
                </a:tc>
                <a:tc>
                  <a:txBody>
                    <a:bodyPr/>
                    <a:lstStyle/>
                    <a:p>
                      <a:r>
                        <a:rPr lang="fr-FR" sz="1600" b="1" dirty="0" smtClean="0"/>
                        <a:t>Lunch</a:t>
                      </a:r>
                      <a:endParaRPr lang="fr-FR" sz="1600" b="1" dirty="0"/>
                    </a:p>
                  </a:txBody>
                  <a:tcPr/>
                </a:tc>
                <a:tc>
                  <a:txBody>
                    <a:bodyPr/>
                    <a:lstStyle/>
                    <a:p>
                      <a:r>
                        <a:rPr lang="fr-FR" sz="1600" b="1" dirty="0" smtClean="0"/>
                        <a:t>Lunch</a:t>
                      </a:r>
                      <a:endParaRPr lang="fr-FR" sz="1600" b="1" dirty="0"/>
                    </a:p>
                  </a:txBody>
                  <a:tcPr/>
                </a:tc>
                <a:tc>
                  <a:txBody>
                    <a:bodyPr/>
                    <a:lstStyle/>
                    <a:p>
                      <a:endParaRPr lang="fr-FR" sz="1600" b="1"/>
                    </a:p>
                  </a:txBody>
                  <a:tcPr/>
                </a:tc>
                <a:extLst>
                  <a:ext uri="{0D108BD9-81ED-4DB2-BD59-A6C34878D82A}">
                    <a16:rowId xmlns:a16="http://schemas.microsoft.com/office/drawing/2014/main" val="2785804956"/>
                  </a:ext>
                </a:extLst>
              </a:tr>
              <a:tr h="1383957">
                <a:tc>
                  <a:txBody>
                    <a:bodyPr/>
                    <a:lstStyle/>
                    <a:p>
                      <a:endParaRPr lang="fr-FR" sz="1600" b="1" dirty="0"/>
                    </a:p>
                  </a:txBody>
                  <a:tcPr/>
                </a:tc>
                <a:tc>
                  <a:txBody>
                    <a:bodyPr/>
                    <a:lstStyle/>
                    <a:p>
                      <a:r>
                        <a:rPr lang="fr-FR" sz="1600" b="1" dirty="0" err="1" smtClean="0"/>
                        <a:t>Side</a:t>
                      </a:r>
                      <a:r>
                        <a:rPr lang="fr-FR" sz="1600" b="1" dirty="0" smtClean="0"/>
                        <a:t> meetings</a:t>
                      </a:r>
                      <a:endParaRPr lang="fr-FR" sz="1600" b="1" dirty="0"/>
                    </a:p>
                  </a:txBody>
                  <a:tcPr/>
                </a:tc>
                <a:tc>
                  <a:txBody>
                    <a:bodyPr/>
                    <a:lstStyle/>
                    <a:p>
                      <a:r>
                        <a:rPr lang="fr-FR" sz="1600" b="1" dirty="0" err="1" smtClean="0"/>
                        <a:t>Plenary</a:t>
                      </a:r>
                      <a:endParaRPr lang="fr-FR" sz="1600" b="1" dirty="0"/>
                    </a:p>
                  </a:txBody>
                  <a:tcPr/>
                </a:tc>
                <a:tc>
                  <a:txBody>
                    <a:bodyPr/>
                    <a:lstStyle/>
                    <a:p>
                      <a:r>
                        <a:rPr lang="fr-FR" sz="1600" b="1" dirty="0" err="1" smtClean="0"/>
                        <a:t>Plenary</a:t>
                      </a:r>
                      <a:endParaRPr lang="fr-FR" sz="1600" b="1" dirty="0"/>
                    </a:p>
                  </a:txBody>
                  <a:tcPr/>
                </a:tc>
                <a:tc>
                  <a:txBody>
                    <a:bodyPr/>
                    <a:lstStyle/>
                    <a:p>
                      <a:endParaRPr lang="fr-FR" sz="1600" b="1" dirty="0"/>
                    </a:p>
                  </a:txBody>
                  <a:tcPr/>
                </a:tc>
                <a:extLst>
                  <a:ext uri="{0D108BD9-81ED-4DB2-BD59-A6C34878D82A}">
                    <a16:rowId xmlns:a16="http://schemas.microsoft.com/office/drawing/2014/main" val="2004147776"/>
                  </a:ext>
                </a:extLst>
              </a:tr>
              <a:tr h="969685">
                <a:tc>
                  <a:txBody>
                    <a:bodyPr/>
                    <a:lstStyle/>
                    <a:p>
                      <a:r>
                        <a:rPr lang="fr-FR" sz="1600" b="1" dirty="0" err="1" smtClean="0"/>
                        <a:t>Arrival</a:t>
                      </a:r>
                      <a:r>
                        <a:rPr lang="fr-FR" sz="1600" b="1" dirty="0" smtClean="0"/>
                        <a:t> of participants</a:t>
                      </a:r>
                      <a:endParaRPr lang="fr-FR" sz="1600" b="1" dirty="0"/>
                    </a:p>
                  </a:txBody>
                  <a:tcPr/>
                </a:tc>
                <a:tc>
                  <a:txBody>
                    <a:bodyPr/>
                    <a:lstStyle/>
                    <a:p>
                      <a:r>
                        <a:rPr lang="fr-FR" sz="1600" b="1" dirty="0" err="1" smtClean="0"/>
                        <a:t>Welcome</a:t>
                      </a:r>
                      <a:r>
                        <a:rPr lang="fr-FR" sz="1600" b="1" dirty="0" smtClean="0"/>
                        <a:t> cocktail</a:t>
                      </a:r>
                      <a:endParaRPr lang="fr-FR" sz="1600" b="1" dirty="0"/>
                    </a:p>
                  </a:txBody>
                  <a:tcPr/>
                </a:tc>
                <a:tc>
                  <a:txBody>
                    <a:bodyPr/>
                    <a:lstStyle/>
                    <a:p>
                      <a:r>
                        <a:rPr lang="fr-FR" sz="1600" b="1" dirty="0" smtClean="0"/>
                        <a:t>Gala</a:t>
                      </a:r>
                      <a:r>
                        <a:rPr lang="fr-FR" sz="1600" b="1" baseline="0" dirty="0" smtClean="0"/>
                        <a:t> diner</a:t>
                      </a:r>
                      <a:endParaRPr lang="fr-FR" sz="1600" b="1" dirty="0"/>
                    </a:p>
                  </a:txBody>
                  <a:tcPr/>
                </a:tc>
                <a:tc>
                  <a:txBody>
                    <a:bodyPr/>
                    <a:lstStyle/>
                    <a:p>
                      <a:endParaRPr lang="fr-FR" sz="1600" b="1" dirty="0"/>
                    </a:p>
                  </a:txBody>
                  <a:tcPr/>
                </a:tc>
                <a:tc>
                  <a:txBody>
                    <a:bodyPr/>
                    <a:lstStyle/>
                    <a:p>
                      <a:r>
                        <a:rPr lang="fr-FR" sz="1600" b="1" dirty="0" err="1" smtClean="0"/>
                        <a:t>Departure</a:t>
                      </a:r>
                      <a:r>
                        <a:rPr lang="fr-FR" sz="1600" b="1" baseline="0" dirty="0" smtClean="0"/>
                        <a:t> of participants</a:t>
                      </a:r>
                      <a:endParaRPr lang="fr-FR" sz="1600" b="1" dirty="0"/>
                    </a:p>
                  </a:txBody>
                  <a:tcPr/>
                </a:tc>
                <a:extLst>
                  <a:ext uri="{0D108BD9-81ED-4DB2-BD59-A6C34878D82A}">
                    <a16:rowId xmlns:a16="http://schemas.microsoft.com/office/drawing/2014/main" val="2658594202"/>
                  </a:ext>
                </a:extLst>
              </a:tr>
            </a:tbl>
          </a:graphicData>
        </a:graphic>
      </p:graphicFrame>
    </p:spTree>
    <p:extLst>
      <p:ext uri="{BB962C8B-B14F-4D97-AF65-F5344CB8AC3E}">
        <p14:creationId xmlns:p14="http://schemas.microsoft.com/office/powerpoint/2010/main" val="370133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2"/>
          <p:cNvSpPr txBox="1">
            <a:spLocks noGrp="1"/>
          </p:cNvSpPr>
          <p:nvPr>
            <p:ph type="body" idx="1"/>
          </p:nvPr>
        </p:nvSpPr>
        <p:spPr>
          <a:xfrm>
            <a:off x="332254" y="1325923"/>
            <a:ext cx="11495400" cy="4662871"/>
          </a:xfrm>
          <a:prstGeom prst="rect">
            <a:avLst/>
          </a:prstGeom>
          <a:noFill/>
          <a:ln>
            <a:noFill/>
          </a:ln>
        </p:spPr>
        <p:txBody>
          <a:bodyPr spcFirstLastPara="1" wrap="square" lIns="91425" tIns="45700" rIns="91425" bIns="45700" anchor="ctr" anchorCtr="0">
            <a:noAutofit/>
          </a:bodyPr>
          <a:lstStyle/>
          <a:p>
            <a:pPr marL="457200" marR="0" lvl="0" indent="-406400" algn="l" rtl="0">
              <a:lnSpc>
                <a:spcPct val="90000"/>
              </a:lnSpc>
              <a:spcBef>
                <a:spcPts val="1000"/>
              </a:spcBef>
              <a:spcAft>
                <a:spcPts val="0"/>
              </a:spcAft>
              <a:buClr>
                <a:schemeClr val="dk1"/>
              </a:buClr>
              <a:buSzPts val="2800"/>
              <a:buFont typeface="Noto Sans Symbols"/>
              <a:buChar char="❖"/>
            </a:pPr>
            <a:r>
              <a:rPr lang="en-US" dirty="0"/>
              <a:t>Reminder of CNES themes and priorities</a:t>
            </a:r>
            <a:endParaRPr dirty="0"/>
          </a:p>
          <a:p>
            <a:pPr marL="914400" marR="0" lvl="1" indent="-406400" algn="l" rtl="0">
              <a:lnSpc>
                <a:spcPct val="90000"/>
              </a:lnSpc>
              <a:spcBef>
                <a:spcPts val="1000"/>
              </a:spcBef>
              <a:spcAft>
                <a:spcPts val="0"/>
              </a:spcAft>
              <a:buClr>
                <a:schemeClr val="dk1"/>
              </a:buClr>
              <a:buSzPts val="2800"/>
              <a:buFont typeface="Wingdings" panose="05000000000000000000" pitchFamily="2" charset="2"/>
              <a:buChar char="Ø"/>
            </a:pPr>
            <a:r>
              <a:rPr lang="en-US" dirty="0"/>
              <a:t>Provide an update on ongoing CNES activities on the themes</a:t>
            </a:r>
            <a:endParaRPr dirty="0"/>
          </a:p>
          <a:p>
            <a:pPr marL="0" marR="0" lvl="0" indent="0" algn="l" rtl="0">
              <a:lnSpc>
                <a:spcPct val="90000"/>
              </a:lnSpc>
              <a:spcBef>
                <a:spcPts val="1000"/>
              </a:spcBef>
              <a:spcAft>
                <a:spcPts val="0"/>
              </a:spcAft>
              <a:buNone/>
            </a:pPr>
            <a:endParaRPr dirty="0"/>
          </a:p>
          <a:p>
            <a:pPr marL="457200" marR="0" lvl="0" indent="-406400" algn="l" rtl="0">
              <a:lnSpc>
                <a:spcPct val="90000"/>
              </a:lnSpc>
              <a:spcBef>
                <a:spcPts val="1000"/>
              </a:spcBef>
              <a:spcAft>
                <a:spcPts val="0"/>
              </a:spcAft>
              <a:buSzPts val="2800"/>
              <a:buChar char="❖"/>
            </a:pPr>
            <a:r>
              <a:rPr lang="en-US" dirty="0" smtClean="0"/>
              <a:t>Plenary preparations and information</a:t>
            </a:r>
            <a:endParaRPr dirty="0"/>
          </a:p>
        </p:txBody>
      </p:sp>
      <p:sp>
        <p:nvSpPr>
          <p:cNvPr id="74" name="Google Shape;74;p2"/>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Arial"/>
              <a:buNone/>
            </a:pPr>
            <a:r>
              <a:rPr lang="en-US"/>
              <a:t>Overview </a:t>
            </a:r>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g1499467cc20_0_143"/>
          <p:cNvSpPr txBox="1">
            <a:spLocks noGrp="1"/>
          </p:cNvSpPr>
          <p:nvPr>
            <p:ph type="body" idx="1"/>
          </p:nvPr>
        </p:nvSpPr>
        <p:spPr>
          <a:xfrm>
            <a:off x="311876" y="1410252"/>
            <a:ext cx="11495400" cy="4662900"/>
          </a:xfrm>
          <a:prstGeom prst="rect">
            <a:avLst/>
          </a:prstGeom>
        </p:spPr>
        <p:txBody>
          <a:bodyPr spcFirstLastPara="1" wrap="square" lIns="91425" tIns="45700" rIns="91425" bIns="45700" anchor="t" anchorCtr="0">
            <a:noAutofit/>
          </a:bodyPr>
          <a:lstStyle/>
          <a:p>
            <a:pPr marL="457200" lvl="0" indent="-406400" algn="l" rtl="0">
              <a:spcBef>
                <a:spcPts val="1000"/>
              </a:spcBef>
              <a:spcAft>
                <a:spcPts val="0"/>
              </a:spcAft>
              <a:buSzPts val="2800"/>
              <a:buChar char="❖"/>
            </a:pPr>
            <a:r>
              <a:rPr lang="en-US" b="1" dirty="0" smtClean="0"/>
              <a:t>Please r</a:t>
            </a:r>
            <a:r>
              <a:rPr lang="en-US" b="1" dirty="0" smtClean="0"/>
              <a:t>egister </a:t>
            </a:r>
            <a:r>
              <a:rPr lang="en-US" b="1" dirty="0" smtClean="0"/>
              <a:t>before the end of September </a:t>
            </a:r>
          </a:p>
          <a:p>
            <a:pPr marL="457200" lvl="0" indent="-406400" algn="l" rtl="0">
              <a:spcBef>
                <a:spcPts val="1000"/>
              </a:spcBef>
              <a:spcAft>
                <a:spcPts val="0"/>
              </a:spcAft>
              <a:buSzPts val="2800"/>
              <a:buChar char="❖"/>
            </a:pPr>
            <a:r>
              <a:rPr lang="en-US" dirty="0" smtClean="0"/>
              <a:t>Side meetings : please inform us of your needs as soon as possible</a:t>
            </a:r>
            <a:endParaRPr dirty="0"/>
          </a:p>
          <a:p>
            <a:pPr marL="457200" lvl="0" indent="-406400" algn="l" rtl="0">
              <a:spcBef>
                <a:spcPts val="1000"/>
              </a:spcBef>
              <a:spcAft>
                <a:spcPts val="0"/>
              </a:spcAft>
              <a:buSzPts val="2800"/>
              <a:buChar char="❖"/>
            </a:pPr>
            <a:r>
              <a:rPr lang="en-US" dirty="0"/>
              <a:t>Hotel information </a:t>
            </a:r>
            <a:r>
              <a:rPr lang="en-US" dirty="0" smtClean="0"/>
              <a:t>provided</a:t>
            </a:r>
            <a:endParaRPr dirty="0"/>
          </a:p>
          <a:p>
            <a:pPr marL="457200" lvl="0" indent="-406400" algn="l" rtl="0">
              <a:spcBef>
                <a:spcPts val="1000"/>
              </a:spcBef>
              <a:spcAft>
                <a:spcPts val="0"/>
              </a:spcAft>
              <a:buSzPts val="2800"/>
              <a:buChar char="❖"/>
            </a:pPr>
            <a:r>
              <a:rPr lang="en-US" dirty="0"/>
              <a:t>Draft </a:t>
            </a:r>
            <a:r>
              <a:rPr lang="en-US" dirty="0" smtClean="0"/>
              <a:t>objectives document will be further elaborated from SIT TW onwards and presented in the following weeks</a:t>
            </a:r>
            <a:endParaRPr dirty="0"/>
          </a:p>
          <a:p>
            <a:pPr marL="457200" lvl="0" indent="-406400" algn="l" rtl="0">
              <a:spcBef>
                <a:spcPts val="1000"/>
              </a:spcBef>
              <a:spcAft>
                <a:spcPts val="600"/>
              </a:spcAft>
              <a:buSzPts val="2800"/>
              <a:buChar char="❖"/>
            </a:pPr>
            <a:r>
              <a:rPr lang="en-US" dirty="0" smtClean="0"/>
              <a:t>Social event info : </a:t>
            </a:r>
          </a:p>
          <a:p>
            <a:pPr lvl="1" indent="-406400">
              <a:spcBef>
                <a:spcPts val="1000"/>
              </a:spcBef>
              <a:spcAft>
                <a:spcPts val="600"/>
              </a:spcAft>
              <a:buSzPts val="2800"/>
              <a:buFont typeface="Arial" panose="020B0604020202020204" pitchFamily="34" charset="0"/>
              <a:buChar char="•"/>
            </a:pPr>
            <a:r>
              <a:rPr lang="en-US" dirty="0" smtClean="0"/>
              <a:t>Gala Diner 30</a:t>
            </a:r>
            <a:r>
              <a:rPr lang="en-US" baseline="30000" dirty="0" smtClean="0"/>
              <a:t>th</a:t>
            </a:r>
            <a:r>
              <a:rPr lang="en-US" dirty="0" smtClean="0"/>
              <a:t> of November</a:t>
            </a:r>
          </a:p>
          <a:p>
            <a:pPr lvl="1" indent="-406400">
              <a:spcBef>
                <a:spcPts val="1000"/>
              </a:spcBef>
              <a:spcAft>
                <a:spcPts val="600"/>
              </a:spcAft>
              <a:buSzPts val="2800"/>
              <a:buFont typeface="Arial" panose="020B0604020202020204" pitchFamily="34" charset="0"/>
              <a:buChar char="•"/>
            </a:pPr>
            <a:r>
              <a:rPr lang="en-US" dirty="0" smtClean="0"/>
              <a:t>Visits program will be proposed shortly</a:t>
            </a:r>
            <a:endParaRPr dirty="0"/>
          </a:p>
        </p:txBody>
      </p:sp>
      <p:sp>
        <p:nvSpPr>
          <p:cNvPr id="172" name="Google Shape;172;g1499467cc20_0_143"/>
          <p:cNvSpPr txBox="1">
            <a:spLocks noGrp="1"/>
          </p:cNvSpPr>
          <p:nvPr>
            <p:ph type="title"/>
          </p:nvPr>
        </p:nvSpPr>
        <p:spPr>
          <a:xfrm>
            <a:off x="176048" y="175939"/>
            <a:ext cx="9387000" cy="779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Plenary Logistics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9"/>
          <p:cNvSpPr txBox="1">
            <a:spLocks noGrp="1"/>
          </p:cNvSpPr>
          <p:nvPr>
            <p:ph type="body" idx="1"/>
          </p:nvPr>
        </p:nvSpPr>
        <p:spPr>
          <a:xfrm>
            <a:off x="-1858342" y="777533"/>
            <a:ext cx="11495400" cy="4662900"/>
          </a:xfrm>
          <a:prstGeom prst="rect">
            <a:avLst/>
          </a:prstGeom>
          <a:noFill/>
          <a:ln>
            <a:noFill/>
          </a:ln>
        </p:spPr>
        <p:txBody>
          <a:bodyPr spcFirstLastPara="1" wrap="square" lIns="91425" tIns="45700" rIns="91425" bIns="45700" anchor="ctr" anchorCtr="0">
            <a:noAutofit/>
          </a:bodyPr>
          <a:lstStyle/>
          <a:p>
            <a:pPr marL="50800" lvl="0" indent="0" algn="ctr" rtl="0">
              <a:lnSpc>
                <a:spcPct val="90000"/>
              </a:lnSpc>
              <a:spcBef>
                <a:spcPts val="1000"/>
              </a:spcBef>
              <a:spcAft>
                <a:spcPts val="0"/>
              </a:spcAft>
              <a:buSzPts val="2800"/>
              <a:buNone/>
            </a:pPr>
            <a:r>
              <a:rPr lang="en-US" sz="8000" dirty="0">
                <a:solidFill>
                  <a:schemeClr val="lt1"/>
                </a:solidFill>
              </a:rPr>
              <a:t>Thank you!</a:t>
            </a:r>
            <a:endParaRPr dirty="0">
              <a:solidFill>
                <a:schemeClr val="lt1"/>
              </a:solidFill>
            </a:endParaRPr>
          </a:p>
          <a:p>
            <a:pPr marL="457200" marR="0" lvl="0" indent="-228600" algn="l" rtl="0">
              <a:lnSpc>
                <a:spcPct val="90000"/>
              </a:lnSpc>
              <a:spcBef>
                <a:spcPts val="1000"/>
              </a:spcBef>
              <a:spcAft>
                <a:spcPts val="0"/>
              </a:spcAft>
              <a:buClr>
                <a:schemeClr val="dk1"/>
              </a:buClr>
              <a:buSzPts val="2800"/>
              <a:buFont typeface="Noto Sans Symbols"/>
              <a:buNone/>
            </a:pPr>
            <a:endParaRPr dirty="0">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3"/>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1" i="0" u="none" strike="noStrike" cap="none">
                <a:solidFill>
                  <a:schemeClr val="accent1"/>
                </a:solidFill>
                <a:latin typeface="Arial"/>
                <a:ea typeface="Arial"/>
                <a:cs typeface="Arial"/>
                <a:sym typeface="Arial"/>
              </a:rPr>
              <a:t>Slide </a:t>
            </a:r>
            <a:fld id="{00000000-1234-1234-1234-123412341234}" type="slidenum">
              <a:rPr lang="en-US" sz="1400" b="1" i="0" u="none" strike="noStrike" cap="none">
                <a:solidFill>
                  <a:schemeClr val="accent1"/>
                </a:solidFill>
                <a:latin typeface="Arial"/>
                <a:ea typeface="Arial"/>
                <a:cs typeface="Arial"/>
                <a:sym typeface="Arial"/>
              </a:rPr>
              <a:t>3</a:t>
            </a:fld>
            <a:endParaRPr sz="1400" b="1" i="0" u="none" strike="noStrike" cap="none">
              <a:solidFill>
                <a:schemeClr val="accent1"/>
              </a:solidFill>
              <a:latin typeface="Arial"/>
              <a:ea typeface="Arial"/>
              <a:cs typeface="Arial"/>
              <a:sym typeface="Arial"/>
            </a:endParaRPr>
          </a:p>
        </p:txBody>
      </p:sp>
      <p:sp>
        <p:nvSpPr>
          <p:cNvPr id="80" name="Google Shape;80;p3"/>
          <p:cNvSpPr txBox="1"/>
          <p:nvPr/>
        </p:nvSpPr>
        <p:spPr>
          <a:xfrm>
            <a:off x="311105" y="1282815"/>
            <a:ext cx="9741000" cy="45243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chemeClr val="dk1"/>
              </a:buClr>
              <a:buSzPts val="1800"/>
              <a:buFont typeface="Noto Sans Symbols"/>
              <a:buChar char="❖"/>
            </a:pPr>
            <a:r>
              <a:rPr lang="en-US" sz="1600" b="1" i="0" u="none" strike="noStrike" cap="none" dirty="0">
                <a:solidFill>
                  <a:schemeClr val="dk1"/>
                </a:solidFill>
                <a:latin typeface="Arial"/>
                <a:ea typeface="Arial"/>
                <a:cs typeface="Arial"/>
                <a:sym typeface="Arial"/>
              </a:rPr>
              <a:t>Ensuring Long-term Sustainability of CEOS Strategies </a:t>
            </a:r>
            <a:endParaRPr sz="1600" b="1" i="0" u="none" strike="noStrike" cap="none" dirty="0">
              <a:solidFill>
                <a:schemeClr val="dk1"/>
              </a:solidFill>
              <a:latin typeface="Arial"/>
              <a:ea typeface="Arial"/>
              <a:cs typeface="Arial"/>
              <a:sym typeface="Arial"/>
            </a:endParaRPr>
          </a:p>
          <a:p>
            <a:pPr marL="285750" marR="0" lvl="0" indent="-285750" algn="l" rtl="0">
              <a:lnSpc>
                <a:spcPct val="150000"/>
              </a:lnSpc>
              <a:spcBef>
                <a:spcPts val="0"/>
              </a:spcBef>
              <a:spcAft>
                <a:spcPts val="0"/>
              </a:spcAft>
              <a:buClr>
                <a:schemeClr val="dk1"/>
              </a:buClr>
              <a:buSzPts val="1800"/>
              <a:buFont typeface="Noto Sans Symbols"/>
              <a:buChar char="⮚"/>
            </a:pPr>
            <a:r>
              <a:rPr lang="en-US" sz="1600" b="0" i="0" u="none" strike="noStrike" cap="none" dirty="0">
                <a:solidFill>
                  <a:schemeClr val="dk1"/>
                </a:solidFill>
                <a:latin typeface="Arial"/>
                <a:ea typeface="Arial"/>
                <a:cs typeface="Arial"/>
                <a:sym typeface="Arial"/>
              </a:rPr>
              <a:t>Sustained Operation and Application of CEOS Demonstrators</a:t>
            </a:r>
            <a:endParaRPr sz="1400" b="0" i="0" u="none" strike="noStrike" cap="none" dirty="0">
              <a:solidFill>
                <a:srgbClr val="000000"/>
              </a:solidFill>
              <a:latin typeface="Arial"/>
              <a:ea typeface="Arial"/>
              <a:cs typeface="Arial"/>
              <a:sym typeface="Arial"/>
            </a:endParaRPr>
          </a:p>
          <a:p>
            <a:pPr marL="285750" marR="0" lvl="8" indent="-285750" algn="l" rtl="0">
              <a:lnSpc>
                <a:spcPct val="150000"/>
              </a:lnSpc>
              <a:spcBef>
                <a:spcPts val="0"/>
              </a:spcBef>
              <a:spcAft>
                <a:spcPts val="0"/>
              </a:spcAft>
              <a:buClr>
                <a:schemeClr val="dk1"/>
              </a:buClr>
              <a:buSzPts val="1800"/>
              <a:buFont typeface="Noto Sans Symbols"/>
              <a:buChar char="⮚"/>
            </a:pPr>
            <a:r>
              <a:rPr lang="en-US" sz="1600" b="0" i="0" u="none" strike="noStrike" cap="none" dirty="0">
                <a:solidFill>
                  <a:schemeClr val="dk1"/>
                </a:solidFill>
                <a:latin typeface="Arial"/>
                <a:ea typeface="Arial"/>
                <a:cs typeface="Arial"/>
                <a:sym typeface="Arial"/>
              </a:rPr>
              <a:t>Explore Establishment of Services from CEOS Demonstrators</a:t>
            </a:r>
            <a:endParaRPr sz="1400" b="0" i="0" u="none" strike="noStrike" cap="none" dirty="0">
              <a:solidFill>
                <a:srgbClr val="000000"/>
              </a:solidFill>
              <a:latin typeface="Arial"/>
              <a:ea typeface="Arial"/>
              <a:cs typeface="Arial"/>
              <a:sym typeface="Arial"/>
            </a:endParaRPr>
          </a:p>
          <a:p>
            <a:pPr marL="285750" marR="0" lvl="8" indent="-171450" algn="l" rtl="0">
              <a:lnSpc>
                <a:spcPct val="150000"/>
              </a:lnSpc>
              <a:spcBef>
                <a:spcPts val="0"/>
              </a:spcBef>
              <a:spcAft>
                <a:spcPts val="0"/>
              </a:spcAft>
              <a:buClr>
                <a:schemeClr val="dk1"/>
              </a:buClr>
              <a:buSzPts val="1800"/>
              <a:buFont typeface="Arial"/>
              <a:buNone/>
            </a:pPr>
            <a:endParaRPr sz="1600" b="0" i="0" u="none" strike="noStrike" cap="none" dirty="0">
              <a:solidFill>
                <a:schemeClr val="dk1"/>
              </a:solidFill>
              <a:latin typeface="Arial"/>
              <a:ea typeface="Arial"/>
              <a:cs typeface="Arial"/>
              <a:sym typeface="Arial"/>
            </a:endParaRPr>
          </a:p>
          <a:p>
            <a:pPr marL="285750" marR="0" lvl="0" indent="-285750" algn="l" rtl="0">
              <a:lnSpc>
                <a:spcPct val="150000"/>
              </a:lnSpc>
              <a:spcBef>
                <a:spcPts val="0"/>
              </a:spcBef>
              <a:spcAft>
                <a:spcPts val="0"/>
              </a:spcAft>
              <a:buClr>
                <a:schemeClr val="dk1"/>
              </a:buClr>
              <a:buSzPts val="1800"/>
              <a:buFont typeface="Noto Sans Symbols"/>
              <a:buChar char="❖"/>
            </a:pPr>
            <a:r>
              <a:rPr lang="en-US" sz="1600" b="1" i="0" u="none" strike="noStrike" cap="none" dirty="0">
                <a:solidFill>
                  <a:schemeClr val="dk1"/>
                </a:solidFill>
                <a:latin typeface="Arial"/>
                <a:ea typeface="Arial"/>
                <a:cs typeface="Arial"/>
                <a:sym typeface="Arial"/>
              </a:rPr>
              <a:t>CEOS Support to the UNFCCC Global </a:t>
            </a:r>
            <a:r>
              <a:rPr lang="en-US" sz="1600" b="1" i="0" u="none" strike="noStrike" cap="none" dirty="0" err="1">
                <a:solidFill>
                  <a:schemeClr val="dk1"/>
                </a:solidFill>
                <a:latin typeface="Arial"/>
                <a:ea typeface="Arial"/>
                <a:cs typeface="Arial"/>
                <a:sym typeface="Arial"/>
              </a:rPr>
              <a:t>Stocktake</a:t>
            </a:r>
            <a:endParaRPr sz="1600" b="1" i="0" u="none" strike="noStrike" cap="none" dirty="0">
              <a:solidFill>
                <a:schemeClr val="dk1"/>
              </a:solidFill>
              <a:latin typeface="Arial"/>
              <a:ea typeface="Arial"/>
              <a:cs typeface="Arial"/>
              <a:sym typeface="Arial"/>
            </a:endParaRPr>
          </a:p>
          <a:p>
            <a:pPr marL="342900" marR="0" lvl="4" indent="-342900" algn="l" rtl="0">
              <a:lnSpc>
                <a:spcPct val="150000"/>
              </a:lnSpc>
              <a:spcBef>
                <a:spcPts val="0"/>
              </a:spcBef>
              <a:spcAft>
                <a:spcPts val="0"/>
              </a:spcAft>
              <a:buClr>
                <a:schemeClr val="dk1"/>
              </a:buClr>
              <a:buSzPts val="1800"/>
              <a:buFont typeface="Noto Sans Symbols"/>
              <a:buChar char="⮚"/>
            </a:pPr>
            <a:r>
              <a:rPr lang="en-US" sz="1600" b="0" i="0" u="none" strike="noStrike" cap="none" dirty="0">
                <a:solidFill>
                  <a:schemeClr val="dk1"/>
                </a:solidFill>
                <a:latin typeface="Arial"/>
                <a:ea typeface="Arial"/>
                <a:cs typeface="Arial"/>
                <a:sym typeface="Arial"/>
              </a:rPr>
              <a:t>Implementation of the CEOS Strategy to Support the Global </a:t>
            </a:r>
            <a:r>
              <a:rPr lang="en-US" sz="1600" b="0" i="0" u="none" strike="noStrike" cap="none" dirty="0" err="1">
                <a:solidFill>
                  <a:schemeClr val="dk1"/>
                </a:solidFill>
                <a:latin typeface="Arial"/>
                <a:ea typeface="Arial"/>
                <a:cs typeface="Arial"/>
                <a:sym typeface="Arial"/>
              </a:rPr>
              <a:t>Stocktake</a:t>
            </a:r>
            <a:r>
              <a:rPr lang="en-US" sz="1600" b="0" i="0" u="none" strike="noStrike" cap="none" dirty="0">
                <a:solidFill>
                  <a:schemeClr val="dk1"/>
                </a:solidFill>
                <a:latin typeface="Arial"/>
                <a:ea typeface="Arial"/>
                <a:cs typeface="Arial"/>
                <a:sym typeface="Arial"/>
              </a:rPr>
              <a:t> of the UNFCCC Paris Agreement through the support of the CEOS Biomass Protocol uptake &amp; GEO-TREES</a:t>
            </a:r>
            <a:endParaRPr sz="1400" b="0" i="0" u="none" strike="noStrike" cap="none" dirty="0">
              <a:solidFill>
                <a:srgbClr val="000000"/>
              </a:solidFill>
              <a:latin typeface="Arial"/>
              <a:ea typeface="Arial"/>
              <a:cs typeface="Arial"/>
              <a:sym typeface="Arial"/>
            </a:endParaRPr>
          </a:p>
          <a:p>
            <a:pPr marL="342900" marR="0" lvl="4" indent="-228600" algn="l" rtl="0">
              <a:lnSpc>
                <a:spcPct val="150000"/>
              </a:lnSpc>
              <a:spcBef>
                <a:spcPts val="0"/>
              </a:spcBef>
              <a:spcAft>
                <a:spcPts val="0"/>
              </a:spcAft>
              <a:buClr>
                <a:schemeClr val="dk1"/>
              </a:buClr>
              <a:buSzPts val="1800"/>
              <a:buFont typeface="Arial"/>
              <a:buNone/>
            </a:pPr>
            <a:endParaRPr sz="1600" b="0" i="0" u="none" strike="noStrike" cap="none" dirty="0">
              <a:solidFill>
                <a:schemeClr val="dk1"/>
              </a:solidFill>
              <a:latin typeface="Arial"/>
              <a:ea typeface="Arial"/>
              <a:cs typeface="Arial"/>
              <a:sym typeface="Arial"/>
            </a:endParaRPr>
          </a:p>
          <a:p>
            <a:pPr marL="285750" marR="0" lvl="0" indent="-285750" algn="l" rtl="0">
              <a:lnSpc>
                <a:spcPct val="150000"/>
              </a:lnSpc>
              <a:spcBef>
                <a:spcPts val="0"/>
              </a:spcBef>
              <a:spcAft>
                <a:spcPts val="0"/>
              </a:spcAft>
              <a:buClr>
                <a:schemeClr val="dk1"/>
              </a:buClr>
              <a:buSzPts val="1800"/>
              <a:buFont typeface="Noto Sans Symbols"/>
              <a:buChar char="❖"/>
            </a:pPr>
            <a:r>
              <a:rPr lang="en-US" sz="1600" b="1" i="0" u="none" strike="noStrike" cap="none" dirty="0">
                <a:solidFill>
                  <a:schemeClr val="dk1"/>
                </a:solidFill>
                <a:latin typeface="Arial"/>
                <a:ea typeface="Arial"/>
                <a:cs typeface="Arial"/>
                <a:sym typeface="Arial"/>
              </a:rPr>
              <a:t>Support to CEOS Cal-Val Initiatives</a:t>
            </a:r>
            <a:endParaRPr sz="1400" b="0" i="0" u="none" strike="noStrike" cap="none" dirty="0">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chemeClr val="dk1"/>
              </a:buClr>
              <a:buSzPts val="1800"/>
              <a:buFont typeface="Noto Sans Symbols"/>
              <a:buChar char="⮚"/>
            </a:pPr>
            <a:r>
              <a:rPr lang="en-US" sz="1600" b="0" i="0" u="none" strike="noStrike" cap="none" dirty="0">
                <a:solidFill>
                  <a:schemeClr val="dk1"/>
                </a:solidFill>
                <a:latin typeface="Arial"/>
                <a:ea typeface="Arial"/>
                <a:cs typeface="Arial"/>
                <a:sym typeface="Arial"/>
              </a:rPr>
              <a:t>CEOS Protocol for Cross-calibration of Thermal Infrared Measurements</a:t>
            </a:r>
            <a:endParaRPr sz="1400" b="0" i="0" u="none" strike="noStrike" cap="none" dirty="0">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chemeClr val="dk1"/>
              </a:buClr>
              <a:buSzPts val="1800"/>
              <a:buFont typeface="Noto Sans Symbols"/>
              <a:buChar char="⮚"/>
            </a:pPr>
            <a:r>
              <a:rPr lang="en-US" sz="1600" b="0" i="0" u="none" strike="noStrike" cap="none" dirty="0">
                <a:solidFill>
                  <a:schemeClr val="dk1"/>
                </a:solidFill>
                <a:latin typeface="Arial"/>
                <a:ea typeface="Arial"/>
                <a:cs typeface="Arial"/>
                <a:sym typeface="Arial"/>
              </a:rPr>
              <a:t>Joint Multi-thematic Cal-Val Sites to Develop CEOS Agency Synergies and Support Future Applications</a:t>
            </a:r>
            <a:endParaRPr sz="1400" b="0" i="0" u="none" strike="noStrike" cap="none" dirty="0">
              <a:solidFill>
                <a:srgbClr val="000000"/>
              </a:solidFill>
              <a:latin typeface="Arial"/>
              <a:ea typeface="Arial"/>
              <a:cs typeface="Arial"/>
              <a:sym typeface="Arial"/>
            </a:endParaRPr>
          </a:p>
        </p:txBody>
      </p:sp>
      <p:sp>
        <p:nvSpPr>
          <p:cNvPr id="81" name="Google Shape;81;p3"/>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4400"/>
              <a:buNone/>
            </a:pPr>
            <a:r>
              <a:rPr lang="en-US" sz="2800"/>
              <a:t>Paths to Sustainability: from strategy to practical measures</a:t>
            </a:r>
            <a:endParaRPr sz="280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g1499467cc20_0_8"/>
          <p:cNvSpPr txBox="1">
            <a:spLocks noGrp="1"/>
          </p:cNvSpPr>
          <p:nvPr>
            <p:ph type="title"/>
          </p:nvPr>
        </p:nvSpPr>
        <p:spPr>
          <a:xfrm>
            <a:off x="176050" y="2321669"/>
            <a:ext cx="6157200" cy="1827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Priority #1</a:t>
            </a:r>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4"/>
          <p:cNvSpPr txBox="1">
            <a:spLocks noGrp="1"/>
          </p:cNvSpPr>
          <p:nvPr>
            <p:ph type="body" idx="1"/>
          </p:nvPr>
        </p:nvSpPr>
        <p:spPr>
          <a:xfrm>
            <a:off x="324233" y="1558533"/>
            <a:ext cx="7752967" cy="4662871"/>
          </a:xfrm>
          <a:prstGeom prst="rect">
            <a:avLst/>
          </a:prstGeom>
          <a:noFill/>
          <a:ln>
            <a:noFill/>
          </a:ln>
        </p:spPr>
        <p:txBody>
          <a:bodyPr spcFirstLastPara="1" wrap="square" lIns="91425" tIns="45700" rIns="91425" bIns="45700" anchor="t" anchorCtr="0">
            <a:noAutofit/>
          </a:bodyPr>
          <a:lstStyle/>
          <a:p>
            <a:pPr marL="457200" marR="0" lvl="0" indent="-406400" algn="l" rtl="0">
              <a:lnSpc>
                <a:spcPct val="90000"/>
              </a:lnSpc>
              <a:spcBef>
                <a:spcPts val="1000"/>
              </a:spcBef>
              <a:spcAft>
                <a:spcPts val="0"/>
              </a:spcAft>
              <a:buClr>
                <a:schemeClr val="dk1"/>
              </a:buClr>
              <a:buSzPts val="2800"/>
              <a:buFont typeface="Noto Sans Symbols"/>
              <a:buChar char="❖"/>
            </a:pPr>
            <a:r>
              <a:rPr lang="en-US" sz="2400" b="1" dirty="0"/>
              <a:t>Identify demonstrators / R&amp;D stage activities across CEOS </a:t>
            </a:r>
            <a:r>
              <a:rPr lang="en-US" sz="2400" dirty="0"/>
              <a:t>suitable to transition to operational services. </a:t>
            </a:r>
          </a:p>
          <a:p>
            <a:pPr marL="50800" marR="0" lvl="0" indent="0" algn="l" rtl="0">
              <a:lnSpc>
                <a:spcPct val="90000"/>
              </a:lnSpc>
              <a:spcBef>
                <a:spcPts val="1000"/>
              </a:spcBef>
              <a:spcAft>
                <a:spcPts val="0"/>
              </a:spcAft>
              <a:buClr>
                <a:schemeClr val="dk1"/>
              </a:buClr>
              <a:buSzPts val="2800"/>
              <a:buNone/>
            </a:pPr>
            <a:endParaRPr sz="2400" dirty="0"/>
          </a:p>
          <a:p>
            <a:pPr lvl="0"/>
            <a:r>
              <a:rPr lang="en-US" sz="2400" b="1" dirty="0"/>
              <a:t>Continue to develop model partnerships  through </a:t>
            </a:r>
            <a:r>
              <a:rPr lang="en-US" sz="2400" b="1" dirty="0" smtClean="0"/>
              <a:t>Demonstrators, specifically </a:t>
            </a:r>
            <a:r>
              <a:rPr lang="en-US" sz="2400" b="1" dirty="0"/>
              <a:t>Recovery Observatory (RO</a:t>
            </a:r>
            <a:r>
              <a:rPr lang="en-US" sz="2400" b="1" dirty="0" smtClean="0"/>
              <a:t>)</a:t>
            </a:r>
            <a:endParaRPr lang="en-US" sz="2400" b="1" dirty="0"/>
          </a:p>
          <a:p>
            <a:pPr marL="457200" marR="0" lvl="0" indent="-406400" algn="l" rtl="0">
              <a:lnSpc>
                <a:spcPct val="90000"/>
              </a:lnSpc>
              <a:spcBef>
                <a:spcPts val="1000"/>
              </a:spcBef>
              <a:spcAft>
                <a:spcPts val="0"/>
              </a:spcAft>
              <a:buClr>
                <a:schemeClr val="dk1"/>
              </a:buClr>
              <a:buSzPts val="2800"/>
              <a:buFont typeface="Noto Sans Symbols"/>
              <a:buChar char="❖"/>
            </a:pPr>
            <a:endParaRPr lang="en-US" sz="2400" b="1" dirty="0" smtClean="0"/>
          </a:p>
          <a:p>
            <a:pPr marL="457200" marR="0" lvl="0" indent="-406400" algn="l" rtl="0">
              <a:lnSpc>
                <a:spcPct val="90000"/>
              </a:lnSpc>
              <a:spcBef>
                <a:spcPts val="1000"/>
              </a:spcBef>
              <a:spcAft>
                <a:spcPts val="0"/>
              </a:spcAft>
              <a:buClr>
                <a:schemeClr val="dk1"/>
              </a:buClr>
              <a:buSzPts val="2800"/>
              <a:buFont typeface="Noto Sans Symbols"/>
              <a:buChar char="❖"/>
            </a:pPr>
            <a:r>
              <a:rPr lang="en-US" sz="2400" b="1" dirty="0" smtClean="0"/>
              <a:t>Develop </a:t>
            </a:r>
            <a:r>
              <a:rPr lang="en-US" sz="2400" b="1" dirty="0"/>
              <a:t>synergies </a:t>
            </a:r>
            <a:r>
              <a:rPr lang="en-US" sz="2400" dirty="0"/>
              <a:t>between CEOS projects and identify support mechanisms with key external stakeholders. </a:t>
            </a:r>
            <a:r>
              <a:rPr lang="en-US" sz="2400" b="1" dirty="0">
                <a:solidFill>
                  <a:srgbClr val="FF0000"/>
                </a:solidFill>
              </a:rPr>
              <a:t>Engagement with GEO is key </a:t>
            </a:r>
            <a:r>
              <a:rPr lang="en-US" sz="2400" dirty="0"/>
              <a:t>in that manner. </a:t>
            </a:r>
            <a:endParaRPr dirty="0"/>
          </a:p>
          <a:p>
            <a:pPr marL="457200" marR="0" lvl="0" indent="-228600" algn="l" rtl="0">
              <a:lnSpc>
                <a:spcPct val="90000"/>
              </a:lnSpc>
              <a:spcBef>
                <a:spcPts val="1000"/>
              </a:spcBef>
              <a:spcAft>
                <a:spcPts val="0"/>
              </a:spcAft>
              <a:buClr>
                <a:schemeClr val="dk1"/>
              </a:buClr>
              <a:buSzPts val="2800"/>
              <a:buFont typeface="Noto Sans Symbols"/>
              <a:buNone/>
            </a:pPr>
            <a:endParaRPr dirty="0"/>
          </a:p>
        </p:txBody>
      </p:sp>
      <p:sp>
        <p:nvSpPr>
          <p:cNvPr id="92" name="Google Shape;92;p4"/>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Arial"/>
              <a:buNone/>
            </a:pPr>
            <a:r>
              <a:rPr lang="en-US" sz="2400"/>
              <a:t>Priority #1: Ensuring Long-term Sustainability of CEOS Strategies</a:t>
            </a:r>
            <a:br>
              <a:rPr lang="en-US" sz="2400"/>
            </a:br>
            <a:r>
              <a:rPr lang="en-US" sz="2000" i="1"/>
              <a:t>Disaster Risk Reduction and Response, &amp; Capacity Building</a:t>
            </a:r>
            <a:r>
              <a:rPr lang="en-US" sz="2400"/>
              <a:t/>
            </a:r>
            <a:br>
              <a:rPr lang="en-US" sz="2400"/>
            </a:br>
            <a:endParaRPr sz="2400"/>
          </a:p>
        </p:txBody>
      </p:sp>
      <p:pic>
        <p:nvPicPr>
          <p:cNvPr id="4" name="Picture 10">
            <a:extLst>
              <a:ext uri="{FF2B5EF4-FFF2-40B4-BE49-F238E27FC236}">
                <a16:creationId xmlns:a16="http://schemas.microsoft.com/office/drawing/2014/main" id="{267F5672-9290-6F11-776C-4073960EC550}"/>
              </a:ext>
            </a:extLst>
          </p:cNvPr>
          <p:cNvPicPr>
            <a:picLocks noChangeAspect="1"/>
          </p:cNvPicPr>
          <p:nvPr/>
        </p:nvPicPr>
        <p:blipFill>
          <a:blip r:embed="rId3"/>
          <a:stretch>
            <a:fillRect/>
          </a:stretch>
        </p:blipFill>
        <p:spPr>
          <a:xfrm>
            <a:off x="8272853" y="1343628"/>
            <a:ext cx="3548827" cy="1671383"/>
          </a:xfrm>
          <a:prstGeom prst="rect">
            <a:avLst/>
          </a:prstGeom>
        </p:spPr>
      </p:pic>
      <p:pic>
        <p:nvPicPr>
          <p:cNvPr id="6" name="Picture 12">
            <a:extLst>
              <a:ext uri="{FF2B5EF4-FFF2-40B4-BE49-F238E27FC236}">
                <a16:creationId xmlns:a16="http://schemas.microsoft.com/office/drawing/2014/main" id="{70766BE8-4B8E-BEAA-EC38-F8DB4C61F871}"/>
              </a:ext>
            </a:extLst>
          </p:cNvPr>
          <p:cNvPicPr>
            <a:picLocks noChangeAspect="1"/>
          </p:cNvPicPr>
          <p:nvPr/>
        </p:nvPicPr>
        <p:blipFill>
          <a:blip r:embed="rId4"/>
          <a:stretch>
            <a:fillRect/>
          </a:stretch>
        </p:blipFill>
        <p:spPr>
          <a:xfrm>
            <a:off x="8272852" y="3403698"/>
            <a:ext cx="3548827" cy="1728761"/>
          </a:xfrm>
          <a:prstGeom prst="rect">
            <a:avLst/>
          </a:prstGeom>
        </p:spPr>
      </p:pic>
      <p:pic>
        <p:nvPicPr>
          <p:cNvPr id="7" name="Imag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806384" y="5280262"/>
            <a:ext cx="2481762" cy="755754"/>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g1499467cc20_0_3"/>
          <p:cNvSpPr txBox="1">
            <a:spLocks noGrp="1"/>
          </p:cNvSpPr>
          <p:nvPr>
            <p:ph type="title"/>
          </p:nvPr>
        </p:nvSpPr>
        <p:spPr>
          <a:xfrm>
            <a:off x="176048" y="175939"/>
            <a:ext cx="9387000" cy="779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Arial"/>
              <a:buNone/>
            </a:pPr>
            <a:r>
              <a:rPr lang="en-US" sz="2400">
                <a:solidFill>
                  <a:srgbClr val="00FF00"/>
                </a:solidFill>
              </a:rPr>
              <a:t>Progress:</a:t>
            </a:r>
            <a:r>
              <a:rPr lang="en-US" sz="2400"/>
              <a:t> Ensuring Long-term Sustainability of CEOS Strategies</a:t>
            </a:r>
            <a:br>
              <a:rPr lang="en-US" sz="2400"/>
            </a:br>
            <a:r>
              <a:rPr lang="en-US" sz="2000" i="1"/>
              <a:t>Disaster Risk Reduction and Response, &amp; Capacity Building</a:t>
            </a:r>
            <a:r>
              <a:rPr lang="en-US" sz="2400"/>
              <a:t/>
            </a:r>
            <a:br>
              <a:rPr lang="en-US" sz="2400"/>
            </a:br>
            <a:endParaRPr sz="2400"/>
          </a:p>
        </p:txBody>
      </p:sp>
      <p:sp>
        <p:nvSpPr>
          <p:cNvPr id="98" name="Google Shape;98;g1499467cc20_0_3"/>
          <p:cNvSpPr txBox="1"/>
          <p:nvPr/>
        </p:nvSpPr>
        <p:spPr>
          <a:xfrm>
            <a:off x="176048" y="1103243"/>
            <a:ext cx="11276700" cy="4697409"/>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700" b="1" dirty="0" err="1" smtClean="0">
                <a:solidFill>
                  <a:schemeClr val="dk1"/>
                </a:solidFill>
              </a:rPr>
              <a:t>WGDisasters</a:t>
            </a:r>
            <a:r>
              <a:rPr lang="en-US" sz="1700" b="1" dirty="0" smtClean="0">
                <a:solidFill>
                  <a:schemeClr val="dk1"/>
                </a:solidFill>
              </a:rPr>
              <a:t> </a:t>
            </a:r>
            <a:r>
              <a:rPr lang="en-US" sz="1700" b="1" dirty="0">
                <a:solidFill>
                  <a:schemeClr val="dk1"/>
                </a:solidFill>
              </a:rPr>
              <a:t>Recovery Observatory (RO</a:t>
            </a:r>
            <a:r>
              <a:rPr lang="en-US" sz="1700" b="1" dirty="0" smtClean="0">
                <a:solidFill>
                  <a:schemeClr val="dk1"/>
                </a:solidFill>
              </a:rPr>
              <a:t>)</a:t>
            </a:r>
            <a:endParaRPr lang="en-US" sz="1700" dirty="0" smtClean="0">
              <a:solidFill>
                <a:schemeClr val="dk1"/>
              </a:solidFill>
            </a:endParaRPr>
          </a:p>
          <a:p>
            <a:pPr marL="457200" lvl="0" indent="-336550" algn="l" rtl="0">
              <a:lnSpc>
                <a:spcPct val="115000"/>
              </a:lnSpc>
              <a:spcBef>
                <a:spcPts val="0"/>
              </a:spcBef>
              <a:spcAft>
                <a:spcPts val="0"/>
              </a:spcAft>
              <a:buClr>
                <a:schemeClr val="dk1"/>
              </a:buClr>
              <a:buSzPts val="1700"/>
              <a:buFont typeface="Wingdings" panose="05000000000000000000" pitchFamily="2" charset="2"/>
              <a:buChar char="Ø"/>
            </a:pPr>
            <a:r>
              <a:rPr lang="en-US" sz="1700" dirty="0" smtClean="0">
                <a:solidFill>
                  <a:schemeClr val="dk1"/>
                </a:solidFill>
              </a:rPr>
              <a:t>Cited </a:t>
            </a:r>
            <a:r>
              <a:rPr lang="en-US" sz="1700" dirty="0">
                <a:solidFill>
                  <a:schemeClr val="dk1"/>
                </a:solidFill>
              </a:rPr>
              <a:t>in the UN Space Agenda 2030</a:t>
            </a:r>
            <a:endParaRPr sz="1700" dirty="0">
              <a:solidFill>
                <a:schemeClr val="dk1"/>
              </a:solidFill>
            </a:endParaRPr>
          </a:p>
          <a:p>
            <a:pPr marL="457200" lvl="0" indent="-336550" algn="l" rtl="0">
              <a:lnSpc>
                <a:spcPct val="115000"/>
              </a:lnSpc>
              <a:spcBef>
                <a:spcPts val="0"/>
              </a:spcBef>
              <a:spcAft>
                <a:spcPts val="0"/>
              </a:spcAft>
              <a:buClr>
                <a:schemeClr val="dk1"/>
              </a:buClr>
              <a:buSzPts val="1700"/>
              <a:buFont typeface="Wingdings" panose="05000000000000000000" pitchFamily="2" charset="2"/>
              <a:buChar char="Ø"/>
            </a:pPr>
            <a:r>
              <a:rPr lang="en-US" sz="1700" dirty="0">
                <a:solidFill>
                  <a:schemeClr val="dk1"/>
                </a:solidFill>
              </a:rPr>
              <a:t>RO sustainability sub-group started at the </a:t>
            </a:r>
            <a:r>
              <a:rPr lang="en-US" sz="1700" dirty="0" err="1">
                <a:solidFill>
                  <a:schemeClr val="dk1"/>
                </a:solidFill>
              </a:rPr>
              <a:t>WGDisasters</a:t>
            </a:r>
            <a:r>
              <a:rPr lang="en-US" sz="1700" dirty="0">
                <a:solidFill>
                  <a:schemeClr val="dk1"/>
                </a:solidFill>
              </a:rPr>
              <a:t> meeting #17 in March.</a:t>
            </a:r>
            <a:endParaRPr sz="1700" dirty="0">
              <a:solidFill>
                <a:schemeClr val="dk1"/>
              </a:solidFill>
            </a:endParaRPr>
          </a:p>
          <a:p>
            <a:pPr marL="457200" lvl="0" indent="-336550" algn="l" rtl="0">
              <a:lnSpc>
                <a:spcPct val="115000"/>
              </a:lnSpc>
              <a:spcBef>
                <a:spcPts val="0"/>
              </a:spcBef>
              <a:spcAft>
                <a:spcPts val="0"/>
              </a:spcAft>
              <a:buClr>
                <a:schemeClr val="dk1"/>
              </a:buClr>
              <a:buSzPts val="1700"/>
              <a:buFont typeface="Wingdings" panose="05000000000000000000" pitchFamily="2" charset="2"/>
              <a:buChar char="Ø"/>
            </a:pPr>
            <a:r>
              <a:rPr lang="en-US" sz="1700" dirty="0" smtClean="0">
                <a:solidFill>
                  <a:schemeClr val="dk1"/>
                </a:solidFill>
              </a:rPr>
              <a:t>Links </a:t>
            </a:r>
            <a:r>
              <a:rPr lang="en-US" sz="1700" dirty="0">
                <a:solidFill>
                  <a:schemeClr val="dk1"/>
                </a:solidFill>
              </a:rPr>
              <a:t>established with </a:t>
            </a:r>
            <a:r>
              <a:rPr lang="en-US" sz="1700" dirty="0" smtClean="0">
                <a:solidFill>
                  <a:schemeClr val="dk1"/>
                </a:solidFill>
              </a:rPr>
              <a:t>WGCAPD</a:t>
            </a:r>
            <a:endParaRPr sz="1700" dirty="0">
              <a:solidFill>
                <a:schemeClr val="dk1"/>
              </a:solidFill>
            </a:endParaRPr>
          </a:p>
          <a:p>
            <a:pPr marL="914400" lvl="1" indent="-336550" algn="l" rtl="0">
              <a:lnSpc>
                <a:spcPct val="115000"/>
              </a:lnSpc>
              <a:spcBef>
                <a:spcPts val="0"/>
              </a:spcBef>
              <a:spcAft>
                <a:spcPts val="0"/>
              </a:spcAft>
              <a:buClr>
                <a:schemeClr val="dk1"/>
              </a:buClr>
              <a:buSzPts val="1700"/>
              <a:buChar char="○"/>
            </a:pPr>
            <a:r>
              <a:rPr lang="en-US" sz="1700" dirty="0" smtClean="0">
                <a:solidFill>
                  <a:schemeClr val="dk1"/>
                </a:solidFill>
              </a:rPr>
              <a:t>WGCAPD/WG Disasters joint action: </a:t>
            </a:r>
            <a:r>
              <a:rPr lang="en-US" sz="1700" dirty="0">
                <a:solidFill>
                  <a:schemeClr val="dk1"/>
                </a:solidFill>
              </a:rPr>
              <a:t>RO guidelines and actions for 2022 and 2023</a:t>
            </a:r>
            <a:endParaRPr sz="1700" dirty="0">
              <a:solidFill>
                <a:schemeClr val="dk1"/>
              </a:solidFill>
            </a:endParaRPr>
          </a:p>
          <a:p>
            <a:pPr>
              <a:lnSpc>
                <a:spcPct val="115000"/>
              </a:lnSpc>
            </a:pPr>
            <a:endParaRPr lang="en-US" sz="1700" b="1" dirty="0" smtClean="0">
              <a:solidFill>
                <a:schemeClr val="dk1"/>
              </a:solidFill>
            </a:endParaRPr>
          </a:p>
          <a:p>
            <a:pPr>
              <a:lnSpc>
                <a:spcPct val="115000"/>
              </a:lnSpc>
            </a:pPr>
            <a:r>
              <a:rPr lang="en-US" sz="1700" b="1" dirty="0" err="1" smtClean="0">
                <a:solidFill>
                  <a:schemeClr val="dk1"/>
                </a:solidFill>
              </a:rPr>
              <a:t>WGDisasters</a:t>
            </a:r>
            <a:r>
              <a:rPr lang="en-US" sz="1700" b="1" dirty="0" smtClean="0">
                <a:solidFill>
                  <a:schemeClr val="dk1"/>
                </a:solidFill>
              </a:rPr>
              <a:t> </a:t>
            </a:r>
            <a:r>
              <a:rPr lang="en-US" sz="1700" b="1" dirty="0">
                <a:solidFill>
                  <a:schemeClr val="dk1"/>
                </a:solidFill>
              </a:rPr>
              <a:t>activities sustainability </a:t>
            </a:r>
            <a:endParaRPr lang="en-US" sz="1700" dirty="0">
              <a:solidFill>
                <a:schemeClr val="dk1"/>
              </a:solidFill>
            </a:endParaRPr>
          </a:p>
          <a:p>
            <a:pPr marL="285750" indent="-285750">
              <a:lnSpc>
                <a:spcPct val="115000"/>
              </a:lnSpc>
              <a:buFont typeface="Wingdings" panose="05000000000000000000" pitchFamily="2" charset="2"/>
              <a:buChar char="Ø"/>
            </a:pPr>
            <a:r>
              <a:rPr lang="en-US" sz="1800" dirty="0" smtClean="0"/>
              <a:t>Sub-team </a:t>
            </a:r>
            <a:r>
              <a:rPr lang="en-US" sz="1800" dirty="0" smtClean="0"/>
              <a:t>created </a:t>
            </a:r>
            <a:r>
              <a:rPr lang="en-US" sz="1800" dirty="0"/>
              <a:t>within the </a:t>
            </a:r>
            <a:r>
              <a:rPr lang="en-US" sz="1800" dirty="0" smtClean="0"/>
              <a:t>WG’s Demonstrators to </a:t>
            </a:r>
            <a:r>
              <a:rPr lang="en-US" sz="1800" dirty="0"/>
              <a:t>address sustainability issues</a:t>
            </a:r>
            <a:r>
              <a:rPr lang="en-US" sz="1700" dirty="0" smtClean="0">
                <a:solidFill>
                  <a:schemeClr val="dk1"/>
                </a:solidFill>
              </a:rPr>
              <a:t> </a:t>
            </a:r>
            <a:endParaRPr sz="1700" dirty="0">
              <a:solidFill>
                <a:schemeClr val="dk1"/>
              </a:solidFill>
            </a:endParaRPr>
          </a:p>
          <a:p>
            <a:pPr marL="0" lvl="0" indent="0" algn="l" rtl="0">
              <a:lnSpc>
                <a:spcPct val="115000"/>
              </a:lnSpc>
              <a:spcBef>
                <a:spcPts val="0"/>
              </a:spcBef>
              <a:spcAft>
                <a:spcPts val="0"/>
              </a:spcAft>
              <a:buNone/>
            </a:pPr>
            <a:r>
              <a:rPr lang="en-US" sz="1700" dirty="0" smtClean="0">
                <a:solidFill>
                  <a:schemeClr val="dk1"/>
                </a:solidFill>
              </a:rPr>
              <a:t> </a:t>
            </a:r>
            <a:endParaRPr sz="1700" dirty="0">
              <a:solidFill>
                <a:schemeClr val="dk1"/>
              </a:solidFill>
            </a:endParaRPr>
          </a:p>
          <a:p>
            <a:pPr marL="0" lvl="0" indent="0" algn="l" rtl="0">
              <a:lnSpc>
                <a:spcPct val="115000"/>
              </a:lnSpc>
              <a:spcBef>
                <a:spcPts val="0"/>
              </a:spcBef>
              <a:spcAft>
                <a:spcPts val="0"/>
              </a:spcAft>
              <a:buNone/>
            </a:pPr>
            <a:r>
              <a:rPr lang="en-US" sz="1700" b="1" dirty="0">
                <a:solidFill>
                  <a:schemeClr val="dk1"/>
                </a:solidFill>
              </a:rPr>
              <a:t>To ensure </a:t>
            </a:r>
            <a:r>
              <a:rPr lang="en-US" sz="1700" b="1" dirty="0" smtClean="0">
                <a:solidFill>
                  <a:schemeClr val="dk1"/>
                </a:solidFill>
              </a:rPr>
              <a:t>long </a:t>
            </a:r>
            <a:r>
              <a:rPr lang="en-US" sz="1700" b="1" dirty="0" smtClean="0">
                <a:solidFill>
                  <a:schemeClr val="dk1"/>
                </a:solidFill>
              </a:rPr>
              <a:t>term </a:t>
            </a:r>
            <a:r>
              <a:rPr lang="en-US" sz="1700" b="1" dirty="0" smtClean="0">
                <a:solidFill>
                  <a:schemeClr val="dk1"/>
                </a:solidFill>
              </a:rPr>
              <a:t>sustainability</a:t>
            </a:r>
            <a:r>
              <a:rPr lang="en-US" sz="1700" b="1" dirty="0">
                <a:solidFill>
                  <a:schemeClr val="dk1"/>
                </a:solidFill>
              </a:rPr>
              <a:t>:</a:t>
            </a:r>
            <a:endParaRPr sz="1700" b="1" dirty="0">
              <a:solidFill>
                <a:schemeClr val="dk1"/>
              </a:solidFill>
            </a:endParaRPr>
          </a:p>
          <a:p>
            <a:pPr marL="457200" lvl="0" indent="-336550" algn="l" rtl="0">
              <a:lnSpc>
                <a:spcPct val="115000"/>
              </a:lnSpc>
              <a:spcBef>
                <a:spcPts val="0"/>
              </a:spcBef>
              <a:spcAft>
                <a:spcPts val="0"/>
              </a:spcAft>
              <a:buClr>
                <a:schemeClr val="dk1"/>
              </a:buClr>
              <a:buSzPts val="1700"/>
              <a:buFont typeface="Wingdings" panose="05000000000000000000" pitchFamily="2" charset="2"/>
              <a:buChar char="Ø"/>
            </a:pPr>
            <a:r>
              <a:rPr lang="en-US" sz="1700" dirty="0" smtClean="0">
                <a:solidFill>
                  <a:schemeClr val="dk1"/>
                </a:solidFill>
              </a:rPr>
              <a:t>Keep on working on the development of strong and visible links </a:t>
            </a:r>
            <a:r>
              <a:rPr lang="en-US" sz="1700" dirty="0">
                <a:solidFill>
                  <a:schemeClr val="dk1"/>
                </a:solidFill>
              </a:rPr>
              <a:t>with </a:t>
            </a:r>
            <a:r>
              <a:rPr lang="en-US" sz="1700" b="1" dirty="0" smtClean="0">
                <a:solidFill>
                  <a:schemeClr val="dk1"/>
                </a:solidFill>
              </a:rPr>
              <a:t>GEO</a:t>
            </a:r>
            <a:r>
              <a:rPr lang="en-US" sz="1700" dirty="0" smtClean="0">
                <a:solidFill>
                  <a:schemeClr val="dk1"/>
                </a:solidFill>
              </a:rPr>
              <a:t> and </a:t>
            </a:r>
            <a:r>
              <a:rPr lang="en-US" sz="1700" b="1" dirty="0" smtClean="0">
                <a:solidFill>
                  <a:schemeClr val="dk1"/>
                </a:solidFill>
              </a:rPr>
              <a:t>WG GEO DRR</a:t>
            </a:r>
            <a:r>
              <a:rPr lang="en-US" sz="1700" dirty="0" smtClean="0">
                <a:solidFill>
                  <a:schemeClr val="dk1"/>
                </a:solidFill>
              </a:rPr>
              <a:t>: </a:t>
            </a:r>
            <a:endParaRPr sz="1700" dirty="0">
              <a:solidFill>
                <a:schemeClr val="dk1"/>
              </a:solidFill>
            </a:endParaRPr>
          </a:p>
          <a:p>
            <a:pPr marL="914400" lvl="1" indent="-336550" algn="l" rtl="0">
              <a:lnSpc>
                <a:spcPct val="115000"/>
              </a:lnSpc>
              <a:spcBef>
                <a:spcPts val="0"/>
              </a:spcBef>
              <a:spcAft>
                <a:spcPts val="0"/>
              </a:spcAft>
              <a:buClr>
                <a:schemeClr val="dk1"/>
              </a:buClr>
              <a:buSzPts val="1700"/>
              <a:buChar char="○"/>
            </a:pPr>
            <a:r>
              <a:rPr lang="en-US" sz="1700" dirty="0">
                <a:solidFill>
                  <a:schemeClr val="dk1"/>
                </a:solidFill>
              </a:rPr>
              <a:t>RO integrated as a case study in the GEO EO risk toolkit</a:t>
            </a:r>
            <a:endParaRPr sz="1700" dirty="0">
              <a:solidFill>
                <a:schemeClr val="dk1"/>
              </a:solidFill>
            </a:endParaRPr>
          </a:p>
          <a:p>
            <a:pPr marL="914400" lvl="1" indent="-336550" algn="l" rtl="0">
              <a:lnSpc>
                <a:spcPct val="115000"/>
              </a:lnSpc>
              <a:spcBef>
                <a:spcPts val="0"/>
              </a:spcBef>
              <a:spcAft>
                <a:spcPts val="0"/>
              </a:spcAft>
              <a:buClr>
                <a:schemeClr val="dk1"/>
              </a:buClr>
              <a:buSzPts val="1700"/>
              <a:buChar char="○"/>
            </a:pPr>
            <a:r>
              <a:rPr lang="en-US" sz="1700" dirty="0">
                <a:solidFill>
                  <a:schemeClr val="dk1"/>
                </a:solidFill>
              </a:rPr>
              <a:t>GEO4DRM</a:t>
            </a:r>
            <a:endParaRPr sz="1700" dirty="0">
              <a:solidFill>
                <a:schemeClr val="dk1"/>
              </a:solidFill>
            </a:endParaRPr>
          </a:p>
          <a:p>
            <a:pPr marL="457200" lvl="0" indent="-336550" algn="l" rtl="0">
              <a:lnSpc>
                <a:spcPct val="115000"/>
              </a:lnSpc>
              <a:spcBef>
                <a:spcPts val="0"/>
              </a:spcBef>
              <a:spcAft>
                <a:spcPts val="0"/>
              </a:spcAft>
              <a:buClr>
                <a:schemeClr val="dk1"/>
              </a:buClr>
              <a:buSzPts val="1700"/>
              <a:buFont typeface="Wingdings" panose="05000000000000000000" pitchFamily="2" charset="2"/>
              <a:buChar char="Ø"/>
            </a:pPr>
            <a:r>
              <a:rPr lang="en-US" sz="1700" dirty="0" smtClean="0">
                <a:solidFill>
                  <a:schemeClr val="dk1"/>
                </a:solidFill>
              </a:rPr>
              <a:t>Continuous efforts have to be provided for </a:t>
            </a:r>
            <a:r>
              <a:rPr lang="en-US" sz="1700" b="1" dirty="0" smtClean="0">
                <a:solidFill>
                  <a:schemeClr val="dk1"/>
                </a:solidFill>
              </a:rPr>
              <a:t>strong </a:t>
            </a:r>
            <a:r>
              <a:rPr lang="en-US" sz="1700" b="1" dirty="0">
                <a:solidFill>
                  <a:schemeClr val="dk1"/>
                </a:solidFill>
              </a:rPr>
              <a:t>policy linkages</a:t>
            </a:r>
            <a:r>
              <a:rPr lang="en-US" sz="1700" dirty="0">
                <a:solidFill>
                  <a:schemeClr val="dk1"/>
                </a:solidFill>
              </a:rPr>
              <a:t>: e.g., Sendai framework, International Charter "Space and Major Disasters".</a:t>
            </a:r>
            <a:endParaRPr sz="1700" dirty="0">
              <a:solidFill>
                <a:schemeClr val="dk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g1499467cc20_0_13"/>
          <p:cNvSpPr txBox="1">
            <a:spLocks noGrp="1"/>
          </p:cNvSpPr>
          <p:nvPr>
            <p:ph type="title"/>
          </p:nvPr>
        </p:nvSpPr>
        <p:spPr>
          <a:xfrm>
            <a:off x="176050" y="2321669"/>
            <a:ext cx="6157200" cy="1827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Priority #2</a:t>
            </a:r>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5"/>
          <p:cNvSpPr txBox="1">
            <a:spLocks noGrp="1"/>
          </p:cNvSpPr>
          <p:nvPr>
            <p:ph type="body" idx="1"/>
          </p:nvPr>
        </p:nvSpPr>
        <p:spPr>
          <a:xfrm>
            <a:off x="324233" y="1253733"/>
            <a:ext cx="11495400" cy="46629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90000"/>
              </a:lnSpc>
              <a:spcBef>
                <a:spcPts val="1000"/>
              </a:spcBef>
              <a:spcAft>
                <a:spcPts val="0"/>
              </a:spcAft>
              <a:buClr>
                <a:schemeClr val="dk1"/>
              </a:buClr>
              <a:buSzPts val="2800"/>
              <a:buFont typeface="Noto Sans Symbols"/>
              <a:buChar char="❖"/>
            </a:pPr>
            <a:r>
              <a:rPr lang="en-US" sz="2400" b="1" dirty="0" smtClean="0"/>
              <a:t>Support Global </a:t>
            </a:r>
            <a:r>
              <a:rPr lang="en-US" sz="2400" b="1" dirty="0" err="1" smtClean="0"/>
              <a:t>Stocktake</a:t>
            </a:r>
            <a:r>
              <a:rPr lang="en-US" sz="2400" b="1" dirty="0" smtClean="0"/>
              <a:t> </a:t>
            </a:r>
            <a:r>
              <a:rPr lang="en-US" sz="2400" dirty="0" smtClean="0"/>
              <a:t>data requirements:</a:t>
            </a:r>
            <a:endParaRPr dirty="0" smtClean="0"/>
          </a:p>
          <a:p>
            <a:pPr marL="914400" lvl="1" indent="-381000" algn="l" rtl="0">
              <a:lnSpc>
                <a:spcPct val="90000"/>
              </a:lnSpc>
              <a:spcBef>
                <a:spcPts val="500"/>
              </a:spcBef>
              <a:spcAft>
                <a:spcPts val="0"/>
              </a:spcAft>
              <a:buSzPts val="2400"/>
              <a:buChar char="▪"/>
            </a:pPr>
            <a:r>
              <a:rPr lang="en-US" sz="2000" dirty="0" smtClean="0"/>
              <a:t>CNES with UKSA and DLR will ensure planned missions, such as </a:t>
            </a:r>
            <a:r>
              <a:rPr lang="en-US" sz="2000" b="1" dirty="0" err="1" smtClean="0">
                <a:solidFill>
                  <a:srgbClr val="FF0000"/>
                </a:solidFill>
              </a:rPr>
              <a:t>MicroCARB</a:t>
            </a:r>
            <a:r>
              <a:rPr lang="en-US" sz="2000" b="1" dirty="0" smtClean="0">
                <a:solidFill>
                  <a:srgbClr val="FF0000"/>
                </a:solidFill>
              </a:rPr>
              <a:t> &amp; MERLIN</a:t>
            </a:r>
            <a:r>
              <a:rPr lang="en-US" sz="2000" dirty="0" smtClean="0"/>
              <a:t>, to provide practical </a:t>
            </a:r>
            <a:r>
              <a:rPr lang="en-US" sz="2000" b="1" dirty="0" smtClean="0"/>
              <a:t>support to Global </a:t>
            </a:r>
            <a:r>
              <a:rPr lang="en-US" sz="2000" b="1" dirty="0" err="1" smtClean="0"/>
              <a:t>Stocktake</a:t>
            </a:r>
            <a:r>
              <a:rPr lang="en-US" sz="2000" b="1" dirty="0" smtClean="0"/>
              <a:t> data requirements</a:t>
            </a:r>
            <a:endParaRPr lang="en-US" dirty="0" smtClean="0"/>
          </a:p>
          <a:p>
            <a:pPr marL="914400" lvl="1" indent="-381000" algn="l" rtl="0">
              <a:lnSpc>
                <a:spcPct val="90000"/>
              </a:lnSpc>
              <a:spcBef>
                <a:spcPts val="500"/>
              </a:spcBef>
              <a:spcAft>
                <a:spcPts val="0"/>
              </a:spcAft>
              <a:buSzPts val="2400"/>
              <a:buChar char="▪"/>
            </a:pPr>
            <a:r>
              <a:rPr lang="en-US" sz="2400" dirty="0" smtClean="0">
                <a:solidFill>
                  <a:schemeClr val="tx1"/>
                </a:solidFill>
              </a:rPr>
              <a:t>AFOLU &amp; GHG Roadmaps</a:t>
            </a:r>
          </a:p>
          <a:p>
            <a:pPr marL="533400" lvl="1" indent="0" algn="l" rtl="0">
              <a:lnSpc>
                <a:spcPct val="90000"/>
              </a:lnSpc>
              <a:spcBef>
                <a:spcPts val="500"/>
              </a:spcBef>
              <a:spcAft>
                <a:spcPts val="0"/>
              </a:spcAft>
              <a:buSzPts val="2400"/>
              <a:buNone/>
            </a:pPr>
            <a:endParaRPr lang="en-US" sz="2400" dirty="0" smtClean="0">
              <a:solidFill>
                <a:schemeClr val="tx1"/>
              </a:solidFill>
            </a:endParaRPr>
          </a:p>
          <a:p>
            <a:pPr lvl="0"/>
            <a:r>
              <a:rPr lang="en-US" sz="2400" b="1" dirty="0"/>
              <a:t>Engage with countries for adaptation and mitigation </a:t>
            </a:r>
            <a:r>
              <a:rPr lang="en-US" sz="2400" dirty="0"/>
              <a:t>support</a:t>
            </a:r>
            <a:endParaRPr lang="en-US" dirty="0"/>
          </a:p>
          <a:p>
            <a:pPr lvl="1"/>
            <a:r>
              <a:rPr lang="en-US" sz="2000" b="1" dirty="0"/>
              <a:t>Provide use cases </a:t>
            </a:r>
            <a:r>
              <a:rPr lang="en-US" sz="2000" dirty="0"/>
              <a:t>through </a:t>
            </a:r>
            <a:r>
              <a:rPr lang="en-US" sz="2000" b="1" dirty="0">
                <a:solidFill>
                  <a:srgbClr val="FF0000"/>
                </a:solidFill>
              </a:rPr>
              <a:t>Space </a:t>
            </a:r>
            <a:r>
              <a:rPr lang="en-US" sz="2000" b="1" dirty="0" smtClean="0">
                <a:solidFill>
                  <a:srgbClr val="FF0000"/>
                </a:solidFill>
              </a:rPr>
              <a:t>for Climate </a:t>
            </a:r>
            <a:r>
              <a:rPr lang="en-US" sz="2000" b="1" dirty="0">
                <a:solidFill>
                  <a:srgbClr val="FF0000"/>
                </a:solidFill>
              </a:rPr>
              <a:t>Observatory (SCO)</a:t>
            </a:r>
            <a:endParaRPr lang="en-US" b="1" dirty="0"/>
          </a:p>
          <a:p>
            <a:pPr marL="457200" marR="0" lvl="0" indent="-228600" algn="l" rtl="0">
              <a:lnSpc>
                <a:spcPct val="90000"/>
              </a:lnSpc>
              <a:spcBef>
                <a:spcPts val="1000"/>
              </a:spcBef>
              <a:spcAft>
                <a:spcPts val="0"/>
              </a:spcAft>
              <a:buClr>
                <a:schemeClr val="dk1"/>
              </a:buClr>
              <a:buSzPts val="2800"/>
              <a:buFont typeface="Noto Sans Symbols"/>
              <a:buNone/>
            </a:pPr>
            <a:endParaRPr sz="2400" dirty="0" smtClean="0"/>
          </a:p>
          <a:p>
            <a:pPr marL="457200" marR="0" lvl="0" indent="-406400" algn="l" rtl="0">
              <a:lnSpc>
                <a:spcPct val="90000"/>
              </a:lnSpc>
              <a:spcBef>
                <a:spcPts val="1000"/>
              </a:spcBef>
              <a:spcAft>
                <a:spcPts val="0"/>
              </a:spcAft>
              <a:buClr>
                <a:schemeClr val="dk1"/>
              </a:buClr>
              <a:buSzPts val="2800"/>
              <a:buFont typeface="Noto Sans Symbols"/>
              <a:buChar char="❖"/>
            </a:pPr>
            <a:r>
              <a:rPr lang="en-US" sz="2400" b="1" dirty="0"/>
              <a:t>Biomass Protocol </a:t>
            </a:r>
            <a:r>
              <a:rPr lang="en-US" sz="2400" dirty="0"/>
              <a:t>– CNES is enhancing ongoing activities by :</a:t>
            </a:r>
            <a:endParaRPr dirty="0"/>
          </a:p>
          <a:p>
            <a:pPr marL="914400" lvl="1" indent="-381000" algn="l" rtl="0">
              <a:lnSpc>
                <a:spcPct val="90000"/>
              </a:lnSpc>
              <a:spcBef>
                <a:spcPts val="500"/>
              </a:spcBef>
              <a:spcAft>
                <a:spcPts val="0"/>
              </a:spcAft>
              <a:buSzPts val="2400"/>
              <a:buChar char="▪"/>
            </a:pPr>
            <a:r>
              <a:rPr lang="en-US" sz="2000" b="1" dirty="0"/>
              <a:t>supporting</a:t>
            </a:r>
            <a:r>
              <a:rPr lang="en-US" sz="2000" dirty="0"/>
              <a:t> secretariat of </a:t>
            </a:r>
            <a:r>
              <a:rPr lang="en-US" sz="2000" b="1" dirty="0" smtClean="0">
                <a:solidFill>
                  <a:srgbClr val="FF0000"/>
                </a:solidFill>
              </a:rPr>
              <a:t>GEO-TREES</a:t>
            </a:r>
            <a:endParaRPr b="1" dirty="0"/>
          </a:p>
          <a:p>
            <a:pPr marL="914400" lvl="1" indent="-381000" algn="l" rtl="0">
              <a:lnSpc>
                <a:spcPct val="90000"/>
              </a:lnSpc>
              <a:spcBef>
                <a:spcPts val="500"/>
              </a:spcBef>
              <a:spcAft>
                <a:spcPts val="0"/>
              </a:spcAft>
              <a:buSzPts val="2400"/>
              <a:buChar char="▪"/>
            </a:pPr>
            <a:r>
              <a:rPr lang="en-US" sz="2000" b="1" dirty="0"/>
              <a:t>funding</a:t>
            </a:r>
            <a:r>
              <a:rPr lang="en-US" sz="2000" dirty="0"/>
              <a:t> two </a:t>
            </a:r>
            <a:r>
              <a:rPr lang="en-US" sz="2000" b="1" dirty="0">
                <a:solidFill>
                  <a:srgbClr val="FF0000"/>
                </a:solidFill>
              </a:rPr>
              <a:t>biomass protocol</a:t>
            </a:r>
            <a:r>
              <a:rPr lang="en-US" sz="2000" b="1" dirty="0"/>
              <a:t> </a:t>
            </a:r>
            <a:r>
              <a:rPr lang="en-US" sz="2000" dirty="0"/>
              <a:t>implementation sites</a:t>
            </a:r>
            <a:endParaRPr dirty="0"/>
          </a:p>
          <a:p>
            <a:pPr marL="457200" marR="0" lvl="0" indent="-228600" algn="l" rtl="0">
              <a:lnSpc>
                <a:spcPct val="90000"/>
              </a:lnSpc>
              <a:spcBef>
                <a:spcPts val="1000"/>
              </a:spcBef>
              <a:spcAft>
                <a:spcPts val="0"/>
              </a:spcAft>
              <a:buClr>
                <a:schemeClr val="dk1"/>
              </a:buClr>
              <a:buSzPts val="2800"/>
              <a:buFont typeface="Noto Sans Symbols"/>
              <a:buNone/>
            </a:pPr>
            <a:endParaRPr dirty="0"/>
          </a:p>
        </p:txBody>
      </p:sp>
      <p:sp>
        <p:nvSpPr>
          <p:cNvPr id="109" name="Google Shape;109;p5"/>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Arial"/>
              <a:buNone/>
            </a:pPr>
            <a:r>
              <a:rPr lang="en-US" sz="2400" dirty="0"/>
              <a:t>Priority #2: CEOS Support to the UNFCCC Global </a:t>
            </a:r>
            <a:r>
              <a:rPr lang="en-US" sz="2400" dirty="0" err="1"/>
              <a:t>Stocktake</a:t>
            </a:r>
            <a:r>
              <a:rPr lang="en-US" sz="2400" dirty="0"/>
              <a:t/>
            </a:r>
            <a:br>
              <a:rPr lang="en-US" sz="2400" dirty="0"/>
            </a:br>
            <a:r>
              <a:rPr lang="en-US" sz="2000" i="1" dirty="0"/>
              <a:t>Ensure Strong and Unified CEOS Support to the UNFCCC Global </a:t>
            </a:r>
            <a:r>
              <a:rPr lang="en-US" sz="2000" i="1" dirty="0" err="1"/>
              <a:t>Stocktake</a:t>
            </a:r>
            <a:r>
              <a:rPr lang="en-US" sz="2000" i="1" dirty="0"/>
              <a:t> </a:t>
            </a:r>
            <a:r>
              <a:rPr lang="en-US" sz="2400" dirty="0"/>
              <a:t/>
            </a:r>
            <a:br>
              <a:rPr lang="en-US" sz="2400" dirty="0"/>
            </a:br>
            <a:endParaRPr sz="24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g1499467cc20_0_41"/>
          <p:cNvSpPr txBox="1">
            <a:spLocks noGrp="1"/>
          </p:cNvSpPr>
          <p:nvPr>
            <p:ph type="body" idx="1"/>
          </p:nvPr>
        </p:nvSpPr>
        <p:spPr>
          <a:xfrm>
            <a:off x="367776" y="1217447"/>
            <a:ext cx="11495400" cy="4662900"/>
          </a:xfrm>
          <a:prstGeom prst="rect">
            <a:avLst/>
          </a:prstGeom>
          <a:noFill/>
          <a:ln>
            <a:noFill/>
          </a:ln>
        </p:spPr>
        <p:txBody>
          <a:bodyPr spcFirstLastPara="1" wrap="square" lIns="91425" tIns="45700" rIns="91425" bIns="45700" anchor="t" anchorCtr="0">
            <a:noAutofit/>
          </a:bodyPr>
          <a:lstStyle/>
          <a:p>
            <a:pPr marL="50800" marR="0" lvl="0" indent="0" algn="l" rtl="0">
              <a:lnSpc>
                <a:spcPct val="90000"/>
              </a:lnSpc>
              <a:spcBef>
                <a:spcPts val="1000"/>
              </a:spcBef>
              <a:spcAft>
                <a:spcPts val="0"/>
              </a:spcAft>
              <a:buClr>
                <a:schemeClr val="dk1"/>
              </a:buClr>
              <a:buSzPts val="2800"/>
              <a:buNone/>
            </a:pPr>
            <a:endParaRPr lang="en-US" dirty="0" smtClean="0"/>
          </a:p>
          <a:p>
            <a:pPr marL="457200" marR="0" lvl="0" indent="-406400" algn="l" rtl="0">
              <a:lnSpc>
                <a:spcPct val="90000"/>
              </a:lnSpc>
              <a:spcBef>
                <a:spcPts val="1000"/>
              </a:spcBef>
              <a:spcAft>
                <a:spcPts val="0"/>
              </a:spcAft>
              <a:buClr>
                <a:schemeClr val="dk1"/>
              </a:buClr>
              <a:buSzPts val="2800"/>
              <a:buFont typeface="Noto Sans Symbols"/>
              <a:buChar char="❖"/>
            </a:pPr>
            <a:r>
              <a:rPr lang="en-US" dirty="0" smtClean="0"/>
              <a:t>BIOMASS </a:t>
            </a:r>
            <a:r>
              <a:rPr lang="en-US" dirty="0"/>
              <a:t>mission will be launched between Q3 </a:t>
            </a:r>
            <a:r>
              <a:rPr lang="en-US" dirty="0" smtClean="0"/>
              <a:t>2023 </a:t>
            </a:r>
            <a:r>
              <a:rPr lang="en-US" dirty="0"/>
              <a:t>and Q1 </a:t>
            </a:r>
            <a:r>
              <a:rPr lang="en-US" dirty="0" smtClean="0"/>
              <a:t>2024</a:t>
            </a:r>
            <a:endParaRPr dirty="0"/>
          </a:p>
          <a:p>
            <a:pPr marL="457200" marR="0" lvl="0" indent="-406400" algn="l" rtl="0">
              <a:lnSpc>
                <a:spcPct val="90000"/>
              </a:lnSpc>
              <a:spcBef>
                <a:spcPts val="1000"/>
              </a:spcBef>
              <a:spcAft>
                <a:spcPts val="0"/>
              </a:spcAft>
              <a:buSzPts val="2800"/>
              <a:buChar char="❖"/>
            </a:pPr>
            <a:endParaRPr lang="en-US" dirty="0" smtClean="0"/>
          </a:p>
          <a:p>
            <a:pPr marL="457200" marR="0" lvl="0" indent="-406400" algn="l" rtl="0">
              <a:lnSpc>
                <a:spcPct val="90000"/>
              </a:lnSpc>
              <a:spcBef>
                <a:spcPts val="1000"/>
              </a:spcBef>
              <a:spcAft>
                <a:spcPts val="0"/>
              </a:spcAft>
              <a:buSzPts val="2800"/>
              <a:buChar char="❖"/>
            </a:pPr>
            <a:r>
              <a:rPr lang="en-US" dirty="0" smtClean="0"/>
              <a:t>Biomass </a:t>
            </a:r>
            <a:r>
              <a:rPr lang="en-US" dirty="0"/>
              <a:t>data will not be optimized until GEOTREES can establish new reference sites to develop plot coverage with LIDAR and NISAR data.</a:t>
            </a:r>
            <a:endParaRPr dirty="0"/>
          </a:p>
          <a:p>
            <a:pPr marL="914400" marR="0" lvl="1" indent="-381000" algn="l" rtl="0">
              <a:lnSpc>
                <a:spcPct val="90000"/>
              </a:lnSpc>
              <a:spcBef>
                <a:spcPts val="1000"/>
              </a:spcBef>
              <a:spcAft>
                <a:spcPts val="0"/>
              </a:spcAft>
              <a:buSzPts val="2400"/>
              <a:buChar char="▪"/>
            </a:pPr>
            <a:r>
              <a:rPr lang="en-US" dirty="0"/>
              <a:t>CNES will use its position as GEO-TREES Sec to work in particular on the governance (GEO, CEOS and external) of the project and ensuring links with CEOS</a:t>
            </a:r>
            <a:r>
              <a:rPr lang="en-US" dirty="0" smtClean="0"/>
              <a:t>.</a:t>
            </a:r>
          </a:p>
          <a:p>
            <a:pPr marL="914400" marR="0" lvl="1" indent="-381000" algn="l" rtl="0">
              <a:lnSpc>
                <a:spcPct val="90000"/>
              </a:lnSpc>
              <a:spcBef>
                <a:spcPts val="1000"/>
              </a:spcBef>
              <a:spcAft>
                <a:spcPts val="0"/>
              </a:spcAft>
              <a:buSzPts val="2400"/>
              <a:buChar char="▪"/>
            </a:pPr>
            <a:endParaRPr lang="en-US" dirty="0"/>
          </a:p>
          <a:p>
            <a:pPr marL="533400" marR="0" lvl="1" indent="0" algn="l" rtl="0">
              <a:lnSpc>
                <a:spcPct val="90000"/>
              </a:lnSpc>
              <a:spcBef>
                <a:spcPts val="1000"/>
              </a:spcBef>
              <a:spcAft>
                <a:spcPts val="0"/>
              </a:spcAft>
              <a:buSzPts val="2400"/>
              <a:buNone/>
            </a:pPr>
            <a:endParaRPr dirty="0"/>
          </a:p>
        </p:txBody>
      </p:sp>
      <p:sp>
        <p:nvSpPr>
          <p:cNvPr id="121" name="Google Shape;121;g1499467cc20_0_41"/>
          <p:cNvSpPr txBox="1">
            <a:spLocks noGrp="1"/>
          </p:cNvSpPr>
          <p:nvPr>
            <p:ph type="title"/>
          </p:nvPr>
        </p:nvSpPr>
        <p:spPr>
          <a:xfrm>
            <a:off x="176048" y="175939"/>
            <a:ext cx="9387000" cy="779100"/>
          </a:xfrm>
          <a:prstGeom prst="rect">
            <a:avLst/>
          </a:prstGeom>
          <a:noFill/>
          <a:ln>
            <a:noFill/>
          </a:ln>
        </p:spPr>
        <p:txBody>
          <a:bodyPr spcFirstLastPara="1" wrap="square" lIns="91425" tIns="45700" rIns="91425" bIns="45700" anchor="t" anchorCtr="0">
            <a:noAutofit/>
          </a:bodyPr>
          <a:lstStyle/>
          <a:p>
            <a:pPr lvl="0"/>
            <a:r>
              <a:rPr lang="en-US" sz="2400" dirty="0">
                <a:solidFill>
                  <a:srgbClr val="00FF00"/>
                </a:solidFill>
              </a:rPr>
              <a:t>Progress:</a:t>
            </a:r>
            <a:r>
              <a:rPr lang="en-US" sz="2400" dirty="0">
                <a:solidFill>
                  <a:schemeClr val="lt1"/>
                </a:solidFill>
              </a:rPr>
              <a:t> </a:t>
            </a:r>
            <a:r>
              <a:rPr lang="en-US" sz="2400" b="1" dirty="0"/>
              <a:t>Support Global </a:t>
            </a:r>
            <a:r>
              <a:rPr lang="en-US" sz="2400" b="1" dirty="0" err="1"/>
              <a:t>Stocktake</a:t>
            </a:r>
            <a:r>
              <a:rPr lang="en-US" sz="2400" b="1" dirty="0"/>
              <a:t> </a:t>
            </a:r>
            <a:r>
              <a:rPr lang="en-US" sz="2400" dirty="0"/>
              <a:t>data requirements:</a:t>
            </a:r>
            <a:br>
              <a:rPr lang="en-US" sz="2400" dirty="0"/>
            </a:br>
            <a:r>
              <a:rPr lang="en-US" sz="2400" dirty="0"/>
              <a:t>BIOMASS and GEOTREES</a:t>
            </a:r>
            <a:endParaRPr sz="2400" dirty="0">
              <a:solidFill>
                <a:schemeClr val="lt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5575</TotalTime>
  <Words>1285</Words>
  <Application>Microsoft Office PowerPoint</Application>
  <PresentationFormat>Grand écran</PresentationFormat>
  <Paragraphs>143</Paragraphs>
  <Slides>21</Slides>
  <Notes>19</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21</vt:i4>
      </vt:variant>
    </vt:vector>
  </HeadingPairs>
  <TitlesOfParts>
    <vt:vector size="27" baseType="lpstr">
      <vt:lpstr>Arial</vt:lpstr>
      <vt:lpstr>Courier New</vt:lpstr>
      <vt:lpstr>GoudyOldStyleT-Regular</vt:lpstr>
      <vt:lpstr>Noto Sans Symbols</vt:lpstr>
      <vt:lpstr>Wingdings</vt:lpstr>
      <vt:lpstr>ceos</vt:lpstr>
      <vt:lpstr>CNES CEOS Chair Priorities 2022</vt:lpstr>
      <vt:lpstr>Overview </vt:lpstr>
      <vt:lpstr>Paths to Sustainability: from strategy to practical measures</vt:lpstr>
      <vt:lpstr>Priority #1</vt:lpstr>
      <vt:lpstr>Priority #1: Ensuring Long-term Sustainability of CEOS Strategies Disaster Risk Reduction and Response, &amp; Capacity Building </vt:lpstr>
      <vt:lpstr>Progress: Ensuring Long-term Sustainability of CEOS Strategies Disaster Risk Reduction and Response, &amp; Capacity Building </vt:lpstr>
      <vt:lpstr>Priority #2</vt:lpstr>
      <vt:lpstr>Priority #2: CEOS Support to the UNFCCC Global Stocktake Ensure Strong and Unified CEOS Support to the UNFCCC Global Stocktake  </vt:lpstr>
      <vt:lpstr>Progress: Support Global Stocktake data requirements: BIOMASS and GEOTREES</vt:lpstr>
      <vt:lpstr>Progress: Engage with countries for adaptation and mitigation support: Space for Climate Observatory (SCO)</vt:lpstr>
      <vt:lpstr>SCO’s international Charter</vt:lpstr>
      <vt:lpstr>SCO projects and applications around the world</vt:lpstr>
      <vt:lpstr>Priority #3</vt:lpstr>
      <vt:lpstr>Priority #3: Support to CEOS Cal-Val Initiatives  Increased CEOS Agency Cal-Val Collaboration </vt:lpstr>
      <vt:lpstr>Progress: Thermal Infrared Cal/Val</vt:lpstr>
      <vt:lpstr>36th CEOS Plenary  </vt:lpstr>
      <vt:lpstr>36th CEOS Plenary</vt:lpstr>
      <vt:lpstr>36th CEOS Plenary</vt:lpstr>
      <vt:lpstr>The Plenary at a glance</vt:lpstr>
      <vt:lpstr>Plenary Logistics</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CNES CEOS Chair Priorities 2022</dc:title>
  <dc:creator>Sacotte Aurelien</dc:creator>
  <cp:lastModifiedBy>Sacotte Aurelien</cp:lastModifiedBy>
  <cp:revision>57</cp:revision>
  <dcterms:modified xsi:type="dcterms:W3CDTF">2022-09-15T07:11:14Z</dcterms:modified>
</cp:coreProperties>
</file>