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797675" cy="9926625"/>
  <p:embeddedFontLst>
    <p:embeddedFont>
      <p:font typeface="Helvetica Neue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8" roundtripDataSignature="AMtx7mj0oCIyTK0fRuQ/53Mu+E6x6hUv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HelveticaNeue-bold.fntdata"/><Relationship Id="rId14" Type="http://schemas.openxmlformats.org/officeDocument/2006/relationships/font" Target="fonts/HelveticaNeue-regular.fntdata"/><Relationship Id="rId17" Type="http://schemas.openxmlformats.org/officeDocument/2006/relationships/font" Target="fonts/HelveticaNeue-boldItalic.fntdata"/><Relationship Id="rId16" Type="http://schemas.openxmlformats.org/officeDocument/2006/relationships/font" Target="fonts/HelveticaNeue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92075" y="744538"/>
            <a:ext cx="6615113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2:notes"/>
          <p:cNvSpPr/>
          <p:nvPr>
            <p:ph idx="2" type="sldImg"/>
          </p:nvPr>
        </p:nvSpPr>
        <p:spPr>
          <a:xfrm>
            <a:off x="92075" y="744538"/>
            <a:ext cx="6615113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" name="Google Shape;78;p3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4:notes"/>
          <p:cNvSpPr/>
          <p:nvPr>
            <p:ph idx="2" type="sldImg"/>
          </p:nvPr>
        </p:nvSpPr>
        <p:spPr>
          <a:xfrm>
            <a:off x="92075" y="744538"/>
            <a:ext cx="6615113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92075" y="744538"/>
            <a:ext cx="6615113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6:notes"/>
          <p:cNvSpPr/>
          <p:nvPr>
            <p:ph idx="2" type="sldImg"/>
          </p:nvPr>
        </p:nvSpPr>
        <p:spPr>
          <a:xfrm>
            <a:off x="92075" y="744538"/>
            <a:ext cx="6615113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7:notes"/>
          <p:cNvSpPr/>
          <p:nvPr>
            <p:ph idx="2" type="sldImg"/>
          </p:nvPr>
        </p:nvSpPr>
        <p:spPr>
          <a:xfrm>
            <a:off x="92075" y="744538"/>
            <a:ext cx="6615113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8:notes"/>
          <p:cNvSpPr/>
          <p:nvPr>
            <p:ph idx="2" type="sldImg"/>
          </p:nvPr>
        </p:nvSpPr>
        <p:spPr>
          <a:xfrm>
            <a:off x="92075" y="744538"/>
            <a:ext cx="6615113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9:notes"/>
          <p:cNvSpPr/>
          <p:nvPr>
            <p:ph idx="2" type="sldImg"/>
          </p:nvPr>
        </p:nvSpPr>
        <p:spPr>
          <a:xfrm>
            <a:off x="92075" y="744538"/>
            <a:ext cx="6615113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1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1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1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1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1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1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2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2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2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2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SIT-TW, 13-15 September 2022</a:t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2"/>
          <p:cNvSpPr txBox="1"/>
          <p:nvPr>
            <p:ph idx="1" type="body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1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1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3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13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1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13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SIT-TW, 13-15 September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1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1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1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SIT-TW, 13-15 September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1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5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5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SIT-TW, 13-15 September 2022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0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hyperlink" Target="mailto:Annick.Sylvestre-Baron@cnes.fr" TargetMode="External"/><Relationship Id="rId10" Type="http://schemas.openxmlformats.org/officeDocument/2006/relationships/hyperlink" Target="mailto:ceos-experts@lists.ceos.org" TargetMode="External"/><Relationship Id="rId13" Type="http://schemas.openxmlformats.org/officeDocument/2006/relationships/image" Target="../media/image9.jpg"/><Relationship Id="rId12" Type="http://schemas.openxmlformats.org/officeDocument/2006/relationships/hyperlink" Target="mailto:Estelle.Obligis@eumetsat.in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mailto:marie-claire@greeningconsulting.co.uk" TargetMode="External"/><Relationship Id="rId4" Type="http://schemas.openxmlformats.org/officeDocument/2006/relationships/hyperlink" Target="mailto:ceos-associates@lists.ceos.org" TargetMode="External"/><Relationship Id="rId9" Type="http://schemas.openxmlformats.org/officeDocument/2006/relationships/hyperlink" Target="mailto:ceos-wgs@lists.ceos.org" TargetMode="External"/><Relationship Id="rId15" Type="http://schemas.openxmlformats.org/officeDocument/2006/relationships/image" Target="../media/image15.jpg"/><Relationship Id="rId14" Type="http://schemas.openxmlformats.org/officeDocument/2006/relationships/image" Target="../media/image10.jpg"/><Relationship Id="rId16" Type="http://schemas.openxmlformats.org/officeDocument/2006/relationships/image" Target="../media/image14.jpg"/><Relationship Id="rId5" Type="http://schemas.openxmlformats.org/officeDocument/2006/relationships/hyperlink" Target="mailto:ceos-members@lists.ceos.org" TargetMode="External"/><Relationship Id="rId6" Type="http://schemas.openxmlformats.org/officeDocument/2006/relationships/hyperlink" Target="mailto:ceos-constellations@lists.ceos.org" TargetMode="External"/><Relationship Id="rId7" Type="http://schemas.openxmlformats.org/officeDocument/2006/relationships/hyperlink" Target="mailto:ceos-adhoc@lists.ceos.org" TargetMode="External"/><Relationship Id="rId8" Type="http://schemas.openxmlformats.org/officeDocument/2006/relationships/hyperlink" Target="mailto:ceos-sec@lists.ceos.org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6.jpg"/><Relationship Id="rId5" Type="http://schemas.openxmlformats.org/officeDocument/2006/relationships/image" Target="../media/image20.jpg"/><Relationship Id="rId6" Type="http://schemas.openxmlformats.org/officeDocument/2006/relationships/image" Target="../media/image19.png"/><Relationship Id="rId7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-US" sz="3600"/>
              <a:t>Ocean Surface Topography Virtual Constellation</a:t>
            </a:r>
            <a:br>
              <a:rPr lang="en-US" sz="5400"/>
            </a:br>
            <a:br>
              <a:rPr lang="en-US" sz="5400"/>
            </a:br>
            <a:r>
              <a:rPr lang="en-US" sz="5400"/>
              <a:t>OST-VC</a:t>
            </a:r>
            <a:endParaRPr sz="5400"/>
          </a:p>
        </p:txBody>
      </p:sp>
      <p:sp>
        <p:nvSpPr>
          <p:cNvPr id="67" name="Google Shape;67;p1"/>
          <p:cNvSpPr/>
          <p:nvPr/>
        </p:nvSpPr>
        <p:spPr>
          <a:xfrm>
            <a:off x="7116776" y="3811151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VC co-lead: 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Annick Sylvestre-Baron, CNES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Estelle Obligis,  EUMETSAT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Conference Agenda Item 6.1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CEOS SIT Technical Workshop 2022  </a:t>
            </a:r>
            <a:endParaRPr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15 September 2022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OVERVIEW</a:t>
            </a: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15385" y="1148861"/>
            <a:ext cx="11961230" cy="9602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rPr b="0" i="0" lang="en-US" sz="20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The Ocean Surface Topography Virtual Constellation (OST-VC) main goal is to implement a sustained, systematic capability to observe the surface topography of global oceans from the basin scale to the mesoscale</a:t>
            </a:r>
            <a:endParaRPr b="0" i="0" sz="18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 txBox="1"/>
          <p:nvPr/>
        </p:nvSpPr>
        <p:spPr>
          <a:xfrm>
            <a:off x="6070323" y="2410800"/>
            <a:ext cx="5132624" cy="36061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sng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Other members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Craig Donlon (ESA) also OSTST project scientist</a:t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Eric Leuliette (NOAA) also OSTST project scientist</a:t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Gregg Jacobs (US Navy) </a:t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Kai Matsui (JAXA)</a:t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Nadya Vinogradova (NASA) </a:t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Rashmi Sharma (ISRO)</a:t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1" lang="en-US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New Chinese representative(s) to be nominated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 txBox="1"/>
          <p:nvPr/>
        </p:nvSpPr>
        <p:spPr>
          <a:xfrm>
            <a:off x="1245131" y="2410800"/>
            <a:ext cx="3424335" cy="1733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sng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Co-chairs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sng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Annick Sylvestre-Baron (CNES)</a:t>
            </a:r>
            <a:endParaRPr/>
          </a:p>
          <a:p>
            <a:pPr indent="-342900" lvl="1" marL="3429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Estelle Obligis (EUMETSAT)</a:t>
            </a:r>
            <a:endParaRPr b="0" i="0" sz="16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/>
          <p:nvPr>
            <p:ph type="title"/>
          </p:nvPr>
        </p:nvSpPr>
        <p:spPr>
          <a:xfrm>
            <a:off x="167039" y="108373"/>
            <a:ext cx="9571546" cy="8645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OST-VC missions timeline</a:t>
            </a:r>
            <a:br>
              <a:rPr lang="en-US"/>
            </a:br>
            <a:endParaRPr/>
          </a:p>
        </p:txBody>
      </p:sp>
      <p:sp>
        <p:nvSpPr>
          <p:cNvPr id="81" name="Google Shape;81;p3"/>
          <p:cNvSpPr/>
          <p:nvPr/>
        </p:nvSpPr>
        <p:spPr>
          <a:xfrm>
            <a:off x="8201848" y="870857"/>
            <a:ext cx="3815148" cy="6286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76B531"/>
                </a:solidFill>
                <a:latin typeface="Arial"/>
                <a:ea typeface="Arial"/>
                <a:cs typeface="Arial"/>
                <a:sym typeface="Arial"/>
              </a:rPr>
              <a:t>2022 updates</a:t>
            </a:r>
            <a:endParaRPr/>
          </a:p>
          <a:p>
            <a:pPr indent="-44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t/>
            </a:r>
            <a:endParaRPr b="1" i="0" sz="20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25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S6 Michael Freilich : new altimetry reference satellite since April 7th, 2022 (see dedicated slide)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TOPEX/POSEIDON : 30th Birthday celebrated in August 1992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SWOT:  Launch date not early than Dec 5th, 2022 (see dedicated slide)</a:t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CFOSAT: 4 years in orbit next October – Extension of lifetime to be decided - Selection ongoing for the renewal of the Science Team (2023-2026)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AltiKa: ISRO-CNES joint mission functioning in mispointing - Extended till December 2022 - Further review in December 2022</a:t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25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t/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4775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Noto Sans Symbols"/>
              <a:buNone/>
            </a:pPr>
            <a:r>
              <a:t/>
            </a:r>
            <a:endParaRPr b="1" i="0" sz="105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039" y="1055076"/>
            <a:ext cx="7763623" cy="5422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New Altimetry reference satellite </a:t>
            </a: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99892" y="1131894"/>
            <a:ext cx="5702848" cy="2939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 :</a:t>
            </a: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Marie-Claire Greening &lt;</a:t>
            </a:r>
            <a:r>
              <a:rPr b="0" i="0" lang="en-US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marie-claire@greeningconsulting.co.uk</a:t>
            </a: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b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Envoyé :</a:t>
            </a: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jeudi 24 mars 2022 12:00</a:t>
            </a:r>
            <a:b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À :</a:t>
            </a: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ceos-associates@lists.ceos.org</a:t>
            </a: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b="0" i="0" lang="en-US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ceos-members@lists.ceos.org</a:t>
            </a: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b="0" i="0" lang="en-US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ceos-constellations@lists.ceos.org</a:t>
            </a: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b="0" i="0" lang="en-US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ceos-adhoc@lists.ceos.org</a:t>
            </a: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b="0" i="0" lang="en-US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ceos-sec@lists.ceos.org</a:t>
            </a: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b="0" i="0" lang="en-US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ceos-wgs@lists.ceos.org</a:t>
            </a: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b="0" i="0" lang="en-US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ceos-experts@lists.ceos.org</a:t>
            </a:r>
            <a:b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Cc :</a:t>
            </a: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Sylvestre-Baron Annick &lt;</a:t>
            </a:r>
            <a:r>
              <a:rPr b="0" i="0" lang="en-US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Annick.Sylvestre-Baron@cnes.fr</a:t>
            </a: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&gt;; Estelle Obligis &lt;</a:t>
            </a:r>
            <a:r>
              <a:rPr b="0" i="0" lang="en-US" sz="7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Estelle.Obligis@eumetsat.int</a:t>
            </a: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b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 :</a:t>
            </a: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OST-VC - New reference altimetry satellite announcement </a:t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Dear CEOS Colleagues</a:t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your information, please find below a communique from the CEOS Ocean Surface Topography Virtual Constellation (OST-VC) co-chairs regarding a new reference altimetry mission.</a:t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Kind Regards</a:t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Marie-Claire</a:t>
            </a:r>
            <a:endParaRPr b="0" i="0" sz="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Considering the Project Scientists recommendation made during the OSTST virtual meeting on March 21-22, 2022</a:t>
            </a: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r>
              <a:rPr b="0" i="0" lang="en-US" sz="900" u="none" cap="none" strike="noStrike">
                <a:solidFill>
                  <a:srgbClr val="76B53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1" i="0" lang="en-US" sz="1200" u="none" cap="none" strike="noStrike">
                <a:solidFill>
                  <a:srgbClr val="76B531"/>
                </a:solidFill>
                <a:latin typeface="Arial"/>
                <a:ea typeface="Arial"/>
                <a:cs typeface="Arial"/>
                <a:sym typeface="Arial"/>
              </a:rPr>
              <a:t>the CEOS OST-VC members declare Sentinel-6 Michael Freilich as the new Reference Altimetry Mission for the worldwide altimetry satellites constellation.</a:t>
            </a:r>
            <a:endParaRPr b="1" i="0" sz="1200" u="none" cap="none" strike="noStrike">
              <a:solidFill>
                <a:srgbClr val="76B53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official date will be fixed by Jason-3 project once Jason-3, the former reference altimetry satellite, begins its move to the interleaved orbit (around April 7, 2022).</a:t>
            </a:r>
            <a:endParaRPr b="0" i="0" sz="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OST-VC co-chairs: Annick Sylvestre-Baron/CNES and Estelle Obligis/EUM </a:t>
            </a:r>
            <a:endParaRPr b="0" i="1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ason2_clean.jpg" id="89" name="Google Shape;89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911613" y="3983566"/>
            <a:ext cx="2430143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ason2_clean.jpg" id="90" name="Google Shape;90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323321" y="3983566"/>
            <a:ext cx="2430143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64537" y="3983566"/>
            <a:ext cx="2253803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ason2_clean.jpg" id="92" name="Google Shape;92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499905" y="3983566"/>
            <a:ext cx="2430143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4"/>
          <p:cNvSpPr txBox="1"/>
          <p:nvPr/>
        </p:nvSpPr>
        <p:spPr>
          <a:xfrm>
            <a:off x="302249" y="5607164"/>
            <a:ext cx="2154722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TOPEX/Poseidon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1992–2006</a:t>
            </a:r>
            <a:endParaRPr/>
          </a:p>
        </p:txBody>
      </p:sp>
      <p:sp>
        <p:nvSpPr>
          <p:cNvPr id="94" name="Google Shape;94;p4"/>
          <p:cNvSpPr txBox="1"/>
          <p:nvPr/>
        </p:nvSpPr>
        <p:spPr>
          <a:xfrm>
            <a:off x="2937000" y="5594966"/>
            <a:ext cx="1800076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Jason-1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2001–2013</a:t>
            </a:r>
            <a:endParaRPr/>
          </a:p>
        </p:txBody>
      </p:sp>
      <p:sp>
        <p:nvSpPr>
          <p:cNvPr id="95" name="Google Shape;95;p4"/>
          <p:cNvSpPr txBox="1"/>
          <p:nvPr/>
        </p:nvSpPr>
        <p:spPr>
          <a:xfrm>
            <a:off x="5217105" y="5594966"/>
            <a:ext cx="1800076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Jason-2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2008–2019</a:t>
            </a:r>
            <a:endParaRPr/>
          </a:p>
        </p:txBody>
      </p:sp>
      <p:pic>
        <p:nvPicPr>
          <p:cNvPr id="96" name="Google Shape;96;p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735029" y="3983566"/>
            <a:ext cx="2235794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4"/>
          <p:cNvSpPr txBox="1"/>
          <p:nvPr/>
        </p:nvSpPr>
        <p:spPr>
          <a:xfrm>
            <a:off x="7497210" y="5594966"/>
            <a:ext cx="1800076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Jason-3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2016–</a:t>
            </a:r>
            <a:endParaRPr/>
          </a:p>
        </p:txBody>
      </p:sp>
      <p:sp>
        <p:nvSpPr>
          <p:cNvPr id="98" name="Google Shape;98;p4"/>
          <p:cNvSpPr txBox="1"/>
          <p:nvPr/>
        </p:nvSpPr>
        <p:spPr>
          <a:xfrm>
            <a:off x="9777316" y="5594966"/>
            <a:ext cx="2235795" cy="7921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Sentinel-6 MF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b="1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2020–</a:t>
            </a:r>
            <a:endParaRPr/>
          </a:p>
        </p:txBody>
      </p:sp>
      <p:pic>
        <p:nvPicPr>
          <p:cNvPr descr="cid:image002.jpg@01D83F6E.50552760" id="99" name="Google Shape;99;p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535499" y="1446991"/>
            <a:ext cx="3523573" cy="1982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/>
          <p:nvPr>
            <p:ph type="title"/>
          </p:nvPr>
        </p:nvSpPr>
        <p:spPr>
          <a:xfrm>
            <a:off x="195561" y="244851"/>
            <a:ext cx="9386864" cy="560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30 years of sea level monitoring from altimetry missions</a:t>
            </a:r>
            <a:endParaRPr sz="2800"/>
          </a:p>
        </p:txBody>
      </p:sp>
      <p:pic>
        <p:nvPicPr>
          <p:cNvPr id="105" name="Google Shape;10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2639" y="1004482"/>
            <a:ext cx="10053527" cy="5538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/>
          <p:nvPr>
            <p:ph idx="1" type="body"/>
          </p:nvPr>
        </p:nvSpPr>
        <p:spPr>
          <a:xfrm>
            <a:off x="283306" y="1377967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-US" sz="2000">
                <a:solidFill>
                  <a:srgbClr val="3D5273"/>
                </a:solidFill>
              </a:rPr>
              <a:t>Sentinel-6 Michael Freilich</a:t>
            </a:r>
            <a:endParaRPr b="1" sz="2000">
              <a:solidFill>
                <a:srgbClr val="3D5273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800">
                <a:solidFill>
                  <a:srgbClr val="3D5273"/>
                </a:solidFill>
              </a:rPr>
              <a:t>All products operational and disseminated to users (LR &amp; HR, NRT/STC/NTC)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375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800">
                <a:solidFill>
                  <a:srgbClr val="3D5273"/>
                </a:solidFill>
              </a:rPr>
              <a:t>First full reprocessing bringing all data in-line disseminated by EUMETSAT and PO.DAAC in July 2022</a:t>
            </a:r>
            <a:endParaRPr sz="1800">
              <a:solidFill>
                <a:srgbClr val="3D5273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375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800">
                <a:solidFill>
                  <a:srgbClr val="3D5273"/>
                </a:solidFill>
              </a:rPr>
              <a:t>CEOS declared S-6 MF as the High Precision Ocean Altimetry reference mission in March 2022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800">
                <a:solidFill>
                  <a:srgbClr val="3D5273"/>
                </a:solidFill>
              </a:rPr>
              <a:t>Jason-3 moved to interleaved orbit April 2022, to start its Extended Operations phase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2000">
                <a:solidFill>
                  <a:srgbClr val="3D5273"/>
                </a:solidFill>
              </a:rPr>
              <a:t>Sentinel-6B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800">
                <a:solidFill>
                  <a:srgbClr val="3D5273"/>
                </a:solidFill>
              </a:rPr>
              <a:t>S-6B storage started in July 2022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800">
                <a:solidFill>
                  <a:srgbClr val="3D5273"/>
                </a:solidFill>
              </a:rPr>
              <a:t>S-6B launch baselined to Nov 2025</a:t>
            </a:r>
            <a:endParaRPr/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2000">
                <a:solidFill>
                  <a:srgbClr val="3D5273"/>
                </a:solidFill>
              </a:rPr>
              <a:t>Sentinel-6C update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800">
                <a:solidFill>
                  <a:srgbClr val="3D5273"/>
                </a:solidFill>
              </a:rPr>
              <a:t>Mission confirmed now by ESA/EC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800">
                <a:solidFill>
                  <a:srgbClr val="3D5273"/>
                </a:solidFill>
              </a:rPr>
              <a:t>Degree of ‘recurrence’ within the Sentinel-6 to be confirmed</a:t>
            </a:r>
            <a:endParaRPr sz="1800">
              <a:solidFill>
                <a:srgbClr val="3D5273"/>
              </a:solidFill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Noto Sans Symbols"/>
              <a:buNone/>
            </a:pPr>
            <a:r>
              <a:t/>
            </a:r>
            <a:endParaRPr sz="1800">
              <a:solidFill>
                <a:srgbClr val="3D5273"/>
              </a:solidFill>
            </a:endParaRPr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t/>
            </a:r>
            <a:endParaRPr sz="1800">
              <a:solidFill>
                <a:srgbClr val="3D5273"/>
              </a:solidFill>
            </a:endParaRPr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>
              <a:solidFill>
                <a:srgbClr val="3D5273"/>
              </a:solidFill>
            </a:endParaRPr>
          </a:p>
        </p:txBody>
      </p:sp>
      <p:sp>
        <p:nvSpPr>
          <p:cNvPr id="111" name="Google Shape;111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3200"/>
              <a:t>Sentinel-6</a:t>
            </a:r>
            <a:br>
              <a:rPr lang="en-US" sz="2800"/>
            </a:br>
            <a:r>
              <a:rPr lang="en-US" sz="2000"/>
              <a:t>EUMETSAT/ESA/NASA/NOAA/CNES</a:t>
            </a:r>
            <a:endParaRPr sz="2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"/>
          <p:cNvSpPr/>
          <p:nvPr/>
        </p:nvSpPr>
        <p:spPr>
          <a:xfrm>
            <a:off x="126030" y="142390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SWOT </a:t>
            </a: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NASA/CNES/CSA/UKSA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7"/>
          <p:cNvSpPr txBox="1"/>
          <p:nvPr/>
        </p:nvSpPr>
        <p:spPr>
          <a:xfrm>
            <a:off x="10820646" y="6036244"/>
            <a:ext cx="37382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©JPL</a:t>
            </a:r>
            <a:endParaRPr/>
          </a:p>
        </p:txBody>
      </p:sp>
      <p:sp>
        <p:nvSpPr>
          <p:cNvPr id="118" name="Google Shape;118;p7"/>
          <p:cNvSpPr txBox="1"/>
          <p:nvPr/>
        </p:nvSpPr>
        <p:spPr>
          <a:xfrm>
            <a:off x="12027578" y="3769870"/>
            <a:ext cx="37382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©JPL</a:t>
            </a:r>
            <a:endParaRPr/>
          </a:p>
        </p:txBody>
      </p:sp>
      <p:pic>
        <p:nvPicPr>
          <p:cNvPr id="119" name="Google Shape;11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8204" y="1235272"/>
            <a:ext cx="2020307" cy="191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7"/>
          <p:cNvPicPr preferRelativeResize="0"/>
          <p:nvPr/>
        </p:nvPicPr>
        <p:blipFill rotWithShape="1">
          <a:blip r:embed="rId4">
            <a:alphaModFix/>
          </a:blip>
          <a:srcRect b="3903" l="0" r="0" t="4518"/>
          <a:stretch/>
        </p:blipFill>
        <p:spPr>
          <a:xfrm>
            <a:off x="109711" y="1210962"/>
            <a:ext cx="2855238" cy="2439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7"/>
          <p:cNvPicPr preferRelativeResize="0"/>
          <p:nvPr/>
        </p:nvPicPr>
        <p:blipFill rotWithShape="1">
          <a:blip r:embed="rId5">
            <a:alphaModFix/>
          </a:blip>
          <a:srcRect b="3977" l="0" r="0" t="4518"/>
          <a:stretch/>
        </p:blipFill>
        <p:spPr>
          <a:xfrm>
            <a:off x="56136" y="3984035"/>
            <a:ext cx="2854484" cy="243821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7"/>
          <p:cNvSpPr txBox="1"/>
          <p:nvPr/>
        </p:nvSpPr>
        <p:spPr>
          <a:xfrm>
            <a:off x="580817" y="1371693"/>
            <a:ext cx="205405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S3-A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b="1" i="0" lang="en-US" sz="15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S3B </a:t>
            </a: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(27 days)</a:t>
            </a:r>
            <a:endParaRPr/>
          </a:p>
        </p:txBody>
      </p:sp>
      <p:sp>
        <p:nvSpPr>
          <p:cNvPr id="123" name="Google Shape;123;p7"/>
          <p:cNvSpPr txBox="1"/>
          <p:nvPr/>
        </p:nvSpPr>
        <p:spPr>
          <a:xfrm>
            <a:off x="858599" y="4144098"/>
            <a:ext cx="1648408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SWOT (21 days)</a:t>
            </a:r>
            <a:endParaRPr/>
          </a:p>
        </p:txBody>
      </p:sp>
      <p:pic>
        <p:nvPicPr>
          <p:cNvPr id="124" name="Google Shape;12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80441" y="1164526"/>
            <a:ext cx="2804037" cy="92228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"/>
          <p:cNvSpPr txBox="1"/>
          <p:nvPr/>
        </p:nvSpPr>
        <p:spPr>
          <a:xfrm>
            <a:off x="5499965" y="1855670"/>
            <a:ext cx="277672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Launch: NET Dec 5, 2022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7"/>
          <p:cNvSpPr txBox="1"/>
          <p:nvPr/>
        </p:nvSpPr>
        <p:spPr>
          <a:xfrm>
            <a:off x="3019142" y="2563556"/>
            <a:ext cx="6544162" cy="54229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baseline="30000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b="0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 wide swath altimeter (Karin)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Highly anticipated by ocean, hydrology and coastal scientists and users </a:t>
            </a:r>
            <a:endParaRPr b="0" i="0" sz="18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International Science Team 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56 projects – 137 ST members from 26 international organizations based in 17 countries involved </a:t>
            </a:r>
            <a:endParaRPr b="0" i="0" sz="16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SWOT Early Adopters - lead by NASA&amp;CNES - 21 space agencies involved - since 2018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SWOT mission is on track to be launched NET Dec 5, 2022</a:t>
            </a:r>
            <a:endParaRPr/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7"/>
          <p:cNvPicPr preferRelativeResize="0"/>
          <p:nvPr/>
        </p:nvPicPr>
        <p:blipFill rotWithShape="1">
          <a:blip r:embed="rId7">
            <a:alphaModFix/>
          </a:blip>
          <a:srcRect b="14574" l="8481" r="36006" t="0"/>
          <a:stretch/>
        </p:blipFill>
        <p:spPr>
          <a:xfrm>
            <a:off x="9512894" y="3395378"/>
            <a:ext cx="2622633" cy="3026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"/>
          <p:cNvSpPr txBox="1"/>
          <p:nvPr>
            <p:ph idx="1" type="body"/>
          </p:nvPr>
        </p:nvSpPr>
        <p:spPr>
          <a:xfrm>
            <a:off x="176048" y="1280336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2000">
                <a:solidFill>
                  <a:srgbClr val="3D5273"/>
                </a:solidFill>
              </a:rPr>
              <a:t>S3NG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800">
                <a:solidFill>
                  <a:srgbClr val="3D5273"/>
                </a:solidFill>
              </a:rPr>
              <a:t>Mission Requirements developed at ESA (endorsed by Mission Advisory Group) based on EC user needs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800">
                <a:solidFill>
                  <a:srgbClr val="3D5273"/>
                </a:solidFill>
              </a:rPr>
              <a:t>Guaranteeing Continuity of Sentinel-3 potential enhancements notably in terms of sampling</a:t>
            </a:r>
            <a:endParaRPr sz="1800">
              <a:solidFill>
                <a:srgbClr val="3D5273"/>
              </a:solidFill>
            </a:endParaRPr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800">
                <a:solidFill>
                  <a:srgbClr val="3D5273"/>
                </a:solidFill>
              </a:rPr>
              <a:t>Final decision to be taken if ESA Phase A/B1 study will continue with the implementation of two dedicated large-satellites carrying wide-swath altimeters or a constellation of 12 nadir altimeters, together with radiometer and POD instruments.</a:t>
            </a:r>
            <a:endParaRPr/>
          </a:p>
          <a:p>
            <a:pPr indent="0" lvl="1" marL="55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>
              <a:solidFill>
                <a:srgbClr val="3D5273"/>
              </a:solidFill>
            </a:endParaRPr>
          </a:p>
          <a:p>
            <a:pPr indent="0" lvl="0" marL="50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b="1" lang="en-US" sz="2000">
                <a:solidFill>
                  <a:srgbClr val="3D5273"/>
                </a:solidFill>
              </a:rPr>
              <a:t>S6NG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800">
                <a:solidFill>
                  <a:srgbClr val="3D5273"/>
                </a:solidFill>
              </a:rPr>
              <a:t>Will come after S6C (around 2035 TBC)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800">
                <a:solidFill>
                  <a:srgbClr val="3D5273"/>
                </a:solidFill>
              </a:rPr>
              <a:t>On going ESA study on Sentinel-6 sea level stability uncertainty budget</a:t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US" sz="1800">
                <a:solidFill>
                  <a:srgbClr val="3D5273"/>
                </a:solidFill>
              </a:rPr>
              <a:t>Update of User Requirements if needed</a:t>
            </a:r>
            <a:endParaRPr/>
          </a:p>
          <a:p>
            <a:pPr indent="0" lvl="1" marL="533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>
              <a:solidFill>
                <a:srgbClr val="3D5273"/>
              </a:solidFill>
            </a:endParaRPr>
          </a:p>
        </p:txBody>
      </p:sp>
      <p:sp>
        <p:nvSpPr>
          <p:cNvPr id="133" name="Google Shape;133;p8"/>
          <p:cNvSpPr txBox="1"/>
          <p:nvPr>
            <p:ph type="title"/>
          </p:nvPr>
        </p:nvSpPr>
        <p:spPr>
          <a:xfrm>
            <a:off x="176048" y="302688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2800"/>
              <a:t>Copernicus S3NG and S6NG Topography</a:t>
            </a:r>
            <a:br>
              <a:rPr lang="en-US" sz="2800"/>
            </a:br>
            <a:endParaRPr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"/>
          <p:cNvSpPr/>
          <p:nvPr/>
        </p:nvSpPr>
        <p:spPr>
          <a:xfrm>
            <a:off x="220314" y="203936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OST-VC white paper status</a:t>
            </a:r>
            <a:endParaRPr/>
          </a:p>
        </p:txBody>
      </p:sp>
      <p:sp>
        <p:nvSpPr>
          <p:cNvPr id="139" name="Google Shape;139;p9"/>
          <p:cNvSpPr txBox="1"/>
          <p:nvPr/>
        </p:nvSpPr>
        <p:spPr>
          <a:xfrm>
            <a:off x="220314" y="1541420"/>
            <a:ext cx="8410469" cy="45341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Action from 2019 SIT meeting to update of the “Next 15 years of altimetry – OST Constellation User Requirement Document”, 2009.  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0" i="0" lang="en-US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Integrate new user needs from recent books and white papers from the community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0" i="0" lang="en-US" sz="1600" u="none" cap="none" strike="noStrike">
                <a:solidFill>
                  <a:srgbClr val="3D52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Delivery of the white paper was expected Q1 2022</a:t>
            </a:r>
            <a:endParaRPr/>
          </a:p>
          <a:p>
            <a: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D527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BUT many constraints (new missions S6, SWOT, S3-NG…), OSTST renewal, covid impacts, no in presence OSTST meetings,…) overloaded altimetry community during the last three years</a:t>
            </a:r>
            <a:endParaRPr/>
          </a:p>
          <a:p>
            <a: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1800" u="none" cap="none" strike="noStrike">
                <a:solidFill>
                  <a:srgbClr val="3D527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 schedule 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0" i="0" lang="en-US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OST-VC members side meeting during OSTST meeting (Venise 31 Oct – 4 Nov) to review together the outline of the document OST-VC co-chairs have prepared.</a:t>
            </a:r>
            <a:endParaRPr b="0" i="0" sz="16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✔"/>
            </a:pPr>
            <a:r>
              <a:rPr b="0" i="0" lang="en-US" sz="1600" u="none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Final Delivery expected in </a:t>
            </a:r>
            <a:r>
              <a:rPr b="0" i="0" lang="en-US" sz="1600" u="sng" cap="none" strike="noStrike">
                <a:solidFill>
                  <a:srgbClr val="3D5273"/>
                </a:solidFill>
                <a:latin typeface="Arial"/>
                <a:ea typeface="Arial"/>
                <a:cs typeface="Arial"/>
                <a:sym typeface="Arial"/>
              </a:rPr>
              <a:t>Q4 2023</a:t>
            </a:r>
            <a:endParaRPr/>
          </a:p>
          <a:p>
            <a:pPr indent="0" lvl="1" marL="533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rgbClr val="3D52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4795" y="1468992"/>
            <a:ext cx="3199413" cy="4534168"/>
          </a:xfrm>
          <a:prstGeom prst="rect">
            <a:avLst/>
          </a:prstGeom>
          <a:noFill/>
          <a:ln cap="sq" cmpd="thickThin" w="889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Estelle Obligis</dc:creator>
</cp:coreProperties>
</file>