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4" r:id="rId4"/>
    <p:sldId id="269" r:id="rId5"/>
    <p:sldId id="266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iiXfUsGJpOBAsgibKuTnDgzzj39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4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Veihelmann" userId="ef769201-c9c3-416a-a39b-1d7a9a86b44f" providerId="ADAL" clId="{8CAD185D-6204-4511-BDC8-4B973172F1EF}"/>
    <pc:docChg chg="modSld">
      <pc:chgData name="Ben Veihelmann" userId="ef769201-c9c3-416a-a39b-1d7a9a86b44f" providerId="ADAL" clId="{8CAD185D-6204-4511-BDC8-4B973172F1EF}" dt="2022-09-09T06:40:59.672" v="30" actId="20577"/>
      <pc:docMkLst>
        <pc:docMk/>
      </pc:docMkLst>
      <pc:sldChg chg="modSp mod">
        <pc:chgData name="Ben Veihelmann" userId="ef769201-c9c3-416a-a39b-1d7a9a86b44f" providerId="ADAL" clId="{8CAD185D-6204-4511-BDC8-4B973172F1EF}" dt="2022-09-09T06:40:09.883" v="29" actId="20577"/>
        <pc:sldMkLst>
          <pc:docMk/>
          <pc:sldMk cId="0" sldId="256"/>
        </pc:sldMkLst>
        <pc:spChg chg="mod">
          <ac:chgData name="Ben Veihelmann" userId="ef769201-c9c3-416a-a39b-1d7a9a86b44f" providerId="ADAL" clId="{8CAD185D-6204-4511-BDC8-4B973172F1EF}" dt="2022-09-09T06:40:09.883" v="29" actId="20577"/>
          <ac:spMkLst>
            <pc:docMk/>
            <pc:sldMk cId="0" sldId="256"/>
            <ac:spMk id="67" creationId="{00000000-0000-0000-0000-000000000000}"/>
          </ac:spMkLst>
        </pc:spChg>
      </pc:sldChg>
      <pc:sldChg chg="modSp mod">
        <pc:chgData name="Ben Veihelmann" userId="ef769201-c9c3-416a-a39b-1d7a9a86b44f" providerId="ADAL" clId="{8CAD185D-6204-4511-BDC8-4B973172F1EF}" dt="2022-09-09T06:40:59.672" v="30" actId="20577"/>
        <pc:sldMkLst>
          <pc:docMk/>
          <pc:sldMk cId="3081875828" sldId="269"/>
        </pc:sldMkLst>
        <pc:spChg chg="mod">
          <ac:chgData name="Ben Veihelmann" userId="ef769201-c9c3-416a-a39b-1d7a9a86b44f" providerId="ADAL" clId="{8CAD185D-6204-4511-BDC8-4B973172F1EF}" dt="2022-09-09T06:39:36.848" v="26" actId="1076"/>
          <ac:spMkLst>
            <pc:docMk/>
            <pc:sldMk cId="3081875828" sldId="269"/>
            <ac:spMk id="2" creationId="{00000000-0000-0000-0000-000000000000}"/>
          </ac:spMkLst>
        </pc:spChg>
        <pc:spChg chg="mod">
          <ac:chgData name="Ben Veihelmann" userId="ef769201-c9c3-416a-a39b-1d7a9a86b44f" providerId="ADAL" clId="{8CAD185D-6204-4511-BDC8-4B973172F1EF}" dt="2022-09-09T06:40:59.672" v="30" actId="20577"/>
          <ac:spMkLst>
            <pc:docMk/>
            <pc:sldMk cId="3081875828" sldId="269"/>
            <ac:spMk id="7" creationId="{00000000-0000-0000-0000-000000000000}"/>
          </ac:spMkLst>
        </pc:spChg>
        <pc:spChg chg="mod">
          <ac:chgData name="Ben Veihelmann" userId="ef769201-c9c3-416a-a39b-1d7a9a86b44f" providerId="ADAL" clId="{8CAD185D-6204-4511-BDC8-4B973172F1EF}" dt="2022-09-09T06:39:36.848" v="26" actId="1076"/>
          <ac:spMkLst>
            <pc:docMk/>
            <pc:sldMk cId="3081875828" sldId="269"/>
            <ac:spMk id="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5618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273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415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573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01750" y="2265730"/>
            <a:ext cx="8288157" cy="27567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7"/>
          <p:cNvPicPr preferRelativeResize="0"/>
          <p:nvPr/>
        </p:nvPicPr>
        <p:blipFill rotWithShape="1">
          <a:blip r:embed="rId3">
            <a:alphaModFix/>
          </a:blip>
          <a:srcRect b="-113"/>
          <a:stretch/>
        </p:blipFill>
        <p:spPr>
          <a:xfrm rot="10800000" flipH="1">
            <a:off x="2824280" y="4824248"/>
            <a:ext cx="5391556" cy="2038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7" descr="A picture containing natur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77344" y="-1"/>
            <a:ext cx="3714656" cy="268681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7"/>
          <p:cNvSpPr/>
          <p:nvPr/>
        </p:nvSpPr>
        <p:spPr>
          <a:xfrm flipH="1">
            <a:off x="5456394" y="1968439"/>
            <a:ext cx="6751471" cy="4901119"/>
          </a:xfrm>
          <a:custGeom>
            <a:avLst/>
            <a:gdLst/>
            <a:ahLst/>
            <a:cxnLst/>
            <a:rect l="l" t="t" r="r" b="b"/>
            <a:pathLst>
              <a:path w="6751471" h="4901119" extrusionOk="0">
                <a:moveTo>
                  <a:pt x="0" y="4901119"/>
                </a:moveTo>
                <a:cubicBezTo>
                  <a:pt x="794" y="3261063"/>
                  <a:pt x="1588" y="1640056"/>
                  <a:pt x="2382" y="0"/>
                </a:cubicBezTo>
                <a:lnTo>
                  <a:pt x="6751471" y="4901119"/>
                </a:lnTo>
                <a:lnTo>
                  <a:pt x="0" y="49011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50800" dist="38100" dir="13500000" algn="b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 flipH="1">
            <a:off x="-4784" y="-14542"/>
            <a:ext cx="12199164" cy="6874921"/>
          </a:xfrm>
          <a:custGeom>
            <a:avLst/>
            <a:gdLst/>
            <a:ahLst/>
            <a:cxnLst/>
            <a:rect l="l" t="t" r="r" b="b"/>
            <a:pathLst>
              <a:path w="14761910" h="6836301" extrusionOk="0">
                <a:moveTo>
                  <a:pt x="11356917" y="6833935"/>
                </a:moveTo>
                <a:lnTo>
                  <a:pt x="0" y="12611"/>
                </a:lnTo>
                <a:lnTo>
                  <a:pt x="14761631" y="0"/>
                </a:lnTo>
                <a:cubicBezTo>
                  <a:pt x="14763636" y="1138989"/>
                  <a:pt x="14754117" y="2277978"/>
                  <a:pt x="14756122" y="3416967"/>
                </a:cubicBezTo>
                <a:cubicBezTo>
                  <a:pt x="14754955" y="4555956"/>
                  <a:pt x="14759552" y="5697312"/>
                  <a:pt x="14758385" y="6836301"/>
                </a:cubicBezTo>
                <a:lnTo>
                  <a:pt x="11356917" y="683393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50800" dist="38100" dir="27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8431" y="5311498"/>
            <a:ext cx="2738896" cy="150851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8" name="Google Shape;18;p7"/>
          <p:cNvPicPr preferRelativeResize="0"/>
          <p:nvPr/>
        </p:nvPicPr>
        <p:blipFill rotWithShape="1">
          <a:blip r:embed="rId6">
            <a:alphaModFix amt="34000"/>
          </a:blip>
          <a:srcRect l="32582" t="2399" r="8554" b="-8773"/>
          <a:stretch/>
        </p:blipFill>
        <p:spPr>
          <a:xfrm rot="5400000">
            <a:off x="5734286" y="-1016167"/>
            <a:ext cx="5455273" cy="7480884"/>
          </a:xfrm>
          <a:prstGeom prst="rtTriangle">
            <a:avLst/>
          </a:prstGeom>
          <a:noFill/>
          <a:ln>
            <a:noFill/>
          </a:ln>
        </p:spPr>
      </p:pic>
      <p:pic>
        <p:nvPicPr>
          <p:cNvPr id="19" name="Google Shape;19;p7"/>
          <p:cNvPicPr preferRelativeResize="0"/>
          <p:nvPr/>
        </p:nvPicPr>
        <p:blipFill rotWithShape="1">
          <a:blip r:embed="rId6">
            <a:alphaModFix amt="34000"/>
          </a:blip>
          <a:srcRect l="54016" t="36081" r="11355" b="672"/>
          <a:stretch/>
        </p:blipFill>
        <p:spPr>
          <a:xfrm rot="-5400000">
            <a:off x="5792642" y="4819952"/>
            <a:ext cx="1719709" cy="2366806"/>
          </a:xfrm>
          <a:prstGeom prst="rtTriangle">
            <a:avLst/>
          </a:prstGeom>
          <a:noFill/>
          <a:ln>
            <a:noFill/>
          </a:ln>
        </p:spPr>
      </p:pic>
      <p:sp>
        <p:nvSpPr>
          <p:cNvPr id="20" name="Google Shape;20;p7"/>
          <p:cNvSpPr txBox="1">
            <a:spLocks noGrp="1"/>
          </p:cNvSpPr>
          <p:nvPr>
            <p:ph type="title"/>
          </p:nvPr>
        </p:nvSpPr>
        <p:spPr>
          <a:xfrm>
            <a:off x="176047" y="175938"/>
            <a:ext cx="6157185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  <a:defRPr sz="8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25" name="Google Shape;25;p8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8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8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324233" y="1558533"/>
            <a:ext cx="11495400" cy="4662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" name="Google Shape;33;p9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5" name="Google Shape;35;p9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9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386632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6296361" y="1445923"/>
            <a:ext cx="5509008" cy="4775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" name="Google Shape;44;p10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Google Shape;46;p10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0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0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1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5" name="Google Shape;55;p11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1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5180012" y="1373852"/>
            <a:ext cx="6172200" cy="46944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❖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ourier New"/>
              <a:buChar char="o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2"/>
          </p:nvPr>
        </p:nvSpPr>
        <p:spPr>
          <a:xfrm>
            <a:off x="839788" y="1373852"/>
            <a:ext cx="3932237" cy="4630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/>
          <p:nvPr/>
        </p:nvSpPr>
        <p:spPr>
          <a:xfrm>
            <a:off x="10265664" y="6574604"/>
            <a:ext cx="1925447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Slide </a:t>
            </a:r>
            <a:fld id="{00000000-1234-1234-1234-123412341234}" type="slidenum"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1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1"/>
          <p:cNvSpPr txBox="1">
            <a:spLocks noGrp="1"/>
          </p:cNvSpPr>
          <p:nvPr>
            <p:ph type="title"/>
          </p:nvPr>
        </p:nvSpPr>
        <p:spPr>
          <a:xfrm>
            <a:off x="176048" y="175939"/>
            <a:ext cx="9386864" cy="779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/>
          <p:nvPr/>
        </p:nvSpPr>
        <p:spPr>
          <a:xfrm>
            <a:off x="-24384" y="6562799"/>
            <a:ext cx="4925568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SIT-TW, 13-15 September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/>
          <p:nvPr/>
        </p:nvSpPr>
        <p:spPr>
          <a:xfrm>
            <a:off x="0" y="1"/>
            <a:ext cx="12192000" cy="1037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6"/>
          <p:cNvPicPr preferRelativeResize="0"/>
          <p:nvPr/>
        </p:nvPicPr>
        <p:blipFill rotWithShape="1">
          <a:blip r:embed="rId7">
            <a:alphaModFix amt="34000"/>
          </a:blip>
          <a:srcRect l="51339" t="39269" r="-2839" b="35419"/>
          <a:stretch/>
        </p:blipFill>
        <p:spPr>
          <a:xfrm flipH="1">
            <a:off x="9304422" y="0"/>
            <a:ext cx="2887578" cy="103749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9791700" y="111656"/>
            <a:ext cx="2027900" cy="80343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Google Shape;9;p6"/>
          <p:cNvSpPr/>
          <p:nvPr/>
        </p:nvSpPr>
        <p:spPr>
          <a:xfrm>
            <a:off x="-1778" y="6574604"/>
            <a:ext cx="12193777" cy="28339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p6"/>
          <p:cNvSpPr/>
          <p:nvPr/>
        </p:nvSpPr>
        <p:spPr>
          <a:xfrm rot="10800000" flipH="1">
            <a:off x="-4504" y="6540436"/>
            <a:ext cx="12196504" cy="595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eos.org/meetings/2022-sit-technical-worksho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>
            <a:spLocks noGrp="1"/>
          </p:cNvSpPr>
          <p:nvPr>
            <p:ph type="title"/>
          </p:nvPr>
        </p:nvSpPr>
        <p:spPr>
          <a:xfrm>
            <a:off x="176046" y="175938"/>
            <a:ext cx="10200701" cy="3972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None/>
            </a:pPr>
            <a:r>
              <a:rPr lang="en-GB" sz="4000" dirty="0"/>
              <a:t>White Paper:</a:t>
            </a:r>
            <a:r>
              <a:rPr lang="en-GB" sz="4000" i="1" dirty="0"/>
              <a:t> “</a:t>
            </a:r>
            <a:r>
              <a:rPr lang="en-GB" sz="3600" i="1" dirty="0"/>
              <a:t>Monitoring Surface PM2.5: </a:t>
            </a:r>
            <a:br>
              <a:rPr lang="en-GB" sz="3600" i="1" dirty="0"/>
            </a:br>
            <a:r>
              <a:rPr lang="en-GB" sz="3600" i="1" dirty="0"/>
              <a:t>An International Constellation Approach to Enhancing the Role of Satellite Observations” </a:t>
            </a:r>
            <a:br>
              <a:rPr lang="en-GB" sz="3600" i="1" dirty="0"/>
            </a:br>
            <a:br>
              <a:rPr lang="en-GB" sz="3600" i="1" dirty="0"/>
            </a:br>
            <a:endParaRPr sz="4000" i="1" dirty="0"/>
          </a:p>
        </p:txBody>
      </p:sp>
      <p:sp>
        <p:nvSpPr>
          <p:cNvPr id="67" name="Google Shape;67;p1"/>
          <p:cNvSpPr/>
          <p:nvPr/>
        </p:nvSpPr>
        <p:spPr>
          <a:xfrm>
            <a:off x="7222284" y="4252682"/>
            <a:ext cx="4832943" cy="2605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Agenda Item # 5.1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SIT</a:t>
            </a:r>
            <a:r>
              <a:rPr lang="en-GB" sz="2400" b="1" dirty="0">
                <a:solidFill>
                  <a:schemeClr val="accent1"/>
                </a:solidFill>
              </a:rPr>
              <a:t> </a:t>
            </a:r>
            <a:r>
              <a:rPr lang="en-GB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TW 2022, ESA/ESRIN</a:t>
            </a:r>
            <a:endParaRPr sz="24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GB" sz="24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13th - 15th September 2022</a:t>
            </a:r>
            <a:endParaRPr sz="24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CF4C62-5590-46E3-B84B-4BA12DC1C5CA}"/>
              </a:ext>
            </a:extLst>
          </p:cNvPr>
          <p:cNvSpPr txBox="1"/>
          <p:nvPr/>
        </p:nvSpPr>
        <p:spPr>
          <a:xfrm>
            <a:off x="176046" y="2004905"/>
            <a:ext cx="8004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Atmospheric Composition Virtual Constellation (</a:t>
            </a:r>
            <a:r>
              <a:rPr lang="en-GB" sz="2400" dirty="0">
                <a:solidFill>
                  <a:schemeClr val="bg1"/>
                </a:solidFill>
              </a:rPr>
              <a:t>AC-VC)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B. Veihelmann, ESA, AC-VC Co-Chair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S. Kondragunta, NOAA, AC-VC Topical Lead AQ Aerosol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2148840"/>
            <a:ext cx="5089015" cy="3843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Room for improvement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Collaborative constellation approach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Not covered by other inter-agency coordinating groups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AC-VC gathered experts on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aerosol observations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air quality modelling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Whitepaper with actionable recommendations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dirty="0"/>
              <a:t>Purpose</a:t>
            </a:r>
            <a:endParaRPr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795" y="2012018"/>
            <a:ext cx="7607205" cy="4279053"/>
          </a:xfrm>
          <a:prstGeom prst="rect">
            <a:avLst/>
          </a:prstGeom>
        </p:spPr>
      </p:pic>
      <p:sp>
        <p:nvSpPr>
          <p:cNvPr id="6" name="Google Shape;93;p11"/>
          <p:cNvSpPr txBox="1">
            <a:spLocks/>
          </p:cNvSpPr>
          <p:nvPr/>
        </p:nvSpPr>
        <p:spPr>
          <a:xfrm>
            <a:off x="324233" y="1316937"/>
            <a:ext cx="11291695" cy="112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❖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o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Objective: </a:t>
            </a:r>
            <a:r>
              <a:rPr lang="en-US" sz="1800" b="1" dirty="0"/>
              <a:t>Strengthen the role of satellite missions with aerosol observation capabilities in monitoring particulate pollution of air </a:t>
            </a:r>
          </a:p>
          <a:p>
            <a:pPr marL="228600" indent="-50800">
              <a:spcBef>
                <a:spcPts val="0"/>
              </a:spcBef>
              <a:buFont typeface="Noto Sans Symbols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682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1371600"/>
            <a:ext cx="11495400" cy="48498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Title: “</a:t>
            </a:r>
            <a:r>
              <a:rPr lang="en-US" sz="1800" i="1" dirty="0"/>
              <a:t>Monitoring Surface PM2.5: An International Constellation Approach to Enhancing the Role of Satellite Observations</a:t>
            </a:r>
            <a:r>
              <a:rPr lang="en-US" sz="1800" dirty="0"/>
              <a:t>”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Authors: 46 from academia and space agencies, led by S. </a:t>
            </a:r>
            <a:r>
              <a:rPr lang="en-US" sz="1800" dirty="0" err="1"/>
              <a:t>Kondragunta</a:t>
            </a:r>
            <a:r>
              <a:rPr lang="en-US" sz="1800" dirty="0"/>
              <a:t> (NOAA) and B. Veihelmann (ESA)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Executive Summary (1/2 page)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Recommendations (1 page)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Detailed discussion: status, needs, best practices (42 pages)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Satellite sensors that bring PM information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Satellite products and consistency 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Approaches to constrain particulate pollution levels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Validation</a:t>
            </a:r>
          </a:p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400" dirty="0"/>
              <a:t>Outlook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References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Appendices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White Paper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220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1318690"/>
            <a:ext cx="11546342" cy="5246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Exploit NRT information from meteorological imagers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Exploit vertical information from spectrometers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Exploit information from multi-angle polarimetric imagers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Enhance consistency of aerosol products (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AEROSAT)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Develop synergistic aerosol retrievals from multiple sensors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Enhance radiometric consistency of space-borne sensors (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dirty="0"/>
              <a:t>GSICS)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Develop statistical PM estimation tools including machine learning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Improve consistency of AOD and PM trends in models and observations 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Improve aerosol models in Level-2 assimilation schemes (</a:t>
            </a:r>
            <a:r>
              <a:rPr lang="en-US" sz="1600" dirty="0">
                <a:sym typeface="Wingdings" panose="05000000000000000000" pitchFamily="2" charset="2"/>
              </a:rPr>
              <a:t> AEROCOM)</a:t>
            </a:r>
            <a:endParaRPr lang="en-US" sz="1600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Improve consistency of aerosol representation in models and satellite products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Improve uncertainty estimates in satellite aerosol products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Develop schemes for assimilation of Level-1 satellite data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Collect comprehensive reference sets to better linking PM and satellite observables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Validate satellite-informed PM products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sz="1600" dirty="0"/>
              <a:t>Facilitate validation data access</a:t>
            </a:r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Recommendations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9298467" y="2096512"/>
            <a:ext cx="1579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Satellite Products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98467" y="4023174"/>
            <a:ext cx="8707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Methods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98467" y="5361038"/>
            <a:ext cx="971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Validation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8339328" y="1318690"/>
            <a:ext cx="731520" cy="1863422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Brace 11"/>
          <p:cNvSpPr/>
          <p:nvPr/>
        </p:nvSpPr>
        <p:spPr>
          <a:xfrm>
            <a:off x="8339328" y="3290746"/>
            <a:ext cx="731520" cy="1756742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Brace 12"/>
          <p:cNvSpPr/>
          <p:nvPr/>
        </p:nvSpPr>
        <p:spPr>
          <a:xfrm>
            <a:off x="8339328" y="5156122"/>
            <a:ext cx="731520" cy="717610"/>
          </a:xfrm>
          <a:prstGeom prst="rightBrac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87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1"/>
          <p:cNvSpPr txBox="1">
            <a:spLocks noGrp="1"/>
          </p:cNvSpPr>
          <p:nvPr>
            <p:ph type="body" idx="1"/>
          </p:nvPr>
        </p:nvSpPr>
        <p:spPr>
          <a:xfrm>
            <a:off x="324233" y="1124713"/>
            <a:ext cx="11495400" cy="509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endParaRPr lang="en-US" sz="1800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Draft available on </a:t>
            </a:r>
            <a:r>
              <a:rPr lang="en-GB" sz="1800" b="0" i="0" u="sng" strike="noStrike" cap="none" dirty="0">
                <a:solidFill>
                  <a:srgbClr val="0563C1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https://ceos.org/meetings/2022-sit-technical-workshop</a:t>
            </a:r>
            <a:endParaRPr lang="en-US" sz="1800" dirty="0"/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You are invited to review!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Feedback (tracked changes to word doc</a:t>
            </a:r>
            <a:r>
              <a:rPr lang="en-US" sz="1800"/>
              <a:t>) needed within </a:t>
            </a:r>
            <a:r>
              <a:rPr lang="en-US" sz="1800" dirty="0"/>
              <a:t>1 month (by 15 Oct 2022) </a:t>
            </a:r>
          </a:p>
          <a:p>
            <a:pPr marL="285750" indent="-285750">
              <a:lnSpc>
                <a:spcPct val="150000"/>
              </a:lnSpc>
              <a:spcBef>
                <a:spcPts val="0"/>
              </a:spcBef>
              <a:buSzPts val="1800"/>
            </a:pPr>
            <a:r>
              <a:rPr lang="en-US" sz="1800" dirty="0"/>
              <a:t>Presentation at CEOS Plenary Meeting for endorsement (Nov/Dec 2022)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</a:pPr>
            <a:endParaRPr sz="1600" dirty="0"/>
          </a:p>
        </p:txBody>
      </p:sp>
      <p:sp>
        <p:nvSpPr>
          <p:cNvPr id="94" name="Google Shape;94;p11"/>
          <p:cNvSpPr txBox="1">
            <a:spLocks noGrp="1"/>
          </p:cNvSpPr>
          <p:nvPr>
            <p:ph type="title"/>
          </p:nvPr>
        </p:nvSpPr>
        <p:spPr>
          <a:xfrm>
            <a:off x="167039" y="108373"/>
            <a:ext cx="9571546" cy="864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US" dirty="0"/>
              <a:t>Way Forward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8917208"/>
      </p:ext>
    </p:extLst>
  </p:cSld>
  <p:clrMapOvr>
    <a:masterClrMapping/>
  </p:clrMapOvr>
</p:sld>
</file>

<file path=ppt/theme/theme1.xml><?xml version="1.0" encoding="utf-8"?>
<a:theme xmlns:a="http://schemas.openxmlformats.org/drawingml/2006/main" name="ceos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3445F"/>
      </a:accent1>
      <a:accent2>
        <a:srgbClr val="A3CB34"/>
      </a:accent2>
      <a:accent3>
        <a:srgbClr val="C1666B"/>
      </a:accent3>
      <a:accent4>
        <a:srgbClr val="DDDDDD"/>
      </a:accent4>
      <a:accent5>
        <a:srgbClr val="7BC0D7"/>
      </a:accent5>
      <a:accent6>
        <a:srgbClr val="D1462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375</Words>
  <Application>Microsoft Office PowerPoint</Application>
  <PresentationFormat>Widescreen</PresentationFormat>
  <Paragraphs>53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Courier New</vt:lpstr>
      <vt:lpstr>Noto Sans Symbols</vt:lpstr>
      <vt:lpstr>ceos</vt:lpstr>
      <vt:lpstr>White Paper: “Monitoring Surface PM2.5:  An International Constellation Approach to Enhancing the Role of Satellite Observations”   </vt:lpstr>
      <vt:lpstr>Purpose</vt:lpstr>
      <vt:lpstr>White Paper</vt:lpstr>
      <vt:lpstr>Recommendations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 Technical Workshop 2022 Presentation Template and Guidance</dc:title>
  <dc:creator>Riza Singh</dc:creator>
  <cp:lastModifiedBy>Ben Veihelmann</cp:lastModifiedBy>
  <cp:revision>2</cp:revision>
  <dcterms:modified xsi:type="dcterms:W3CDTF">2022-09-09T06:41:01Z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2022-08-05T13:59:03Z</vt:lpwstr>
  </property>
  <property fmtid="{D5CDD505-2E9C-101B-9397-08002B2CF9AE}" pid="4" name="MSIP_Label_3976fa30-1907-4356-8241-62ea5e1c0256_Method">
    <vt:lpwstr>Standard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5882f1be-8767-450d-be93-c416fc0531a7</vt:lpwstr>
  </property>
  <property fmtid="{D5CDD505-2E9C-101B-9397-08002B2CF9AE}" pid="8" name="MSIP_Label_3976fa30-1907-4356-8241-62ea5e1c0256_ContentBits">
    <vt:lpwstr>0</vt:lpwstr>
  </property>
</Properties>
</file>