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4" r:id="rId4"/>
    <p:sldId id="269" r:id="rId5"/>
    <p:sldId id="266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iiXfUsGJpOBAsgibKuTnDgzzj3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4" y="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Veihelmann" userId="ef769201-c9c3-416a-a39b-1d7a9a86b44f" providerId="ADAL" clId="{8CAD185D-6204-4511-BDC8-4B973172F1EF}"/>
    <pc:docChg chg="modSld">
      <pc:chgData name="Ben Veihelmann" userId="ef769201-c9c3-416a-a39b-1d7a9a86b44f" providerId="ADAL" clId="{8CAD185D-6204-4511-BDC8-4B973172F1EF}" dt="2022-09-09T06:40:59.672" v="30" actId="20577"/>
      <pc:docMkLst>
        <pc:docMk/>
      </pc:docMkLst>
      <pc:sldChg chg="modSp mod">
        <pc:chgData name="Ben Veihelmann" userId="ef769201-c9c3-416a-a39b-1d7a9a86b44f" providerId="ADAL" clId="{8CAD185D-6204-4511-BDC8-4B973172F1EF}" dt="2022-09-09T06:40:09.883" v="29" actId="20577"/>
        <pc:sldMkLst>
          <pc:docMk/>
          <pc:sldMk cId="0" sldId="256"/>
        </pc:sldMkLst>
        <pc:spChg chg="mod">
          <ac:chgData name="Ben Veihelmann" userId="ef769201-c9c3-416a-a39b-1d7a9a86b44f" providerId="ADAL" clId="{8CAD185D-6204-4511-BDC8-4B973172F1EF}" dt="2022-09-09T06:40:09.883" v="29" actId="20577"/>
          <ac:spMkLst>
            <pc:docMk/>
            <pc:sldMk cId="0" sldId="256"/>
            <ac:spMk id="67" creationId="{00000000-0000-0000-0000-000000000000}"/>
          </ac:spMkLst>
        </pc:spChg>
      </pc:sldChg>
      <pc:sldChg chg="modSp mod">
        <pc:chgData name="Ben Veihelmann" userId="ef769201-c9c3-416a-a39b-1d7a9a86b44f" providerId="ADAL" clId="{8CAD185D-6204-4511-BDC8-4B973172F1EF}" dt="2022-09-09T06:40:59.672" v="30" actId="20577"/>
        <pc:sldMkLst>
          <pc:docMk/>
          <pc:sldMk cId="3081875828" sldId="269"/>
        </pc:sldMkLst>
        <pc:spChg chg="mod">
          <ac:chgData name="Ben Veihelmann" userId="ef769201-c9c3-416a-a39b-1d7a9a86b44f" providerId="ADAL" clId="{8CAD185D-6204-4511-BDC8-4B973172F1EF}" dt="2022-09-09T06:39:36.848" v="26" actId="1076"/>
          <ac:spMkLst>
            <pc:docMk/>
            <pc:sldMk cId="3081875828" sldId="269"/>
            <ac:spMk id="2" creationId="{00000000-0000-0000-0000-000000000000}"/>
          </ac:spMkLst>
        </pc:spChg>
        <pc:spChg chg="mod">
          <ac:chgData name="Ben Veihelmann" userId="ef769201-c9c3-416a-a39b-1d7a9a86b44f" providerId="ADAL" clId="{8CAD185D-6204-4511-BDC8-4B973172F1EF}" dt="2022-09-09T06:40:59.672" v="30" actId="20577"/>
          <ac:spMkLst>
            <pc:docMk/>
            <pc:sldMk cId="3081875828" sldId="269"/>
            <ac:spMk id="7" creationId="{00000000-0000-0000-0000-000000000000}"/>
          </ac:spMkLst>
        </pc:spChg>
        <pc:spChg chg="mod">
          <ac:chgData name="Ben Veihelmann" userId="ef769201-c9c3-416a-a39b-1d7a9a86b44f" providerId="ADAL" clId="{8CAD185D-6204-4511-BDC8-4B973172F1EF}" dt="2022-09-09T06:39:36.848" v="26" actId="1076"/>
          <ac:spMkLst>
            <pc:docMk/>
            <pc:sldMk cId="3081875828" sldId="269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5618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2730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4150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573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7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7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7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7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7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7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2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8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8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8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8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9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9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9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10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10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0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1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1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6"/>
          <p:cNvPicPr preferRelativeResize="0"/>
          <p:nvPr/>
        </p:nvPicPr>
        <p:blipFill rotWithShape="1">
          <a:blip r:embed="rId7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eos.org/meetings/2022-sit-technical-workshop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>
            <a:spLocks noGrp="1"/>
          </p:cNvSpPr>
          <p:nvPr>
            <p:ph type="title"/>
          </p:nvPr>
        </p:nvSpPr>
        <p:spPr>
          <a:xfrm>
            <a:off x="176046" y="175938"/>
            <a:ext cx="10200701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4000" dirty="0"/>
              <a:t>White Paper:</a:t>
            </a:r>
            <a:r>
              <a:rPr lang="en-GB" sz="4000" i="1" dirty="0"/>
              <a:t> “</a:t>
            </a:r>
            <a:r>
              <a:rPr lang="en-GB" sz="3600" i="1" dirty="0"/>
              <a:t>Monitoring Surface PM2.5: </a:t>
            </a:r>
            <a:br>
              <a:rPr lang="en-GB" sz="3600" i="1" dirty="0"/>
            </a:br>
            <a:r>
              <a:rPr lang="en-GB" sz="3600" i="1" dirty="0"/>
              <a:t>An International Constellation Approach to Enhancing the Role of Satellite Observations” </a:t>
            </a:r>
            <a:br>
              <a:rPr lang="en-GB" sz="3600" i="1" dirty="0"/>
            </a:br>
            <a:br>
              <a:rPr lang="en-GB" sz="3600" i="1" dirty="0"/>
            </a:br>
            <a:endParaRPr sz="4000" i="1" dirty="0"/>
          </a:p>
        </p:txBody>
      </p:sp>
      <p:sp>
        <p:nvSpPr>
          <p:cNvPr id="67" name="Google Shape;67;p1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# 5.1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  <a:r>
              <a:rPr lang="en-GB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TW 2022, ESA/ESRIN</a:t>
            </a:r>
            <a:endParaRPr sz="24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13th - 15th September 2022</a:t>
            </a:r>
            <a:endParaRPr sz="24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CF4C62-5590-46E3-B84B-4BA12DC1C5CA}"/>
              </a:ext>
            </a:extLst>
          </p:cNvPr>
          <p:cNvSpPr txBox="1"/>
          <p:nvPr/>
        </p:nvSpPr>
        <p:spPr>
          <a:xfrm>
            <a:off x="176046" y="2004905"/>
            <a:ext cx="800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Atmospheric Composition Virtual Constellation (</a:t>
            </a:r>
            <a:r>
              <a:rPr lang="en-GB" sz="2400" dirty="0">
                <a:solidFill>
                  <a:schemeClr val="bg1"/>
                </a:solidFill>
              </a:rPr>
              <a:t>AC-VC)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B. Veihelmann, ESA, AC-VC Co-Chair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S. Kondragunta, NOAA, AC-VC Topical Lead AQ Aerosol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324233" y="2148840"/>
            <a:ext cx="5089015" cy="3843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Room for improvement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Collaborative constellation approach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Not covered by other inter-agency coordinating groups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AC-VC gathered experts on 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aerosol observations 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air quality modelling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Whitepaper with actionable recommendations</a:t>
            </a: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GB" dirty="0"/>
              <a:t>Purpose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795" y="2012018"/>
            <a:ext cx="7607205" cy="4279053"/>
          </a:xfrm>
          <a:prstGeom prst="rect">
            <a:avLst/>
          </a:prstGeom>
        </p:spPr>
      </p:pic>
      <p:sp>
        <p:nvSpPr>
          <p:cNvPr id="6" name="Google Shape;93;p11"/>
          <p:cNvSpPr txBox="1">
            <a:spLocks/>
          </p:cNvSpPr>
          <p:nvPr/>
        </p:nvSpPr>
        <p:spPr>
          <a:xfrm>
            <a:off x="324233" y="1316937"/>
            <a:ext cx="11291695" cy="112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Objective: </a:t>
            </a:r>
            <a:r>
              <a:rPr lang="en-US" sz="1800" b="1" dirty="0"/>
              <a:t>Strengthen the role of satellite missions with aerosol observation capabilities in monitoring particulate pollution of air </a:t>
            </a:r>
          </a:p>
          <a:p>
            <a:pPr marL="228600" indent="-50800">
              <a:spcBef>
                <a:spcPts val="0"/>
              </a:spcBef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8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324233" y="1371600"/>
            <a:ext cx="11495400" cy="4849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Title: “</a:t>
            </a:r>
            <a:r>
              <a:rPr lang="en-US" sz="1800" i="1" dirty="0"/>
              <a:t>Monitoring Surface PM2.5: An International Constellation Approach to Enhancing the Role of Satellite Observations</a:t>
            </a:r>
            <a:r>
              <a:rPr lang="en-US" sz="1800" dirty="0"/>
              <a:t>”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Authors: 46 from academia and space agencies, led by S. </a:t>
            </a:r>
            <a:r>
              <a:rPr lang="en-US" sz="1800" dirty="0" err="1"/>
              <a:t>Kondragunta</a:t>
            </a:r>
            <a:r>
              <a:rPr lang="en-US" sz="1800" dirty="0"/>
              <a:t> (NOAA) and B. Veihelmann (ESA)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Executive Summary (1/2 page)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Recommendations (1 page)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Detailed discussion: status, needs, best practices (42 pages)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Satellite sensors that bring PM information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Satellite products and consistency 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Approaches to constrain particulate pollution levels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Validation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Outlook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References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Appendices</a:t>
            </a: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/>
              <a:t>White Paper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2207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324233" y="1318690"/>
            <a:ext cx="11546342" cy="5246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Exploit NRT information from meteorological imagers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Exploit vertical information from spectrometers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Exploit information from multi-angle polarimetric imagers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Enhance consistency of aerosol products (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AEROSAT)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Develop synergistic aerosol retrievals from multiple sensors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Enhance radiometric consistency of space-borne sensors (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GSICS)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Develop statistical PM estimation tools including machine learning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Improve consistency of AOD and PM trends in models and observations 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Improve aerosol models in Level-2 assimilation schemes (</a:t>
            </a:r>
            <a:r>
              <a:rPr lang="en-US" sz="1600" dirty="0">
                <a:sym typeface="Wingdings" panose="05000000000000000000" pitchFamily="2" charset="2"/>
              </a:rPr>
              <a:t> AEROCOM)</a:t>
            </a:r>
            <a:endParaRPr lang="en-US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Improve consistency of aerosol representation in models and satellite products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Improve uncertainty estimates in satellite aerosol products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Develop schemes for assimilation of Level-1 satellite data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Collect comprehensive reference sets to better linking PM and satellite observables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Validate satellite-informed PM products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600" dirty="0"/>
              <a:t>Facilitate validation data access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/>
              <a:t>Recommendations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9298467" y="2096512"/>
            <a:ext cx="1579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Satellite Products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8467" y="4023174"/>
            <a:ext cx="870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Methods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98467" y="5361038"/>
            <a:ext cx="971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Validation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8339328" y="1318690"/>
            <a:ext cx="731520" cy="1863422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Brace 11"/>
          <p:cNvSpPr/>
          <p:nvPr/>
        </p:nvSpPr>
        <p:spPr>
          <a:xfrm>
            <a:off x="8339328" y="3290746"/>
            <a:ext cx="731520" cy="1756742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Brace 12"/>
          <p:cNvSpPr/>
          <p:nvPr/>
        </p:nvSpPr>
        <p:spPr>
          <a:xfrm>
            <a:off x="8339328" y="5156122"/>
            <a:ext cx="731520" cy="71761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87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324233" y="1124713"/>
            <a:ext cx="11495400" cy="5096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endParaRPr lang="en-US" sz="1800" dirty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Draft available on </a:t>
            </a:r>
            <a:r>
              <a:rPr lang="en-GB" sz="1800" b="0" i="0" u="sng" strike="noStrike" cap="none" dirty="0">
                <a:solidFill>
                  <a:srgbClr val="0563C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https://ceos.org/meetings/2022-sit-technical-workshop</a:t>
            </a:r>
            <a:endParaRPr lang="en-US" sz="1800" dirty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You are invited to review!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Feedback (tracked changes to word doc</a:t>
            </a:r>
            <a:r>
              <a:rPr lang="en-US" sz="1800"/>
              <a:t>) needed within </a:t>
            </a:r>
            <a:r>
              <a:rPr lang="en-US" sz="1800" dirty="0"/>
              <a:t>1 month (by 15 Oct 2022)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Presentation at CEOS Plenary Meeting for endorsement (Nov/Dec 2022)</a:t>
            </a: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1600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/>
              <a:t>Way Forward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8917208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375</Words>
  <Application>Microsoft Office PowerPoint</Application>
  <PresentationFormat>Widescreen</PresentationFormat>
  <Paragraphs>53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Noto Sans Symbols</vt:lpstr>
      <vt:lpstr>ceos</vt:lpstr>
      <vt:lpstr>White Paper: “Monitoring Surface PM2.5:  An International Constellation Approach to Enhancing the Role of Satellite Observations”   </vt:lpstr>
      <vt:lpstr>Purpose</vt:lpstr>
      <vt:lpstr>White Paper</vt:lpstr>
      <vt:lpstr>Recommendations</vt:lpstr>
      <vt:lpstr>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 Technical Workshop 2022 Presentation Template and Guidance</dc:title>
  <dc:creator>Riza Singh</dc:creator>
  <cp:lastModifiedBy>Ben Veihelmann</cp:lastModifiedBy>
  <cp:revision>2</cp:revision>
  <dcterms:modified xsi:type="dcterms:W3CDTF">2022-09-09T06:41:01Z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2022-08-05T13:59:03Z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5882f1be-8767-450d-be93-c416fc0531a7</vt:lpwstr>
  </property>
  <property fmtid="{D5CDD505-2E9C-101B-9397-08002B2CF9AE}" pid="8" name="MSIP_Label_3976fa30-1907-4356-8241-62ea5e1c0256_ContentBits">
    <vt:lpwstr>0</vt:lpwstr>
  </property>
</Properties>
</file>