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Arial Narrow"/>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71bBr3uGnTzGDDjFxgcfuDinL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rialNarrow-bold.fntdata"/><Relationship Id="rId10" Type="http://schemas.openxmlformats.org/officeDocument/2006/relationships/slide" Target="slides/slide5.xml"/><Relationship Id="rId32" Type="http://schemas.openxmlformats.org/officeDocument/2006/relationships/font" Target="fonts/ArialNarrow-regular.fntdata"/><Relationship Id="rId13" Type="http://schemas.openxmlformats.org/officeDocument/2006/relationships/slide" Target="slides/slide8.xml"/><Relationship Id="rId35" Type="http://schemas.openxmlformats.org/officeDocument/2006/relationships/font" Target="fonts/ArialNarrow-boldItalic.fntdata"/><Relationship Id="rId12" Type="http://schemas.openxmlformats.org/officeDocument/2006/relationships/slide" Target="slides/slide7.xml"/><Relationship Id="rId34" Type="http://schemas.openxmlformats.org/officeDocument/2006/relationships/font" Target="fonts/ArialNarrow-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Parameter: definitions such as ‘clouds’, land cover’, ‘spectral reflectance’, maybe also ‘Level 2’, or resolution classes (MR, HR, VHR), quality parameters etc.</a:t>
            </a:r>
            <a:endParaRPr/>
          </a:p>
          <a:p>
            <a:pPr indent="-298450" lvl="0" marL="457200" rtl="0" algn="l">
              <a:lnSpc>
                <a:spcPct val="100000"/>
              </a:lnSpc>
              <a:spcBef>
                <a:spcPts val="0"/>
              </a:spcBef>
              <a:spcAft>
                <a:spcPts val="0"/>
              </a:spcAft>
              <a:buSzPts val="1100"/>
              <a:buChar char="●"/>
            </a:pPr>
            <a:r>
              <a:rPr lang="en-GB"/>
              <a:t>Binary, continous, discontinuous, categorical,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 </a:t>
            </a:r>
            <a:endParaRPr/>
          </a:p>
        </p:txBody>
      </p:sp>
      <p:sp>
        <p:nvSpPr>
          <p:cNvPr id="224" name="Google Shape;224;p13: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7</a:t>
            </a:r>
            <a:endParaRPr/>
          </a:p>
        </p:txBody>
      </p:sp>
      <p:sp>
        <p:nvSpPr>
          <p:cNvPr id="241" name="Google Shape;241;p14: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p:nvPr>
            <p:ph idx="2" type="sldImg"/>
          </p:nvPr>
        </p:nvSpPr>
        <p:spPr>
          <a:xfrm>
            <a:off x="379413" y="692150"/>
            <a:ext cx="61468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78" name="Google Shape;27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p:nvPr>
            <p:ph idx="2" type="sldImg"/>
          </p:nvPr>
        </p:nvSpPr>
        <p:spPr>
          <a:xfrm>
            <a:off x="379413" y="692150"/>
            <a:ext cx="61468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88" name="Google Shape;28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8"/>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8"/>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8"/>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2" name="Shape 82"/>
        <p:cNvGrpSpPr/>
        <p:nvPr/>
      </p:nvGrpSpPr>
      <p:grpSpPr>
        <a:xfrm>
          <a:off x="0" y="0"/>
          <a:ext cx="0" cy="0"/>
          <a:chOff x="0" y="0"/>
          <a:chExt cx="0" cy="0"/>
        </a:xfrm>
      </p:grpSpPr>
      <p:sp>
        <p:nvSpPr>
          <p:cNvPr id="83" name="Google Shape;83;p3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84" name="Google Shape;84;p3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85" name="Google Shape;85;p3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39"/>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88" name="Google Shape;88;p3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9" name="Shape 89"/>
        <p:cNvGrpSpPr/>
        <p:nvPr/>
      </p:nvGrpSpPr>
      <p:grpSpPr>
        <a:xfrm>
          <a:off x="0" y="0"/>
          <a:ext cx="0" cy="0"/>
          <a:chOff x="0" y="0"/>
          <a:chExt cx="0" cy="0"/>
        </a:xfrm>
      </p:grpSpPr>
      <p:sp>
        <p:nvSpPr>
          <p:cNvPr id="90" name="Google Shape;90;p4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91" name="Google Shape;91;p40"/>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92" name="Google Shape;92;p4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sp>
        <p:nvSpPr>
          <p:cNvPr id="94" name="Google Shape;94;p4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95" name="Google Shape;95;p41"/>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96" name="Google Shape;96;p41"/>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97" name="Google Shape;97;p4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42"/>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00" name="Google Shape;100;p42"/>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01" name="Google Shape;101;p4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p43"/>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04" name="Google Shape;104;p4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4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7" name="Google Shape;107;p4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08" name="Google Shape;108;p4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9" name="Google Shape;109;p4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10" name="Google Shape;110;p4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45"/>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13" name="Google Shape;113;p4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p46"/>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16" name="Google Shape;116;p46"/>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17" name="Google Shape;117;p4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4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29"/>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SIT-TW, 13-15 September 2022</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29"/>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120" name="Shape 120"/>
        <p:cNvGrpSpPr/>
        <p:nvPr/>
      </p:nvGrpSpPr>
      <p:grpSpPr>
        <a:xfrm>
          <a:off x="0" y="0"/>
          <a:ext cx="0" cy="0"/>
          <a:chOff x="0" y="0"/>
          <a:chExt cx="0" cy="0"/>
        </a:xfrm>
      </p:grpSpPr>
      <p:pic>
        <p:nvPicPr>
          <p:cNvPr id="121" name="Google Shape;121;p48"/>
          <p:cNvPicPr preferRelativeResize="0"/>
          <p:nvPr/>
        </p:nvPicPr>
        <p:blipFill rotWithShape="1">
          <a:blip r:embed="rId2">
            <a:alphaModFix/>
          </a:blip>
          <a:srcRect b="0" l="0" r="0" t="0"/>
          <a:stretch/>
        </p:blipFill>
        <p:spPr>
          <a:xfrm>
            <a:off x="-43213" y="-24064"/>
            <a:ext cx="12278425" cy="1051651"/>
          </a:xfrm>
          <a:prstGeom prst="rect">
            <a:avLst/>
          </a:prstGeom>
          <a:noFill/>
          <a:ln>
            <a:noFill/>
          </a:ln>
        </p:spPr>
      </p:pic>
      <p:sp>
        <p:nvSpPr>
          <p:cNvPr id="122" name="Google Shape;122;p48"/>
          <p:cNvSpPr txBox="1"/>
          <p:nvPr>
            <p:ph type="title"/>
          </p:nvPr>
        </p:nvSpPr>
        <p:spPr>
          <a:xfrm>
            <a:off x="215411" y="88613"/>
            <a:ext cx="10081200" cy="697500"/>
          </a:xfrm>
          <a:prstGeom prst="rect">
            <a:avLst/>
          </a:prstGeom>
          <a:noFill/>
          <a:ln>
            <a:noFill/>
          </a:ln>
        </p:spPr>
        <p:txBody>
          <a:bodyPr anchorCtr="0" anchor="ctr" bIns="60925" lIns="121900" spcFirstLastPara="1" rIns="121900" wrap="square" tIns="60925">
            <a:spAutoFit/>
          </a:bodyPr>
          <a:lstStyle>
            <a:lvl1pPr lvl="0" algn="l">
              <a:lnSpc>
                <a:spcPct val="100000"/>
              </a:lnSpc>
              <a:spcBef>
                <a:spcPts val="0"/>
              </a:spcBef>
              <a:spcAft>
                <a:spcPts val="0"/>
              </a:spcAft>
              <a:buSzPts val="1900"/>
              <a:buNone/>
              <a:defRPr>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3" name="Google Shape;123;p48"/>
          <p:cNvSpPr txBox="1"/>
          <p:nvPr>
            <p:ph idx="1" type="body"/>
          </p:nvPr>
        </p:nvSpPr>
        <p:spPr>
          <a:xfrm>
            <a:off x="219001" y="882196"/>
            <a:ext cx="11732700" cy="5328000"/>
          </a:xfrm>
          <a:prstGeom prst="rect">
            <a:avLst/>
          </a:prstGeom>
          <a:noFill/>
          <a:ln>
            <a:noFill/>
          </a:ln>
        </p:spPr>
        <p:txBody>
          <a:bodyPr anchorCtr="0" anchor="t" bIns="60925" lIns="121900" spcFirstLastPara="1" rIns="121900" wrap="square" tIns="60925">
            <a:noAutofit/>
          </a:bodyPr>
          <a:lstStyle>
            <a:lvl1pPr indent="-228600" lvl="0" marL="457200" algn="l">
              <a:lnSpc>
                <a:spcPct val="119000"/>
              </a:lnSpc>
              <a:spcBef>
                <a:spcPts val="400"/>
              </a:spcBef>
              <a:spcAft>
                <a:spcPts val="0"/>
              </a:spcAft>
              <a:buSzPts val="2400"/>
              <a:buNone/>
              <a:defRPr sz="1800"/>
            </a:lvl1pPr>
            <a:lvl2pPr indent="-228600" lvl="1" marL="914400" algn="l">
              <a:lnSpc>
                <a:spcPct val="119000"/>
              </a:lnSpc>
              <a:spcBef>
                <a:spcPts val="400"/>
              </a:spcBef>
              <a:spcAft>
                <a:spcPts val="0"/>
              </a:spcAft>
              <a:buSzPts val="2400"/>
              <a:buNone/>
              <a:defRPr sz="1800"/>
            </a:lvl2pPr>
            <a:lvl3pPr indent="-228600" lvl="2" marL="1371600" algn="l">
              <a:lnSpc>
                <a:spcPct val="119000"/>
              </a:lnSpc>
              <a:spcBef>
                <a:spcPts val="400"/>
              </a:spcBef>
              <a:spcAft>
                <a:spcPts val="0"/>
              </a:spcAft>
              <a:buSzPts val="2400"/>
              <a:buNone/>
              <a:defRPr sz="1800"/>
            </a:lvl3pPr>
            <a:lvl4pPr indent="-228600" lvl="3" marL="1828800" algn="l">
              <a:lnSpc>
                <a:spcPct val="119000"/>
              </a:lnSpc>
              <a:spcBef>
                <a:spcPts val="400"/>
              </a:spcBef>
              <a:spcAft>
                <a:spcPts val="0"/>
              </a:spcAft>
              <a:buSzPts val="2400"/>
              <a:buNone/>
              <a:defRPr sz="1800"/>
            </a:lvl4pPr>
            <a:lvl5pPr indent="-228600" lvl="4" marL="2286000" algn="l">
              <a:lnSpc>
                <a:spcPct val="119000"/>
              </a:lnSpc>
              <a:spcBef>
                <a:spcPts val="400"/>
              </a:spcBef>
              <a:spcAft>
                <a:spcPts val="0"/>
              </a:spcAft>
              <a:buSzPts val="2400"/>
              <a:buNone/>
              <a:defRPr sz="1800"/>
            </a:lvl5pPr>
            <a:lvl6pPr indent="-381000" lvl="5" marL="2743200" algn="l">
              <a:lnSpc>
                <a:spcPct val="119000"/>
              </a:lnSpc>
              <a:spcBef>
                <a:spcPts val="400"/>
              </a:spcBef>
              <a:spcAft>
                <a:spcPts val="0"/>
              </a:spcAft>
              <a:buSzPts val="2400"/>
              <a:buChar char="–"/>
              <a:defRPr/>
            </a:lvl6pPr>
            <a:lvl7pPr indent="-381000" lvl="6" marL="3200400" algn="l">
              <a:lnSpc>
                <a:spcPct val="119000"/>
              </a:lnSpc>
              <a:spcBef>
                <a:spcPts val="400"/>
              </a:spcBef>
              <a:spcAft>
                <a:spcPts val="0"/>
              </a:spcAft>
              <a:buSzPts val="2400"/>
              <a:buChar char="–"/>
              <a:defRPr/>
            </a:lvl7pPr>
            <a:lvl8pPr indent="-381000" lvl="7" marL="3657600" algn="l">
              <a:lnSpc>
                <a:spcPct val="119000"/>
              </a:lnSpc>
              <a:spcBef>
                <a:spcPts val="400"/>
              </a:spcBef>
              <a:spcAft>
                <a:spcPts val="0"/>
              </a:spcAft>
              <a:buSzPts val="2400"/>
              <a:buChar char="–"/>
              <a:defRPr/>
            </a:lvl8pPr>
            <a:lvl9pPr indent="-381000" lvl="8" marL="4114800" algn="l">
              <a:lnSpc>
                <a:spcPct val="119000"/>
              </a:lnSpc>
              <a:spcBef>
                <a:spcPts val="400"/>
              </a:spcBef>
              <a:spcAft>
                <a:spcPts val="0"/>
              </a:spcAft>
              <a:buSzPts val="2400"/>
              <a:buChar char="–"/>
              <a:defRPr/>
            </a:lvl9pPr>
          </a:lstStyle>
          <a:p/>
        </p:txBody>
      </p:sp>
      <p:pic>
        <p:nvPicPr>
          <p:cNvPr id="124" name="Google Shape;124;p48"/>
          <p:cNvPicPr preferRelativeResize="0"/>
          <p:nvPr/>
        </p:nvPicPr>
        <p:blipFill rotWithShape="1">
          <a:blip r:embed="rId3">
            <a:alphaModFix/>
          </a:blip>
          <a:srcRect b="0" l="0" r="0" t="0"/>
          <a:stretch/>
        </p:blipFill>
        <p:spPr>
          <a:xfrm>
            <a:off x="10303316" y="-216085"/>
            <a:ext cx="2088180" cy="1314000"/>
          </a:xfrm>
          <a:prstGeom prst="rect">
            <a:avLst/>
          </a:prstGeom>
          <a:noFill/>
          <a:ln>
            <a:noFill/>
          </a:ln>
        </p:spPr>
      </p:pic>
      <p:cxnSp>
        <p:nvCxnSpPr>
          <p:cNvPr id="125" name="Google Shape;125;p48"/>
          <p:cNvCxnSpPr/>
          <p:nvPr/>
        </p:nvCxnSpPr>
        <p:spPr>
          <a:xfrm>
            <a:off x="220832" y="6422971"/>
            <a:ext cx="117039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3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3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3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3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3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3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8" name="Google Shape;38;p3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3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SIT-TW, 13-15 September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0" name="Shape 40"/>
        <p:cNvGrpSpPr/>
        <p:nvPr/>
      </p:nvGrpSpPr>
      <p:grpSpPr>
        <a:xfrm>
          <a:off x="0" y="0"/>
          <a:ext cx="0" cy="0"/>
          <a:chOff x="0" y="0"/>
          <a:chExt cx="0" cy="0"/>
        </a:xfrm>
      </p:grpSpPr>
      <p:sp>
        <p:nvSpPr>
          <p:cNvPr id="41" name="Google Shape;41;p3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3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3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3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3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p3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8" name="Google Shape;48;p3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9" name="Google Shape;49;p3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0" name="Google Shape;50;p3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3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3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3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3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5" name="Google Shape;55;p3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3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SIT-TW, 13-15 September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7" name="Shape 57"/>
        <p:cNvGrpSpPr/>
        <p:nvPr/>
      </p:nvGrpSpPr>
      <p:grpSpPr>
        <a:xfrm>
          <a:off x="0" y="0"/>
          <a:ext cx="0" cy="0"/>
          <a:chOff x="0" y="0"/>
          <a:chExt cx="0" cy="0"/>
        </a:xfrm>
      </p:grpSpPr>
      <p:sp>
        <p:nvSpPr>
          <p:cNvPr id="58" name="Google Shape;58;p3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9" name="Google Shape;59;p3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0" name="Google Shape;60;p3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1" name="Google Shape;61;p3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2" name="Google Shape;62;p3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3" name="Google Shape;63;p35"/>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35"/>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5" name="Google Shape;65;p3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6" name="Google Shape;66;p3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3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SIT-TW, 13-15 September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8" name="Shape 68"/>
        <p:cNvGrpSpPr/>
        <p:nvPr/>
      </p:nvGrpSpPr>
      <p:grpSpPr>
        <a:xfrm>
          <a:off x="0" y="0"/>
          <a:ext cx="0" cy="0"/>
          <a:chOff x="0" y="0"/>
          <a:chExt cx="0" cy="0"/>
        </a:xfrm>
      </p:grpSpPr>
      <p:sp>
        <p:nvSpPr>
          <p:cNvPr id="69" name="Google Shape;69;p3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70" name="Google Shape;70;p36"/>
          <p:cNvSpPr txBox="1"/>
          <p:nvPr>
            <p:ph type="title"/>
          </p:nvPr>
        </p:nvSpPr>
        <p:spPr>
          <a:xfrm>
            <a:off x="2403566" y="152400"/>
            <a:ext cx="7733211" cy="990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71" name="Shape 71"/>
        <p:cNvGrpSpPr/>
        <p:nvPr/>
      </p:nvGrpSpPr>
      <p:grpSpPr>
        <a:xfrm>
          <a:off x="0" y="0"/>
          <a:ext cx="0" cy="0"/>
          <a:chOff x="0" y="0"/>
          <a:chExt cx="0" cy="0"/>
        </a:xfrm>
      </p:grpSpPr>
      <p:sp>
        <p:nvSpPr>
          <p:cNvPr id="72" name="Google Shape;72;p37"/>
          <p:cNvSpPr txBox="1"/>
          <p:nvPr>
            <p:ph idx="1" type="body"/>
          </p:nvPr>
        </p:nvSpPr>
        <p:spPr>
          <a:xfrm>
            <a:off x="967154" y="1825624"/>
            <a:ext cx="10267462" cy="41703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180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180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180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180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73" name="Google Shape;73;p37"/>
          <p:cNvCxnSpPr/>
          <p:nvPr/>
        </p:nvCxnSpPr>
        <p:spPr>
          <a:xfrm flipH="1">
            <a:off x="838201" y="0"/>
            <a:ext cx="1" cy="1365250"/>
          </a:xfrm>
          <a:prstGeom prst="straightConnector1">
            <a:avLst/>
          </a:prstGeom>
          <a:noFill/>
          <a:ln cap="flat" cmpd="sng" w="28575">
            <a:solidFill>
              <a:schemeClr val="accent5"/>
            </a:solidFill>
            <a:prstDash val="solid"/>
            <a:round/>
            <a:headEnd len="sm" w="sm" type="none"/>
            <a:tailEnd len="sm" w="sm" type="none"/>
          </a:ln>
        </p:spPr>
      </p:cxnSp>
      <p:sp>
        <p:nvSpPr>
          <p:cNvPr id="74" name="Google Shape;74;p37"/>
          <p:cNvSpPr txBox="1"/>
          <p:nvPr>
            <p:ph type="title"/>
          </p:nvPr>
        </p:nvSpPr>
        <p:spPr>
          <a:xfrm>
            <a:off x="970722" y="575220"/>
            <a:ext cx="10263893" cy="782357"/>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SzPts val="1400"/>
              <a:buNone/>
              <a:defRPr b="0" i="0" sz="3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3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81" name="Google Shape;81;p3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theme" Target="../theme/theme3.xml"/><Relationship Id="rId12" Type="http://schemas.openxmlformats.org/officeDocument/2006/relationships/slideLayout" Target="../slideLayouts/slideLayout20.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3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7" name="Google Shape;77;p3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78" name="Google Shape;78;p3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op.europa.eu/en/publication-detail/-/publication/d787ea54-6a87-11eb-aeb5-01aa75ed71a1/language-en" TargetMode="External"/><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publications.europa.eu/en/publication-detail/-/publication/78a7f64a-d3ee-11e7-a5b9-01aa75ed71a1/language-en" TargetMode="External"/><Relationship Id="rId4" Type="http://schemas.openxmlformats.org/officeDocument/2006/relationships/image" Target="../media/image19.jpg"/><Relationship Id="rId5" Type="http://schemas.openxmlformats.org/officeDocument/2006/relationships/image" Target="../media/image13.jpg"/><Relationship Id="rId6"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ceos.org/document_management/Meetings/Plenary/34/Documents/CEOS_Interoperability_Terminology_Report.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docs.google.com/document/d/10zwmWA6YDByxXnUW55ycokN5WroMCRi_52c5vUFdlwA/edit?usp=sharing" TargetMode="External"/><Relationship Id="rId4" Type="http://schemas.openxmlformats.org/officeDocument/2006/relationships/hyperlink" Target="mailto:matthew@symbioscomms.com" TargetMode="External"/><Relationship Id="rId5" Type="http://schemas.openxmlformats.org/officeDocument/2006/relationships/hyperlink" Target="mailto:Peter.STROBL@ec.europa.e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isko.org/cyclo/interoperability#ref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ceos.org/document_management/Meetings/SIT-Technical-Workshop/2017-SIT-Tech-Workshop/Presentations/04_SITTWS2017_MRI%20Framework%20Document%20v1.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hyperlink" Target="https://eur-lex.europa.eu/resource.html?uri=cellar:2c2f2554-0faf-11e7-8a35-01aa75ed71a1.0017.02/DOC_3&amp;format=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
          <p:cNvSpPr txBox="1"/>
          <p:nvPr>
            <p:ph type="title"/>
          </p:nvPr>
        </p:nvSpPr>
        <p:spPr>
          <a:xfrm>
            <a:off x="176051" y="175950"/>
            <a:ext cx="7228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5500"/>
              <a:t>Suggestion for a CEOS Interoperability Framework</a:t>
            </a:r>
            <a:endParaRPr sz="5500"/>
          </a:p>
          <a:p>
            <a:pPr indent="0" lvl="0" marL="0" rtl="0" algn="l">
              <a:lnSpc>
                <a:spcPct val="90000"/>
              </a:lnSpc>
              <a:spcBef>
                <a:spcPts val="0"/>
              </a:spcBef>
              <a:spcAft>
                <a:spcPts val="0"/>
              </a:spcAft>
              <a:buClr>
                <a:schemeClr val="lt1"/>
              </a:buClr>
              <a:buSzPts val="8000"/>
              <a:buFont typeface="Arial"/>
              <a:buNone/>
            </a:pPr>
            <a:r>
              <a:t/>
            </a:r>
            <a:endParaRPr i="1" sz="2000"/>
          </a:p>
        </p:txBody>
      </p:sp>
      <p:sp>
        <p:nvSpPr>
          <p:cNvPr id="131" name="Google Shape;131;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Peter Strobl, EC</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Agenda Item #5.1</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SIT TW 2022, ESA/ESRIN</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13th - 15th September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0"/>
          <p:cNvSpPr txBox="1"/>
          <p:nvPr/>
        </p:nvSpPr>
        <p:spPr>
          <a:xfrm>
            <a:off x="141515" y="5952985"/>
            <a:ext cx="11963700" cy="615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3">
                  <a:extLst>
                    <a:ext uri="{A12FA001-AC4F-418D-AE19-62706E023703}">
                      <ahyp:hlinkClr val="tx"/>
                    </a:ext>
                  </a:extLst>
                </a:hlinkClick>
              </a:rPr>
              <a:t>https://op.europa.eu/en/publication-detail/-/publication/d787ea54-6a87-11eb-aeb5-01aa75ed71a1/language-en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*https://joinup.ec.europa.eu/collection/nifo-national-interoperability-framework-observatory/glossary</a:t>
            </a:r>
            <a:endParaRPr b="0" i="0" sz="1600" u="none" cap="none" strike="noStrike">
              <a:solidFill>
                <a:srgbClr val="000000"/>
              </a:solidFill>
              <a:latin typeface="Arial"/>
              <a:ea typeface="Arial"/>
              <a:cs typeface="Arial"/>
              <a:sym typeface="Arial"/>
            </a:endParaRPr>
          </a:p>
        </p:txBody>
      </p:sp>
      <p:sp>
        <p:nvSpPr>
          <p:cNvPr id="207" name="Google Shape;207;p10"/>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European Open Science Cloud - Interoperability Framework</a:t>
            </a:r>
            <a:endParaRPr/>
          </a:p>
        </p:txBody>
      </p:sp>
      <p:sp>
        <p:nvSpPr>
          <p:cNvPr id="208" name="Google Shape;208;p10"/>
          <p:cNvSpPr txBox="1"/>
          <p:nvPr/>
        </p:nvSpPr>
        <p:spPr>
          <a:xfrm>
            <a:off x="87085" y="1003477"/>
            <a:ext cx="11702100" cy="5109020"/>
          </a:xfrm>
          <a:prstGeom prst="rect">
            <a:avLst/>
          </a:prstGeom>
          <a:noFill/>
          <a:ln>
            <a:noFill/>
          </a:ln>
        </p:spPr>
        <p:txBody>
          <a:bodyPr anchorCtr="0" anchor="t" bIns="60925" lIns="121900" spcFirstLastPara="1" rIns="121900" wrap="square" tIns="60925">
            <a:spAutoFit/>
          </a:bodyPr>
          <a:lstStyle/>
          <a:p>
            <a:pPr indent="-381000" lvl="0" marL="381000" marR="0" rtl="0" algn="l">
              <a:lnSpc>
                <a:spcPct val="100000"/>
              </a:lnSpc>
              <a:spcBef>
                <a:spcPts val="0"/>
              </a:spcBef>
              <a:spcAft>
                <a:spcPts val="0"/>
              </a:spcAft>
              <a:buClr>
                <a:srgbClr val="000000"/>
              </a:buClr>
              <a:buSzPts val="1900"/>
              <a:buFont typeface="Noto Sans Symbols"/>
              <a:buChar char="❑"/>
            </a:pPr>
            <a:r>
              <a:rPr b="1" i="0" lang="en-GB" sz="1800" u="none" cap="none" strike="noStrike">
                <a:solidFill>
                  <a:srgbClr val="7030A0"/>
                </a:solidFill>
                <a:latin typeface="Verdana"/>
                <a:ea typeface="Verdana"/>
                <a:cs typeface="Verdana"/>
                <a:sym typeface="Verdana"/>
              </a:rPr>
              <a:t>Legal interoperability</a:t>
            </a:r>
            <a:r>
              <a:rPr b="1" baseline="30000" i="0" lang="en-GB" sz="1800" u="none" cap="none" strike="noStrike">
                <a:solidFill>
                  <a:srgbClr val="7030A0"/>
                </a:solidFill>
                <a:latin typeface="Verdana"/>
                <a:ea typeface="Verdana"/>
                <a:cs typeface="Verdana"/>
                <a:sym typeface="Verdana"/>
              </a:rPr>
              <a:t>*</a:t>
            </a:r>
            <a:r>
              <a:rPr b="1" i="0" lang="en-GB" sz="1800" u="none" cap="none" strike="noStrike">
                <a:solidFill>
                  <a:srgbClr val="7030A0"/>
                </a:solidFill>
                <a:latin typeface="Verdana"/>
                <a:ea typeface="Verdana"/>
                <a:cs typeface="Verdana"/>
                <a:sym typeface="Verdana"/>
              </a:rPr>
              <a:t> </a:t>
            </a:r>
            <a:r>
              <a:rPr b="0" i="0" lang="en-GB" sz="1800" u="none" cap="none" strike="noStrike">
                <a:solidFill>
                  <a:srgbClr val="7030A0"/>
                </a:solidFill>
                <a:latin typeface="Verdana"/>
                <a:ea typeface="Verdana"/>
                <a:cs typeface="Verdana"/>
                <a:sym typeface="Verdana"/>
              </a:rPr>
              <a:t>is about ensuring that organisations operating under different legal frameworks, policies and strategies are able to work together. This might require that legislation does not block the establishment of European public services within and between Member States and that there are clear agreements about how to deal with differences in legislation across borders, including the option of putting in place new legislation.</a:t>
            </a:r>
            <a:r>
              <a:rPr b="0" i="0" lang="en-GB" sz="1800" u="none" cap="none" strike="noStrike">
                <a:solidFill>
                  <a:srgbClr val="000000"/>
                </a:solidFill>
                <a:latin typeface="Verdana"/>
                <a:ea typeface="Verdana"/>
                <a:cs typeface="Verdana"/>
                <a:sym typeface="Verdana"/>
              </a:rPr>
              <a:t>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Symbols"/>
              <a:buChar char="❑"/>
            </a:pPr>
            <a:r>
              <a:rPr b="1" i="0" lang="en-GB" sz="1800" u="none" cap="none" strike="noStrike">
                <a:solidFill>
                  <a:srgbClr val="FF0000"/>
                </a:solidFill>
                <a:latin typeface="Verdana"/>
                <a:ea typeface="Verdana"/>
                <a:cs typeface="Verdana"/>
                <a:sym typeface="Verdana"/>
              </a:rPr>
              <a:t>Organisational interoperability </a:t>
            </a:r>
            <a:r>
              <a:rPr b="0" i="0" lang="en-GB" sz="1800" u="none" cap="none" strike="noStrike">
                <a:solidFill>
                  <a:srgbClr val="FF0000"/>
                </a:solidFill>
                <a:latin typeface="Verdana"/>
                <a:ea typeface="Verdana"/>
                <a:cs typeface="Verdana"/>
                <a:sym typeface="Verdana"/>
              </a:rPr>
              <a:t>refers to the way in which organisations align their business processes, responsibilities and expectations to achieve commonly agreed and mutually beneficial goals (source: European Interoperability Framework).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Symbols"/>
              <a:buChar char="❑"/>
            </a:pPr>
            <a:r>
              <a:rPr b="1" i="0" lang="en-GB" sz="1800" u="none" cap="none" strike="noStrike">
                <a:solidFill>
                  <a:srgbClr val="00B050"/>
                </a:solidFill>
                <a:latin typeface="Verdana"/>
                <a:ea typeface="Verdana"/>
                <a:cs typeface="Verdana"/>
                <a:sym typeface="Verdana"/>
              </a:rPr>
              <a:t>Semantic Interoperability. </a:t>
            </a:r>
            <a:r>
              <a:rPr b="0" i="0" lang="en-GB" sz="1800" u="none" cap="none" strike="noStrike">
                <a:solidFill>
                  <a:srgbClr val="00B050"/>
                </a:solidFill>
                <a:latin typeface="Verdana"/>
                <a:ea typeface="Verdana"/>
                <a:cs typeface="Verdana"/>
                <a:sym typeface="Verdana"/>
              </a:rPr>
              <a:t>It ensures that the precise format and meaning of exchanged data and information is preserved and understood throughout exchanges between parties, in other words ‘what is sent is what is understood’.</a:t>
            </a:r>
            <a:r>
              <a:rPr b="0" baseline="30000" i="0" lang="en-GB" sz="1800" u="none" cap="none" strike="noStrike">
                <a:solidFill>
                  <a:srgbClr val="00B050"/>
                </a:solidFill>
                <a:latin typeface="Verdana"/>
                <a:ea typeface="Verdana"/>
                <a:cs typeface="Verdana"/>
                <a:sym typeface="Verdana"/>
              </a:rPr>
              <a:t>* </a:t>
            </a:r>
            <a:endParaRPr b="0" i="0" sz="1800" u="none" cap="none" strike="noStrike">
              <a:solidFill>
                <a:srgbClr val="000000"/>
              </a:solidFill>
              <a:latin typeface="Arial"/>
              <a:ea typeface="Arial"/>
              <a:cs typeface="Arial"/>
              <a:sym typeface="Arial"/>
            </a:endParaRPr>
          </a:p>
          <a:p>
            <a:pPr indent="-374650" lvl="1" marL="723900" marR="0" rtl="0" algn="l">
              <a:lnSpc>
                <a:spcPct val="100000"/>
              </a:lnSpc>
              <a:spcBef>
                <a:spcPts val="0"/>
              </a:spcBef>
              <a:spcAft>
                <a:spcPts val="0"/>
              </a:spcAft>
              <a:buClr>
                <a:srgbClr val="000000"/>
              </a:buClr>
              <a:buSzPts val="1900"/>
              <a:buFont typeface="Arial"/>
              <a:buChar char="•"/>
            </a:pPr>
            <a:r>
              <a:rPr b="1" i="0" lang="en-GB" sz="1800" u="none" cap="none" strike="noStrike">
                <a:solidFill>
                  <a:srgbClr val="92D050"/>
                </a:solidFill>
                <a:latin typeface="Verdana"/>
                <a:ea typeface="Verdana"/>
                <a:cs typeface="Verdana"/>
                <a:sym typeface="Verdana"/>
              </a:rPr>
              <a:t>Syntactic interoperability. </a:t>
            </a:r>
            <a:r>
              <a:rPr b="0" i="0" lang="en-GB" sz="1800" u="none" cap="none" strike="noStrike">
                <a:solidFill>
                  <a:srgbClr val="92D050"/>
                </a:solidFill>
                <a:latin typeface="Verdana"/>
                <a:ea typeface="Verdana"/>
                <a:cs typeface="Verdana"/>
                <a:sym typeface="Verdana"/>
              </a:rPr>
              <a:t>If two or more systems use common data formats and communication protocols and are capable of communicating with each other using open standards (source: Interoperability - Wikipedia)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Symbols"/>
              <a:buChar char="❑"/>
            </a:pPr>
            <a:r>
              <a:rPr b="1" i="0" lang="en-GB" sz="1800" u="none" cap="none" strike="noStrike">
                <a:solidFill>
                  <a:srgbClr val="0C5ADB"/>
                </a:solidFill>
                <a:latin typeface="Verdana"/>
                <a:ea typeface="Verdana"/>
                <a:cs typeface="Verdana"/>
                <a:sym typeface="Verdana"/>
              </a:rPr>
              <a:t>Technical interoperability</a:t>
            </a:r>
            <a:r>
              <a:rPr b="0" i="0" lang="en-GB" sz="1800" u="none" cap="none" strike="noStrike">
                <a:solidFill>
                  <a:srgbClr val="0C5ADB"/>
                </a:solidFill>
                <a:latin typeface="Verdana"/>
                <a:ea typeface="Verdana"/>
                <a:cs typeface="Verdana"/>
                <a:sym typeface="Verdana"/>
              </a:rPr>
              <a:t>. A characteristic of an Information Technology (IT) system, whose interfaces are completely understood, to work with other IT systems, at present or in the future, in either implementation or access, without any restrictions or with a controlled access (source: Interoperability - Wikipedia).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 and a preliminary EO adaptation …</a:t>
            </a:r>
            <a:endParaRPr/>
          </a:p>
        </p:txBody>
      </p:sp>
      <p:sp>
        <p:nvSpPr>
          <p:cNvPr id="214" name="Google Shape;214;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An early geospatial (EO) IF</a:t>
            </a:r>
            <a:endParaRPr/>
          </a:p>
        </p:txBody>
      </p:sp>
      <p:pic>
        <p:nvPicPr>
          <p:cNvPr id="220" name="Google Shape;220;p12"/>
          <p:cNvPicPr preferRelativeResize="0"/>
          <p:nvPr>
            <p:ph idx="1" type="body"/>
          </p:nvPr>
        </p:nvPicPr>
        <p:blipFill rotWithShape="1">
          <a:blip r:embed="rId3">
            <a:alphaModFix/>
          </a:blip>
          <a:srcRect b="0" l="0" r="0" t="0"/>
          <a:stretch/>
        </p:blipFill>
        <p:spPr>
          <a:xfrm>
            <a:off x="1370147" y="1151068"/>
            <a:ext cx="8656802" cy="51260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3"/>
          <p:cNvGrpSpPr/>
          <p:nvPr/>
        </p:nvGrpSpPr>
        <p:grpSpPr>
          <a:xfrm>
            <a:off x="3551768" y="943112"/>
            <a:ext cx="5268270" cy="5040000"/>
            <a:chOff x="1118300" y="-271656"/>
            <a:chExt cx="6950600" cy="6649435"/>
          </a:xfrm>
        </p:grpSpPr>
        <p:sp>
          <p:nvSpPr>
            <p:cNvPr id="228" name="Google Shape;228;p13"/>
            <p:cNvSpPr/>
            <p:nvPr/>
          </p:nvSpPr>
          <p:spPr>
            <a:xfrm>
              <a:off x="2635258" y="-271656"/>
              <a:ext cx="3916685" cy="3941545"/>
            </a:xfrm>
            <a:prstGeom prst="roundRect">
              <a:avLst>
                <a:gd fmla="val 16667" name="adj"/>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a:effectLst>
              <a:outerShdw blurRad="43180" rotWithShape="0" dir="5400000" dist="35687">
                <a:srgbClr val="000000">
                  <a:alpha val="4196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accent3"/>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nvGrpSpPr>
            <p:cNvPr id="229" name="Google Shape;229;p13"/>
            <p:cNvGrpSpPr/>
            <p:nvPr/>
          </p:nvGrpSpPr>
          <p:grpSpPr>
            <a:xfrm>
              <a:off x="1118300" y="2436234"/>
              <a:ext cx="6950600" cy="3941545"/>
              <a:chOff x="1106088" y="2436234"/>
              <a:chExt cx="6950600" cy="3941545"/>
            </a:xfrm>
          </p:grpSpPr>
          <p:sp>
            <p:nvSpPr>
              <p:cNvPr id="230" name="Google Shape;230;p13"/>
              <p:cNvSpPr/>
              <p:nvPr/>
            </p:nvSpPr>
            <p:spPr>
              <a:xfrm>
                <a:off x="1106088" y="2436234"/>
                <a:ext cx="3916685" cy="3941545"/>
              </a:xfrm>
              <a:prstGeom prst="roundRect">
                <a:avLst>
                  <a:gd fmla="val 16667" name="adj"/>
                </a:avLst>
              </a:prstGeom>
              <a:blipFill rotWithShape="1">
                <a:blip r:embed="rId4">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31" name="Google Shape;231;p13"/>
              <p:cNvSpPr/>
              <p:nvPr/>
            </p:nvSpPr>
            <p:spPr>
              <a:xfrm>
                <a:off x="4140003" y="2436234"/>
                <a:ext cx="3916685" cy="3941545"/>
              </a:xfrm>
              <a:prstGeom prst="roundRect">
                <a:avLst>
                  <a:gd fmla="val 16667" name="adj"/>
                </a:avLst>
              </a:prstGeom>
              <a:blipFill rotWithShape="1">
                <a:blip r:embed="rId5">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grpSp>
      <p:sp>
        <p:nvSpPr>
          <p:cNvPr id="232" name="Google Shape;232;p13"/>
          <p:cNvSpPr/>
          <p:nvPr/>
        </p:nvSpPr>
        <p:spPr>
          <a:xfrm>
            <a:off x="2105044" y="1438533"/>
            <a:ext cx="3410856" cy="9541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Parametrisation</a:t>
            </a:r>
            <a:endParaRPr b="0" i="1" sz="2800" u="none" cap="none" strike="noStrike">
              <a:solidFill>
                <a:srgbClr val="263347"/>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Semantics</a:t>
            </a:r>
            <a:endParaRPr/>
          </a:p>
        </p:txBody>
      </p:sp>
      <p:sp>
        <p:nvSpPr>
          <p:cNvPr id="233" name="Google Shape;233;p13"/>
          <p:cNvSpPr/>
          <p:nvPr/>
        </p:nvSpPr>
        <p:spPr>
          <a:xfrm>
            <a:off x="7178095" y="1340965"/>
            <a:ext cx="3410856" cy="9541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Quality metrics</a:t>
            </a:r>
            <a:endParaRPr/>
          </a:p>
          <a:p>
            <a:pPr indent="-252412" lvl="0" marL="887413"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Metadata</a:t>
            </a:r>
            <a:endParaRPr/>
          </a:p>
        </p:txBody>
      </p:sp>
      <p:sp>
        <p:nvSpPr>
          <p:cNvPr id="234" name="Google Shape;234;p13"/>
          <p:cNvSpPr/>
          <p:nvPr/>
        </p:nvSpPr>
        <p:spPr>
          <a:xfrm>
            <a:off x="1272560" y="3051816"/>
            <a:ext cx="2793998" cy="224676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Discretisation</a:t>
            </a:r>
            <a:endParaRPr b="0" i="1" sz="2800" u="none" cap="none" strike="noStrike">
              <a:solidFill>
                <a:srgbClr val="DAEAAC"/>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Digitisation</a:t>
            </a:r>
            <a:endParaRPr b="0" i="1" sz="2800" u="none" cap="none" strike="noStrike">
              <a:solidFill>
                <a:srgbClr val="DAEAAC"/>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Binning (1D)</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Gridding (2D) </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Encoding</a:t>
            </a:r>
            <a:endParaRPr/>
          </a:p>
        </p:txBody>
      </p:sp>
      <p:sp>
        <p:nvSpPr>
          <p:cNvPr id="235" name="Google Shape;235;p13"/>
          <p:cNvSpPr/>
          <p:nvPr/>
        </p:nvSpPr>
        <p:spPr>
          <a:xfrm>
            <a:off x="8446270" y="3062675"/>
            <a:ext cx="2881532" cy="224676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Formats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File systems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Databases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Tiling</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Organisation</a:t>
            </a:r>
            <a:endParaRPr b="0" i="1" sz="2800" u="none" cap="none" strike="noStrike">
              <a:solidFill>
                <a:schemeClr val="accent3"/>
              </a:solidFill>
              <a:latin typeface="Arial"/>
              <a:ea typeface="Arial"/>
              <a:cs typeface="Arial"/>
              <a:sym typeface="Arial"/>
            </a:endParaRPr>
          </a:p>
        </p:txBody>
      </p:sp>
      <p:sp>
        <p:nvSpPr>
          <p:cNvPr id="236" name="Google Shape;236;p13"/>
          <p:cNvSpPr txBox="1"/>
          <p:nvPr/>
        </p:nvSpPr>
        <p:spPr>
          <a:xfrm>
            <a:off x="6815514" y="6202441"/>
            <a:ext cx="3865946" cy="233014"/>
          </a:xfrm>
          <a:prstGeom prst="rect">
            <a:avLst/>
          </a:prstGeom>
          <a:solidFill>
            <a:srgbClr val="FFFFFF"/>
          </a:solid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[some illustrations courtesy: </a:t>
            </a:r>
            <a:r>
              <a:rPr b="0" i="1" lang="en-GB" sz="900" u="none" cap="none" strike="noStrike">
                <a:solidFill>
                  <a:srgbClr val="000000"/>
                </a:solidFill>
                <a:latin typeface="Arial"/>
                <a:ea typeface="Arial"/>
                <a:cs typeface="Arial"/>
                <a:sym typeface="Arial"/>
              </a:rPr>
              <a:t>R. Gibb; P. Baumann/rasdaman</a:t>
            </a:r>
            <a:r>
              <a:rPr b="0" i="0" lang="en-GB" sz="900" u="none" cap="none" strike="noStrike">
                <a:solidFill>
                  <a:srgbClr val="000000"/>
                </a:solidFill>
                <a:latin typeface="Arial"/>
                <a:ea typeface="Arial"/>
                <a:cs typeface="Arial"/>
                <a:sym typeface="Arial"/>
              </a:rPr>
              <a:t>]</a:t>
            </a:r>
            <a:endParaRPr b="0" i="0" sz="900" u="none" cap="none" strike="noStrike">
              <a:solidFill>
                <a:srgbClr val="000000"/>
              </a:solidFill>
              <a:latin typeface="Arial Narrow"/>
              <a:ea typeface="Arial Narrow"/>
              <a:cs typeface="Arial Narrow"/>
              <a:sym typeface="Arial Narrow"/>
            </a:endParaRPr>
          </a:p>
        </p:txBody>
      </p:sp>
      <p:sp>
        <p:nvSpPr>
          <p:cNvPr id="237" name="Google Shape;237;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4400">
                <a:solidFill>
                  <a:schemeClr val="lt1"/>
                </a:solidFill>
              </a:rPr>
              <a:t>Faces 1-3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txBox="1"/>
          <p:nvPr/>
        </p:nvSpPr>
        <p:spPr>
          <a:xfrm>
            <a:off x="1522440" y="5947435"/>
            <a:ext cx="8219587" cy="510012"/>
          </a:xfrm>
          <a:prstGeom prst="rect">
            <a:avLst/>
          </a:prstGeom>
          <a:solidFill>
            <a:srgbClr val="FFFFFF"/>
          </a:solid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Times New Roman"/>
                <a:ea typeface="Times New Roman"/>
                <a:cs typeface="Times New Roman"/>
                <a:sym typeface="Times New Roman"/>
              </a:rPr>
              <a:t>P. Strobl, P. Baumann, A. Lewis, Z. Szantoi, B. Killough, M. Purss,</a:t>
            </a:r>
            <a:br>
              <a:rPr b="0" i="0" lang="en-GB" sz="900" u="none" cap="none" strike="noStrike">
                <a:solidFill>
                  <a:srgbClr val="000000"/>
                </a:solidFill>
                <a:latin typeface="Times New Roman"/>
                <a:ea typeface="Times New Roman"/>
                <a:cs typeface="Times New Roman"/>
                <a:sym typeface="Times New Roman"/>
              </a:rPr>
            </a:br>
            <a:r>
              <a:rPr b="0" i="0" lang="en-GB" sz="900" u="none" cap="none" strike="noStrike">
                <a:solidFill>
                  <a:srgbClr val="000000"/>
                </a:solidFill>
                <a:latin typeface="Times New Roman"/>
                <a:ea typeface="Times New Roman"/>
                <a:cs typeface="Times New Roman"/>
                <a:sym typeface="Times New Roman"/>
              </a:rPr>
              <a:t>M. Craglia, S. Nativi, A. Held and T. Dhu, (2017), "The Six Faces of the Data Cube”</a:t>
            </a:r>
            <a:br>
              <a:rPr b="0" i="0" lang="en-GB" sz="900" u="none" cap="none" strike="noStrike">
                <a:solidFill>
                  <a:srgbClr val="000000"/>
                </a:solidFill>
                <a:latin typeface="Times New Roman"/>
                <a:ea typeface="Times New Roman"/>
                <a:cs typeface="Times New Roman"/>
                <a:sym typeface="Times New Roman"/>
              </a:rPr>
            </a:br>
            <a:r>
              <a:rPr b="0" i="0" lang="en-GB" sz="900" u="none" cap="none" strike="noStrike">
                <a:solidFill>
                  <a:srgbClr val="000000"/>
                </a:solidFill>
                <a:latin typeface="Times New Roman"/>
                <a:ea typeface="Times New Roman"/>
                <a:cs typeface="Times New Roman"/>
                <a:sym typeface="Times New Roman"/>
              </a:rPr>
              <a:t>BiDS’17, Toulouse (France), </a:t>
            </a:r>
            <a:r>
              <a:rPr b="0" i="0" lang="en-GB" sz="900" u="sng" cap="none" strike="noStrike">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https://publications.europa.eu/en/publication-detail/-/publication/78a7f64a-d3ee-11e7-a5b9-01aa75ed71a1/language-en</a:t>
            </a:r>
            <a:endParaRPr b="0" i="0" sz="900" u="none" cap="none" strike="noStrike">
              <a:solidFill>
                <a:srgbClr val="000000"/>
              </a:solidFill>
              <a:latin typeface="Times New Roman"/>
              <a:ea typeface="Times New Roman"/>
              <a:cs typeface="Times New Roman"/>
              <a:sym typeface="Times New Roman"/>
            </a:endParaRPr>
          </a:p>
        </p:txBody>
      </p:sp>
      <p:grpSp>
        <p:nvGrpSpPr>
          <p:cNvPr id="245" name="Google Shape;245;p14"/>
          <p:cNvGrpSpPr/>
          <p:nvPr/>
        </p:nvGrpSpPr>
        <p:grpSpPr>
          <a:xfrm>
            <a:off x="3556006" y="943225"/>
            <a:ext cx="5268270" cy="5040000"/>
            <a:chOff x="1118300" y="-271656"/>
            <a:chExt cx="6950600" cy="6649435"/>
          </a:xfrm>
        </p:grpSpPr>
        <p:sp>
          <p:nvSpPr>
            <p:cNvPr id="246" name="Google Shape;246;p14"/>
            <p:cNvSpPr/>
            <p:nvPr/>
          </p:nvSpPr>
          <p:spPr>
            <a:xfrm>
              <a:off x="2635258" y="-271656"/>
              <a:ext cx="3916685" cy="3941545"/>
            </a:xfrm>
            <a:prstGeom prst="roundRect">
              <a:avLst>
                <a:gd fmla="val 16667" name="adj"/>
              </a:avLst>
            </a:prstGeom>
            <a:blipFill rotWithShape="1">
              <a:blip r:embed="rId4">
                <a:alphaModFix/>
              </a:blip>
              <a:stretch>
                <a:fillRect b="0" l="0" r="0" t="0"/>
              </a:stretch>
            </a:blipFill>
            <a:ln cap="flat" cmpd="sng" w="9525">
              <a:solidFill>
                <a:schemeClr val="dk1"/>
              </a:solidFill>
              <a:prstDash val="solid"/>
              <a:round/>
              <a:headEnd len="sm" w="sm" type="none"/>
              <a:tailEnd len="sm" w="sm" type="none"/>
            </a:ln>
            <a:effectLst>
              <a:outerShdw blurRad="43180" rotWithShape="0" dir="5400000" dist="35687">
                <a:srgbClr val="000000">
                  <a:alpha val="4196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accent3"/>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nvGrpSpPr>
            <p:cNvPr id="247" name="Google Shape;247;p14"/>
            <p:cNvGrpSpPr/>
            <p:nvPr/>
          </p:nvGrpSpPr>
          <p:grpSpPr>
            <a:xfrm>
              <a:off x="1118300" y="2436234"/>
              <a:ext cx="6950600" cy="3941545"/>
              <a:chOff x="1106088" y="2436234"/>
              <a:chExt cx="6950600" cy="3941545"/>
            </a:xfrm>
          </p:grpSpPr>
          <p:sp>
            <p:nvSpPr>
              <p:cNvPr id="248" name="Google Shape;248;p14"/>
              <p:cNvSpPr/>
              <p:nvPr/>
            </p:nvSpPr>
            <p:spPr>
              <a:xfrm>
                <a:off x="1106088" y="2436234"/>
                <a:ext cx="3916685" cy="3941545"/>
              </a:xfrm>
              <a:prstGeom prst="roundRect">
                <a:avLst>
                  <a:gd fmla="val 16667" name="adj"/>
                </a:avLst>
              </a:prstGeom>
              <a:blipFill rotWithShape="1">
                <a:blip r:embed="rId5">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49" name="Google Shape;249;p14"/>
              <p:cNvSpPr/>
              <p:nvPr/>
            </p:nvSpPr>
            <p:spPr>
              <a:xfrm>
                <a:off x="4140003" y="2436234"/>
                <a:ext cx="3916685" cy="3941545"/>
              </a:xfrm>
              <a:prstGeom prst="roundRect">
                <a:avLst>
                  <a:gd fmla="val 16667" name="adj"/>
                </a:avLst>
              </a:prstGeom>
              <a:blipFill rotWithShape="1">
                <a:blip r:embed="rId6">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grpSp>
      <p:sp>
        <p:nvSpPr>
          <p:cNvPr id="250" name="Google Shape;250;p14"/>
          <p:cNvSpPr/>
          <p:nvPr/>
        </p:nvSpPr>
        <p:spPr>
          <a:xfrm>
            <a:off x="1302918" y="2727594"/>
            <a:ext cx="3025289" cy="310854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AF1CFF"/>
                </a:solidFill>
                <a:latin typeface="Arial"/>
                <a:ea typeface="Arial"/>
                <a:cs typeface="Arial"/>
                <a:sym typeface="Arial"/>
              </a:rPr>
              <a:t>Functionality:</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Querying</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I/O</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Manipulation</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Analysis</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Visualisation</a:t>
            </a:r>
            <a:endParaRPr b="0" i="1" sz="2800" u="none" cap="none" strike="noStrike">
              <a:solidFill>
                <a:srgbClr val="AF1CFF"/>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AF1CFF"/>
                </a:solidFill>
                <a:latin typeface="Arial"/>
                <a:ea typeface="Arial"/>
                <a:cs typeface="Arial"/>
                <a:sym typeface="Arial"/>
              </a:rPr>
              <a:t>APIs</a:t>
            </a:r>
            <a:endParaRPr/>
          </a:p>
        </p:txBody>
      </p:sp>
      <p:sp>
        <p:nvSpPr>
          <p:cNvPr id="251" name="Google Shape;251;p14"/>
          <p:cNvSpPr/>
          <p:nvPr/>
        </p:nvSpPr>
        <p:spPr>
          <a:xfrm>
            <a:off x="7653332" y="5460005"/>
            <a:ext cx="2652040" cy="52322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Noto Sans Symbols"/>
              <a:buChar char="⮚"/>
            </a:pPr>
            <a:r>
              <a:rPr b="0" i="1" lang="en-GB" sz="2800" u="none" cap="none" strike="noStrike">
                <a:solidFill>
                  <a:srgbClr val="C6A625"/>
                </a:solidFill>
                <a:latin typeface="Arial"/>
                <a:ea typeface="Arial"/>
                <a:cs typeface="Arial"/>
                <a:sym typeface="Arial"/>
              </a:rPr>
              <a:t>Standards</a:t>
            </a:r>
            <a:endParaRPr/>
          </a:p>
        </p:txBody>
      </p:sp>
      <p:sp>
        <p:nvSpPr>
          <p:cNvPr id="252" name="Google Shape;252;p14"/>
          <p:cNvSpPr/>
          <p:nvPr/>
        </p:nvSpPr>
        <p:spPr>
          <a:xfrm>
            <a:off x="2534519" y="977794"/>
            <a:ext cx="3693211" cy="138499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3F3F3F"/>
                </a:solidFill>
                <a:latin typeface="Arial"/>
                <a:ea typeface="Arial"/>
                <a:cs typeface="Arial"/>
                <a:sym typeface="Arial"/>
              </a:rPr>
              <a:t>IT Hardware</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(storage, proc.</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network)</a:t>
            </a:r>
            <a:endParaRPr/>
          </a:p>
        </p:txBody>
      </p:sp>
      <p:sp>
        <p:nvSpPr>
          <p:cNvPr id="253" name="Google Shape;253;p14"/>
          <p:cNvSpPr/>
          <p:nvPr/>
        </p:nvSpPr>
        <p:spPr>
          <a:xfrm>
            <a:off x="7291983" y="1143040"/>
            <a:ext cx="3968237" cy="9541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3F3F3F"/>
                </a:solidFill>
                <a:latin typeface="Arial"/>
                <a:ea typeface="Arial"/>
                <a:cs typeface="Arial"/>
                <a:sym typeface="Arial"/>
              </a:rPr>
              <a:t>Facilities</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(buildings, power, …)</a:t>
            </a:r>
            <a:endParaRPr/>
          </a:p>
        </p:txBody>
      </p:sp>
      <p:cxnSp>
        <p:nvCxnSpPr>
          <p:cNvPr id="254" name="Google Shape;254;p14"/>
          <p:cNvCxnSpPr/>
          <p:nvPr/>
        </p:nvCxnSpPr>
        <p:spPr>
          <a:xfrm flipH="1" rot="10800000">
            <a:off x="6524693" y="5207431"/>
            <a:ext cx="1472432" cy="628706"/>
          </a:xfrm>
          <a:prstGeom prst="straightConnector1">
            <a:avLst/>
          </a:prstGeom>
          <a:noFill/>
          <a:ln cap="flat" cmpd="sng" w="38100">
            <a:solidFill>
              <a:srgbClr val="FF0000"/>
            </a:solidFill>
            <a:prstDash val="solid"/>
            <a:round/>
            <a:headEnd len="sm" w="sm" type="none"/>
            <a:tailEnd len="sm" w="sm" type="none"/>
          </a:ln>
        </p:spPr>
      </p:cxnSp>
      <p:cxnSp>
        <p:nvCxnSpPr>
          <p:cNvPr id="255" name="Google Shape;255;p14"/>
          <p:cNvCxnSpPr/>
          <p:nvPr/>
        </p:nvCxnSpPr>
        <p:spPr>
          <a:xfrm flipH="1" rot="10800000">
            <a:off x="6679769" y="4990454"/>
            <a:ext cx="1317356" cy="992771"/>
          </a:xfrm>
          <a:prstGeom prst="straightConnector1">
            <a:avLst/>
          </a:prstGeom>
          <a:noFill/>
          <a:ln cap="flat" cmpd="sng" w="38100">
            <a:solidFill>
              <a:srgbClr val="FF0000"/>
            </a:solidFill>
            <a:prstDash val="solid"/>
            <a:round/>
            <a:headEnd len="sm" w="sm" type="none"/>
            <a:tailEnd len="sm" w="sm" type="none"/>
          </a:ln>
        </p:spPr>
      </p:cxnSp>
      <p:sp>
        <p:nvSpPr>
          <p:cNvPr id="256" name="Google Shape;256;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4400">
                <a:solidFill>
                  <a:schemeClr val="lt1"/>
                </a:solidFill>
              </a:rPr>
              <a:t>Faces 4-6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Why is Terminology important?</a:t>
            </a:r>
            <a:br>
              <a:rPr lang="en-GB"/>
            </a:br>
            <a:endParaRPr/>
          </a:p>
        </p:txBody>
      </p:sp>
      <p:sp>
        <p:nvSpPr>
          <p:cNvPr id="262" name="Google Shape;262;p15"/>
          <p:cNvSpPr txBox="1"/>
          <p:nvPr>
            <p:ph idx="1" type="body"/>
          </p:nvPr>
        </p:nvSpPr>
        <p:spPr>
          <a:xfrm>
            <a:off x="6034088" y="2374369"/>
            <a:ext cx="4237037" cy="3287713"/>
          </a:xfrm>
          <a:prstGeom prst="rect">
            <a:avLst/>
          </a:prstGeom>
          <a:noFill/>
          <a:ln>
            <a:noFill/>
          </a:ln>
        </p:spPr>
        <p:txBody>
          <a:bodyPr anchorCtr="0" anchor="t" bIns="45700" lIns="91425" spcFirstLastPara="1" rIns="91425" wrap="square" tIns="45700">
            <a:normAutofit lnSpcReduction="10000"/>
          </a:bodyPr>
          <a:lstStyle/>
          <a:p>
            <a:pPr indent="-457200" lvl="0" marL="457200" marR="0" rtl="0" algn="l">
              <a:lnSpc>
                <a:spcPct val="90000"/>
              </a:lnSpc>
              <a:spcBef>
                <a:spcPts val="1000"/>
              </a:spcBef>
              <a:spcAft>
                <a:spcPts val="0"/>
              </a:spcAft>
              <a:buClr>
                <a:schemeClr val="dk1"/>
              </a:buClr>
              <a:buSzPts val="2800"/>
              <a:buFont typeface="Arial"/>
              <a:buChar char="•"/>
            </a:pPr>
            <a:r>
              <a:rPr b="0" i="0" lang="en-GB" sz="2600" u="none" cap="none" strike="noStrike">
                <a:solidFill>
                  <a:schemeClr val="dk1"/>
                </a:solidFill>
                <a:latin typeface="Arial"/>
                <a:ea typeface="Arial"/>
                <a:cs typeface="Arial"/>
                <a:sym typeface="Arial"/>
              </a:rPr>
              <a:t>Harmonised use of a term</a:t>
            </a:r>
            <a:endParaRPr b="0" i="0" sz="2600" u="none" cap="none" strike="noStrike">
              <a:solidFill>
                <a:schemeClr val="dk1"/>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800"/>
              <a:buFont typeface="Arial"/>
              <a:buChar char="•"/>
            </a:pPr>
            <a:r>
              <a:rPr b="0" i="0" lang="en-GB" sz="2600" u="none" cap="none" strike="noStrike">
                <a:solidFill>
                  <a:schemeClr val="dk1"/>
                </a:solidFill>
                <a:latin typeface="Arial"/>
                <a:ea typeface="Arial"/>
                <a:cs typeface="Arial"/>
                <a:sym typeface="Arial"/>
              </a:rPr>
              <a:t>Clear outline of a technical concept</a:t>
            </a:r>
            <a:endParaRPr b="0" i="0" sz="2600" u="none" cap="none" strike="noStrike">
              <a:solidFill>
                <a:schemeClr val="dk1"/>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800"/>
              <a:buFont typeface="Arial"/>
              <a:buChar char="•"/>
            </a:pPr>
            <a:r>
              <a:rPr b="0" i="0" lang="en-GB" sz="2600" u="none" cap="none" strike="noStrike">
                <a:solidFill>
                  <a:schemeClr val="dk1"/>
                </a:solidFill>
                <a:latin typeface="Arial"/>
                <a:ea typeface="Arial"/>
                <a:cs typeface="Arial"/>
                <a:sym typeface="Arial"/>
              </a:rPr>
              <a:t>Facilitation of targeted discussions</a:t>
            </a:r>
            <a:endParaRPr b="0" i="0" sz="2600" u="none" cap="none" strike="noStrike">
              <a:solidFill>
                <a:schemeClr val="dk1"/>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800"/>
              <a:buFont typeface="Arial"/>
              <a:buChar char="•"/>
            </a:pPr>
            <a:r>
              <a:rPr b="0" i="0" lang="en-GB" sz="2600" u="none" cap="none" strike="noStrike">
                <a:solidFill>
                  <a:schemeClr val="dk1"/>
                </a:solidFill>
                <a:latin typeface="Arial"/>
                <a:ea typeface="Arial"/>
                <a:cs typeface="Arial"/>
                <a:sym typeface="Arial"/>
              </a:rPr>
              <a:t>Avoiding of misunderstanding</a:t>
            </a:r>
            <a:endParaRPr b="0" i="0" sz="2600" u="none" cap="none" strike="noStrike">
              <a:solidFill>
                <a:schemeClr val="dk1"/>
              </a:solidFill>
              <a:latin typeface="Arial"/>
              <a:ea typeface="Arial"/>
              <a:cs typeface="Arial"/>
              <a:sym typeface="Arial"/>
            </a:endParaRPr>
          </a:p>
          <a:p>
            <a:pPr indent="-64135" lvl="0" marL="228600" marR="0" rtl="0" algn="l">
              <a:lnSpc>
                <a:spcPct val="90000"/>
              </a:lnSpc>
              <a:spcBef>
                <a:spcPts val="1200"/>
              </a:spcBef>
              <a:spcAft>
                <a:spcPts val="0"/>
              </a:spcAft>
              <a:buClr>
                <a:schemeClr val="dk1"/>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descr="dilbert_misinterpretation.gif" id="263" name="Google Shape;263;p15"/>
          <p:cNvPicPr preferRelativeResize="0"/>
          <p:nvPr/>
        </p:nvPicPr>
        <p:blipFill rotWithShape="1">
          <a:blip r:embed="rId3">
            <a:alphaModFix/>
          </a:blip>
          <a:srcRect b="0" l="0" r="0" t="0"/>
          <a:stretch/>
        </p:blipFill>
        <p:spPr>
          <a:xfrm>
            <a:off x="1991671" y="2280197"/>
            <a:ext cx="3520497" cy="3520497"/>
          </a:xfrm>
          <a:prstGeom prst="rect">
            <a:avLst/>
          </a:prstGeom>
          <a:noFill/>
          <a:ln>
            <a:noFill/>
          </a:ln>
        </p:spPr>
      </p:pic>
      <p:sp>
        <p:nvSpPr>
          <p:cNvPr id="264" name="Google Shape;264;p15"/>
          <p:cNvSpPr txBox="1"/>
          <p:nvPr/>
        </p:nvSpPr>
        <p:spPr>
          <a:xfrm>
            <a:off x="1919288" y="1482293"/>
            <a:ext cx="8229600" cy="535637"/>
          </a:xfrm>
          <a:prstGeom prst="rect">
            <a:avLst/>
          </a:prstGeom>
          <a:noFill/>
          <a:ln>
            <a:noFill/>
          </a:ln>
        </p:spPr>
        <p:txBody>
          <a:bodyPr anchorCtr="0" anchor="t" bIns="45700" lIns="91425" spcFirstLastPara="1" rIns="91425" wrap="square" tIns="45700">
            <a:noAutofit/>
          </a:bodyPr>
          <a:lstStyle/>
          <a:p>
            <a:pPr indent="0" lvl="0" marL="358775"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0F5494"/>
              </a:solidFill>
              <a:latin typeface="Calibri"/>
              <a:ea typeface="Calibri"/>
              <a:cs typeface="Calibri"/>
              <a:sym typeface="Calibri"/>
            </a:endParaRPr>
          </a:p>
        </p:txBody>
      </p:sp>
      <p:sp>
        <p:nvSpPr>
          <p:cNvPr id="265" name="Google Shape;265;p15"/>
          <p:cNvSpPr txBox="1"/>
          <p:nvPr/>
        </p:nvSpPr>
        <p:spPr>
          <a:xfrm>
            <a:off x="2022516" y="5662082"/>
            <a:ext cx="92582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 Dilbert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Example: “In-situ”</a:t>
            </a:r>
            <a:endParaRPr/>
          </a:p>
        </p:txBody>
      </p:sp>
      <p:sp>
        <p:nvSpPr>
          <p:cNvPr id="271" name="Google Shape;271;p16"/>
          <p:cNvSpPr txBox="1"/>
          <p:nvPr>
            <p:ph idx="12" type="sldNum"/>
          </p:nvPr>
        </p:nvSpPr>
        <p:spPr>
          <a:xfrm>
            <a:off x="0" y="0"/>
            <a:ext cx="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2569"/>
                </a:solidFill>
                <a:latin typeface="Arial"/>
                <a:ea typeface="Arial"/>
                <a:cs typeface="Arial"/>
                <a:sym typeface="Arial"/>
              </a:rPr>
              <a:t>‹#›</a:t>
            </a:fld>
            <a:endParaRPr b="0" i="0" sz="1400" u="none" cap="none" strike="noStrike">
              <a:solidFill>
                <a:srgbClr val="002569"/>
              </a:solidFill>
              <a:latin typeface="Arial"/>
              <a:ea typeface="Arial"/>
              <a:cs typeface="Arial"/>
              <a:sym typeface="Arial"/>
            </a:endParaRPr>
          </a:p>
        </p:txBody>
      </p:sp>
      <p:sp>
        <p:nvSpPr>
          <p:cNvPr id="272" name="Google Shape;272;p16"/>
          <p:cNvSpPr txBox="1"/>
          <p:nvPr/>
        </p:nvSpPr>
        <p:spPr>
          <a:xfrm>
            <a:off x="223709" y="4009287"/>
            <a:ext cx="11277600" cy="1286686"/>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INSPIRE</a:t>
            </a:r>
            <a:r>
              <a:rPr b="0" i="0" lang="en-GB" sz="2400" u="none" cap="none" strike="noStrike">
                <a:solidFill>
                  <a:srgbClr val="092E5C"/>
                </a:solidFill>
                <a:latin typeface="Arial"/>
                <a:ea typeface="Arial"/>
                <a:cs typeface="Arial"/>
                <a:sym typeface="Arial"/>
              </a:rPr>
              <a:t>:</a:t>
            </a:r>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E5C"/>
                </a:solidFill>
                <a:latin typeface="Arial"/>
                <a:ea typeface="Arial"/>
                <a:cs typeface="Arial"/>
                <a:sym typeface="Arial"/>
              </a:rPr>
              <a:t>The FeatureOfInterest is a sampling feature which is co-located with the ultimate FeatureOfInterest (i.e. the sampledFeature).</a:t>
            </a:r>
            <a:endParaRPr b="0" i="0" sz="1800" u="none" cap="none" strike="noStrike">
              <a:solidFill>
                <a:srgbClr val="092745"/>
              </a:solidFill>
              <a:latin typeface="Arial"/>
              <a:ea typeface="Arial"/>
              <a:cs typeface="Arial"/>
              <a:sym typeface="Arial"/>
            </a:endParaRPr>
          </a:p>
        </p:txBody>
      </p:sp>
      <p:sp>
        <p:nvSpPr>
          <p:cNvPr id="273" name="Google Shape;273;p16"/>
          <p:cNvSpPr txBox="1"/>
          <p:nvPr/>
        </p:nvSpPr>
        <p:spPr>
          <a:xfrm>
            <a:off x="223709" y="2899755"/>
            <a:ext cx="11277600" cy="1431459"/>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NASA</a:t>
            </a:r>
            <a:r>
              <a:rPr b="0" i="0" lang="en-GB" sz="2400" u="none" cap="none" strike="noStrike">
                <a:solidFill>
                  <a:srgbClr val="092E5C"/>
                </a:solidFill>
                <a:latin typeface="Arial"/>
                <a:ea typeface="Arial"/>
                <a:cs typeface="Arial"/>
                <a:sym typeface="Arial"/>
              </a:rPr>
              <a:t>:</a:t>
            </a:r>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E5C"/>
                </a:solidFill>
                <a:latin typeface="Arial"/>
                <a:ea typeface="Arial"/>
                <a:cs typeface="Arial"/>
                <a:sym typeface="Arial"/>
              </a:rPr>
              <a:t>Latin for 'in original place.' Refers to measurements made at the actual location of the object or material measured. Compare remote sensing. </a:t>
            </a:r>
            <a:endParaRPr b="0" i="0" sz="1200" u="none" cap="none" strike="noStrike">
              <a:solidFill>
                <a:srgbClr val="092745"/>
              </a:solidFill>
              <a:latin typeface="Arial"/>
              <a:ea typeface="Arial"/>
              <a:cs typeface="Arial"/>
              <a:sym typeface="Arial"/>
            </a:endParaRPr>
          </a:p>
        </p:txBody>
      </p:sp>
      <p:sp>
        <p:nvSpPr>
          <p:cNvPr id="274" name="Google Shape;274;p16"/>
          <p:cNvSpPr txBox="1"/>
          <p:nvPr/>
        </p:nvSpPr>
        <p:spPr>
          <a:xfrm>
            <a:off x="223709" y="5188826"/>
            <a:ext cx="11277600" cy="1358025"/>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OGC</a:t>
            </a:r>
            <a:r>
              <a:rPr b="0" i="0" lang="en-GB" sz="2400" u="none" cap="none" strike="noStrike">
                <a:solidFill>
                  <a:srgbClr val="092E5C"/>
                </a:solidFill>
                <a:latin typeface="Arial"/>
                <a:ea typeface="Arial"/>
                <a:cs typeface="Arial"/>
                <a:sym typeface="Arial"/>
              </a:rPr>
              <a:t>:</a:t>
            </a:r>
            <a:endParaRPr b="0" i="0" sz="1800" u="none" cap="none" strike="noStrike">
              <a:solidFill>
                <a:srgbClr val="092745"/>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745"/>
                </a:solidFill>
                <a:latin typeface="Arial"/>
                <a:ea typeface="Arial"/>
                <a:cs typeface="Arial"/>
                <a:sym typeface="Arial"/>
              </a:rPr>
              <a:t>Not available</a:t>
            </a:r>
            <a:endParaRPr/>
          </a:p>
          <a:p>
            <a:pPr indent="-277813" lvl="0" marL="290513" marR="0" rtl="0" algn="r">
              <a:lnSpc>
                <a:spcPct val="100000"/>
              </a:lnSpc>
              <a:spcBef>
                <a:spcPts val="600"/>
              </a:spcBef>
              <a:spcAft>
                <a:spcPts val="0"/>
              </a:spcAft>
              <a:buClr>
                <a:srgbClr val="092E5C"/>
              </a:buClr>
              <a:buSzPts val="1800"/>
              <a:buFont typeface="Noto Sans Symbols"/>
              <a:buChar char="⮚"/>
            </a:pPr>
            <a:r>
              <a:rPr b="0" i="0" lang="en-GB" sz="1800" u="none" cap="none" strike="noStrike">
                <a:solidFill>
                  <a:srgbClr val="092745"/>
                </a:solidFill>
                <a:latin typeface="Arial"/>
                <a:ea typeface="Arial"/>
                <a:cs typeface="Arial"/>
                <a:sym typeface="Arial"/>
              </a:rPr>
              <a:t>No consistent spelling: in</a:t>
            </a:r>
            <a:r>
              <a:rPr b="0" i="0" lang="en-GB" sz="1800" u="none" cap="none" strike="noStrike">
                <a:solidFill>
                  <a:srgbClr val="FF0000"/>
                </a:solidFill>
                <a:latin typeface="Arial"/>
                <a:ea typeface="Arial"/>
                <a:cs typeface="Arial"/>
                <a:sym typeface="Arial"/>
              </a:rPr>
              <a:t>_</a:t>
            </a:r>
            <a:r>
              <a:rPr b="0" i="0" lang="en-GB" sz="1800" u="none" cap="none" strike="noStrike">
                <a:solidFill>
                  <a:srgbClr val="092745"/>
                </a:solidFill>
                <a:latin typeface="Arial"/>
                <a:ea typeface="Arial"/>
                <a:cs typeface="Arial"/>
                <a:sym typeface="Arial"/>
              </a:rPr>
              <a:t>situ, in</a:t>
            </a:r>
            <a:r>
              <a:rPr b="0" i="0" lang="en-GB" sz="1800" u="none" cap="none" strike="noStrike">
                <a:solidFill>
                  <a:srgbClr val="FF0000"/>
                </a:solidFill>
                <a:latin typeface="Arial"/>
                <a:ea typeface="Arial"/>
                <a:cs typeface="Arial"/>
                <a:sym typeface="Arial"/>
              </a:rPr>
              <a:t>-</a:t>
            </a:r>
            <a:r>
              <a:rPr b="0" i="0" lang="en-GB" sz="1800" u="none" cap="none" strike="noStrike">
                <a:solidFill>
                  <a:srgbClr val="092745"/>
                </a:solidFill>
                <a:latin typeface="Arial"/>
                <a:ea typeface="Arial"/>
                <a:cs typeface="Arial"/>
                <a:sym typeface="Arial"/>
              </a:rPr>
              <a:t>situ, in</a:t>
            </a:r>
            <a:r>
              <a:rPr b="0" i="0" lang="en-GB" sz="1800" u="none" cap="none" strike="noStrike">
                <a:solidFill>
                  <a:srgbClr val="092745"/>
                </a:solidFill>
                <a:highlight>
                  <a:srgbClr val="FF0000"/>
                </a:highlight>
                <a:latin typeface="Arial"/>
                <a:ea typeface="Arial"/>
                <a:cs typeface="Arial"/>
                <a:sym typeface="Arial"/>
              </a:rPr>
              <a:t> </a:t>
            </a:r>
            <a:r>
              <a:rPr b="0" i="0" lang="en-GB" sz="1800" u="none" cap="none" strike="noStrike">
                <a:solidFill>
                  <a:srgbClr val="092745"/>
                </a:solidFill>
                <a:latin typeface="Arial"/>
                <a:ea typeface="Arial"/>
                <a:cs typeface="Arial"/>
                <a:sym typeface="Arial"/>
              </a:rPr>
              <a:t>situ, in</a:t>
            </a:r>
            <a:r>
              <a:rPr b="0" i="0" lang="en-GB" sz="1800" u="none" cap="none" strike="noStrike">
                <a:solidFill>
                  <a:srgbClr val="FF0000"/>
                </a:solidFill>
                <a:latin typeface="Arial"/>
                <a:ea typeface="Arial"/>
                <a:cs typeface="Arial"/>
                <a:sym typeface="Arial"/>
              </a:rPr>
              <a:t>-S</a:t>
            </a:r>
            <a:r>
              <a:rPr b="0" i="0" lang="en-GB" sz="1800" u="none" cap="none" strike="noStrike">
                <a:solidFill>
                  <a:srgbClr val="092745"/>
                </a:solidFill>
                <a:latin typeface="Arial"/>
                <a:ea typeface="Arial"/>
                <a:cs typeface="Arial"/>
                <a:sym typeface="Arial"/>
              </a:rPr>
              <a:t>itu, insitu,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7"/>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GB"/>
              <a:t>Example: “Remote sensing”</a:t>
            </a:r>
            <a:endParaRPr/>
          </a:p>
        </p:txBody>
      </p:sp>
      <p:sp>
        <p:nvSpPr>
          <p:cNvPr id="281" name="Google Shape;281;p17"/>
          <p:cNvSpPr txBox="1"/>
          <p:nvPr>
            <p:ph idx="1" type="body"/>
          </p:nvPr>
        </p:nvSpPr>
        <p:spPr>
          <a:xfrm>
            <a:off x="333489" y="1031723"/>
            <a:ext cx="11277600" cy="4351338"/>
          </a:xfrm>
          <a:prstGeom prst="rect">
            <a:avLst/>
          </a:prstGeom>
          <a:noFill/>
          <a:ln>
            <a:noFill/>
          </a:ln>
        </p:spPr>
        <p:txBody>
          <a:bodyPr anchorCtr="0" anchor="t" bIns="45700" lIns="91425" spcFirstLastPara="1" rIns="91425" wrap="square" tIns="45700">
            <a:normAutofit/>
          </a:bodyPr>
          <a:lstStyle/>
          <a:p>
            <a:pPr indent="0" lvl="0" marL="12700" marR="0" rtl="0" algn="l">
              <a:lnSpc>
                <a:spcPct val="90000"/>
              </a:lnSpc>
              <a:spcBef>
                <a:spcPts val="0"/>
              </a:spcBef>
              <a:spcAft>
                <a:spcPts val="0"/>
              </a:spcAft>
              <a:buClr>
                <a:schemeClr val="dk1"/>
              </a:buClr>
              <a:buSzPts val="2800"/>
              <a:buFont typeface="Arial"/>
              <a:buNone/>
            </a:pPr>
            <a:r>
              <a:rPr b="0" i="0" lang="en-GB" sz="2800" u="none" cap="none" strike="noStrike">
                <a:solidFill>
                  <a:srgbClr val="092745"/>
                </a:solidFill>
                <a:latin typeface="Arial"/>
                <a:ea typeface="Arial"/>
                <a:cs typeface="Arial"/>
                <a:sym typeface="Arial"/>
              </a:rPr>
              <a:t>ISO:</a:t>
            </a:r>
            <a:endParaRPr b="0" i="0" sz="2800" u="none" cap="none" strike="noStrike">
              <a:solidFill>
                <a:srgbClr val="092745"/>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en-GB" sz="1800" u="none" cap="none" strike="noStrike">
                <a:solidFill>
                  <a:srgbClr val="000000"/>
                </a:solidFill>
                <a:latin typeface="Arial"/>
                <a:ea typeface="Arial"/>
                <a:cs typeface="Arial"/>
                <a:sym typeface="Arial"/>
              </a:rPr>
              <a:t>collection and interpretation of information about an object without being in physical contact with the object</a:t>
            </a:r>
            <a:endParaRPr b="0" i="0" sz="1400" u="none" cap="none" strike="noStrike">
              <a:solidFill>
                <a:srgbClr val="000000"/>
              </a:solidFill>
              <a:latin typeface="Arial"/>
              <a:ea typeface="Arial"/>
              <a:cs typeface="Arial"/>
              <a:sym typeface="Arial"/>
            </a:endParaRPr>
          </a:p>
        </p:txBody>
      </p:sp>
      <p:sp>
        <p:nvSpPr>
          <p:cNvPr id="282" name="Google Shape;282;p17"/>
          <p:cNvSpPr txBox="1"/>
          <p:nvPr/>
        </p:nvSpPr>
        <p:spPr>
          <a:xfrm>
            <a:off x="223709" y="4048767"/>
            <a:ext cx="11277600" cy="1286686"/>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INSPIRE</a:t>
            </a:r>
            <a:r>
              <a:rPr b="0" i="0" lang="en-GB" sz="2400" u="none" cap="none" strike="noStrike">
                <a:solidFill>
                  <a:srgbClr val="092E5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745"/>
                </a:solidFill>
                <a:latin typeface="Arial"/>
                <a:ea typeface="Arial"/>
                <a:cs typeface="Arial"/>
                <a:sym typeface="Arial"/>
              </a:rPr>
              <a:t>The FeatureOfInterest is a sampling feature which is also the ultimate FeatureOfInterest (i.e. the sampledFeature).</a:t>
            </a:r>
            <a:endParaRPr b="0" i="0" sz="1800" u="none" cap="none" strike="noStrike">
              <a:solidFill>
                <a:srgbClr val="092745"/>
              </a:solidFill>
              <a:latin typeface="Arial"/>
              <a:ea typeface="Arial"/>
              <a:cs typeface="Arial"/>
              <a:sym typeface="Arial"/>
            </a:endParaRPr>
          </a:p>
        </p:txBody>
      </p:sp>
      <p:sp>
        <p:nvSpPr>
          <p:cNvPr id="283" name="Google Shape;283;p17"/>
          <p:cNvSpPr txBox="1"/>
          <p:nvPr/>
        </p:nvSpPr>
        <p:spPr>
          <a:xfrm>
            <a:off x="223709" y="1703627"/>
            <a:ext cx="11277600" cy="2521492"/>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NASA</a:t>
            </a:r>
            <a:r>
              <a:rPr b="0" i="0" lang="en-GB" sz="2400" u="none" cap="none" strike="noStrike">
                <a:solidFill>
                  <a:srgbClr val="092E5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745"/>
                </a:solidFill>
                <a:latin typeface="Arial"/>
                <a:ea typeface="Arial"/>
                <a:cs typeface="Arial"/>
                <a:sym typeface="Arial"/>
              </a:rPr>
              <a:t>The technology of acquiring data and information about an object or phenomena by a device that is not in physical contact with it. </a:t>
            </a:r>
            <a:r>
              <a:rPr b="0" i="0" lang="en-GB" sz="1200" u="none" cap="none" strike="noStrike">
                <a:solidFill>
                  <a:srgbClr val="092745"/>
                </a:solidFill>
                <a:latin typeface="Arial"/>
                <a:ea typeface="Arial"/>
                <a:cs typeface="Arial"/>
                <a:sym typeface="Arial"/>
              </a:rPr>
              <a:t>In other words, remote sensing refers to gathering information about the Earth and its environment from a distance, a critical capability of the Earth Observing System. For example, spacecraft in low-Earth orbit pass through the outer thermosphere, enabling direct sampling of chemical species there. These samples have been used extensively to develop an understanding of thermospheric properties. Explorer-17, launched in 1963, was the first satellite to return quantitative measurements of gaseous stratification in the thermosphere. However, the mesosphere and lower layers cannot be probed directly in this way--global observations from space require remote sensing from a spacecraft at an altitude well above the mesopause. The formidable technological challenges of atmospheric remote sensing, many of which are now being overcome, have delayed detailed study of the stratosphere and mesosphere by comparison with thermospheric research advances.</a:t>
            </a:r>
            <a:br>
              <a:rPr b="0" i="0" lang="en-GB" sz="1200" u="none" cap="none" strike="noStrike">
                <a:solidFill>
                  <a:srgbClr val="092745"/>
                </a:solidFill>
                <a:latin typeface="Arial"/>
                <a:ea typeface="Arial"/>
                <a:cs typeface="Arial"/>
                <a:sym typeface="Arial"/>
              </a:rPr>
            </a:br>
            <a:r>
              <a:rPr b="0" i="0" lang="en-GB" sz="1200" u="none" cap="none" strike="noStrike">
                <a:solidFill>
                  <a:srgbClr val="092745"/>
                </a:solidFill>
                <a:latin typeface="Arial"/>
                <a:ea typeface="Arial"/>
                <a:cs typeface="Arial"/>
                <a:sym typeface="Arial"/>
              </a:rPr>
              <a:t>Some remote-sensing systems encountered in everyday life include the human eye and brain, and photographic and video cameras. </a:t>
            </a:r>
            <a:endParaRPr b="0" i="0" sz="1400" u="none" cap="none" strike="noStrike">
              <a:solidFill>
                <a:srgbClr val="000000"/>
              </a:solidFill>
              <a:latin typeface="Arial"/>
              <a:ea typeface="Arial"/>
              <a:cs typeface="Arial"/>
              <a:sym typeface="Arial"/>
            </a:endParaRPr>
          </a:p>
        </p:txBody>
      </p:sp>
      <p:sp>
        <p:nvSpPr>
          <p:cNvPr id="284" name="Google Shape;284;p17"/>
          <p:cNvSpPr txBox="1"/>
          <p:nvPr/>
        </p:nvSpPr>
        <p:spPr>
          <a:xfrm>
            <a:off x="223709" y="5128949"/>
            <a:ext cx="11277600" cy="1531568"/>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OGC</a:t>
            </a:r>
            <a:r>
              <a:rPr b="0" i="0" lang="en-GB" sz="2400" u="none" cap="none" strike="noStrike">
                <a:solidFill>
                  <a:srgbClr val="092E5C"/>
                </a:solidFill>
                <a:latin typeface="Arial"/>
                <a:ea typeface="Arial"/>
                <a:cs typeface="Arial"/>
                <a:sym typeface="Arial"/>
              </a:rPr>
              <a:t>:</a:t>
            </a:r>
            <a:endParaRPr b="0" i="0" sz="1800" u="none" cap="none" strike="noStrike">
              <a:solidFill>
                <a:srgbClr val="092745"/>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745"/>
                </a:solidFill>
                <a:latin typeface="Arial"/>
                <a:ea typeface="Arial"/>
                <a:cs typeface="Arial"/>
                <a:sym typeface="Arial"/>
              </a:rPr>
              <a:t>Acquisition of raster images of the Earth, often involving spectral frequencies other than the visible band, by devices typically carried on airborne or satellite platforms. Sometimes refers also to image analysis of these images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GB"/>
              <a:t>Example: “Resolution”</a:t>
            </a:r>
            <a:endParaRPr/>
          </a:p>
        </p:txBody>
      </p:sp>
      <p:sp>
        <p:nvSpPr>
          <p:cNvPr id="291" name="Google Shape;291;p18"/>
          <p:cNvSpPr txBox="1"/>
          <p:nvPr>
            <p:ph idx="1" type="body"/>
          </p:nvPr>
        </p:nvSpPr>
        <p:spPr>
          <a:xfrm>
            <a:off x="408793" y="1156425"/>
            <a:ext cx="10515600" cy="4351337"/>
          </a:xfrm>
          <a:prstGeom prst="rect">
            <a:avLst/>
          </a:prstGeom>
          <a:noFill/>
          <a:ln>
            <a:noFill/>
          </a:ln>
        </p:spPr>
        <p:txBody>
          <a:bodyPr anchorCtr="0" anchor="t" bIns="45700" lIns="91425" spcFirstLastPara="1" rIns="91425" wrap="square" tIns="45700">
            <a:normAutofit/>
          </a:bodyPr>
          <a:lstStyle/>
          <a:p>
            <a:pPr indent="0" lvl="0" marL="12700" marR="0" rtl="0" algn="l">
              <a:lnSpc>
                <a:spcPct val="90000"/>
              </a:lnSpc>
              <a:spcBef>
                <a:spcPts val="0"/>
              </a:spcBef>
              <a:spcAft>
                <a:spcPts val="0"/>
              </a:spcAft>
              <a:buClr>
                <a:schemeClr val="dk1"/>
              </a:buClr>
              <a:buSzPts val="2800"/>
              <a:buFont typeface="Arial"/>
              <a:buNone/>
            </a:pPr>
            <a:r>
              <a:rPr b="0" i="0" lang="en-GB" sz="2800" u="none" cap="none" strike="noStrike">
                <a:solidFill>
                  <a:srgbClr val="092745"/>
                </a:solidFill>
                <a:latin typeface="Arial"/>
                <a:ea typeface="Arial"/>
                <a:cs typeface="Arial"/>
                <a:sym typeface="Arial"/>
              </a:rPr>
              <a:t>ISO - resolution (a. of a sensor) (b. of imagery)</a:t>
            </a:r>
            <a:endParaRPr b="0" i="0" sz="2800" u="none" cap="none" strike="noStrike">
              <a:solidFill>
                <a:srgbClr val="092745"/>
              </a:solidFill>
              <a:latin typeface="Arial"/>
              <a:ea typeface="Arial"/>
              <a:cs typeface="Arial"/>
              <a:sym typeface="Arial"/>
            </a:endParaRPr>
          </a:p>
          <a:p>
            <a:pPr indent="-457200" lvl="0" marL="469900" marR="0" rtl="0" algn="l">
              <a:lnSpc>
                <a:spcPct val="90000"/>
              </a:lnSpc>
              <a:spcBef>
                <a:spcPts val="1000"/>
              </a:spcBef>
              <a:spcAft>
                <a:spcPts val="0"/>
              </a:spcAft>
              <a:buClr>
                <a:schemeClr val="dk1"/>
              </a:buClr>
              <a:buSzPts val="2000"/>
              <a:buFont typeface="Calibri"/>
              <a:buAutoNum type="alphaLcPeriod"/>
            </a:pPr>
            <a:r>
              <a:rPr b="0" i="0" lang="en-GB" sz="2000" u="none" cap="none" strike="noStrike">
                <a:solidFill>
                  <a:srgbClr val="000000"/>
                </a:solidFill>
                <a:latin typeface="Arial"/>
                <a:ea typeface="Arial"/>
                <a:cs typeface="Arial"/>
                <a:sym typeface="Arial"/>
              </a:rPr>
              <a:t>smallest difference between indications of a sensor that can be meaningfully distinguished</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Note to entry: For imagery, resolution refers to radiometric, spectral, spatial and temporal resolutions.</a:t>
            </a:r>
            <a:endParaRPr b="0" i="0" sz="1400" u="none" cap="none" strike="noStrike">
              <a:solidFill>
                <a:srgbClr val="000000"/>
              </a:solidFill>
              <a:latin typeface="Arial"/>
              <a:ea typeface="Arial"/>
              <a:cs typeface="Arial"/>
              <a:sym typeface="Arial"/>
            </a:endParaRPr>
          </a:p>
          <a:p>
            <a:pPr indent="-457200" lvl="0" marL="469900" marR="0" rtl="0" algn="l">
              <a:lnSpc>
                <a:spcPct val="90000"/>
              </a:lnSpc>
              <a:spcBef>
                <a:spcPts val="1000"/>
              </a:spcBef>
              <a:spcAft>
                <a:spcPts val="0"/>
              </a:spcAft>
              <a:buClr>
                <a:schemeClr val="dk1"/>
              </a:buClr>
              <a:buSzPts val="2000"/>
              <a:buFont typeface="Calibri"/>
              <a:buAutoNum type="alphaLcPeriod"/>
            </a:pPr>
            <a:r>
              <a:rPr b="0" i="0" lang="en-GB" sz="2000" u="none" cap="none" strike="noStrike">
                <a:solidFill>
                  <a:srgbClr val="000000"/>
                </a:solidFill>
                <a:latin typeface="Arial"/>
                <a:ea typeface="Arial"/>
                <a:cs typeface="Arial"/>
                <a:sym typeface="Arial"/>
              </a:rPr>
              <a:t>smallest distance between two uniformly illuminated objects that can be separately resolved in an image</a:t>
            </a:r>
            <a:endParaRPr b="0" i="0" sz="1400" u="none" cap="none" strike="noStrike">
              <a:solidFill>
                <a:srgbClr val="000000"/>
              </a:solidFill>
              <a:latin typeface="Arial"/>
              <a:ea typeface="Arial"/>
              <a:cs typeface="Arial"/>
              <a:sym typeface="Arial"/>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92" name="Google Shape;292;p18"/>
          <p:cNvSpPr txBox="1"/>
          <p:nvPr/>
        </p:nvSpPr>
        <p:spPr>
          <a:xfrm>
            <a:off x="334107" y="4845349"/>
            <a:ext cx="11277600" cy="1657185"/>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INSPIRE</a:t>
            </a:r>
            <a:r>
              <a:rPr b="0" i="0" lang="en-GB" sz="2400" u="none" cap="none" strike="noStrike">
                <a:solidFill>
                  <a:srgbClr val="092E5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2000"/>
              <a:buFont typeface="Arial"/>
              <a:buChar char="•"/>
            </a:pPr>
            <a:r>
              <a:rPr b="0" i="0" lang="en-GB" sz="2000" u="none" cap="none" strike="noStrike">
                <a:solidFill>
                  <a:srgbClr val="092745"/>
                </a:solidFill>
                <a:latin typeface="Arial"/>
                <a:ea typeface="Arial"/>
                <a:cs typeface="Arial"/>
                <a:sym typeface="Arial"/>
              </a:rPr>
              <a:t>Resolution expresses the size of the smallest object in a spatial data set that can be described. It refers to the amount of detail that can be discerned. It is also known as granularity. Resolution is also limited because geo-spatial databases are intent</a:t>
            </a:r>
            <a:endParaRPr b="0" i="0" sz="2000" u="none" cap="none" strike="noStrike">
              <a:solidFill>
                <a:srgbClr val="092745"/>
              </a:solidFill>
              <a:latin typeface="Arial"/>
              <a:ea typeface="Arial"/>
              <a:cs typeface="Arial"/>
              <a:sym typeface="Arial"/>
            </a:endParaRPr>
          </a:p>
        </p:txBody>
      </p:sp>
      <p:sp>
        <p:nvSpPr>
          <p:cNvPr id="293" name="Google Shape;293;p18"/>
          <p:cNvSpPr txBox="1"/>
          <p:nvPr/>
        </p:nvSpPr>
        <p:spPr>
          <a:xfrm>
            <a:off x="334107" y="3329715"/>
            <a:ext cx="11277600" cy="1648247"/>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NASA</a:t>
            </a:r>
            <a:r>
              <a:rPr b="0" i="0" lang="en-GB" sz="2400" u="none" cap="none" strike="noStrike">
                <a:solidFill>
                  <a:srgbClr val="092E5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2000"/>
              <a:buFont typeface="Arial"/>
              <a:buChar char="•"/>
            </a:pPr>
            <a:r>
              <a:rPr b="0" i="0" lang="en-GB" sz="2000" u="none" cap="none" strike="noStrike">
                <a:solidFill>
                  <a:srgbClr val="092745"/>
                </a:solidFill>
                <a:latin typeface="Arial"/>
                <a:ea typeface="Arial"/>
                <a:cs typeface="Arial"/>
                <a:sym typeface="Arial"/>
              </a:rPr>
              <a:t>A measure of the ability to separate observable quantities. In the case of imagery, it describes the area represented by each pixel of an image. The smaller the area represented by a pixel, the more accurate and detailed the image. </a:t>
            </a:r>
            <a:endParaRPr b="0" i="0" sz="2000" u="none" cap="none" strike="noStrike">
              <a:solidFill>
                <a:srgbClr val="092745"/>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9"/>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Semantic elements</a:t>
            </a:r>
            <a:endParaRPr/>
          </a:p>
        </p:txBody>
      </p:sp>
      <p:sp>
        <p:nvSpPr>
          <p:cNvPr id="299" name="Google Shape;299;p19"/>
          <p:cNvSpPr txBox="1"/>
          <p:nvPr>
            <p:ph idx="1" type="body"/>
          </p:nvPr>
        </p:nvSpPr>
        <p:spPr>
          <a:xfrm>
            <a:off x="279698" y="1409700"/>
            <a:ext cx="10235901" cy="47672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Terminology (specialized words or meanings)</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Taxonomy (within-dimension hierarchy)</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Ontology (multidimensional relationship)</a:t>
            </a:r>
            <a:endParaRPr b="0" i="0" sz="26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What do we mean by ‘Earth’ ‘Observation’</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Do we need to distinguish between ‘observation’ and ‘modelling’, how?</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What’s the difference between ‘in-situ’ and ‘remote’</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What is the difference between ‘data’, ‘product’, and ‘information</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How to parameterise a property that is observed?</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Font typeface="Noto Sans Symbols"/>
              <a:buNone/>
            </a:pPr>
            <a:r>
              <a:rPr lang="en-GB"/>
              <a:t>CEOS Analysis-Ready Data (CEOS-ARD) suite of specs aims at increasing the interoperability of Earth observation datasets. </a:t>
            </a:r>
            <a:endParaRPr/>
          </a:p>
          <a:p>
            <a:pPr indent="0" lvl="0" marL="0" rtl="0" algn="l">
              <a:lnSpc>
                <a:spcPct val="90000"/>
              </a:lnSpc>
              <a:spcBef>
                <a:spcPts val="0"/>
              </a:spcBef>
              <a:spcAft>
                <a:spcPts val="0"/>
              </a:spcAft>
              <a:buClr>
                <a:schemeClr val="dk1"/>
              </a:buClr>
              <a:buSzPts val="2800"/>
              <a:buFont typeface="Noto Sans Symbols"/>
              <a:buNone/>
            </a:pPr>
            <a:r>
              <a:t/>
            </a:r>
            <a:endParaRPr/>
          </a:p>
          <a:p>
            <a:pPr indent="0" lvl="0" marL="177800" rtl="0" algn="l">
              <a:lnSpc>
                <a:spcPct val="90000"/>
              </a:lnSpc>
              <a:spcBef>
                <a:spcPts val="0"/>
              </a:spcBef>
              <a:spcAft>
                <a:spcPts val="0"/>
              </a:spcAft>
              <a:buClr>
                <a:schemeClr val="dk1"/>
              </a:buClr>
              <a:buSzPts val="2800"/>
              <a:buFont typeface="Noto Sans Symbols"/>
              <a:buNone/>
            </a:pPr>
            <a:r>
              <a:rPr lang="en-GB"/>
              <a:t>CEOS-ARD is a first step on the interoperability spectrum :</a:t>
            </a:r>
            <a:endParaRPr/>
          </a:p>
        </p:txBody>
      </p:sp>
      <p:sp>
        <p:nvSpPr>
          <p:cNvPr id="137" name="Google Shape;137;p2"/>
          <p:cNvSpPr txBox="1"/>
          <p:nvPr>
            <p:ph type="title"/>
          </p:nvPr>
        </p:nvSpPr>
        <p:spPr>
          <a:xfrm>
            <a:off x="167039" y="108373"/>
            <a:ext cx="9571546" cy="86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Background</a:t>
            </a:r>
            <a:endParaRPr/>
          </a:p>
        </p:txBody>
      </p:sp>
      <p:pic>
        <p:nvPicPr>
          <p:cNvPr id="138" name="Google Shape;138;p2"/>
          <p:cNvPicPr preferRelativeResize="0"/>
          <p:nvPr/>
        </p:nvPicPr>
        <p:blipFill rotWithShape="1">
          <a:blip r:embed="rId3">
            <a:alphaModFix/>
          </a:blip>
          <a:srcRect b="0" l="0" r="0" t="0"/>
          <a:stretch/>
        </p:blipFill>
        <p:spPr>
          <a:xfrm>
            <a:off x="2269150" y="3781373"/>
            <a:ext cx="7653700" cy="1864125"/>
          </a:xfrm>
          <a:prstGeom prst="rect">
            <a:avLst/>
          </a:prstGeom>
          <a:noFill/>
          <a:ln>
            <a:noFill/>
          </a:ln>
        </p:spPr>
      </p:pic>
      <p:sp>
        <p:nvSpPr>
          <p:cNvPr id="139" name="Google Shape;139;p2"/>
          <p:cNvSpPr txBox="1"/>
          <p:nvPr/>
        </p:nvSpPr>
        <p:spPr>
          <a:xfrm>
            <a:off x="4703500" y="6130375"/>
            <a:ext cx="690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From WGISS &amp; LSI developed </a:t>
            </a:r>
            <a:r>
              <a:rPr b="1" i="0" lang="en-GB" sz="1400" u="sng" cap="none" strike="noStrike">
                <a:solidFill>
                  <a:schemeClr val="hlink"/>
                </a:solidFill>
                <a:latin typeface="Arial"/>
                <a:ea typeface="Arial"/>
                <a:cs typeface="Arial"/>
                <a:sym typeface="Arial"/>
                <a:hlinkClick r:id="rId4"/>
              </a:rPr>
              <a:t>CEOS Interoperability Terminology Report (2020)</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0"/>
          <p:cNvSpPr txBox="1"/>
          <p:nvPr>
            <p:ph idx="1" type="body"/>
          </p:nvPr>
        </p:nvSpPr>
        <p:spPr>
          <a:xfrm>
            <a:off x="348308" y="1142458"/>
            <a:ext cx="11495400" cy="4662900"/>
          </a:xfrm>
          <a:prstGeom prst="rect">
            <a:avLst/>
          </a:prstGeom>
          <a:noFill/>
          <a:ln>
            <a:noFill/>
          </a:ln>
        </p:spPr>
        <p:txBody>
          <a:bodyPr anchorCtr="0" anchor="t" bIns="45700" lIns="91425" spcFirstLastPara="1" rIns="91425" wrap="square" tIns="45700">
            <a:noAutofit/>
          </a:bodyPr>
          <a:lstStyle/>
          <a:p>
            <a:pPr indent="-349250" lvl="0" marL="457200" rtl="0" algn="l">
              <a:lnSpc>
                <a:spcPct val="90000"/>
              </a:lnSpc>
              <a:spcBef>
                <a:spcPts val="1000"/>
              </a:spcBef>
              <a:spcAft>
                <a:spcPts val="0"/>
              </a:spcAft>
              <a:buSzPts val="1900"/>
              <a:buChar char="❖"/>
            </a:pPr>
            <a:r>
              <a:rPr lang="en-GB" sz="1900"/>
              <a:t>Do we need a CEOS Interoperability Framework (CEOS-IF)?</a:t>
            </a:r>
            <a:endParaRPr sz="1900"/>
          </a:p>
          <a:p>
            <a:pPr indent="-349250" lvl="1" marL="914400" rtl="0" algn="l">
              <a:lnSpc>
                <a:spcPct val="90000"/>
              </a:lnSpc>
              <a:spcBef>
                <a:spcPts val="0"/>
              </a:spcBef>
              <a:spcAft>
                <a:spcPts val="0"/>
              </a:spcAft>
              <a:buSzPts val="1900"/>
              <a:buChar char="▪"/>
            </a:pPr>
            <a:r>
              <a:rPr lang="en-GB" sz="1900"/>
              <a:t>Should it focus on LSI or should it encompass all CEOS work?</a:t>
            </a:r>
            <a:endParaRPr sz="1900"/>
          </a:p>
          <a:p>
            <a:pPr indent="-349250" lvl="1" marL="914400" rtl="0" algn="l">
              <a:lnSpc>
                <a:spcPct val="90000"/>
              </a:lnSpc>
              <a:spcBef>
                <a:spcPts val="0"/>
              </a:spcBef>
              <a:spcAft>
                <a:spcPts val="0"/>
              </a:spcAft>
              <a:buSzPts val="1900"/>
              <a:buChar char="▪"/>
            </a:pPr>
            <a:r>
              <a:rPr lang="en-GB" sz="1900"/>
              <a:t>Do you know of some particularly well-suited frameworks for our purpose?</a:t>
            </a:r>
            <a:endParaRPr sz="1900"/>
          </a:p>
          <a:p>
            <a:pPr indent="-349250" lvl="1" marL="914400" rtl="0" algn="l">
              <a:lnSpc>
                <a:spcPct val="90000"/>
              </a:lnSpc>
              <a:spcBef>
                <a:spcPts val="0"/>
              </a:spcBef>
              <a:spcAft>
                <a:spcPts val="0"/>
              </a:spcAft>
              <a:buSzPts val="1900"/>
              <a:buChar char="▪"/>
            </a:pPr>
            <a:r>
              <a:rPr lang="en-GB" sz="1900"/>
              <a:t>Which one is, or could be, suitable for your agency?</a:t>
            </a:r>
            <a:endParaRPr sz="1900"/>
          </a:p>
          <a:p>
            <a:pPr indent="-349250" lvl="0" marL="457200" rtl="0" algn="l">
              <a:lnSpc>
                <a:spcPct val="90000"/>
              </a:lnSpc>
              <a:spcBef>
                <a:spcPts val="0"/>
              </a:spcBef>
              <a:spcAft>
                <a:spcPts val="0"/>
              </a:spcAft>
              <a:buSzPts val="1900"/>
              <a:buChar char="❖"/>
            </a:pPr>
            <a:r>
              <a:rPr lang="en-GB" sz="1900"/>
              <a:t>How many and which components should a CEOS-IF have?</a:t>
            </a:r>
            <a:endParaRPr sz="1900"/>
          </a:p>
          <a:p>
            <a:pPr indent="-349250" lvl="1" marL="914400" rtl="0" algn="l">
              <a:lnSpc>
                <a:spcPct val="90000"/>
              </a:lnSpc>
              <a:spcBef>
                <a:spcPts val="0"/>
              </a:spcBef>
              <a:spcAft>
                <a:spcPts val="0"/>
              </a:spcAft>
              <a:buSzPts val="1900"/>
              <a:buChar char="▪"/>
            </a:pPr>
            <a:r>
              <a:rPr lang="en-GB" sz="1900"/>
              <a:t>Which of the shown examples would you follow?</a:t>
            </a:r>
            <a:endParaRPr sz="1900"/>
          </a:p>
          <a:p>
            <a:pPr indent="-349250" lvl="1" marL="914400" rtl="0" algn="l">
              <a:lnSpc>
                <a:spcPct val="90000"/>
              </a:lnSpc>
              <a:spcBef>
                <a:spcPts val="0"/>
              </a:spcBef>
              <a:spcAft>
                <a:spcPts val="0"/>
              </a:spcAft>
              <a:buSzPts val="1900"/>
              <a:buChar char="▪"/>
            </a:pPr>
            <a:r>
              <a:rPr lang="en-GB" sz="1900"/>
              <a:t>What should be adapted?</a:t>
            </a:r>
            <a:endParaRPr sz="1900"/>
          </a:p>
          <a:p>
            <a:pPr indent="-349250" lvl="1" marL="914400" rtl="0" algn="l">
              <a:lnSpc>
                <a:spcPct val="90000"/>
              </a:lnSpc>
              <a:spcBef>
                <a:spcPts val="0"/>
              </a:spcBef>
              <a:spcAft>
                <a:spcPts val="0"/>
              </a:spcAft>
              <a:buSzPts val="1900"/>
              <a:buChar char="▪"/>
            </a:pPr>
            <a:r>
              <a:rPr lang="en-GB" sz="1900"/>
              <a:t>Where do you see your own expertise best represented?</a:t>
            </a:r>
            <a:endParaRPr sz="1900"/>
          </a:p>
          <a:p>
            <a:pPr indent="-349250" lvl="0" marL="457200" rtl="0" algn="l">
              <a:lnSpc>
                <a:spcPct val="90000"/>
              </a:lnSpc>
              <a:spcBef>
                <a:spcPts val="0"/>
              </a:spcBef>
              <a:spcAft>
                <a:spcPts val="0"/>
              </a:spcAft>
              <a:buSzPts val="1900"/>
              <a:buChar char="❖"/>
            </a:pPr>
            <a:r>
              <a:rPr lang="en-GB" sz="1900"/>
              <a:t>Which components would LSI-VC lead?</a:t>
            </a:r>
            <a:endParaRPr sz="1900"/>
          </a:p>
          <a:p>
            <a:pPr indent="-349250" lvl="1" marL="914400" rtl="0" algn="l">
              <a:lnSpc>
                <a:spcPct val="90000"/>
              </a:lnSpc>
              <a:spcBef>
                <a:spcPts val="0"/>
              </a:spcBef>
              <a:spcAft>
                <a:spcPts val="0"/>
              </a:spcAft>
              <a:buSzPts val="1900"/>
              <a:buChar char="▪"/>
            </a:pPr>
            <a:r>
              <a:rPr lang="en-GB" sz="1900"/>
              <a:t>Where could you lead or contribute?</a:t>
            </a:r>
            <a:endParaRPr sz="1900"/>
          </a:p>
          <a:p>
            <a:pPr indent="-349250" lvl="0" marL="457200" rtl="0" algn="l">
              <a:lnSpc>
                <a:spcPct val="90000"/>
              </a:lnSpc>
              <a:spcBef>
                <a:spcPts val="0"/>
              </a:spcBef>
              <a:spcAft>
                <a:spcPts val="0"/>
              </a:spcAft>
              <a:buSzPts val="1900"/>
              <a:buChar char="❖"/>
            </a:pPr>
            <a:r>
              <a:rPr lang="en-GB" sz="1900"/>
              <a:t>Which components would LSI-VC contribute to?</a:t>
            </a:r>
            <a:endParaRPr sz="1900"/>
          </a:p>
          <a:p>
            <a:pPr indent="-349250" lvl="1" marL="914400" rtl="0" algn="l">
              <a:lnSpc>
                <a:spcPct val="90000"/>
              </a:lnSpc>
              <a:spcBef>
                <a:spcPts val="0"/>
              </a:spcBef>
              <a:spcAft>
                <a:spcPts val="0"/>
              </a:spcAft>
              <a:buSzPts val="1900"/>
              <a:buChar char="▪"/>
            </a:pPr>
            <a:r>
              <a:rPr lang="en-GB" sz="1900"/>
              <a:t>In which of these areas are you already active and in which frame (agency / national / international)?</a:t>
            </a:r>
            <a:endParaRPr sz="1900"/>
          </a:p>
          <a:p>
            <a:pPr indent="-349250" lvl="1" marL="914400" rtl="0" algn="l">
              <a:lnSpc>
                <a:spcPct val="90000"/>
              </a:lnSpc>
              <a:spcBef>
                <a:spcPts val="0"/>
              </a:spcBef>
              <a:spcAft>
                <a:spcPts val="0"/>
              </a:spcAft>
              <a:buSzPts val="1900"/>
              <a:buChar char="▪"/>
            </a:pPr>
            <a:r>
              <a:rPr lang="en-GB" sz="1900"/>
              <a:t>Which layers are you interested in and willing to discuss?</a:t>
            </a:r>
            <a:endParaRPr sz="1900"/>
          </a:p>
          <a:p>
            <a:pPr indent="-349250" lvl="0" marL="457200" rtl="0" algn="l">
              <a:lnSpc>
                <a:spcPct val="90000"/>
              </a:lnSpc>
              <a:spcBef>
                <a:spcPts val="0"/>
              </a:spcBef>
              <a:spcAft>
                <a:spcPts val="0"/>
              </a:spcAft>
              <a:buSzPts val="1900"/>
              <a:buChar char="❖"/>
            </a:pPr>
            <a:r>
              <a:rPr lang="en-GB" sz="1900"/>
              <a:t>Who should deal with the other components?</a:t>
            </a:r>
            <a:endParaRPr sz="1900"/>
          </a:p>
          <a:p>
            <a:pPr indent="-349250" lvl="1" marL="914400" rtl="0" algn="l">
              <a:lnSpc>
                <a:spcPct val="90000"/>
              </a:lnSpc>
              <a:spcBef>
                <a:spcPts val="0"/>
              </a:spcBef>
              <a:spcAft>
                <a:spcPts val="0"/>
              </a:spcAft>
              <a:buSzPts val="1900"/>
              <a:buChar char="▪"/>
            </a:pPr>
            <a:r>
              <a:rPr lang="en-GB" sz="1900"/>
              <a:t>Which topics should be addressed within CEOS and by whom?</a:t>
            </a:r>
            <a:endParaRPr sz="1900"/>
          </a:p>
          <a:p>
            <a:pPr indent="-349250" lvl="1" marL="914400" rtl="0" algn="l">
              <a:lnSpc>
                <a:spcPct val="90000"/>
              </a:lnSpc>
              <a:spcBef>
                <a:spcPts val="0"/>
              </a:spcBef>
              <a:spcAft>
                <a:spcPts val="0"/>
              </a:spcAft>
              <a:buSzPts val="1900"/>
              <a:buChar char="▪"/>
            </a:pPr>
            <a:r>
              <a:rPr lang="en-GB" sz="1900"/>
              <a:t>What is out of scope for CEOS and do you have suggestions whom we might need to cooperate with?</a:t>
            </a:r>
            <a:endParaRPr sz="1900"/>
          </a:p>
        </p:txBody>
      </p:sp>
      <p:sp>
        <p:nvSpPr>
          <p:cNvPr id="305" name="Google Shape;305;p2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LSI-VC-12 Discussion</a:t>
            </a:r>
            <a:endParaRPr/>
          </a:p>
        </p:txBody>
      </p:sp>
      <p:sp>
        <p:nvSpPr>
          <p:cNvPr id="306" name="Google Shape;306;p20"/>
          <p:cNvSpPr txBox="1"/>
          <p:nvPr/>
        </p:nvSpPr>
        <p:spPr>
          <a:xfrm>
            <a:off x="1490950" y="5922025"/>
            <a:ext cx="8850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Arial"/>
                <a:ea typeface="Arial"/>
                <a:cs typeface="Arial"/>
                <a:sym typeface="Arial"/>
              </a:rPr>
              <a:t>Decision: Agree recommendation from the LSI-VC perspective to CEOS as input for the presentation at the 2022 SIT Technical Workshop.</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GB"/>
              <a:t>The CEOS-IF effort should be built upon and derived from one of these existing, and be in itself a broad, well considered, and well defined framework.</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Once an appropriate framework has been agreed:</a:t>
            </a:r>
            <a:endParaRPr/>
          </a:p>
          <a:p>
            <a:pPr indent="-406400" lvl="0" marL="457200" rtl="0" algn="l">
              <a:lnSpc>
                <a:spcPct val="90000"/>
              </a:lnSpc>
              <a:spcBef>
                <a:spcPts val="1000"/>
              </a:spcBef>
              <a:spcAft>
                <a:spcPts val="0"/>
              </a:spcAft>
              <a:buSzPts val="2800"/>
              <a:buChar char="❖"/>
            </a:pPr>
            <a:r>
              <a:rPr lang="en-GB"/>
              <a:t>apply it to the specific problem of Earth observation dataset interoperability</a:t>
            </a:r>
            <a:endParaRPr/>
          </a:p>
          <a:p>
            <a:pPr indent="-406400" lvl="0" marL="457200" rtl="0" algn="l">
              <a:lnSpc>
                <a:spcPct val="90000"/>
              </a:lnSpc>
              <a:spcBef>
                <a:spcPts val="0"/>
              </a:spcBef>
              <a:spcAft>
                <a:spcPts val="0"/>
              </a:spcAft>
              <a:buSzPts val="2800"/>
              <a:buChar char="❖"/>
            </a:pPr>
            <a:r>
              <a:rPr lang="en-GB"/>
              <a:t>structure future work and define responsibilities across the CEOS organisation.</a:t>
            </a:r>
            <a:endParaRPr/>
          </a:p>
        </p:txBody>
      </p:sp>
      <p:sp>
        <p:nvSpPr>
          <p:cNvPr id="312" name="Google Shape;312;p2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Proposal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2"/>
          <p:cNvSpPr txBox="1"/>
          <p:nvPr>
            <p:ph idx="1" type="body"/>
          </p:nvPr>
        </p:nvSpPr>
        <p:spPr>
          <a:xfrm>
            <a:off x="162116" y="1204856"/>
            <a:ext cx="11867767" cy="5005819"/>
          </a:xfrm>
          <a:prstGeom prst="rect">
            <a:avLst/>
          </a:prstGeom>
          <a:noFill/>
          <a:ln>
            <a:noFill/>
          </a:ln>
        </p:spPr>
        <p:txBody>
          <a:bodyPr anchorCtr="0" anchor="t" bIns="45700" lIns="91425" spcFirstLastPara="1" rIns="91425" wrap="square" tIns="45700">
            <a:noAutofit/>
          </a:bodyPr>
          <a:lstStyle/>
          <a:p>
            <a:pPr indent="-406400" lvl="0" marL="914400" rtl="0" algn="l">
              <a:lnSpc>
                <a:spcPct val="90000"/>
              </a:lnSpc>
              <a:spcBef>
                <a:spcPts val="1000"/>
              </a:spcBef>
              <a:spcAft>
                <a:spcPts val="0"/>
              </a:spcAft>
              <a:buSzPts val="2800"/>
              <a:buChar char="❖"/>
            </a:pPr>
            <a:r>
              <a:rPr lang="en-GB"/>
              <a:t>idea developed following ARD discussion in the LSI-VC leads team</a:t>
            </a:r>
            <a:endParaRPr/>
          </a:p>
          <a:p>
            <a:pPr indent="-406400" lvl="0" marL="914400" rtl="0" algn="l">
              <a:lnSpc>
                <a:spcPct val="90000"/>
              </a:lnSpc>
              <a:spcBef>
                <a:spcPts val="1000"/>
              </a:spcBef>
              <a:spcAft>
                <a:spcPts val="0"/>
              </a:spcAft>
              <a:buSzPts val="2800"/>
              <a:buChar char="❖"/>
            </a:pPr>
            <a:r>
              <a:rPr lang="en-GB"/>
              <a:t>proposal at LSI-VC-11</a:t>
            </a:r>
            <a:endParaRPr/>
          </a:p>
          <a:p>
            <a:pPr indent="-406400" lvl="0" marL="914400" rtl="0" algn="l">
              <a:lnSpc>
                <a:spcPct val="90000"/>
              </a:lnSpc>
              <a:spcBef>
                <a:spcPts val="1000"/>
              </a:spcBef>
              <a:spcAft>
                <a:spcPts val="0"/>
              </a:spcAft>
              <a:buSzPts val="2800"/>
              <a:buChar char="❖"/>
            </a:pPr>
            <a:r>
              <a:rPr lang="en-GB"/>
              <a:t>drafting of discussion paper</a:t>
            </a:r>
            <a:endParaRPr/>
          </a:p>
          <a:p>
            <a:pPr indent="-406400" lvl="0" marL="914400" rtl="0" algn="l">
              <a:lnSpc>
                <a:spcPct val="90000"/>
              </a:lnSpc>
              <a:spcBef>
                <a:spcPts val="1000"/>
              </a:spcBef>
              <a:spcAft>
                <a:spcPts val="0"/>
              </a:spcAft>
              <a:buSzPts val="2800"/>
              <a:buChar char="❖"/>
            </a:pPr>
            <a:r>
              <a:rPr lang="en-GB"/>
              <a:t>presentation of discussion paper at SEC meeting </a:t>
            </a:r>
            <a:endParaRPr/>
          </a:p>
          <a:p>
            <a:pPr indent="-406400" lvl="0" marL="914400" rtl="0" algn="l">
              <a:lnSpc>
                <a:spcPct val="90000"/>
              </a:lnSpc>
              <a:spcBef>
                <a:spcPts val="1000"/>
              </a:spcBef>
              <a:spcAft>
                <a:spcPts val="0"/>
              </a:spcAft>
              <a:buSzPts val="2800"/>
              <a:buChar char="❖"/>
            </a:pPr>
            <a:r>
              <a:rPr lang="en-GB"/>
              <a:t>in-depth discussion at </a:t>
            </a:r>
            <a:r>
              <a:rPr lang="en-GB" u="sng">
                <a:solidFill>
                  <a:schemeClr val="hlink"/>
                </a:solidFill>
              </a:rPr>
              <a:t>LSI-VC-12</a:t>
            </a:r>
            <a:r>
              <a:rPr lang="en-GB"/>
              <a:t> (with WGISS participation)</a:t>
            </a:r>
            <a:endParaRPr/>
          </a:p>
          <a:p>
            <a:pPr indent="-406400" lvl="0" marL="914400" rtl="0" algn="l">
              <a:lnSpc>
                <a:spcPct val="90000"/>
              </a:lnSpc>
              <a:spcBef>
                <a:spcPts val="1000"/>
              </a:spcBef>
              <a:spcAft>
                <a:spcPts val="0"/>
              </a:spcAft>
              <a:buSzPts val="2800"/>
              <a:buChar char="❖"/>
            </a:pPr>
            <a:r>
              <a:rPr lang="en-GB"/>
              <a:t>presentation to SIT-TW and proposal to prepare CEOS plenary action</a:t>
            </a:r>
            <a:endParaRPr/>
          </a:p>
          <a:p>
            <a:pPr indent="0" lvl="0" marL="50800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Feedback also welcome in the </a:t>
            </a:r>
            <a:r>
              <a:rPr lang="en-GB" u="sng">
                <a:solidFill>
                  <a:schemeClr val="hlink"/>
                </a:solidFill>
                <a:hlinkClick r:id="rId3"/>
              </a:rPr>
              <a:t>Discussion Paper</a:t>
            </a:r>
            <a:r>
              <a:rPr lang="en-GB"/>
              <a:t> (comments) or via email to </a:t>
            </a:r>
            <a:r>
              <a:rPr lang="en-GB" u="sng">
                <a:solidFill>
                  <a:schemeClr val="hlink"/>
                </a:solidFill>
                <a:hlinkClick r:id="rId4"/>
              </a:rPr>
              <a:t>matthew@symbioscomms.com</a:t>
            </a:r>
            <a:r>
              <a:rPr lang="en-GB"/>
              <a:t> and </a:t>
            </a:r>
            <a:r>
              <a:rPr lang="en-GB" u="sng">
                <a:solidFill>
                  <a:schemeClr val="hlink"/>
                </a:solidFill>
                <a:hlinkClick r:id="rId5"/>
              </a:rPr>
              <a:t>Peter.STROBL@ec.europa.eu</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318" name="Google Shape;318;p2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Progress so far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Graphical user interface, application&#10;&#10;Description automatically generated with medium confidence" id="323" name="Google Shape;323;p23"/>
          <p:cNvPicPr preferRelativeResize="0"/>
          <p:nvPr/>
        </p:nvPicPr>
        <p:blipFill rotWithShape="1">
          <a:blip r:embed="rId3">
            <a:alphaModFix/>
          </a:blip>
          <a:srcRect b="7702" l="3454" r="5625" t="14211"/>
          <a:stretch/>
        </p:blipFill>
        <p:spPr>
          <a:xfrm>
            <a:off x="1516409" y="2220312"/>
            <a:ext cx="9159182" cy="3005958"/>
          </a:xfrm>
          <a:prstGeom prst="rect">
            <a:avLst/>
          </a:prstGeom>
          <a:noFill/>
          <a:ln>
            <a:noFill/>
          </a:ln>
        </p:spPr>
      </p:pic>
      <p:sp>
        <p:nvSpPr>
          <p:cNvPr id="324" name="Google Shape;324;p23"/>
          <p:cNvSpPr txBox="1"/>
          <p:nvPr>
            <p:ph type="title"/>
          </p:nvPr>
        </p:nvSpPr>
        <p:spPr>
          <a:xfrm>
            <a:off x="176048" y="214721"/>
            <a:ext cx="9386864" cy="701438"/>
          </a:xfrm>
          <a:prstGeom prst="rect">
            <a:avLst/>
          </a:prstGeom>
          <a:noFill/>
          <a:ln>
            <a:noFill/>
          </a:ln>
        </p:spPr>
        <p:txBody>
          <a:bodyPr anchorCtr="0" anchor="ctr" bIns="45575" lIns="91175" spcFirstLastPara="1" rIns="91175" wrap="square" tIns="45575">
            <a:spAutoFit/>
          </a:bodyPr>
          <a:lstStyle/>
          <a:p>
            <a:pPr indent="0" lvl="0" marL="0" rtl="0" algn="l">
              <a:lnSpc>
                <a:spcPct val="90000"/>
              </a:lnSpc>
              <a:spcBef>
                <a:spcPts val="0"/>
              </a:spcBef>
              <a:spcAft>
                <a:spcPts val="0"/>
              </a:spcAft>
              <a:buClr>
                <a:schemeClr val="dk1"/>
              </a:buClr>
              <a:buSzPts val="4400"/>
              <a:buFont typeface="Calibri"/>
              <a:buNone/>
            </a:pPr>
            <a:r>
              <a:rPr lang="en-GB"/>
              <a:t>LSI-VC-12 Decisions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8" name="Shape 328"/>
        <p:cNvGrpSpPr/>
        <p:nvPr/>
      </p:nvGrpSpPr>
      <p:grpSpPr>
        <a:xfrm>
          <a:off x="0" y="0"/>
          <a:ext cx="0" cy="0"/>
          <a:chOff x="0" y="0"/>
          <a:chExt cx="0" cy="0"/>
        </a:xfrm>
      </p:grpSpPr>
      <p:sp>
        <p:nvSpPr>
          <p:cNvPr id="329" name="Google Shape;329;p2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GB"/>
              <a:t>Peter will report on the Interoperability Framework proposal following the discussion at LSI-VC-12</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Possibly propose a CEOS Plenary action for LSI-VC to flesh out the concept with other interested parties, and to come back with a concrete proposal for SIT-38 consideration?</a:t>
            </a:r>
            <a:endParaRPr/>
          </a:p>
          <a:p>
            <a:pPr indent="-406400" lvl="0" marL="914400" rtl="0" algn="l">
              <a:lnSpc>
                <a:spcPct val="90000"/>
              </a:lnSpc>
              <a:spcBef>
                <a:spcPts val="1000"/>
              </a:spcBef>
              <a:spcAft>
                <a:spcPts val="0"/>
              </a:spcAft>
              <a:buSzPts val="2800"/>
              <a:buChar char="❖"/>
            </a:pPr>
            <a:r>
              <a:rPr lang="en-GB"/>
              <a:t>Would WGISS be interested in participating in / support such an action ?</a:t>
            </a:r>
            <a:endParaRPr/>
          </a:p>
          <a:p>
            <a:pPr indent="0" lvl="0" marL="0" rtl="0" algn="l">
              <a:lnSpc>
                <a:spcPct val="90000"/>
              </a:lnSpc>
              <a:spcBef>
                <a:spcPts val="1000"/>
              </a:spcBef>
              <a:spcAft>
                <a:spcPts val="0"/>
              </a:spcAft>
              <a:buSzPts val="2800"/>
              <a:buNone/>
            </a:pPr>
            <a:r>
              <a:t/>
            </a:r>
            <a:endParaRPr/>
          </a:p>
        </p:txBody>
      </p:sp>
      <p:sp>
        <p:nvSpPr>
          <p:cNvPr id="330" name="Google Shape;330;p2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SIT TW Presentation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5"/>
          <p:cNvSpPr txBox="1"/>
          <p:nvPr>
            <p:ph type="title"/>
          </p:nvPr>
        </p:nvSpPr>
        <p:spPr>
          <a:xfrm>
            <a:off x="176048" y="175939"/>
            <a:ext cx="9386864" cy="779002"/>
          </a:xfrm>
          <a:prstGeom prst="rect">
            <a:avLst/>
          </a:prstGeom>
          <a:noFill/>
          <a:ln>
            <a:noFill/>
          </a:ln>
        </p:spPr>
        <p:txBody>
          <a:bodyPr anchorCtr="0" anchor="ctr" bIns="45575" lIns="91175" spcFirstLastPara="1" rIns="91175" wrap="square" tIns="45575">
            <a:spAutoFit/>
          </a:bodyPr>
          <a:lstStyle/>
          <a:p>
            <a:pPr indent="0" lvl="0" marL="0" rtl="0" algn="l">
              <a:lnSpc>
                <a:spcPct val="90000"/>
              </a:lnSpc>
              <a:spcBef>
                <a:spcPts val="0"/>
              </a:spcBef>
              <a:spcAft>
                <a:spcPts val="0"/>
              </a:spcAft>
              <a:buClr>
                <a:schemeClr val="dk1"/>
              </a:buClr>
              <a:buSzPts val="4400"/>
              <a:buFont typeface="Calibri"/>
              <a:buNone/>
            </a:pPr>
            <a:r>
              <a:rPr lang="en-GB"/>
              <a:t>re-thinking CEOS Processing Levels</a:t>
            </a:r>
            <a:endParaRPr/>
          </a:p>
        </p:txBody>
      </p:sp>
      <p:sp>
        <p:nvSpPr>
          <p:cNvPr id="336" name="Google Shape;336;p25"/>
          <p:cNvSpPr txBox="1"/>
          <p:nvPr>
            <p:ph idx="12" type="sldNum"/>
          </p:nvPr>
        </p:nvSpPr>
        <p:spPr>
          <a:xfrm>
            <a:off x="0" y="9525"/>
            <a:ext cx="0" cy="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2569"/>
                </a:solidFill>
                <a:latin typeface="Arial"/>
                <a:ea typeface="Arial"/>
                <a:cs typeface="Arial"/>
                <a:sym typeface="Arial"/>
              </a:rPr>
              <a:t>‹#›</a:t>
            </a:fld>
            <a:endParaRPr b="0" i="0" sz="1400" u="none" cap="none" strike="noStrike">
              <a:solidFill>
                <a:srgbClr val="002569"/>
              </a:solidFill>
              <a:latin typeface="Arial"/>
              <a:ea typeface="Arial"/>
              <a:cs typeface="Arial"/>
              <a:sym typeface="Arial"/>
            </a:endParaRPr>
          </a:p>
        </p:txBody>
      </p:sp>
      <p:sp>
        <p:nvSpPr>
          <p:cNvPr id="337" name="Google Shape;337;p25"/>
          <p:cNvSpPr txBox="1"/>
          <p:nvPr/>
        </p:nvSpPr>
        <p:spPr>
          <a:xfrm>
            <a:off x="912473" y="1297075"/>
            <a:ext cx="10835593" cy="1856968"/>
          </a:xfrm>
          <a:prstGeom prst="rect">
            <a:avLst/>
          </a:prstGeom>
          <a:noFill/>
          <a:ln>
            <a:noFill/>
          </a:ln>
        </p:spPr>
        <p:txBody>
          <a:bodyPr anchorCtr="0" anchor="t" bIns="45575" lIns="45575" spcFirstLastPara="1" rIns="45575" wrap="square" tIns="45575">
            <a:spAutoFit/>
          </a:bodyPr>
          <a:lstStyle/>
          <a:p>
            <a:pPr indent="0" lvl="0" marL="0" marR="0" rtl="0" algn="l">
              <a:lnSpc>
                <a:spcPct val="100000"/>
              </a:lnSpc>
              <a:spcBef>
                <a:spcPts val="598"/>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Processing Levels were so far defined as a more or less generic chain of refinement regarding the radiometry (or more general the 'measurand') and the geometry of the (satellite) observation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98"/>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If one considers these two types of refinements separate, a matrix could be built in which classical Processing Levels would (roughly) appear as below: </a:t>
            </a:r>
            <a:endParaRPr b="0" i="0" sz="1400" u="none" cap="none" strike="noStrike">
              <a:solidFill>
                <a:srgbClr val="000000"/>
              </a:solidFill>
              <a:latin typeface="Arial"/>
              <a:ea typeface="Arial"/>
              <a:cs typeface="Arial"/>
              <a:sym typeface="Arial"/>
            </a:endParaRPr>
          </a:p>
        </p:txBody>
      </p:sp>
      <p:pic>
        <p:nvPicPr>
          <p:cNvPr id="338" name="Google Shape;338;p25"/>
          <p:cNvPicPr preferRelativeResize="0"/>
          <p:nvPr/>
        </p:nvPicPr>
        <p:blipFill rotWithShape="1">
          <a:blip r:embed="rId3">
            <a:alphaModFix/>
          </a:blip>
          <a:srcRect b="0" l="0" r="0" t="0"/>
          <a:stretch/>
        </p:blipFill>
        <p:spPr>
          <a:xfrm>
            <a:off x="970722" y="3333172"/>
            <a:ext cx="10563992" cy="24580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6"/>
          <p:cNvSpPr txBox="1"/>
          <p:nvPr>
            <p:ph type="title"/>
          </p:nvPr>
        </p:nvSpPr>
        <p:spPr>
          <a:xfrm>
            <a:off x="176048" y="175939"/>
            <a:ext cx="9386864" cy="779002"/>
          </a:xfrm>
          <a:prstGeom prst="rect">
            <a:avLst/>
          </a:prstGeom>
          <a:noFill/>
          <a:ln>
            <a:noFill/>
          </a:ln>
        </p:spPr>
        <p:txBody>
          <a:bodyPr anchorCtr="0" anchor="ctr" bIns="45575" lIns="91175" spcFirstLastPara="1" rIns="91175" wrap="square" tIns="45575">
            <a:spAutoFit/>
          </a:bodyPr>
          <a:lstStyle/>
          <a:p>
            <a:pPr indent="0" lvl="0" marL="0" rtl="0" algn="l">
              <a:lnSpc>
                <a:spcPct val="90000"/>
              </a:lnSpc>
              <a:spcBef>
                <a:spcPts val="0"/>
              </a:spcBef>
              <a:spcAft>
                <a:spcPts val="0"/>
              </a:spcAft>
              <a:buClr>
                <a:schemeClr val="dk1"/>
              </a:buClr>
              <a:buSzPts val="4400"/>
              <a:buFont typeface="Calibri"/>
              <a:buNone/>
            </a:pPr>
            <a:r>
              <a:rPr lang="en-GB"/>
              <a:t>A new Processing Level matrix</a:t>
            </a:r>
            <a:endParaRPr/>
          </a:p>
        </p:txBody>
      </p:sp>
      <p:sp>
        <p:nvSpPr>
          <p:cNvPr id="344" name="Google Shape;344;p26"/>
          <p:cNvSpPr txBox="1"/>
          <p:nvPr>
            <p:ph idx="12" type="sldNum"/>
          </p:nvPr>
        </p:nvSpPr>
        <p:spPr>
          <a:xfrm>
            <a:off x="0" y="9525"/>
            <a:ext cx="0" cy="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2569"/>
                </a:solidFill>
                <a:latin typeface="Arial"/>
                <a:ea typeface="Arial"/>
                <a:cs typeface="Arial"/>
                <a:sym typeface="Arial"/>
              </a:rPr>
              <a:t>‹#›</a:t>
            </a:fld>
            <a:endParaRPr b="0" i="0" sz="1400" u="none" cap="none" strike="noStrike">
              <a:solidFill>
                <a:srgbClr val="002569"/>
              </a:solidFill>
              <a:latin typeface="Arial"/>
              <a:ea typeface="Arial"/>
              <a:cs typeface="Arial"/>
              <a:sym typeface="Arial"/>
            </a:endParaRPr>
          </a:p>
        </p:txBody>
      </p:sp>
      <p:sp>
        <p:nvSpPr>
          <p:cNvPr id="345" name="Google Shape;345;p26"/>
          <p:cNvSpPr txBox="1"/>
          <p:nvPr/>
        </p:nvSpPr>
        <p:spPr>
          <a:xfrm>
            <a:off x="912473" y="1339206"/>
            <a:ext cx="10835593" cy="1703500"/>
          </a:xfrm>
          <a:prstGeom prst="rect">
            <a:avLst/>
          </a:prstGeom>
          <a:noFill/>
          <a:ln>
            <a:noFill/>
          </a:ln>
        </p:spPr>
        <p:txBody>
          <a:bodyPr anchorCtr="0" anchor="t" bIns="45575" lIns="45575" spcFirstLastPara="1" rIns="45575" wrap="square" tIns="45575">
            <a:spAutoFit/>
          </a:bodyPr>
          <a:lstStyle/>
          <a:p>
            <a:pPr indent="0" lvl="0" marL="0" marR="0" rtl="0" algn="l">
              <a:lnSpc>
                <a:spcPct val="100000"/>
              </a:lnSpc>
              <a:spcBef>
                <a:spcPts val="0"/>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For the discussion of 'Analysis Readiness' of data, a clearer separation of these two 'dimensions' of processing yields a chance to obtain a transparent scheme in which also recommendations about best possible paths (processing sequences) are feasible. This would be advantageous for defining 'Analysis Ready Data' standards at different processing Levels and for their respective interoperability.</a:t>
            </a:r>
            <a:endParaRPr b="0" i="0" sz="1400" u="none" cap="none" strike="noStrike">
              <a:solidFill>
                <a:srgbClr val="000000"/>
              </a:solidFill>
              <a:latin typeface="Arial"/>
              <a:ea typeface="Arial"/>
              <a:cs typeface="Arial"/>
              <a:sym typeface="Arial"/>
            </a:endParaRPr>
          </a:p>
        </p:txBody>
      </p:sp>
      <p:pic>
        <p:nvPicPr>
          <p:cNvPr id="346" name="Google Shape;346;p26"/>
          <p:cNvPicPr preferRelativeResize="0"/>
          <p:nvPr/>
        </p:nvPicPr>
        <p:blipFill rotWithShape="1">
          <a:blip r:embed="rId3">
            <a:alphaModFix/>
          </a:blip>
          <a:srcRect b="0" l="0" r="0" t="0"/>
          <a:stretch/>
        </p:blipFill>
        <p:spPr>
          <a:xfrm>
            <a:off x="986360" y="3361572"/>
            <a:ext cx="10569033" cy="31223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txBox="1"/>
          <p:nvPr>
            <p:ph idx="1" type="body"/>
          </p:nvPr>
        </p:nvSpPr>
        <p:spPr>
          <a:xfrm>
            <a:off x="324230" y="1558525"/>
            <a:ext cx="48447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GB"/>
              <a:t>The CEOS-ARD Product Family Specifications (PFS) define parameters which facilitate interoperability</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Only a subset of what needs to be considered when trying to achieve full interoperability of datasets</a:t>
            </a:r>
            <a:endParaRPr/>
          </a:p>
        </p:txBody>
      </p:sp>
      <p:sp>
        <p:nvSpPr>
          <p:cNvPr id="145" name="Google Shape;145;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Background</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pic>
        <p:nvPicPr>
          <p:cNvPr id="146" name="Google Shape;146;p3"/>
          <p:cNvPicPr preferRelativeResize="0"/>
          <p:nvPr/>
        </p:nvPicPr>
        <p:blipFill rotWithShape="1">
          <a:blip r:embed="rId3">
            <a:alphaModFix/>
          </a:blip>
          <a:srcRect b="0" l="0" r="0" t="0"/>
          <a:stretch/>
        </p:blipFill>
        <p:spPr>
          <a:xfrm>
            <a:off x="8568255" y="1239264"/>
            <a:ext cx="2762250" cy="4543425"/>
          </a:xfrm>
          <a:prstGeom prst="rect">
            <a:avLst/>
          </a:prstGeom>
          <a:noFill/>
          <a:ln>
            <a:noFill/>
          </a:ln>
        </p:spPr>
      </p:pic>
      <p:pic>
        <p:nvPicPr>
          <p:cNvPr id="147" name="Google Shape;147;p3"/>
          <p:cNvPicPr preferRelativeResize="0"/>
          <p:nvPr/>
        </p:nvPicPr>
        <p:blipFill rotWithShape="1">
          <a:blip r:embed="rId4">
            <a:alphaModFix/>
          </a:blip>
          <a:srcRect b="0" l="0" r="0" t="0"/>
          <a:stretch/>
        </p:blipFill>
        <p:spPr>
          <a:xfrm>
            <a:off x="5399549" y="1239265"/>
            <a:ext cx="2762250" cy="43794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lang="en-GB"/>
              <a:t>What is Interoperability?</a:t>
            </a:r>
            <a:endParaRPr/>
          </a:p>
        </p:txBody>
      </p:sp>
      <p:sp>
        <p:nvSpPr>
          <p:cNvPr id="153" name="Google Shape;153;p4"/>
          <p:cNvSpPr txBox="1"/>
          <p:nvPr>
            <p:ph idx="1" type="body"/>
          </p:nvPr>
        </p:nvSpPr>
        <p:spPr>
          <a:xfrm>
            <a:off x="863170" y="4074402"/>
            <a:ext cx="10267950" cy="225109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dk1"/>
                </a:solidFill>
                <a:latin typeface="Arial"/>
                <a:ea typeface="Arial"/>
                <a:cs typeface="Arial"/>
                <a:sym typeface="Arial"/>
              </a:rPr>
              <a:t>Interoperability has several aspects with different requirements, e.g:</a:t>
            </a:r>
            <a:endParaRPr/>
          </a:p>
          <a:p>
            <a:pPr indent="-457200" lvl="0" marL="457200" marR="0" rtl="0" algn="l">
              <a:lnSpc>
                <a:spcPct val="100000"/>
              </a:lnSpc>
              <a:spcBef>
                <a:spcPts val="1200"/>
              </a:spcBef>
              <a:spcAft>
                <a:spcPts val="0"/>
              </a:spcAft>
              <a:buClr>
                <a:srgbClr val="000000"/>
              </a:buClr>
              <a:buSzPts val="2600"/>
              <a:buFont typeface="Arial"/>
              <a:buChar char="•"/>
            </a:pPr>
            <a:r>
              <a:rPr b="0" i="0" lang="en-GB" sz="2600" u="none" cap="none" strike="noStrike">
                <a:solidFill>
                  <a:srgbClr val="FF0000"/>
                </a:solidFill>
                <a:latin typeface="Arial"/>
                <a:ea typeface="Arial"/>
                <a:cs typeface="Arial"/>
                <a:sym typeface="Arial"/>
              </a:rPr>
              <a:t>Exchange</a:t>
            </a:r>
            <a:r>
              <a:rPr b="0" i="0" lang="en-GB" sz="2600" u="none" cap="none" strike="noStrike">
                <a:solidFill>
                  <a:schemeClr val="dk1"/>
                </a:solidFill>
                <a:latin typeface="Arial"/>
                <a:ea typeface="Arial"/>
                <a:cs typeface="Arial"/>
                <a:sym typeface="Arial"/>
              </a:rPr>
              <a:t> requires technical and organisational connectivity</a:t>
            </a:r>
            <a:endParaRPr/>
          </a:p>
          <a:p>
            <a:pPr indent="-457200" lvl="0" marL="457200" marR="0" rtl="0" algn="l">
              <a:lnSpc>
                <a:spcPct val="100000"/>
              </a:lnSpc>
              <a:spcBef>
                <a:spcPts val="1200"/>
              </a:spcBef>
              <a:spcAft>
                <a:spcPts val="0"/>
              </a:spcAft>
              <a:buClr>
                <a:srgbClr val="000000"/>
              </a:buClr>
              <a:buSzPts val="2600"/>
              <a:buFont typeface="Arial"/>
              <a:buChar char="•"/>
            </a:pPr>
            <a:r>
              <a:rPr b="0" i="0" lang="en-GB" sz="2600" u="none" cap="none" strike="noStrike">
                <a:solidFill>
                  <a:srgbClr val="FF0000"/>
                </a:solidFill>
                <a:latin typeface="Arial"/>
                <a:ea typeface="Arial"/>
                <a:cs typeface="Arial"/>
                <a:sym typeface="Arial"/>
              </a:rPr>
              <a:t>Use</a:t>
            </a:r>
            <a:r>
              <a:rPr b="0" i="0" lang="en-GB" sz="2600" u="none" cap="none" strike="noStrike">
                <a:solidFill>
                  <a:schemeClr val="dk1"/>
                </a:solidFill>
                <a:latin typeface="Arial"/>
                <a:ea typeface="Arial"/>
                <a:cs typeface="Arial"/>
                <a:sym typeface="Arial"/>
              </a:rPr>
              <a:t> requires common understanding and legal agreement</a:t>
            </a:r>
            <a:endParaRPr/>
          </a:p>
          <a:p>
            <a:pPr indent="0" lvl="0" marL="0" marR="0" rtl="0" algn="l">
              <a:lnSpc>
                <a:spcPct val="100000"/>
              </a:lnSpc>
              <a:spcBef>
                <a:spcPts val="1200"/>
              </a:spcBef>
              <a:spcAft>
                <a:spcPts val="0"/>
              </a:spcAft>
              <a:buNone/>
            </a:pPr>
            <a:r>
              <a:rPr b="0" i="0" lang="en-GB" sz="2400" u="none" cap="none" strike="noStrike">
                <a:solidFill>
                  <a:schemeClr val="dk1"/>
                </a:solidFill>
                <a:latin typeface="Arial"/>
                <a:ea typeface="Arial"/>
                <a:cs typeface="Arial"/>
                <a:sym typeface="Arial"/>
              </a:rPr>
              <a:t>… and what exactly is ‘information’ btw?</a:t>
            </a:r>
            <a:endParaRPr/>
          </a:p>
        </p:txBody>
      </p:sp>
      <p:sp>
        <p:nvSpPr>
          <p:cNvPr id="154" name="Google Shape;154;p4"/>
          <p:cNvSpPr txBox="1"/>
          <p:nvPr/>
        </p:nvSpPr>
        <p:spPr>
          <a:xfrm>
            <a:off x="279790" y="1868753"/>
            <a:ext cx="11434711" cy="1673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792" u="none" cap="none" strike="noStrike">
                <a:solidFill>
                  <a:srgbClr val="000000"/>
                </a:solidFill>
                <a:latin typeface="Arial"/>
                <a:ea typeface="Arial"/>
                <a:cs typeface="Arial"/>
                <a:sym typeface="Arial"/>
              </a:rPr>
              <a:t>Interoperability</a:t>
            </a:r>
            <a:r>
              <a:rPr b="0" i="0" lang="en-GB" sz="2792" u="none" cap="none" strike="noStrike">
                <a:solidFill>
                  <a:srgbClr val="000000"/>
                </a:solidFill>
                <a:latin typeface="Arial"/>
                <a:ea typeface="Arial"/>
                <a:cs typeface="Arial"/>
                <a:sym typeface="Arial"/>
              </a:rPr>
              <a:t> is the</a:t>
            </a:r>
            <a:br>
              <a:rPr b="0" i="0" lang="en-GB" sz="2792" u="none" cap="none" strike="noStrike">
                <a:solidFill>
                  <a:srgbClr val="000000"/>
                </a:solidFill>
                <a:latin typeface="Arial"/>
                <a:ea typeface="Arial"/>
                <a:cs typeface="Arial"/>
                <a:sym typeface="Arial"/>
              </a:rPr>
            </a:br>
            <a:r>
              <a:rPr b="0" i="0" lang="en-GB" sz="2792" u="none" cap="none" strike="noStrike">
                <a:solidFill>
                  <a:srgbClr val="000000"/>
                </a:solidFill>
                <a:latin typeface="Arial"/>
                <a:ea typeface="Arial"/>
                <a:cs typeface="Arial"/>
                <a:sym typeface="Arial"/>
              </a:rPr>
              <a:t>“</a:t>
            </a:r>
            <a:r>
              <a:rPr b="0" i="1" lang="en-GB" sz="2792" u="none" cap="none" strike="noStrike">
                <a:solidFill>
                  <a:srgbClr val="000000"/>
                </a:solidFill>
                <a:latin typeface="Arial"/>
                <a:ea typeface="Arial"/>
                <a:cs typeface="Arial"/>
                <a:sym typeface="Arial"/>
              </a:rPr>
              <a:t>ability of two or more systems or components to </a:t>
            </a:r>
            <a:r>
              <a:rPr b="0" i="1" lang="en-GB" sz="2792" u="none" cap="none" strike="noStrike">
                <a:solidFill>
                  <a:srgbClr val="FF0000"/>
                </a:solidFill>
                <a:latin typeface="Arial"/>
                <a:ea typeface="Arial"/>
                <a:cs typeface="Arial"/>
                <a:sym typeface="Arial"/>
              </a:rPr>
              <a:t>exchange</a:t>
            </a:r>
            <a:r>
              <a:rPr b="0" i="1" lang="en-GB" sz="2792" u="none" cap="none" strike="noStrike">
                <a:solidFill>
                  <a:srgbClr val="000000"/>
                </a:solidFill>
                <a:latin typeface="Arial"/>
                <a:ea typeface="Arial"/>
                <a:cs typeface="Arial"/>
                <a:sym typeface="Arial"/>
              </a:rPr>
              <a:t> information</a:t>
            </a:r>
            <a:br>
              <a:rPr b="0" i="1" lang="en-GB" sz="2792" u="none" cap="none" strike="noStrike">
                <a:solidFill>
                  <a:srgbClr val="000000"/>
                </a:solidFill>
                <a:latin typeface="Arial"/>
                <a:ea typeface="Arial"/>
                <a:cs typeface="Arial"/>
                <a:sym typeface="Arial"/>
              </a:rPr>
            </a:br>
            <a:r>
              <a:rPr b="0" i="1" lang="en-GB" sz="2792" u="none" cap="none" strike="noStrike">
                <a:solidFill>
                  <a:srgbClr val="000000"/>
                </a:solidFill>
                <a:latin typeface="Arial"/>
                <a:ea typeface="Arial"/>
                <a:cs typeface="Arial"/>
                <a:sym typeface="Arial"/>
              </a:rPr>
              <a:t> and to </a:t>
            </a:r>
            <a:r>
              <a:rPr b="0" i="1" lang="en-GB" sz="2792" u="none" cap="none" strike="noStrike">
                <a:solidFill>
                  <a:srgbClr val="FF0000"/>
                </a:solidFill>
                <a:latin typeface="Arial"/>
                <a:ea typeface="Arial"/>
                <a:cs typeface="Arial"/>
                <a:sym typeface="Arial"/>
              </a:rPr>
              <a:t>use</a:t>
            </a:r>
            <a:r>
              <a:rPr b="0" i="1" lang="en-GB" sz="2792" u="none" cap="none" strike="noStrike">
                <a:solidFill>
                  <a:srgbClr val="000000"/>
                </a:solidFill>
                <a:latin typeface="Arial"/>
                <a:ea typeface="Arial"/>
                <a:cs typeface="Arial"/>
                <a:sym typeface="Arial"/>
              </a:rPr>
              <a:t> the information that has been exchanged</a:t>
            </a:r>
            <a:r>
              <a:rPr b="0" i="0" lang="en-GB" sz="2792" u="none" cap="none" strike="noStrike">
                <a:solidFill>
                  <a:srgbClr val="000000"/>
                </a:solidFill>
                <a:latin typeface="Arial"/>
                <a:ea typeface="Arial"/>
                <a:cs typeface="Arial"/>
                <a:sym typeface="Arial"/>
              </a:rPr>
              <a:t>.”</a:t>
            </a:r>
            <a:endParaRPr/>
          </a:p>
          <a:p>
            <a:pPr indent="0" lvl="0" marL="0" marR="0" rtl="0" algn="r">
              <a:lnSpc>
                <a:spcPct val="100000"/>
              </a:lnSpc>
              <a:spcBef>
                <a:spcPts val="599"/>
              </a:spcBef>
              <a:spcAft>
                <a:spcPts val="0"/>
              </a:spcAft>
              <a:buNone/>
            </a:pPr>
            <a:r>
              <a:rPr b="0" i="0" lang="en-GB" sz="1396" u="none" cap="none" strike="noStrike">
                <a:solidFill>
                  <a:srgbClr val="000000"/>
                </a:solidFill>
                <a:latin typeface="Arial"/>
                <a:ea typeface="Arial"/>
                <a:cs typeface="Arial"/>
                <a:sym typeface="Arial"/>
              </a:rPr>
              <a:t>ISO 25964 </a:t>
            </a:r>
            <a:r>
              <a:rPr b="0" i="1" lang="en-GB" sz="1396" u="none" cap="none" strike="noStrike">
                <a:solidFill>
                  <a:srgbClr val="000000"/>
                </a:solidFill>
                <a:latin typeface="Arial"/>
                <a:ea typeface="Arial"/>
                <a:cs typeface="Arial"/>
                <a:sym typeface="Arial"/>
              </a:rPr>
              <a:t>Thesauri and Interoperability with other Vocabularies</a:t>
            </a:r>
            <a:r>
              <a:rPr b="0" i="0" lang="en-GB" sz="1396" u="none" cap="none" strike="noStrike">
                <a:solidFill>
                  <a:srgbClr val="000000"/>
                </a:solidFill>
                <a:latin typeface="Arial"/>
                <a:ea typeface="Arial"/>
                <a:cs typeface="Arial"/>
                <a:sym typeface="Arial"/>
              </a:rPr>
              <a:t> (</a:t>
            </a:r>
            <a:r>
              <a:rPr b="0" i="0" lang="en-GB" sz="1396" u="sng" cap="none" strike="noStrike">
                <a:solidFill>
                  <a:srgbClr val="000000"/>
                </a:solidFill>
                <a:latin typeface="Arial"/>
                <a:ea typeface="Arial"/>
                <a:cs typeface="Arial"/>
                <a:sym typeface="Arial"/>
                <a:hlinkClick r:id="rId3">
                  <a:extLst>
                    <a:ext uri="{A12FA001-AC4F-418D-AE19-62706E023703}">
                      <ahyp:hlinkClr val="tx"/>
                    </a:ext>
                  </a:extLst>
                </a:hlinkClick>
              </a:rPr>
              <a:t>ISO 25964-2:2013</a:t>
            </a:r>
            <a:r>
              <a:rPr b="0" i="0" lang="en-GB" sz="1396" u="none" cap="none" strike="noStrike">
                <a:solidFill>
                  <a:srgbClr val="000000"/>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GB" sz="2600"/>
              <a:t>Addressing the full scope of interoperability requires a framework that captures all aspects of the problem.</a:t>
            </a:r>
            <a:endParaRPr sz="2600"/>
          </a:p>
          <a:p>
            <a:pPr indent="0" lvl="0" marL="0" rtl="0" algn="l">
              <a:lnSpc>
                <a:spcPct val="90000"/>
              </a:lnSpc>
              <a:spcBef>
                <a:spcPts val="1000"/>
              </a:spcBef>
              <a:spcAft>
                <a:spcPts val="0"/>
              </a:spcAft>
              <a:buClr>
                <a:schemeClr val="dk1"/>
              </a:buClr>
              <a:buSzPts val="1100"/>
              <a:buFont typeface="Arial"/>
              <a:buNone/>
            </a:pPr>
            <a:r>
              <a:rPr lang="en-GB" sz="2600"/>
              <a:t>The following (non-exhaustive list) are equally important factors to consider, and each have a number of component pieces:</a:t>
            </a:r>
            <a:endParaRPr sz="2600"/>
          </a:p>
          <a:p>
            <a:pPr indent="-393700" lvl="0" marL="457200" rtl="0" algn="l">
              <a:lnSpc>
                <a:spcPct val="90000"/>
              </a:lnSpc>
              <a:spcBef>
                <a:spcPts val="1000"/>
              </a:spcBef>
              <a:spcAft>
                <a:spcPts val="0"/>
              </a:spcAft>
              <a:buSzPts val="2600"/>
              <a:buChar char="❖"/>
            </a:pPr>
            <a:r>
              <a:rPr lang="en-GB" sz="2600"/>
              <a:t>Structural / Data Architecture</a:t>
            </a:r>
            <a:endParaRPr sz="2600"/>
          </a:p>
          <a:p>
            <a:pPr indent="-393700" lvl="0" marL="457200" rtl="0" algn="l">
              <a:lnSpc>
                <a:spcPct val="90000"/>
              </a:lnSpc>
              <a:spcBef>
                <a:spcPts val="0"/>
              </a:spcBef>
              <a:spcAft>
                <a:spcPts val="0"/>
              </a:spcAft>
              <a:buSzPts val="2600"/>
              <a:buChar char="❖"/>
            </a:pPr>
            <a:r>
              <a:rPr lang="en-GB" sz="2600"/>
              <a:t>Accessibility / System / Data Presentation</a:t>
            </a:r>
            <a:endParaRPr sz="2600"/>
          </a:p>
          <a:p>
            <a:pPr indent="-393700" lvl="0" marL="457200" rtl="0" algn="l">
              <a:lnSpc>
                <a:spcPct val="90000"/>
              </a:lnSpc>
              <a:spcBef>
                <a:spcPts val="0"/>
              </a:spcBef>
              <a:spcAft>
                <a:spcPts val="0"/>
              </a:spcAft>
              <a:buSzPts val="2600"/>
              <a:buChar char="❖"/>
            </a:pPr>
            <a:r>
              <a:rPr lang="en-GB" sz="2600"/>
              <a:t>Formats / Syntactic / Data Language</a:t>
            </a:r>
            <a:endParaRPr sz="2600"/>
          </a:p>
          <a:p>
            <a:pPr indent="-393700" lvl="0" marL="457200" rtl="0" algn="l">
              <a:lnSpc>
                <a:spcPct val="90000"/>
              </a:lnSpc>
              <a:spcBef>
                <a:spcPts val="0"/>
              </a:spcBef>
              <a:spcAft>
                <a:spcPts val="0"/>
              </a:spcAft>
              <a:buSzPts val="2600"/>
              <a:buChar char="❖"/>
            </a:pPr>
            <a:r>
              <a:rPr lang="en-GB" sz="2600"/>
              <a:t>Terminology / Semantics / Data Context</a:t>
            </a:r>
            <a:endParaRPr sz="2600"/>
          </a:p>
          <a:p>
            <a:pPr indent="0" lvl="0" marL="0" rtl="0" algn="l">
              <a:lnSpc>
                <a:spcPct val="90000"/>
              </a:lnSpc>
              <a:spcBef>
                <a:spcPts val="1000"/>
              </a:spcBef>
              <a:spcAft>
                <a:spcPts val="0"/>
              </a:spcAft>
              <a:buSzPts val="2800"/>
              <a:buNone/>
            </a:pPr>
            <a:r>
              <a:rPr lang="en-GB" sz="2600"/>
              <a:t>Factors and components are distributed across many CEOS groups (e.g., LSI-VC, WGISS, WGCV, etc.), and therefore a robust framework and coordination mechanisms are needed to address all of the necessary pieces. </a:t>
            </a:r>
            <a:endParaRPr sz="2600"/>
          </a:p>
        </p:txBody>
      </p:sp>
      <p:sp>
        <p:nvSpPr>
          <p:cNvPr id="160" name="Google Shape;160;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Why a framework?</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nvSpPr>
        <p:spPr>
          <a:xfrm>
            <a:off x="703868" y="741567"/>
            <a:ext cx="10281600" cy="17394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Arial"/>
                <a:ea typeface="Arial"/>
                <a:cs typeface="Arial"/>
                <a:sym typeface="Arial"/>
              </a:rPr>
              <a:t>CEOS LSI-VC Vision:</a:t>
            </a:r>
            <a:endParaRPr b="1" i="0" sz="19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Sensor Agnostic Land Surface Data from all Missions</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Total Interoperability, straight from data providers – increased transparency and openness vs downstream efforts (e.g., GEE, Sinergise), for all users, and taking advantage of broad range of CEOS missions</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Enable the use of complementary sensors to achieve a coherent single data stream to enable characterization of change on the Earth’s surface through time.</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Harmonisation vs homogenisation?</a:t>
            </a:r>
            <a:endParaRPr b="1" i="0" sz="1300" u="none" cap="none" strike="noStrike">
              <a:solidFill>
                <a:schemeClr val="lt1"/>
              </a:solidFill>
              <a:latin typeface="Arial"/>
              <a:ea typeface="Arial"/>
              <a:cs typeface="Arial"/>
              <a:sym typeface="Arial"/>
            </a:endParaRPr>
          </a:p>
        </p:txBody>
      </p:sp>
      <p:sp>
        <p:nvSpPr>
          <p:cNvPr id="166" name="Google Shape;166;p6"/>
          <p:cNvSpPr txBox="1"/>
          <p:nvPr/>
        </p:nvSpPr>
        <p:spPr>
          <a:xfrm>
            <a:off x="703868" y="4784641"/>
            <a:ext cx="10281600" cy="538800"/>
          </a:xfrm>
          <a:prstGeom prst="rect">
            <a:avLst/>
          </a:prstGeom>
          <a:solidFill>
            <a:srgbClr val="92D050"/>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Terminology / Semantics / Data Context</a:t>
            </a:r>
            <a:endParaRPr b="1" i="0" sz="1900" u="none" cap="none" strike="noStrike">
              <a:solidFill>
                <a:srgbClr val="000000"/>
              </a:solidFill>
              <a:latin typeface="Arial"/>
              <a:ea typeface="Arial"/>
              <a:cs typeface="Arial"/>
              <a:sym typeface="Arial"/>
            </a:endParaRPr>
          </a:p>
        </p:txBody>
      </p:sp>
      <p:sp>
        <p:nvSpPr>
          <p:cNvPr id="167" name="Google Shape;167;p6"/>
          <p:cNvSpPr txBox="1"/>
          <p:nvPr/>
        </p:nvSpPr>
        <p:spPr>
          <a:xfrm>
            <a:off x="703868" y="2493957"/>
            <a:ext cx="10281600" cy="1539300"/>
          </a:xfrm>
          <a:prstGeom prst="rect">
            <a:avLst/>
          </a:prstGeom>
          <a:solidFill>
            <a:srgbClr val="F4CCCC"/>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Structural / Data Architecture</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CEOS-ARD</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Minimum Data Processing Level + Documented</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Uncertainty measures</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Consistent / Interoperable Metadata</a:t>
            </a:r>
            <a:endParaRPr b="0" i="0" sz="13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sng" cap="none" strike="noStrike">
                <a:solidFill>
                  <a:schemeClr val="hlink"/>
                </a:solidFill>
                <a:latin typeface="Arial"/>
                <a:ea typeface="Arial"/>
                <a:cs typeface="Arial"/>
                <a:sym typeface="Arial"/>
                <a:hlinkClick r:id="rId3"/>
              </a:rPr>
              <a:t>MRI Framework</a:t>
            </a:r>
            <a:r>
              <a:rPr b="0" i="0" lang="en-GB" sz="1300" u="none" cap="none" strike="noStrike">
                <a:solidFill>
                  <a:srgbClr val="000000"/>
                </a:solidFill>
                <a:latin typeface="Arial"/>
                <a:ea typeface="Arial"/>
                <a:cs typeface="Arial"/>
                <a:sym typeface="Arial"/>
              </a:rPr>
              <a:t> and PFS parameters?</a:t>
            </a:r>
            <a:endParaRPr b="0" i="0" sz="1300" u="none" cap="none" strike="noStrike">
              <a:solidFill>
                <a:srgbClr val="000000"/>
              </a:solidFill>
              <a:latin typeface="Arial"/>
              <a:ea typeface="Arial"/>
              <a:cs typeface="Arial"/>
              <a:sym typeface="Arial"/>
            </a:endParaRPr>
          </a:p>
        </p:txBody>
      </p:sp>
      <p:sp>
        <p:nvSpPr>
          <p:cNvPr id="168" name="Google Shape;168;p6"/>
          <p:cNvSpPr txBox="1"/>
          <p:nvPr/>
        </p:nvSpPr>
        <p:spPr>
          <a:xfrm>
            <a:off x="703867" y="6067845"/>
            <a:ext cx="10281600" cy="738900"/>
          </a:xfrm>
          <a:prstGeom prst="rect">
            <a:avLst/>
          </a:prstGeom>
          <a:solidFill>
            <a:srgbClr val="B2FBF0"/>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Accessibility / System / Data Presentation</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STAC</a:t>
            </a:r>
            <a:endParaRPr b="0" i="0" sz="1300" u="none" cap="none" strike="noStrike">
              <a:solidFill>
                <a:srgbClr val="000000"/>
              </a:solidFill>
              <a:latin typeface="Arial"/>
              <a:ea typeface="Arial"/>
              <a:cs typeface="Arial"/>
              <a:sym typeface="Arial"/>
            </a:endParaRPr>
          </a:p>
        </p:txBody>
      </p:sp>
      <p:sp>
        <p:nvSpPr>
          <p:cNvPr id="169" name="Google Shape;169;p6"/>
          <p:cNvSpPr txBox="1"/>
          <p:nvPr/>
        </p:nvSpPr>
        <p:spPr>
          <a:xfrm>
            <a:off x="703867" y="5323651"/>
            <a:ext cx="10281600" cy="738900"/>
          </a:xfrm>
          <a:prstGeom prst="rect">
            <a:avLst/>
          </a:prstGeom>
          <a:solidFill>
            <a:srgbClr val="97FFA6"/>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Formats / Syntactic / Data Language </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COG / Cloud-enabling</a:t>
            </a:r>
            <a:endParaRPr b="0" i="0" sz="1300" u="none" cap="none" strike="noStrike">
              <a:solidFill>
                <a:srgbClr val="000000"/>
              </a:solidFill>
              <a:latin typeface="Arial"/>
              <a:ea typeface="Arial"/>
              <a:cs typeface="Arial"/>
              <a:sym typeface="Arial"/>
            </a:endParaRPr>
          </a:p>
        </p:txBody>
      </p:sp>
      <p:sp>
        <p:nvSpPr>
          <p:cNvPr id="170" name="Google Shape;170;p6"/>
          <p:cNvSpPr txBox="1"/>
          <p:nvPr/>
        </p:nvSpPr>
        <p:spPr>
          <a:xfrm>
            <a:off x="703865" y="4042664"/>
            <a:ext cx="10281600" cy="738900"/>
          </a:xfrm>
          <a:prstGeom prst="rect">
            <a:avLst/>
          </a:prstGeom>
          <a:solidFill>
            <a:srgbClr val="F7FFB3"/>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Common References: Grids, DEM, GCP(?)</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Discrete Global Grid System (DGGS)</a:t>
            </a:r>
            <a:endParaRPr b="0" i="0" sz="1300" u="none" cap="none" strike="noStrike">
              <a:solidFill>
                <a:srgbClr val="000000"/>
              </a:solidFill>
              <a:latin typeface="Arial"/>
              <a:ea typeface="Arial"/>
              <a:cs typeface="Arial"/>
              <a:sym typeface="Arial"/>
            </a:endParaRPr>
          </a:p>
        </p:txBody>
      </p:sp>
      <p:sp>
        <p:nvSpPr>
          <p:cNvPr id="171" name="Google Shape;171;p6"/>
          <p:cNvSpPr txBox="1"/>
          <p:nvPr/>
        </p:nvSpPr>
        <p:spPr>
          <a:xfrm rot="-5400000">
            <a:off x="-1772473" y="3788052"/>
            <a:ext cx="4197300" cy="492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Interoperability Blocks / Activity Areas </a:t>
            </a:r>
            <a:endParaRPr b="0" i="0" sz="1600" u="none" cap="none" strike="noStrike">
              <a:solidFill>
                <a:srgbClr val="000000"/>
              </a:solidFill>
              <a:latin typeface="Arial"/>
              <a:ea typeface="Arial"/>
              <a:cs typeface="Arial"/>
              <a:sym typeface="Arial"/>
            </a:endParaRPr>
          </a:p>
        </p:txBody>
      </p:sp>
      <p:sp>
        <p:nvSpPr>
          <p:cNvPr id="172" name="Google Shape;172;p6"/>
          <p:cNvSpPr txBox="1"/>
          <p:nvPr/>
        </p:nvSpPr>
        <p:spPr>
          <a:xfrm>
            <a:off x="8403285" y="6182324"/>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Hanson / USGS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WGISS</a:t>
            </a:r>
            <a:endParaRPr b="0" i="0" sz="1100" u="none" cap="none" strike="noStrike">
              <a:solidFill>
                <a:srgbClr val="000000"/>
              </a:solidFill>
              <a:latin typeface="Arial"/>
              <a:ea typeface="Arial"/>
              <a:cs typeface="Arial"/>
              <a:sym typeface="Arial"/>
            </a:endParaRPr>
          </a:p>
        </p:txBody>
      </p:sp>
      <p:sp>
        <p:nvSpPr>
          <p:cNvPr id="173" name="Google Shape;173;p6"/>
          <p:cNvSpPr txBox="1"/>
          <p:nvPr/>
        </p:nvSpPr>
        <p:spPr>
          <a:xfrm>
            <a:off x="8403285" y="5518376"/>
            <a:ext cx="2175600" cy="415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WGISS</a:t>
            </a:r>
            <a:endParaRPr b="0" i="0" sz="1100" u="none" cap="none" strike="noStrike">
              <a:solidFill>
                <a:srgbClr val="000000"/>
              </a:solidFill>
              <a:latin typeface="Arial"/>
              <a:ea typeface="Arial"/>
              <a:cs typeface="Arial"/>
              <a:sym typeface="Arial"/>
            </a:endParaRPr>
          </a:p>
        </p:txBody>
      </p:sp>
      <p:sp>
        <p:nvSpPr>
          <p:cNvPr id="174" name="Google Shape;174;p6"/>
          <p:cNvSpPr txBox="1"/>
          <p:nvPr/>
        </p:nvSpPr>
        <p:spPr>
          <a:xfrm>
            <a:off x="8403285" y="4204595"/>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Strobl / WGCV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6"/>
          <p:cNvSpPr txBox="1"/>
          <p:nvPr/>
        </p:nvSpPr>
        <p:spPr>
          <a:xfrm>
            <a:off x="8403285" y="4784865"/>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Strobl / Molch / Woolliams / WGCV</a:t>
            </a:r>
            <a:endParaRPr b="0" i="0" sz="1100" u="none" cap="none" strike="noStrike">
              <a:solidFill>
                <a:srgbClr val="000000"/>
              </a:solidFill>
              <a:latin typeface="Arial"/>
              <a:ea typeface="Arial"/>
              <a:cs typeface="Arial"/>
              <a:sym typeface="Arial"/>
            </a:endParaRPr>
          </a:p>
        </p:txBody>
      </p:sp>
      <p:sp>
        <p:nvSpPr>
          <p:cNvPr id="176" name="Google Shape;176;p6"/>
          <p:cNvSpPr txBox="1"/>
          <p:nvPr/>
        </p:nvSpPr>
        <p:spPr>
          <a:xfrm>
            <a:off x="8403285" y="3067407"/>
            <a:ext cx="2175600" cy="415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LSI-VC / CEOS-ARD OG</a:t>
            </a:r>
            <a:endParaRPr b="0" i="0" sz="1100" u="none" cap="none" strike="noStrike">
              <a:solidFill>
                <a:srgbClr val="000000"/>
              </a:solidFill>
              <a:latin typeface="Arial"/>
              <a:ea typeface="Arial"/>
              <a:cs typeface="Arial"/>
              <a:sym typeface="Arial"/>
            </a:endParaRPr>
          </a:p>
        </p:txBody>
      </p:sp>
      <p:sp>
        <p:nvSpPr>
          <p:cNvPr id="177" name="Google Shape;177;p6"/>
          <p:cNvSpPr txBox="1"/>
          <p:nvPr>
            <p:ph type="title"/>
          </p:nvPr>
        </p:nvSpPr>
        <p:spPr>
          <a:xfrm>
            <a:off x="415600" y="78035"/>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0809"/>
              <a:buNone/>
            </a:pPr>
            <a:r>
              <a:rPr lang="en-GB">
                <a:solidFill>
                  <a:schemeClr val="dk1"/>
                </a:solidFill>
              </a:rPr>
              <a:t>CEOS (LSI) ‘Interoperability Spectrum’, thus far: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Various (non-EO-specific) frameworks exist…</a:t>
            </a:r>
            <a:endParaRPr/>
          </a:p>
        </p:txBody>
      </p:sp>
      <p:sp>
        <p:nvSpPr>
          <p:cNvPr id="183" name="Google Shape;183;p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Interoperability (IEKO)" id="188" name="Google Shape;188;p8"/>
          <p:cNvPicPr preferRelativeResize="0"/>
          <p:nvPr/>
        </p:nvPicPr>
        <p:blipFill rotWithShape="1">
          <a:blip r:embed="rId3">
            <a:alphaModFix/>
          </a:blip>
          <a:srcRect b="0" l="0" r="0" t="0"/>
          <a:stretch/>
        </p:blipFill>
        <p:spPr>
          <a:xfrm>
            <a:off x="1304151" y="1047999"/>
            <a:ext cx="9583698" cy="5303251"/>
          </a:xfrm>
          <a:prstGeom prst="rect">
            <a:avLst/>
          </a:prstGeom>
          <a:noFill/>
          <a:ln>
            <a:noFill/>
          </a:ln>
        </p:spPr>
      </p:pic>
      <p:sp>
        <p:nvSpPr>
          <p:cNvPr id="189" name="Google Shape;189;p8"/>
          <p:cNvSpPr txBox="1"/>
          <p:nvPr/>
        </p:nvSpPr>
        <p:spPr>
          <a:xfrm>
            <a:off x="1304151" y="6168096"/>
            <a:ext cx="9812700" cy="338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Example from knowledge organisation (KO), https://www.isko.org/cyclo/interoperability</a:t>
            </a:r>
            <a:endParaRPr b="0" i="0" sz="1900" u="none" cap="none" strike="noStrike">
              <a:solidFill>
                <a:srgbClr val="000000"/>
              </a:solidFill>
              <a:latin typeface="Arial"/>
              <a:ea typeface="Arial"/>
              <a:cs typeface="Arial"/>
              <a:sym typeface="Arial"/>
            </a:endParaRPr>
          </a:p>
        </p:txBody>
      </p:sp>
      <p:sp>
        <p:nvSpPr>
          <p:cNvPr id="190" name="Google Shape;190;p8"/>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Interoperability Layers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9"/>
          <p:cNvPicPr preferRelativeResize="0"/>
          <p:nvPr/>
        </p:nvPicPr>
        <p:blipFill rotWithShape="1">
          <a:blip r:embed="rId3">
            <a:alphaModFix/>
          </a:blip>
          <a:srcRect b="0" l="0" r="0" t="0"/>
          <a:stretch/>
        </p:blipFill>
        <p:spPr>
          <a:xfrm>
            <a:off x="1421652" y="1047375"/>
            <a:ext cx="9348695" cy="5261429"/>
          </a:xfrm>
          <a:prstGeom prst="rect">
            <a:avLst/>
          </a:prstGeom>
          <a:noFill/>
          <a:ln>
            <a:noFill/>
          </a:ln>
        </p:spPr>
      </p:pic>
      <p:sp>
        <p:nvSpPr>
          <p:cNvPr id="196" name="Google Shape;196;p9"/>
          <p:cNvSpPr txBox="1"/>
          <p:nvPr/>
        </p:nvSpPr>
        <p:spPr>
          <a:xfrm>
            <a:off x="141515" y="6221928"/>
            <a:ext cx="11963700" cy="369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https://eur-lex.europa.eu/resource.html?uri=cellar:2c2f2554-0faf-11e7-8a35-01aa75ed71a1.0017.02/DOC_3&amp;format=PDF</a:t>
            </a:r>
            <a:endParaRPr b="0" i="0" sz="1600" u="none" cap="none" strike="noStrike">
              <a:solidFill>
                <a:srgbClr val="000000"/>
              </a:solidFill>
              <a:latin typeface="Arial"/>
              <a:ea typeface="Arial"/>
              <a:cs typeface="Arial"/>
              <a:sym typeface="Arial"/>
            </a:endParaRPr>
          </a:p>
        </p:txBody>
      </p:sp>
      <p:sp>
        <p:nvSpPr>
          <p:cNvPr id="197" name="Google Shape;197;p9"/>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European Interoperability Framework</a:t>
            </a:r>
            <a:endParaRPr/>
          </a:p>
        </p:txBody>
      </p:sp>
      <p:sp>
        <p:nvSpPr>
          <p:cNvPr id="198" name="Google Shape;198;p9"/>
          <p:cNvSpPr/>
          <p:nvPr/>
        </p:nvSpPr>
        <p:spPr>
          <a:xfrm>
            <a:off x="3344193" y="4758332"/>
            <a:ext cx="5894100" cy="864300"/>
          </a:xfrm>
          <a:prstGeom prst="rect">
            <a:avLst/>
          </a:prstGeom>
          <a:solidFill>
            <a:schemeClr val="accent1">
              <a:alpha val="17647"/>
            </a:scheme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70C0"/>
              </a:solidFill>
              <a:latin typeface="Arial"/>
              <a:ea typeface="Arial"/>
              <a:cs typeface="Arial"/>
              <a:sym typeface="Arial"/>
            </a:endParaRPr>
          </a:p>
        </p:txBody>
      </p:sp>
      <p:sp>
        <p:nvSpPr>
          <p:cNvPr id="199" name="Google Shape;199;p9"/>
          <p:cNvSpPr/>
          <p:nvPr/>
        </p:nvSpPr>
        <p:spPr>
          <a:xfrm>
            <a:off x="3344193" y="2193309"/>
            <a:ext cx="5894100" cy="763500"/>
          </a:xfrm>
          <a:prstGeom prst="rect">
            <a:avLst/>
          </a:prstGeom>
          <a:solidFill>
            <a:srgbClr val="7030A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0" name="Google Shape;200;p9"/>
          <p:cNvSpPr/>
          <p:nvPr/>
        </p:nvSpPr>
        <p:spPr>
          <a:xfrm>
            <a:off x="3344193" y="2977616"/>
            <a:ext cx="5894100" cy="874800"/>
          </a:xfrm>
          <a:prstGeom prst="rect">
            <a:avLst/>
          </a:prstGeom>
          <a:solidFill>
            <a:srgbClr val="FF000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1" name="Google Shape;201;p9"/>
          <p:cNvSpPr/>
          <p:nvPr/>
        </p:nvSpPr>
        <p:spPr>
          <a:xfrm>
            <a:off x="3344193" y="3873151"/>
            <a:ext cx="5894100" cy="864300"/>
          </a:xfrm>
          <a:prstGeom prst="rect">
            <a:avLst/>
          </a:prstGeom>
          <a:solidFill>
            <a:srgbClr val="00B05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