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0mGZZ0aXFU21TpI+4XPxVhBlb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219ADA-9332-4501-9028-B9A06D599EAD}">
  <a:tblStyle styleId="{62219ADA-9332-4501-9028-B9A06D599EA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SIT-TW, 13-15 September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3021/gewex.precip" TargetMode="External"/><Relationship Id="rId4" Type="http://schemas.openxmlformats.org/officeDocument/2006/relationships/hyperlink" Target="http://ipwg.isac.cnr.it/reports/IPWG_review_applications_space-borne_precipitation_radars.pdf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pm.nasa.gov/applications" TargetMode="External"/><Relationship Id="rId4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3.png"/><Relationship Id="rId5" Type="http://schemas.openxmlformats.org/officeDocument/2006/relationships/image" Target="../media/image2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6600">
                <a:latin typeface="Calibri"/>
                <a:ea typeface="Calibri"/>
                <a:cs typeface="Calibri"/>
                <a:sym typeface="Calibri"/>
              </a:rPr>
              <a:t>Precipitation Virtual Constellation</a:t>
            </a:r>
            <a:br>
              <a:rPr b="1" lang="en-GB" sz="66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6600">
                <a:latin typeface="Calibri"/>
                <a:ea typeface="Calibri"/>
                <a:cs typeface="Calibri"/>
                <a:sym typeface="Calibri"/>
              </a:rPr>
              <a:t>(P-VC)</a:t>
            </a:r>
            <a:endParaRPr i="1" sz="6600"/>
          </a:p>
        </p:txBody>
      </p:sp>
      <p:sp>
        <p:nvSpPr>
          <p:cNvPr id="67" name="Google Shape;67;p1"/>
          <p:cNvSpPr/>
          <p:nvPr/>
        </p:nvSpPr>
        <p:spPr>
          <a:xfrm>
            <a:off x="7222284" y="4386648"/>
            <a:ext cx="4832943" cy="2471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Chris Kidd,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NASA/GSFC &amp; UMD/ESSIC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Takuji Kubota, JAXA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5.1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 TW 2022, ESA/ESRIN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13th - 15th September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8197516" y="5213684"/>
            <a:ext cx="906379" cy="32886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latin typeface="Arial"/>
                <a:ea typeface="Arial"/>
                <a:cs typeface="Arial"/>
                <a:sym typeface="Arial"/>
              </a:rPr>
              <a:t>NOAA updates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324233" y="1076325"/>
            <a:ext cx="11495400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Missions</a:t>
            </a:r>
            <a:endParaRPr b="0" i="0" sz="105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NEW: GOES-18 launched on 01 March 2022, replacing GOES-17 (GOES-West on 06 January 2023).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precipitation satellites are nominal: NOAA-20, S-NPP, NOAA-19, GOES-16, GOES-17, and GOES-18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JPSS-2 to be launched on 01 November 2022.</a:t>
            </a:r>
            <a:endParaRPr/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QuickSounder (ATMS sensor) funded and planned for 2025+ (with 05:30 LST)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Products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GEO Rain Rate (SCaMPR)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(60°S-60°N), 0.02°/10-min (23 minutes latency): soon to be operational at NOAA.</a:t>
            </a:r>
            <a:endParaRPr/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NESDIS Snowfall Rate (SFR)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incorporating machine learning (ML) techniques (detection and bias correction).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Microwave Integrated Retrieval System (MIRS)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new machine learning (ML) bias correction improves light rain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 production of MIRS and SFR products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some satellites have been transitioned to the Cloud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CPC MORPHing (CMORPH2)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gridded precipitation product running at near real-time – global 0.05°/30-min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Reprocessing</a:t>
            </a:r>
            <a:endParaRPr b="0" i="0" sz="105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Snowfall Rate (SFR) retrievals for S-NPP and NOAA-20 for the JPSS era (2011-2021)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MiRS Rain Rate for NPP 2011-2015, and S-NPP and NOAA-20 for the entire JPSS-era is ongoing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 for SmallSats and Future Missions</a:t>
            </a:r>
            <a:endParaRPr b="0" i="0" sz="105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MiRS has developed experimental algorithms for TROPICS with promising performance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EPS-SG - NOAA is working closely with EUMETSAT on EPS-SG;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proxy data for MWS and MWI with prototype MWS rain rate and snowfall rate algorithms, prototype MWI rain rate algorithm, MWI snowfall rate under development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AMSR-3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 rain rate algorithm ready; snowfall rate algorithm is under development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latin typeface="Arial"/>
                <a:ea typeface="Arial"/>
                <a:cs typeface="Arial"/>
                <a:sym typeface="Arial"/>
              </a:rPr>
              <a:t>Future: </a:t>
            </a:r>
            <a:r>
              <a:rPr b="1" lang="en-GB" sz="3200">
                <a:latin typeface="Arial"/>
                <a:ea typeface="Arial"/>
                <a:cs typeface="Arial"/>
                <a:sym typeface="Arial"/>
              </a:rPr>
              <a:t>NASA’s Atmosphere Observing System</a:t>
            </a:r>
            <a:endParaRPr sz="3200"/>
          </a:p>
        </p:txBody>
      </p:sp>
      <p:sp>
        <p:nvSpPr>
          <p:cNvPr id="156" name="Google Shape;156;p19"/>
          <p:cNvSpPr txBox="1"/>
          <p:nvPr/>
        </p:nvSpPr>
        <p:spPr>
          <a:xfrm>
            <a:off x="272377" y="1083939"/>
            <a:ext cx="11824191" cy="281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NASA-led study on the Earth Science Decadal Survey Aerosols and Clouds, Convection, and Precipitation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designated observables has resulted in the Earth System Observatory/Atmosphere Observing System (ESO/AOS)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projects: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component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focused on global climate change-related processes,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inclined component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processes over varying times of day 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Doppler radars, </a:t>
            </a: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passive microwave radiometers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lidars,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multi-angle polarimeters, tandem stereo cameras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UV-to-far-IR spectrometers</a:t>
            </a:r>
            <a:endParaRPr/>
          </a:p>
          <a:p>
            <a:pPr indent="-228600" lvl="0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p&#10;&#10;Description automatically generated"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6024" y="2336915"/>
            <a:ext cx="4808706" cy="391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272377" y="3550124"/>
            <a:ext cx="6891809" cy="281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contributions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JAXA, CSA, CNES being studied</a:t>
            </a:r>
            <a:endParaRPr/>
          </a:p>
          <a:p>
            <a:pPr indent="-214312" lvl="0" marL="25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JAXA studying the feasibility of a </a:t>
            </a: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next-generation precipitation (Ku) radar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Japanese science team and user community, targeting Doppler observations, higher sensitivity measurements with scanning capability</a:t>
            </a:r>
            <a:endParaRPr/>
          </a:p>
          <a:p>
            <a:pPr indent="-252000" lvl="0" marL="25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CNES studying tandem microwave radiometers for time-differenced (1-2 mins) measurements</a:t>
            </a:r>
            <a:endParaRPr/>
          </a:p>
          <a:p>
            <a:pPr indent="-252000" lvl="0" marL="252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CSA providing longwave spectrometer, studying limb sounders for aerosols and moisture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248653" y="1090863"/>
            <a:ext cx="11750842" cy="5374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To ensure the </a:t>
            </a:r>
            <a:r>
              <a:rPr b="1" lang="en-GB" sz="2000">
                <a:solidFill>
                  <a:srgbClr val="002060"/>
                </a:solidFill>
              </a:rPr>
              <a:t>long-term continuity </a:t>
            </a:r>
            <a:r>
              <a:rPr b="1" lang="en-GB" sz="2000">
                <a:solidFill>
                  <a:srgbClr val="0070C0"/>
                </a:solidFill>
              </a:rPr>
              <a:t>of global satellite precipitation observations: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i) </a:t>
            </a:r>
            <a:r>
              <a:rPr b="1" lang="en-GB" sz="2000">
                <a:solidFill>
                  <a:srgbClr val="002060"/>
                </a:solidFill>
              </a:rPr>
              <a:t>commitment and support for current and planned precipitation-capable missions </a:t>
            </a:r>
            <a:r>
              <a:rPr b="1" lang="en-GB" sz="2000">
                <a:solidFill>
                  <a:srgbClr val="0070C0"/>
                </a:solidFill>
              </a:rPr>
              <a:t>with free and open data sharing by the appropriate agencies and organisations;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ii) </a:t>
            </a:r>
            <a:r>
              <a:rPr b="1" lang="en-GB" sz="2000">
                <a:solidFill>
                  <a:srgbClr val="002060"/>
                </a:solidFill>
              </a:rPr>
              <a:t>long-term strategy for a viable constellation of precipitation-capable sensors </a:t>
            </a:r>
            <a:r>
              <a:rPr b="1" lang="en-GB" sz="2000">
                <a:solidFill>
                  <a:srgbClr val="0070C0"/>
                </a:solidFill>
              </a:rPr>
              <a:t>that meet the necessary scientific and user requirements. Specifically, </a:t>
            </a:r>
            <a:endParaRPr b="1" sz="2000">
              <a:solidFill>
                <a:srgbClr val="0070C0"/>
              </a:solidFill>
            </a:endParaRPr>
          </a:p>
          <a:p>
            <a:pPr indent="0" lvl="0" marL="1800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a) </a:t>
            </a:r>
            <a:r>
              <a:rPr b="1" lang="en-GB" sz="2000">
                <a:solidFill>
                  <a:srgbClr val="002060"/>
                </a:solidFill>
              </a:rPr>
              <a:t>PMW sensors with diverse channels </a:t>
            </a:r>
            <a:r>
              <a:rPr b="1" lang="en-GB" sz="2000">
                <a:solidFill>
                  <a:srgbClr val="0070C0"/>
                </a:solidFill>
              </a:rPr>
              <a:t>covering the main precipitation-sensitive frequencies with good spatial resolution as exemplified by the AMSR/GMI class of sensors, and</a:t>
            </a:r>
            <a:endParaRPr b="1" sz="2000">
              <a:solidFill>
                <a:srgbClr val="0070C0"/>
              </a:solidFill>
            </a:endParaRPr>
          </a:p>
          <a:p>
            <a:pPr indent="0" lvl="0" marL="1800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b) </a:t>
            </a:r>
            <a:r>
              <a:rPr b="1" lang="en-GB" sz="2000">
                <a:solidFill>
                  <a:srgbClr val="002060"/>
                </a:solidFill>
              </a:rPr>
              <a:t>operational non-Sun-synchronous AMW/PMW sensors </a:t>
            </a:r>
            <a:r>
              <a:rPr b="1" lang="en-GB" sz="2000">
                <a:solidFill>
                  <a:srgbClr val="0070C0"/>
                </a:solidFill>
              </a:rPr>
              <a:t>for </a:t>
            </a:r>
            <a:r>
              <a:rPr b="1" lang="en-GB" sz="2000" u="sng">
                <a:solidFill>
                  <a:schemeClr val="dk1"/>
                </a:solidFill>
              </a:rPr>
              <a:t>cross-calibration and reference standard for PMW (and IR) precipitation estimates</a:t>
            </a:r>
            <a:r>
              <a:rPr b="1" lang="en-GB" sz="2000">
                <a:solidFill>
                  <a:schemeClr val="dk1"/>
                </a:solidFill>
              </a:rPr>
              <a:t> </a:t>
            </a:r>
            <a:r>
              <a:rPr b="1" lang="en-GB" sz="2000">
                <a:solidFill>
                  <a:srgbClr val="0070C0"/>
                </a:solidFill>
              </a:rPr>
              <a:t>(e.g. PR/DPR like, CPR sensitivity);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iii) </a:t>
            </a:r>
            <a:r>
              <a:rPr b="1" lang="en-GB" sz="2000">
                <a:solidFill>
                  <a:srgbClr val="002060"/>
                </a:solidFill>
              </a:rPr>
              <a:t>support for continuation of precipitation-capable missions</a:t>
            </a:r>
            <a:r>
              <a:rPr b="1" lang="en-GB" sz="2000">
                <a:solidFill>
                  <a:srgbClr val="0070C0"/>
                </a:solidFill>
              </a:rPr>
              <a:t> beyond nominal mission lifetime operations, (within deorbiting/sensor degradation);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iv) </a:t>
            </a:r>
            <a:r>
              <a:rPr b="1" lang="en-GB" sz="2000">
                <a:solidFill>
                  <a:srgbClr val="002060"/>
                </a:solidFill>
              </a:rPr>
              <a:t>integrate new technologies, such as smallsats and cubesats</a:t>
            </a:r>
            <a:r>
              <a:rPr b="1" lang="en-GB" sz="2000">
                <a:solidFill>
                  <a:srgbClr val="0070C0"/>
                </a:solidFill>
              </a:rPr>
              <a:t>, with access to new data sets where these address the necessary scientific and user requirements; and</a:t>
            </a:r>
            <a:endParaRPr b="1" sz="20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70C0"/>
                </a:solidFill>
              </a:rPr>
              <a:t>v) </a:t>
            </a:r>
            <a:r>
              <a:rPr b="1" lang="en-GB" sz="2000">
                <a:solidFill>
                  <a:srgbClr val="002060"/>
                </a:solidFill>
              </a:rPr>
              <a:t>mitigation strategies within the precipitation retrieval schemes </a:t>
            </a:r>
            <a:r>
              <a:rPr b="1" lang="en-GB" sz="2000">
                <a:solidFill>
                  <a:srgbClr val="0070C0"/>
                </a:solidFill>
              </a:rPr>
              <a:t>to utilise sub-optimal observations (e.g. failed/bad channels), to help ensure continuity in adequate sampling.</a:t>
            </a:r>
            <a:endParaRPr b="1" sz="2000">
              <a:solidFill>
                <a:srgbClr val="0070C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ts val="2800"/>
              <a:buNone/>
            </a:pPr>
            <a:r>
              <a:t/>
            </a:r>
            <a:endParaRPr b="1" sz="2000">
              <a:solidFill>
                <a:srgbClr val="0070C0"/>
              </a:solidFill>
            </a:endParaRPr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000"/>
              <a:t>White paper summary:</a:t>
            </a:r>
            <a:endParaRPr b="1" sz="4000"/>
          </a:p>
        </p:txBody>
      </p:sp>
      <p:pic>
        <p:nvPicPr>
          <p:cNvPr descr="&lt;strong&gt;Glue&lt;/strong&gt; Tube Sticky · Free vector graphic on Pixabay"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5833" y="3714499"/>
            <a:ext cx="762000" cy="5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7588" y="1804735"/>
            <a:ext cx="706076" cy="52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11133221" y="2512703"/>
            <a:ext cx="8662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(1978-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3600">
                <a:solidFill>
                  <a:schemeClr val="lt1"/>
                </a:solidFill>
              </a:rPr>
              <a:t>Precipitation Virtual Constellation (P-VC)</a:t>
            </a:r>
            <a:endParaRPr sz="3600"/>
          </a:p>
        </p:txBody>
      </p:sp>
      <p:sp>
        <p:nvSpPr>
          <p:cNvPr id="74" name="Google Shape;74;p2"/>
          <p:cNvSpPr txBox="1"/>
          <p:nvPr/>
        </p:nvSpPr>
        <p:spPr>
          <a:xfrm>
            <a:off x="348300" y="1305017"/>
            <a:ext cx="11495400" cy="506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CEOS Precipitation Virtual Constellation was established in 2007 with the participation of seven CEOS members as one of the four prototype CEOS Constellations. 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 primary role is to establish an international framework to guide, facilitate, and coordinate the continued advancement of multi-satellite global precipitation measurement.  Its original purposes included: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Facilitating implementation of the Global Precipitation Measurement (GPM) mission and encouraging more nations to contribute to the GPM constellation –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GPM is in its 9</a:t>
            </a:r>
            <a:r>
              <a:rPr b="0" baseline="3000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 of operation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Sustaining and enhancing an accurate and timely global precipitation data record including a Fundamental Climate Data Record fit for the purpose specified by GCOS for the monitoring of Precipitation as an Essential Climate Variable (ECV).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P-VC membership: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members from NASA &amp; JAXA (co-chairs), NOAA, ESA, ISRO &amp; CGMS/IPWG chairs.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P-VC science meetings: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 to provide 2 meetings per year, at the NASA Precipitation Measurement Mission workshop and one at the IPWG workshop (or virtual).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reports: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WCRP Precipitation Assessment Report (lead by Remy Roca), White Paper on the Future of the Precipitation Constellation (led by Chris Kidd).</a:t>
            </a:r>
            <a:endParaRPr b="0" baseline="3000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precipitation sessions and webinars: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major national, international conferences and virtual.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3600"/>
              <a:t>Precipitation Virtual Constellation (P-VC)</a:t>
            </a:r>
            <a:endParaRPr sz="3600"/>
          </a:p>
        </p:txBody>
      </p:sp>
      <p:sp>
        <p:nvSpPr>
          <p:cNvPr id="80" name="Google Shape;80;p12"/>
          <p:cNvSpPr txBox="1"/>
          <p:nvPr/>
        </p:nvSpPr>
        <p:spPr>
          <a:xfrm>
            <a:off x="202262" y="1309958"/>
            <a:ext cx="11787475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P-VC goals through support from CEOS:</a:t>
            </a:r>
            <a:endParaRPr/>
          </a:p>
          <a:p>
            <a:pPr indent="-228600" lvl="0" marL="2286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and enhance the precipitation constellation 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current missions, including continuation of precipitation-capable missions beyond end-of-life (where practical) and for mitigation strategies where necessary;</a:t>
            </a:r>
            <a:endParaRPr/>
          </a:p>
          <a:p>
            <a:pPr indent="-228600" lvl="0" marL="2286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and integration of new satellites and sensors 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a viable and sustainable precipitation constellation, including new technologies (such as EPS-SG, AMSR-3, CMIR, AOS/ACCP, etc)</a:t>
            </a:r>
            <a:endParaRPr/>
          </a:p>
          <a:p>
            <a:pPr indent="-228600" lvl="0" marL="2286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and refine retrieval schemes 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precipitation products to the research and user communities, from near real time instantaneous products through to climate-scale data records.</a:t>
            </a:r>
            <a:endParaRPr/>
          </a:p>
          <a:p>
            <a:pPr indent="-228600" lvl="0" marL="2286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 precipitation products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maintaining, expansion and exploitation of global ground validation (e.g. USA, Europe, S.Africa, S.America, Japan, S.Korea, India, Australia, etc).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P-VC is an integral part of the larger precipitation community 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direct involvement with the GPM (both NASA and JAXA) science teams and the (CGMS) International Precipitation Working Group.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/>
              <a:t>P-VC news updates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58293" y="1251375"/>
            <a:ext cx="7471232" cy="4829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000" lvl="0" marL="180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paper from the P-VC activity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“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Satellite Precipitation Constellation: Current Status and Future Requirements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published in 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Bulletin of the American Meteorological Society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(Kidd et al. 2021).</a:t>
            </a:r>
            <a:endParaRPr/>
          </a:p>
          <a:p>
            <a:pPr indent="-228600" lvl="1" marL="3600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paper provides recommendations to ensure the long-term continuity of global satellite precipitation observations based upon the current precipitation constellation and planned missions</a:t>
            </a:r>
            <a:endParaRPr/>
          </a:p>
          <a:p>
            <a:pPr indent="-180000" lvl="1" marL="1800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Reports with CGMS/IPWG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P-VC contributions to:</a:t>
            </a:r>
            <a:endParaRPr/>
          </a:p>
          <a:p>
            <a:pPr indent="-228600" lvl="1" marL="540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Joint IPWG/GEWEX Precipitation Assessment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(July 2021)</a:t>
            </a:r>
            <a:endParaRPr/>
          </a:p>
          <a:p>
            <a:pPr indent="0" lvl="2" marL="311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https://doi.org/10.13021/gewex.precip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540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IPWG Report on Space Radar Applications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(June 2021)</a:t>
            </a:r>
            <a:endParaRPr/>
          </a:p>
          <a:p>
            <a:pPr indent="0" lvl="2" marL="311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http://ipwg.isac.cnr.it/reports/IPWG_review_applications_space-borne_precipitation_radars.pdf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2" marL="1143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3329" y="1251375"/>
            <a:ext cx="3881448" cy="5067445"/>
          </a:xfrm>
          <a:prstGeom prst="rect">
            <a:avLst/>
          </a:prstGeom>
          <a:noFill/>
          <a:ln cap="flat" cmpd="sng" w="9525">
            <a:solidFill>
              <a:srgbClr val="33445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3329" y="1126835"/>
            <a:ext cx="3915636" cy="519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/>
              <a:t>P-VC news updates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324233" y="1238480"/>
            <a:ext cx="11495400" cy="252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Satellites &amp; sensors: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GPM constellation currently consists of GPM (Core observatory), AMSR-2, SSMIS-F16/F17/F18, NOAA-NPP/NOAA20 and NOAA19/MetOp-B/C 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 of 2 September 2022)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missions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TROPICS (pathfinder launched 20-June-2021); TROPICS constellation (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2023+?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JPSS-2 (2022); EarthCARE (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2023?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AMSR-3 (2023), WSF (2023); EPS-SW/2 (2023); AWS (2024); EPS-SG/B (2024); CIMR (2028); AOS/ACCP (2028);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processing: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NASA PPS/DISC reprocessing of TRMM/GPM products (to V07) completed (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pps.eosdis.nasa.gov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JAXA - 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GSMaP version completed (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JAXA Climate Rainfall Watch)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24232" y="3772624"/>
            <a:ext cx="5771767" cy="241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Meetings and outreach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webinars reaching national and international audiences. (e.g.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IPWG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Precipitation Constellation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Precipitation Validation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Applications and Outreach team - </a:t>
            </a:r>
            <a:r>
              <a:rPr b="0" i="0" lang="en-GB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https://gpm.nasa.gov/applications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IPWG10/IWSSM6,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CSU, Fort Collins, June 2022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None/>
            </a:pPr>
            <a:r>
              <a:rPr b="0" i="0" lang="en-GB" sz="1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co-chairs: Christian Kummerow &amp; Takuji Kubota</a:t>
            </a:r>
            <a:endParaRPr/>
          </a:p>
          <a:p>
            <a:pPr indent="-101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posing for a photo in front of a building&#10;&#10;Description automatically generated" id="96" name="Google Shape;96;p5"/>
          <p:cNvPicPr preferRelativeResize="0"/>
          <p:nvPr/>
        </p:nvPicPr>
        <p:blipFill rotWithShape="1">
          <a:blip r:embed="rId4">
            <a:alphaModFix/>
          </a:blip>
          <a:srcRect b="10975" l="3232" r="6667" t="24782"/>
          <a:stretch/>
        </p:blipFill>
        <p:spPr>
          <a:xfrm>
            <a:off x="6206837" y="3761294"/>
            <a:ext cx="5403272" cy="257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latin typeface="Arial"/>
                <a:ea typeface="Arial"/>
                <a:cs typeface="Arial"/>
                <a:sym typeface="Arial"/>
              </a:rPr>
              <a:t>New missions: TROPICS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7090" y="1212289"/>
            <a:ext cx="4518847" cy="2649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46798" y="1077237"/>
            <a:ext cx="7247099" cy="120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000" lvl="0" marL="180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3U cubesats with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cross-track 91-204 GHz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 microwave sensors.</a:t>
            </a:r>
            <a:endParaRPr/>
          </a:p>
          <a:p>
            <a:pPr indent="-180000" lvl="0" marL="180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Pathfinder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1" baseline="3000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June 2021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sun-synchronous polar orbit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80000" lvl="0" marL="180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satellites lost in launch on 12 June 2022, leaving…</a:t>
            </a:r>
            <a:endParaRPr/>
          </a:p>
          <a:p>
            <a:pPr indent="-180000" lvl="0" marL="180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constellation satellites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launched in 2023(?)</a:t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413916" y="2328755"/>
            <a:ext cx="7052815" cy="1714295"/>
            <a:chOff x="393845" y="2352583"/>
            <a:chExt cx="6893041" cy="2122225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393845" y="3920810"/>
              <a:ext cx="6893041" cy="553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Hurricane Sam 1</a:t>
              </a:r>
              <a:r>
                <a:rPr b="0" baseline="3000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October 2021 </a:t>
              </a:r>
              <a:r>
                <a:rPr b="0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 viewed by the TROPICS pathfinder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TROPICS01.BRTT.L1B.Orbit01414.V02-01.ST20211001-180106.ET20211001-193623.CT20211002-115426.nc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black and white photo of a curtain&#10;&#10;Description automatically generated with low confidence" id="106" name="Google Shape;106;p14"/>
            <p:cNvPicPr preferRelativeResize="0"/>
            <p:nvPr/>
          </p:nvPicPr>
          <p:blipFill rotWithShape="1">
            <a:blip r:embed="rId4">
              <a:alphaModFix/>
            </a:blip>
            <a:srcRect b="65720" l="0" r="0" t="25926"/>
            <a:stretch/>
          </p:blipFill>
          <p:spPr>
            <a:xfrm>
              <a:off x="535820" y="2352583"/>
              <a:ext cx="6276841" cy="154515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7" name="Google Shape;107;p14"/>
          <p:cNvCxnSpPr/>
          <p:nvPr/>
        </p:nvCxnSpPr>
        <p:spPr>
          <a:xfrm flipH="1" rot="-5400000">
            <a:off x="11047008" y="2119264"/>
            <a:ext cx="13653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08" name="Google Shape;108;p14"/>
          <p:cNvCxnSpPr/>
          <p:nvPr/>
        </p:nvCxnSpPr>
        <p:spPr>
          <a:xfrm flipH="1" rot="10800000">
            <a:off x="11471910" y="2836545"/>
            <a:ext cx="190500" cy="17145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11134725" y="2830830"/>
            <a:ext cx="304800" cy="2286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110" name="Google Shape;110;p14"/>
          <p:cNvSpPr txBox="1"/>
          <p:nvPr/>
        </p:nvSpPr>
        <p:spPr>
          <a:xfrm rot="312111">
            <a:off x="11050522" y="2798444"/>
            <a:ext cx="4732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10cm</a:t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 rot="-328947">
            <a:off x="11370563" y="2811779"/>
            <a:ext cx="4732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10cm</a:t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 rot="5400000">
            <a:off x="11556294" y="2068382"/>
            <a:ext cx="4732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34cm</a:t>
            </a:r>
            <a:endParaRPr b="0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701391" y="4449359"/>
            <a:ext cx="321594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 TROPICS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Precipitation retrievals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(at-launch) PRPS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559182" y="5603928"/>
            <a:ext cx="3500364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2021.08.08 – 2022.07.31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map&#10;&#10;Description automatically generated" id="115" name="Google Shape;115;p14"/>
          <p:cNvPicPr preferRelativeResize="0"/>
          <p:nvPr/>
        </p:nvPicPr>
        <p:blipFill rotWithShape="1">
          <a:blip r:embed="rId5">
            <a:alphaModFix/>
          </a:blip>
          <a:srcRect b="21995" l="0" r="0" t="21995"/>
          <a:stretch/>
        </p:blipFill>
        <p:spPr>
          <a:xfrm>
            <a:off x="3919705" y="4198764"/>
            <a:ext cx="7750081" cy="217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latin typeface="Arial"/>
                <a:ea typeface="Arial"/>
                <a:cs typeface="Arial"/>
                <a:sym typeface="Arial"/>
              </a:rPr>
              <a:t>New missions: GOSAT-GW/AMSR3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2745" y="1133527"/>
            <a:ext cx="9105367" cy="1971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000" lvl="0" marL="1800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AMSR3 (AMSR2 follow-on) will be flown on the GOSAT-GW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(Global Observation SATellite for Greenhouse gases and Water cycle) with TANSO-3.</a:t>
            </a:r>
            <a:endParaRPr/>
          </a:p>
          <a:p>
            <a:pPr indent="0" lvl="1" marL="4572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AMSR3, led by JAXA, will continue the AMSR-series observations adding new high-frequency channels for solid precipitation retrievals and water vapor analysis for NWP.</a:t>
            </a:r>
            <a:endParaRPr/>
          </a:p>
          <a:p>
            <a:pPr indent="0" lvl="1" marL="4572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launch is JFY2023 (Apr. 2023 - Mar. 2024) 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5236" y="1358218"/>
            <a:ext cx="2511019" cy="18358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15"/>
          <p:cNvGraphicFramePr/>
          <p:nvPr/>
        </p:nvGraphicFramePr>
        <p:xfrm>
          <a:off x="550265" y="33591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{62219ADA-9332-4501-9028-B9A06D599EAD}</a:tableStyleId>
              </a:tblPr>
              <a:tblGrid>
                <a:gridCol w="1081375"/>
                <a:gridCol w="599775"/>
                <a:gridCol w="762750"/>
                <a:gridCol w="753875"/>
                <a:gridCol w="1472100"/>
              </a:tblGrid>
              <a:tr h="30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Center 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[GHz]</a:t>
                      </a:r>
                      <a:endParaRPr b="0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Polari-zation</a:t>
                      </a:r>
                      <a:endParaRPr b="0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width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［MHz］</a:t>
                      </a:r>
                      <a:endParaRPr b="0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NEDT (1σ)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Beam width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(spatial resolution)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</a:tr>
              <a:tr h="20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6.925 / 7.3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0.34 K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1.8°(34km x 58km)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10.25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0.34 K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1.2° (22km x 39km)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10.65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0.70 K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1.2° (22km x 39km)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18.7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0.70 K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0.65° (12km x 21km)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23.8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0.60 K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0.75° (14km x 24km)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36.42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0.70 K </a:t>
                      </a: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(TBD)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0.35° (7km x 11km)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89.0 A/B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H/V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3000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1.20 K 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GB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0.15° (3km x 5km)</a:t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165.5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1.50 K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AZ=0.23°/ EL=0.30°</a:t>
                      </a:r>
                      <a:b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(4km x 9km)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183.31±7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2000×2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1.50 K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AZ=0.23°/ EL=0.27°</a:t>
                      </a:r>
                      <a:b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(4km x 8km)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1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183.31±3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2000×2</a:t>
                      </a:r>
                      <a:endParaRPr b="1" i="0" sz="9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1.50 K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AZ=0.23°/ EL=0.27°</a:t>
                      </a:r>
                      <a:b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GB" sz="9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(4km x 8km)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4" name="Google Shape;124;p15"/>
          <p:cNvSpPr txBox="1"/>
          <p:nvPr/>
        </p:nvSpPr>
        <p:spPr>
          <a:xfrm rot="-5400000">
            <a:off x="-701730" y="4358714"/>
            <a:ext cx="2174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AMSR3 Channel Sets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5452830" y="3409950"/>
            <a:ext cx="2354495" cy="2552440"/>
          </a:xfrm>
          <a:prstGeom prst="wedgeRectCallout">
            <a:avLst>
              <a:gd fmla="val -72083" name="adj1"/>
              <a:gd fmla="val 33663" name="adj2"/>
            </a:avLst>
          </a:prstGeom>
          <a:solidFill>
            <a:srgbClr val="33445F"/>
          </a:solidFill>
          <a:ln cap="flat" cmpd="sng" w="12700">
            <a:solidFill>
              <a:srgbClr val="2531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AMSR3 will succeed AMSR series observations adding </a:t>
            </a:r>
            <a:r>
              <a:rPr b="0" i="0" lang="en-GB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new high-frequency channels for solid precipitation retrievals </a:t>
            </a: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water vapor analysis in NWP.</a:t>
            </a:r>
            <a:endParaRPr/>
          </a:p>
        </p:txBody>
      </p:sp>
      <p:graphicFrame>
        <p:nvGraphicFramePr>
          <p:cNvPr id="126" name="Google Shape;126;p15"/>
          <p:cNvGraphicFramePr/>
          <p:nvPr/>
        </p:nvGraphicFramePr>
        <p:xfrm>
          <a:off x="8331717" y="3381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{62219ADA-9332-4501-9028-B9A06D599EAD}</a:tableStyleId>
              </a:tblPr>
              <a:tblGrid>
                <a:gridCol w="428475"/>
                <a:gridCol w="582400"/>
                <a:gridCol w="2533650"/>
              </a:tblGrid>
              <a:tr h="206250">
                <a:tc rowSpan="3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Orbit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Sun-synchronous, Sub-recurrent orbit</a:t>
                      </a:r>
                      <a:endParaRPr/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300">
                <a:tc v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Altitude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666km, recurrent cycle 3days</a:t>
                      </a:r>
                      <a:endParaRPr/>
                    </a:p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(same as GOSAT)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0">
                <a:tc v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MLTAN</a:t>
                      </a:r>
                      <a:endParaRPr b="1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13:30±15min (same as GCOM-W)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0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 ton (Including propellant)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0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5.3 kW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0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life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years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0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Launch vehicle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H-IIA rocket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675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Mission data downlink rate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transmission with X-band: 400 Mbps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transmission with S-band: </a:t>
                      </a:r>
                      <a:endParaRPr/>
                    </a:p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Mbps (Only for AMSR3)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325">
                <a:tc gridSpan="2"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D55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TANSO-3 (for GHG)</a:t>
                      </a:r>
                      <a:endParaRPr/>
                    </a:p>
                    <a:p>
                      <a:pPr indent="0" lvl="0" marL="72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AMSR3 (for Water Cycle)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025" marB="0" marR="5025" marL="50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15"/>
          <p:cNvSpPr/>
          <p:nvPr/>
        </p:nvSpPr>
        <p:spPr>
          <a:xfrm rot="-5400000">
            <a:off x="7399218" y="4473014"/>
            <a:ext cx="1495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147473" y="3114736"/>
            <a:ext cx="45270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Red: Changes from AMSR2 including additional channels</a:t>
            </a:r>
            <a:endParaRPr/>
          </a:p>
        </p:txBody>
      </p:sp>
      <p:pic>
        <p:nvPicPr>
          <p:cNvPr descr="Logo&#10;&#10;Description automatically generated"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4917" y="5992189"/>
            <a:ext cx="1051338" cy="6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</a:rPr>
              <a:t>JAXA: Recent Status</a:t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0323" y="3655753"/>
            <a:ext cx="1639966" cy="158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9747" y="1854866"/>
            <a:ext cx="1621677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7" name="Google Shape;1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0498" y="1106598"/>
            <a:ext cx="1051338" cy="630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ロゴ&#10;&#10;自動的に生成された説明"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0168" y="5402787"/>
            <a:ext cx="2953977" cy="93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167039" y="108373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3600">
                <a:latin typeface="Arial"/>
                <a:ea typeface="Arial"/>
                <a:cs typeface="Arial"/>
                <a:sym typeface="Arial"/>
              </a:rPr>
              <a:t>NASA </a:t>
            </a:r>
            <a:r>
              <a:rPr b="1" lang="en-GB" sz="3400">
                <a:latin typeface="Arial"/>
                <a:ea typeface="Arial"/>
                <a:cs typeface="Arial"/>
                <a:sym typeface="Arial"/>
              </a:rPr>
              <a:t>Precipitation Processing System (PPS)</a:t>
            </a:r>
            <a:endParaRPr sz="3400"/>
          </a:p>
        </p:txBody>
      </p:sp>
      <p:sp>
        <p:nvSpPr>
          <p:cNvPr id="144" name="Google Shape;144;p17"/>
          <p:cNvSpPr txBox="1"/>
          <p:nvPr/>
        </p:nvSpPr>
        <p:spPr>
          <a:xfrm>
            <a:off x="256140" y="1169346"/>
            <a:ext cx="11495400" cy="4945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(PPS) completed reprocessing all GPM/TRMM data since 1998 to V07.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Level1C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SSMIS: small geolocation and Tc improvement in the SSMIS data. </a:t>
            </a:r>
            <a:b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TRMM V05 emissive antenna problem fixed – leading to slight improvement in V07 data.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sensors stayed stable.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PMW precipitation retrievals (GPROF)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improved light rain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enhanced orographic rain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better frozen precipitation retrieval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probabilistic precipitation rates (together with rain/no-rain flag)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radars (TRMM PR and GPM DPR)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additional improvements re. sidelobe issues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dual frequency retrieval across the entire Ku swath (because of Ka swath scan change)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improved retrieval over land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Riza Singh</dc:creator>
</cp:coreProperties>
</file>