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OwOcvRjWPqnc9VhKVyScByj6J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0627df9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g150627df9c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2fce16d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522fce1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GB" sz="2300">
                <a:solidFill>
                  <a:schemeClr val="dk1"/>
                </a:solidFill>
              </a:rPr>
              <a:t>Future Product Development Areas: </a:t>
            </a:r>
            <a:r>
              <a:rPr b="1" lang="en-GB" sz="2300">
                <a:solidFill>
                  <a:schemeClr val="dk1"/>
                </a:solidFill>
              </a:rPr>
              <a:t>Blue Carbon</a:t>
            </a:r>
            <a:r>
              <a:rPr lang="en-GB" sz="2300">
                <a:solidFill>
                  <a:schemeClr val="dk1"/>
                </a:solidFill>
              </a:rPr>
              <a:t> (with GEOBON) - Evaluate nature-based solutions to coastal resilience.Take the USGS-led Ecological Coastal Units to the next level, advance Habitat Mapping/monitoring (seagrasses/mangroves).  Biodiversity - using Radarsat, SWOT for ice monitoring and coastal change over time - perhaps Aquaculture. 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GB" sz="2300">
                <a:solidFill>
                  <a:schemeClr val="dk1"/>
                </a:solidFill>
              </a:rPr>
              <a:t>   Asia and Arctic for pilot regions,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❖"/>
            </a:pPr>
            <a:r>
              <a:rPr lang="en-GB" sz="2300">
                <a:solidFill>
                  <a:schemeClr val="dk1"/>
                </a:solidFill>
              </a:rPr>
              <a:t>better fulfillment of collaboration with CoastPredict in support of the UN Ocean Decade.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22fce16df_2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522fce16df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22fce16d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522fce16df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4" y="-14542"/>
            <a:ext cx="12199163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SIT Technical Workshop, 14-15 September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50627df9c6_0_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150627df9c6_0_8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150627df9c6_0_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title"/>
          </p:nvPr>
        </p:nvSpPr>
        <p:spPr>
          <a:xfrm>
            <a:off x="0" y="420225"/>
            <a:ext cx="9130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>
                <a:solidFill>
                  <a:srgbClr val="F1C232"/>
                </a:solidFill>
              </a:rPr>
              <a:t>CEOS-COAST Update &amp; Progress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Paul DiGiacomoa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Conference Agenda Item 5.1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SIT TW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14-15 September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11105" y="1282815"/>
            <a:ext cx="111060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❖"/>
            </a:pPr>
            <a:r>
              <a:rPr b="1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Progress since SIT 36 includes: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○"/>
            </a:pP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Successful Outreach and Stakeholder Engagement Events - introducing COAST to new audiences and demonstrating regional data products and the Application Knowledge Hub to regional pilot stakeholders (</a:t>
            </a:r>
            <a:r>
              <a:rPr b="0" i="0" lang="en-GB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Bay of Bengal, Chesapeake Bay</a:t>
            </a: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○"/>
            </a:pP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Exceptional strides to train the internal CEOS teams and to work on product development in the CEOS-EAIL 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○"/>
            </a:pP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 work advancing thematic products in project areas such as flooding, coastline mapping, coastal eutrophication, especially in the Chesapeake Bay, Bay of Bengal and West Coast Africa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■"/>
            </a:pP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Emerging opportunities to pursue product development in La Plata Estuary for Turbidity and coastal bathymetry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>
                <a:solidFill>
                  <a:srgbClr val="F1C232"/>
                </a:solidFill>
              </a:rPr>
              <a:t>CEOS COAST </a:t>
            </a:r>
            <a:endParaRPr b="1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150627df9c6_0_0"/>
          <p:cNvPicPr preferRelativeResize="0"/>
          <p:nvPr/>
        </p:nvPicPr>
        <p:blipFill rotWithShape="1">
          <a:blip r:embed="rId3">
            <a:alphaModFix/>
          </a:blip>
          <a:srcRect b="10130" l="10394" r="10796" t="5933"/>
          <a:stretch/>
        </p:blipFill>
        <p:spPr>
          <a:xfrm>
            <a:off x="5715372" y="4085923"/>
            <a:ext cx="3568698" cy="237554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50627df9c6_0_0"/>
          <p:cNvSpPr txBox="1"/>
          <p:nvPr/>
        </p:nvSpPr>
        <p:spPr>
          <a:xfrm>
            <a:off x="33300" y="79950"/>
            <a:ext cx="1035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Stakeholder Meeting on EO based Coastal Studies</a:t>
            </a:r>
            <a:endParaRPr b="1" i="0" sz="2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August 24, 2022, ISRO Ahmedabad, India</a:t>
            </a:r>
            <a:r>
              <a:rPr b="1" i="0" lang="en-GB" sz="28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8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tmap" id="85" name="Google Shape;85;g150627df9c6_0_0"/>
          <p:cNvPicPr preferRelativeResize="0"/>
          <p:nvPr/>
        </p:nvPicPr>
        <p:blipFill rotWithShape="1">
          <a:blip r:embed="rId4">
            <a:alphaModFix/>
          </a:blip>
          <a:srcRect b="8741" l="26143" r="4435" t="50497"/>
          <a:stretch/>
        </p:blipFill>
        <p:spPr>
          <a:xfrm>
            <a:off x="9304725" y="4420815"/>
            <a:ext cx="2705100" cy="224660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50627df9c6_0_0"/>
          <p:cNvSpPr txBox="1"/>
          <p:nvPr/>
        </p:nvSpPr>
        <p:spPr>
          <a:xfrm>
            <a:off x="3" y="1229300"/>
            <a:ext cx="11973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Daylong Hybrid meeting held at Space Applications Centre.  Attendees from various National Institutes, Academia, ISRO organisations, industries and start-ups. Keynote address by Dr. Shailesh Nayak, Director NIAS (Former secretary Ministry of Earth Science, GoI)</a:t>
            </a: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50627df9c6_0_0"/>
          <p:cNvSpPr/>
          <p:nvPr/>
        </p:nvSpPr>
        <p:spPr>
          <a:xfrm>
            <a:off x="109488" y="4119599"/>
            <a:ext cx="5353200" cy="230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Presentations made by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Indian Institute of Technology, Delhi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Indian National Centre for Ocean Information Services, Hyderabad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Geological Survey of India, Kolkata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National Centre for Coastal Research, Chennai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National Institute of Oceanography, Goa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National Centre for Sustainable Coastal Zone Management, Chennai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National Remote Sensing Centre, Hyderabad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Indian Institute of Remote Sensing, Dehradun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Space Applications Centre, Ahmedabad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150627df9c6_0_0"/>
          <p:cNvPicPr preferRelativeResize="0"/>
          <p:nvPr/>
        </p:nvPicPr>
        <p:blipFill rotWithShape="1">
          <a:blip r:embed="rId5">
            <a:alphaModFix/>
          </a:blip>
          <a:srcRect b="10256" l="10159" r="10159" t="5808"/>
          <a:stretch/>
        </p:blipFill>
        <p:spPr>
          <a:xfrm>
            <a:off x="8490322" y="2095625"/>
            <a:ext cx="3571907" cy="23516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50627df9c6_0_0"/>
          <p:cNvSpPr/>
          <p:nvPr/>
        </p:nvSpPr>
        <p:spPr>
          <a:xfrm>
            <a:off x="5715375" y="2495224"/>
            <a:ext cx="2667000" cy="14688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 coastal products: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Bathymetry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 changes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quality parameters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50627df9c6_0_0"/>
          <p:cNvSpPr/>
          <p:nvPr/>
        </p:nvSpPr>
        <p:spPr>
          <a:xfrm>
            <a:off x="33300" y="2406550"/>
            <a:ext cx="5429400" cy="16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Representatives from industries and start-ups deliberated the requirements from satellite observations and modelling for their coastal activities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22fce16df_0_0"/>
          <p:cNvSpPr txBox="1"/>
          <p:nvPr>
            <p:ph type="title"/>
          </p:nvPr>
        </p:nvSpPr>
        <p:spPr>
          <a:xfrm>
            <a:off x="2522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rgbClr val="FFFF00"/>
                </a:solidFill>
              </a:rPr>
              <a:t>COAST Application Knowledge Hub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96" name="Google Shape;96;g1522fce16d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07439"/>
            <a:ext cx="11887202" cy="5252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131600" y="216000"/>
            <a:ext cx="10960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3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Upcoming Work Plan Activities &amp; Needs</a:t>
            </a:r>
            <a:endParaRPr b="1" i="0" sz="9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57250" y="1200000"/>
            <a:ext cx="11934000" cy="5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Product Development Areas: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Carbon (with MBON)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Mapping/Monitoring (e.g., seagrasses/mangroves, w/GEO Blue Planet)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Biodiversity (with GEOBON; TBC)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Pilot Regions: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(Arctic focus); Asia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Needs: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 and utilize data/products from additional CEOS missions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emphasis on using the CEOS-EAIL which will require further sustainment and development support to expand capabilities and data offerings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Looking for interested CEOS agencies to provide active leadership and support in these new and expanding areas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22fce16df_2_7"/>
          <p:cNvSpPr txBox="1"/>
          <p:nvPr>
            <p:ph idx="1" type="body"/>
          </p:nvPr>
        </p:nvSpPr>
        <p:spPr>
          <a:xfrm>
            <a:off x="348308" y="12862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>
                <a:solidFill>
                  <a:srgbClr val="FF0000"/>
                </a:solidFill>
              </a:rPr>
              <a:t>Each Ad Hoc Team</a:t>
            </a:r>
            <a:r>
              <a:rPr lang="en-GB" sz="2600"/>
              <a:t> will have an initial two-year term and will be required to report at the Plenary after completion of their first year on progress and expectation to meet objectives by the end of the two-year term. 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If the Ad Hoc Team is not able to demonstrate significant progress and agency support to accomplish the objectives within the two-year term, the Plenary may decide to disband the Ad Hoc Team after only one year. 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❖"/>
            </a:pPr>
            <a:r>
              <a:rPr lang="en-GB" sz="2600">
                <a:solidFill>
                  <a:srgbClr val="FF0000"/>
                </a:solidFill>
              </a:rPr>
              <a:t>If it is clear that the objective of the Ad Hoc Team will exceed the initial two-year term, the Ad Hoc Team will either: </a:t>
            </a:r>
            <a:endParaRPr sz="2600">
              <a:solidFill>
                <a:srgbClr val="FF0000"/>
              </a:solidFill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▪"/>
            </a:pPr>
            <a:r>
              <a:rPr lang="en-GB" sz="2600">
                <a:solidFill>
                  <a:srgbClr val="FF0000"/>
                </a:solidFill>
              </a:rPr>
              <a:t>identify an existing permanent mechanism for the activities of the Ad Hoc Team; </a:t>
            </a:r>
            <a:endParaRPr sz="2600">
              <a:solidFill>
                <a:srgbClr val="FF0000"/>
              </a:solidFill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▪"/>
            </a:pPr>
            <a:r>
              <a:rPr lang="en-GB" sz="2600">
                <a:solidFill>
                  <a:srgbClr val="FF0000"/>
                </a:solidFill>
              </a:rPr>
              <a:t>recommend Plenary consider the creation of a new permanent mechanism; </a:t>
            </a:r>
            <a:endParaRPr sz="2600">
              <a:solidFill>
                <a:srgbClr val="FF0000"/>
              </a:solidFill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▪"/>
            </a:pPr>
            <a:r>
              <a:rPr lang="en-GB" sz="2600">
                <a:solidFill>
                  <a:srgbClr val="FF0000"/>
                </a:solidFill>
              </a:rPr>
              <a:t>or request that Plenary grant a one year extension of the Ad Hoc Team.</a:t>
            </a:r>
            <a:endParaRPr sz="2600">
              <a:solidFill>
                <a:srgbClr val="FF0000"/>
              </a:solidFill>
            </a:endParaRPr>
          </a:p>
        </p:txBody>
      </p:sp>
      <p:sp>
        <p:nvSpPr>
          <p:cNvPr id="109" name="Google Shape;109;g1522fce16df_2_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rgbClr val="FFFF00"/>
                </a:solidFill>
              </a:rPr>
              <a:t>CEOS Governance and Processes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22fce16df_2_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Continuity of CEOS-COAST</a:t>
            </a:r>
            <a:endParaRPr b="1" i="0" sz="14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522fce16df_2_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522fce16df_2_0"/>
          <p:cNvSpPr txBox="1"/>
          <p:nvPr/>
        </p:nvSpPr>
        <p:spPr>
          <a:xfrm>
            <a:off x="257250" y="1123800"/>
            <a:ext cx="11934000" cy="49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discussion and consideration in advance of CEOS Plenary: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GB" sz="2800">
                <a:solidFill>
                  <a:schemeClr val="dk1"/>
                </a:solidFill>
              </a:rPr>
              <a:t>Request that Plenary grants CEOS-COAST a one year extension for a third year as an Ad Hoc Team (consistent w/process paper), </a:t>
            </a:r>
            <a:endParaRPr sz="2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GB" sz="2800">
                <a:solidFill>
                  <a:schemeClr val="dk1"/>
                </a:solidFill>
              </a:rPr>
              <a:t>-and/or-</a:t>
            </a:r>
            <a:endParaRPr sz="2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GB" sz="2800">
                <a:solidFill>
                  <a:schemeClr val="dk1"/>
                </a:solidFill>
              </a:rPr>
              <a:t>In coordination with forthcoming CEOS Ocean Coordination Group recommendations, establish a new AHT for Ocean Decade to subsume COAST et al.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2021-10-07T09:33:41Z</dcterms:created>
  <dc:creator>Elizabeth Marion Rose</dc:creator>
</cp:coreProperties>
</file>