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" pitchFamily="2" charset="0"/>
      <p:regular r:id="rId12"/>
      <p:bold r:id="rId13"/>
      <p:italic r:id="rId14"/>
      <p:boldItalic r:id="rId15"/>
    </p:embeddedFont>
    <p:embeddedFont>
      <p:font typeface="Roboto Medium" pitchFamily="2" charset="0"/>
      <p:regular r:id="rId16"/>
      <p:bold r:id="rId17"/>
      <p:italic r:id="rId18"/>
      <p:boldItalic r:id="rId19"/>
    </p:embeddedFont>
    <p:embeddedFont>
      <p:font typeface="Roboto Thin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8460a1c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158460a1c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8460a1c5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58460a1c5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8460a1c5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58460a1c5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</a:t>
            </a:r>
            <a:r>
              <a:rPr lang="en-GB" b="1">
                <a:solidFill>
                  <a:schemeClr val="accent1"/>
                </a:solidFill>
              </a:rPr>
              <a:t>TW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1">
                <a:solidFill>
                  <a:schemeClr val="accent1"/>
                </a:solidFill>
              </a:rPr>
              <a:t>14-15 September 2022</a:t>
            </a: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SIT-TW, 13-15 September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SIT-TW, 13-15 September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SIT-TW, 13-15 September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9R5PC0Yg5Gu6RaPHP5nWMs4l6_iMHXkuC_CyaRWZIlM/edit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9R5PC0Yg5Gu6RaPHP5nWMs4l6_iMHXkuC_CyaRWZIlM/ed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EOTEC DevNet</a:t>
            </a:r>
            <a:endParaRPr sz="7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endParaRPr sz="4000" i="1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accent1"/>
                </a:solidFill>
              </a:rPr>
              <a:t>Jorge Del Rio Vera, WGCapD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#5</a:t>
            </a:r>
            <a:r>
              <a:rPr lang="en-GB" sz="2200" b="1">
                <a:solidFill>
                  <a:schemeClr val="accent1"/>
                </a:solidFill>
              </a:rPr>
              <a:t>.1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</a:t>
            </a:r>
            <a:r>
              <a:rPr lang="en-GB" sz="2200" b="1">
                <a:solidFill>
                  <a:schemeClr val="accent1"/>
                </a:solidFill>
              </a:rPr>
              <a:t> TW 2022, ESA/ESRIN</a:t>
            </a:r>
            <a:endParaRPr sz="2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accent1"/>
                </a:solidFill>
              </a:rPr>
              <a:t>14th - 15th September 2022</a:t>
            </a:r>
            <a:endParaRPr sz="2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400"/>
              <a:t>EOTEC DevNet: Connecting Capacity Builders</a:t>
            </a:r>
            <a:endParaRPr sz="3400"/>
          </a:p>
        </p:txBody>
      </p:sp>
      <p:sp>
        <p:nvSpPr>
          <p:cNvPr id="73" name="Google Shape;73;p8"/>
          <p:cNvSpPr txBox="1"/>
          <p:nvPr/>
        </p:nvSpPr>
        <p:spPr>
          <a:xfrm>
            <a:off x="460475" y="1209425"/>
            <a:ext cx="5183700" cy="51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Earth Observation Training, Education, and Capacity Development Network (EOTEC DevNet) plays a unique role in fostering collaboration and eliminating duplication among space-based asset providers and others engaged in EO-related capacity building. In particular, EOTEC: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16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Hosts a diverse community spanning space asset providers and operational global/national met agencies, universities, regional science centers, and EO-related development initiatives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16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a distinct focus on identifying gaps and overlaps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16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-GB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and enhances WGCapD and CEOS work and priorities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600" y="2351075"/>
            <a:ext cx="5600174" cy="244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Key Accomplishments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253025" y="1139350"/>
            <a:ext cx="5530200" cy="53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8B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➢"/>
            </a:pPr>
            <a:r>
              <a:rPr lang="en-GB" sz="1600" dirty="0">
                <a:solidFill>
                  <a:schemeClr val="dk1"/>
                </a:solidFill>
              </a:rPr>
              <a:t>Functional global and regional structures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○"/>
            </a:pPr>
            <a:r>
              <a:rPr lang="en-GB" sz="1600" dirty="0">
                <a:solidFill>
                  <a:schemeClr val="dk1"/>
                </a:solidFill>
              </a:rPr>
              <a:t>Global Task Team and Leadership Group coordinating efforts across partner networks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○"/>
            </a:pPr>
            <a:r>
              <a:rPr lang="en-GB" sz="1600" dirty="0">
                <a:solidFill>
                  <a:schemeClr val="dk1"/>
                </a:solidFill>
              </a:rPr>
              <a:t>Four regional Communities of Practice (CoPs) meeting regularly, three have local co-leads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➢"/>
            </a:pPr>
            <a:r>
              <a:rPr lang="en-GB" sz="1600" dirty="0">
                <a:solidFill>
                  <a:schemeClr val="dk1"/>
                </a:solidFill>
              </a:rPr>
              <a:t>Preliminary needs identified by CoPs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➢"/>
            </a:pPr>
            <a:r>
              <a:rPr lang="en-GB" sz="1600" dirty="0">
                <a:solidFill>
                  <a:schemeClr val="dk1"/>
                </a:solidFill>
              </a:rPr>
              <a:t>Co-developed products: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○"/>
            </a:pPr>
            <a:r>
              <a:rPr lang="en-GB" sz="1600" dirty="0">
                <a:solidFill>
                  <a:schemeClr val="dk1"/>
                </a:solidFill>
              </a:rPr>
              <a:t>Flood tools tracker - thank you to CEOS SEO for support!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○"/>
            </a:pPr>
            <a:r>
              <a:rPr lang="en-GB" sz="1600" dirty="0">
                <a:solidFill>
                  <a:schemeClr val="dk1"/>
                </a:solidFill>
              </a:rPr>
              <a:t>Flood extent use case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➢"/>
            </a:pPr>
            <a:r>
              <a:rPr lang="en-GB" sz="1600" dirty="0">
                <a:solidFill>
                  <a:schemeClr val="dk1"/>
                </a:solidFill>
              </a:rPr>
              <a:t>Network analysis to assess coordination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➢"/>
            </a:pPr>
            <a:r>
              <a:rPr lang="en-GB" sz="1600" dirty="0">
                <a:solidFill>
                  <a:schemeClr val="dk1"/>
                </a:solidFill>
              </a:rPr>
              <a:t>Joint work with EO College and EO4GEO Alliance, good engagement with Digital Earth Africa and SELPER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➢"/>
            </a:pPr>
            <a:r>
              <a:rPr lang="en-GB" sz="1600" dirty="0">
                <a:solidFill>
                  <a:schemeClr val="dk1"/>
                </a:solidFill>
              </a:rPr>
              <a:t>Communication platforms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○"/>
            </a:pPr>
            <a:r>
              <a:rPr lang="en-GB" sz="1600" dirty="0">
                <a:solidFill>
                  <a:schemeClr val="dk1"/>
                </a:solidFill>
              </a:rPr>
              <a:t>Independent website under development, content currently hosted at ceos.org/</a:t>
            </a:r>
            <a:r>
              <a:rPr lang="en-GB" sz="1600" dirty="0" err="1">
                <a:solidFill>
                  <a:schemeClr val="dk1"/>
                </a:solidFill>
              </a:rPr>
              <a:t>eotec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○"/>
            </a:pPr>
            <a:r>
              <a:rPr lang="en-GB" sz="1600" dirty="0">
                <a:solidFill>
                  <a:schemeClr val="dk1"/>
                </a:solidFill>
              </a:rPr>
              <a:t>Twitter account launched at @EOTECDevNet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○"/>
            </a:pPr>
            <a:r>
              <a:rPr lang="en-GB" sz="1600" dirty="0">
                <a:solidFill>
                  <a:schemeClr val="dk1"/>
                </a:solidFill>
              </a:rPr>
              <a:t>Slack and ASANA utilized at Secretariat level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○"/>
            </a:pPr>
            <a:r>
              <a:rPr lang="en-GB" sz="1600" dirty="0">
                <a:solidFill>
                  <a:schemeClr val="dk1"/>
                </a:solidFill>
              </a:rPr>
              <a:t>WhatsApp group to be </a:t>
            </a:r>
            <a:r>
              <a:rPr lang="en-GB" sz="1600" dirty="0" err="1">
                <a:solidFill>
                  <a:schemeClr val="dk1"/>
                </a:solidFill>
              </a:rPr>
              <a:t>trialed</a:t>
            </a:r>
            <a:r>
              <a:rPr lang="en-GB" sz="1600" dirty="0">
                <a:solidFill>
                  <a:schemeClr val="dk1"/>
                </a:solidFill>
              </a:rPr>
              <a:t> for Africa; Slack for Europe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B7A"/>
              </a:buClr>
              <a:buSzPct val="112500"/>
              <a:buChar char="➢"/>
            </a:pPr>
            <a:r>
              <a:rPr lang="en-GB" sz="1600" dirty="0">
                <a:solidFill>
                  <a:schemeClr val="dk1"/>
                </a:solidFill>
              </a:rPr>
              <a:t>Theory of change, M&amp;E framework and sustainability plan developed</a:t>
            </a:r>
            <a:endParaRPr sz="2800" i="1" dirty="0">
              <a:solidFill>
                <a:srgbClr val="008B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" name="Google Shape;81;p9"/>
          <p:cNvGrpSpPr/>
          <p:nvPr/>
        </p:nvGrpSpPr>
        <p:grpSpPr>
          <a:xfrm>
            <a:off x="6575500" y="4933773"/>
            <a:ext cx="5048858" cy="1024223"/>
            <a:chOff x="1593000" y="2322568"/>
            <a:chExt cx="2939827" cy="643356"/>
          </a:xfrm>
        </p:grpSpPr>
        <p:sp>
          <p:nvSpPr>
            <p:cNvPr id="82" name="Google Shape;82;p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Needs </a:t>
              </a:r>
              <a:r>
                <a:rPr lang="en-GB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</a:t>
              </a:r>
              <a:r>
                <a:rPr lang="en-GB" sz="17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ssessment </a:t>
              </a:r>
              <a:r>
                <a:rPr lang="en-GB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</a:t>
              </a:r>
              <a:r>
                <a:rPr lang="en-GB" sz="17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uidance</a:t>
              </a:r>
              <a:endParaRPr sz="17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GB" sz="15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15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87" name="Google Shape;87;p9"/>
          <p:cNvGrpSpPr/>
          <p:nvPr/>
        </p:nvGrpSpPr>
        <p:grpSpPr>
          <a:xfrm>
            <a:off x="6575500" y="3891211"/>
            <a:ext cx="5048858" cy="1024223"/>
            <a:chOff x="1593000" y="2322568"/>
            <a:chExt cx="2939827" cy="643356"/>
          </a:xfrm>
        </p:grpSpPr>
        <p:sp>
          <p:nvSpPr>
            <p:cNvPr id="88" name="Google Shape;88;p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Drought </a:t>
              </a:r>
              <a:r>
                <a:rPr lang="en-GB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</a:t>
              </a:r>
              <a:r>
                <a:rPr lang="en-GB" sz="17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orking </a:t>
              </a:r>
              <a:r>
                <a:rPr lang="en-GB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</a:t>
              </a:r>
              <a:r>
                <a:rPr lang="en-GB" sz="17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roups</a:t>
              </a:r>
              <a:endParaRPr sz="17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GB" sz="15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15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93" name="Google Shape;93;p9"/>
          <p:cNvGrpSpPr/>
          <p:nvPr/>
        </p:nvGrpSpPr>
        <p:grpSpPr>
          <a:xfrm>
            <a:off x="6575500" y="1806056"/>
            <a:ext cx="5048858" cy="1024223"/>
            <a:chOff x="1593000" y="2322568"/>
            <a:chExt cx="2939827" cy="643356"/>
          </a:xfrm>
        </p:grpSpPr>
        <p:sp>
          <p:nvSpPr>
            <p:cNvPr id="94" name="Google Shape;94;p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Regional CoP </a:t>
              </a:r>
              <a:r>
                <a:rPr lang="en-GB" sz="17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Task </a:t>
              </a:r>
              <a:r>
                <a:rPr lang="en-GB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</a:t>
              </a:r>
              <a:r>
                <a:rPr lang="en-GB" sz="17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eams</a:t>
              </a:r>
              <a:endParaRPr sz="17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GB" sz="15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15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99" name="Google Shape;99;p9"/>
          <p:cNvGrpSpPr/>
          <p:nvPr/>
        </p:nvGrpSpPr>
        <p:grpSpPr>
          <a:xfrm>
            <a:off x="6575500" y="2848519"/>
            <a:ext cx="5048858" cy="1024223"/>
            <a:chOff x="1593000" y="2322568"/>
            <a:chExt cx="2939827" cy="643356"/>
          </a:xfrm>
        </p:grpSpPr>
        <p:sp>
          <p:nvSpPr>
            <p:cNvPr id="100" name="Google Shape;100;p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Floods </a:t>
              </a:r>
              <a:r>
                <a:rPr lang="en-GB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</a:t>
              </a:r>
              <a:r>
                <a:rPr lang="en-GB" sz="17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orking </a:t>
              </a:r>
              <a:r>
                <a:rPr lang="en-GB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</a:t>
              </a:r>
              <a:r>
                <a:rPr lang="en-GB" sz="17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roups</a:t>
              </a:r>
              <a:endParaRPr sz="17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GB" sz="15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15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/>
          <p:nvPr/>
        </p:nvSpPr>
        <p:spPr>
          <a:xfrm>
            <a:off x="94020" y="103248"/>
            <a:ext cx="8668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</a:rPr>
              <a:t>Sustainability Plan Recommendations</a:t>
            </a:r>
            <a:endParaRPr sz="900"/>
          </a:p>
        </p:txBody>
      </p:sp>
      <p:sp>
        <p:nvSpPr>
          <p:cNvPr id="110" name="Google Shape;110;p10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0"/>
          <p:cNvSpPr txBox="1"/>
          <p:nvPr/>
        </p:nvSpPr>
        <p:spPr>
          <a:xfrm>
            <a:off x="357105" y="1290957"/>
            <a:ext cx="11112000" cy="57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dirty="0">
                <a:solidFill>
                  <a:schemeClr val="dk1"/>
                </a:solidFill>
              </a:rPr>
              <a:t>EOTEC </a:t>
            </a:r>
            <a:r>
              <a:rPr lang="en-GB" sz="1600" dirty="0" err="1">
                <a:solidFill>
                  <a:schemeClr val="dk1"/>
                </a:solidFill>
              </a:rPr>
              <a:t>DevNet</a:t>
            </a:r>
            <a:r>
              <a:rPr lang="en-GB" sz="1600" dirty="0">
                <a:solidFill>
                  <a:schemeClr val="dk1"/>
                </a:solidFill>
              </a:rPr>
              <a:t> will continue to function as an informal network of networks initiative, with each member network making a specific contribution (monetary or in-kind) towards achieving one or multiple of the program’s goals and related deliverables. These contributions could include assigning or funding personnel, offering support for development of specific products and/or covering certain program expenses (i.e. marketing materials or costs of travel).</a:t>
            </a:r>
            <a:endParaRPr sz="16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dirty="0">
                <a:solidFill>
                  <a:schemeClr val="dk1"/>
                </a:solidFill>
              </a:rPr>
              <a:t>Additional outreach will be conducted to Community of Practice (CoP) members in each of the four regions to support the part-time positions of regional CoP coordinators.</a:t>
            </a:r>
            <a:endParaRPr sz="16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Finally, support will also be sought to staff the Global Coordination team. We propose funding by the network partners or in-kind support based on a rotating schedule. NASA’s Capacity Building Program and DLR’s support to EO 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Collegue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are funding the current team</a:t>
            </a:r>
            <a:r>
              <a:rPr lang="en-GB" sz="1600" dirty="0">
                <a:solidFill>
                  <a:schemeClr val="dk1"/>
                </a:solidFill>
              </a:rPr>
              <a:t>.</a:t>
            </a:r>
            <a:br>
              <a:rPr lang="en-GB" sz="1600" dirty="0">
                <a:solidFill>
                  <a:schemeClr val="dk1"/>
                </a:solidFill>
              </a:rPr>
            </a:br>
            <a:endParaRPr lang="en-US" sz="1600" dirty="0">
              <a:solidFill>
                <a:schemeClr val="dk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lang="en-US" sz="1600" dirty="0">
                <a:solidFill>
                  <a:schemeClr val="dk1"/>
                </a:solidFill>
              </a:rPr>
              <a:t>Details available in the Sustainability Plan 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document</a:t>
            </a:r>
            <a:endParaRPr lang="en-US" sz="1600" dirty="0">
              <a:solidFill>
                <a:schemeClr val="dk1"/>
              </a:solidFill>
            </a:endParaRPr>
          </a:p>
          <a:p>
            <a:pPr marL="214312" marR="0" lvl="0" indent="-1127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/>
        </p:nvSpPr>
        <p:spPr>
          <a:xfrm>
            <a:off x="94020" y="103248"/>
            <a:ext cx="8668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</a:rPr>
              <a:t>Request for CEOS Members</a:t>
            </a:r>
            <a:endParaRPr sz="900"/>
          </a:p>
        </p:txBody>
      </p:sp>
      <p:sp>
        <p:nvSpPr>
          <p:cNvPr id="117" name="Google Shape;117;p11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357105" y="1290957"/>
            <a:ext cx="11112000" cy="540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2" marR="0" lvl="0" indent="-2397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 dirty="0">
                <a:solidFill>
                  <a:schemeClr val="dk1"/>
                </a:solidFill>
              </a:rPr>
              <a:t>Help grow the effort through participation in EOTEC </a:t>
            </a:r>
            <a:r>
              <a:rPr lang="en-GB" sz="2000" dirty="0" err="1">
                <a:solidFill>
                  <a:schemeClr val="dk1"/>
                </a:solidFill>
              </a:rPr>
              <a:t>DevNet’s</a:t>
            </a:r>
            <a:r>
              <a:rPr lang="en-GB" sz="2000" dirty="0">
                <a:solidFill>
                  <a:schemeClr val="dk1"/>
                </a:solidFill>
              </a:rPr>
              <a:t> regional communities of practice and thematic working groups. Meeting details available at ceos.org/</a:t>
            </a:r>
            <a:r>
              <a:rPr lang="en-GB" sz="2000" dirty="0" err="1">
                <a:solidFill>
                  <a:schemeClr val="dk1"/>
                </a:solidFill>
              </a:rPr>
              <a:t>eotec</a:t>
            </a:r>
            <a:endParaRPr sz="20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214312" marR="0" lvl="0" indent="-2397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 dirty="0">
                <a:solidFill>
                  <a:schemeClr val="dk1"/>
                </a:solidFill>
              </a:rPr>
              <a:t>Review the proposed </a:t>
            </a:r>
            <a:r>
              <a:rPr lang="en-GB" sz="2000" u="sng" dirty="0">
                <a:solidFill>
                  <a:schemeClr val="hlink"/>
                </a:solidFill>
                <a:hlinkClick r:id="rId3"/>
              </a:rPr>
              <a:t>sustainability plan</a:t>
            </a:r>
            <a:r>
              <a:rPr lang="en-GB" sz="2000" dirty="0">
                <a:solidFill>
                  <a:schemeClr val="dk1"/>
                </a:solidFill>
              </a:rPr>
              <a:t> and consider outlined approaches to staffing, including in-kind support for the part-time positions of regional community of practice coordinators. For endorsement at Plenary</a:t>
            </a:r>
          </a:p>
          <a:p>
            <a:pPr marL="214312" marR="0" lvl="0" indent="-2397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endParaRPr sz="1800" dirty="0">
              <a:solidFill>
                <a:schemeClr val="dk1"/>
              </a:solidFill>
            </a:endParaRPr>
          </a:p>
          <a:p>
            <a:pPr marL="214312" marR="0" lvl="0" indent="-2397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 dirty="0">
                <a:solidFill>
                  <a:schemeClr val="dk1"/>
                </a:solidFill>
              </a:rPr>
              <a:t>Continue letting CEOS SEO support key EOTEC </a:t>
            </a:r>
            <a:r>
              <a:rPr lang="en-GB" sz="2000" dirty="0" err="1">
                <a:solidFill>
                  <a:schemeClr val="dk1"/>
                </a:solidFill>
              </a:rPr>
              <a:t>DevNet</a:t>
            </a:r>
            <a:r>
              <a:rPr lang="en-GB" sz="2000" dirty="0">
                <a:solidFill>
                  <a:schemeClr val="dk1"/>
                </a:solidFill>
              </a:rPr>
              <a:t> products that are of greatest benefit to the capacity building community</a:t>
            </a:r>
            <a:br>
              <a:rPr lang="en-GB" sz="2000" dirty="0">
                <a:solidFill>
                  <a:schemeClr val="dk1"/>
                </a:solidFill>
              </a:rPr>
            </a:br>
            <a:endParaRPr lang="en-GB" sz="1200" dirty="0">
              <a:solidFill>
                <a:schemeClr val="dk1"/>
              </a:solidFill>
            </a:endParaRPr>
          </a:p>
          <a:p>
            <a:pPr marL="214312" marR="0" lvl="0" indent="-2397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 dirty="0">
                <a:solidFill>
                  <a:schemeClr val="dk1"/>
                </a:solidFill>
              </a:rPr>
              <a:t>Pending satisfactory Phase 2 report (will include monitoring and evaluation data, network analysis) endorse EOTEC </a:t>
            </a:r>
            <a:r>
              <a:rPr lang="en-GB" sz="2000" dirty="0" err="1">
                <a:solidFill>
                  <a:schemeClr val="dk1"/>
                </a:solidFill>
              </a:rPr>
              <a:t>DevNet</a:t>
            </a:r>
            <a:r>
              <a:rPr lang="en-GB" sz="2000" dirty="0">
                <a:solidFill>
                  <a:schemeClr val="dk1"/>
                </a:solidFill>
              </a:rPr>
              <a:t> initiative at CEOS SIT-38 to continue to Phase 3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538</Words>
  <Application>Microsoft Office PowerPoint</Application>
  <PresentationFormat>Widescreen</PresentationFormat>
  <Paragraphs>53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Roboto Medium</vt:lpstr>
      <vt:lpstr>Roboto Thin</vt:lpstr>
      <vt:lpstr>Calibri</vt:lpstr>
      <vt:lpstr>Courier New</vt:lpstr>
      <vt:lpstr>Noto Sans Symbols</vt:lpstr>
      <vt:lpstr>Roboto</vt:lpstr>
      <vt:lpstr>Arial</vt:lpstr>
      <vt:lpstr>ceos</vt:lpstr>
      <vt:lpstr>EOTEC DevNet </vt:lpstr>
      <vt:lpstr>EOTEC DevNet: Connecting Capacity Builders</vt:lpstr>
      <vt:lpstr>Key Accomplishments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EOTEC DevNet </dc:title>
  <cp:lastModifiedBy>Jorge Del Rio Vera</cp:lastModifiedBy>
  <cp:revision>3</cp:revision>
  <dcterms:modified xsi:type="dcterms:W3CDTF">2022-09-15T09:24:41Z</dcterms:modified>
</cp:coreProperties>
</file>