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7.jpg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 l="0" r="0" t="0"/>
          <a:stretch/>
        </p:blipFill>
        <p:spPr>
          <a:xfrm flipH="1" rot="10800000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nature&#10;&#10;Description automatically generated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rect b="b" l="l" r="r" t="t"/>
            <a:pathLst>
              <a:path extrusionOk="0" h="4901119" w="6751471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rotWithShape="0" algn="br" dir="135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rect b="b" l="l" r="r" t="t"/>
            <a:pathLst>
              <a:path extrusionOk="0" h="6836301" w="1476191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b="-8773" l="32582" r="8554" t="2399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b="673" l="54016" r="11355" t="36081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0" i="0" sz="8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4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</a:t>
            </a:r>
            <a:r>
              <a:rPr b="1" lang="en-GB">
                <a:solidFill>
                  <a:schemeClr val="accent1"/>
                </a:solidFill>
              </a:rPr>
              <a:t>TW</a:t>
            </a:r>
            <a:r>
              <a:rPr b="1" i="0" lang="en-GB" sz="14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lang="en-GB">
                <a:solidFill>
                  <a:schemeClr val="accent1"/>
                </a:solidFill>
              </a:rPr>
              <a:t>14-15 September 2022</a:t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SIT-TW, 13-15 September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SIT-TW, 13-15 September 2022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/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GB">
                <a:solidFill>
                  <a:schemeClr val="accent1"/>
                </a:solidFill>
              </a:rPr>
              <a:t>SIT-TW, 13-15 September 2022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 amt="34000"/>
          </a:blip>
          <a:srcRect b="35419" l="51339" r="-2839" t="3926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flipH="1" rot="10800000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drive/folders/1AwVSFxGc8cLqSYVMDn3MgWztMucTPMqx?usp=sharing" TargetMode="External"/><Relationship Id="rId4" Type="http://schemas.openxmlformats.org/officeDocument/2006/relationships/hyperlink" Target="mailto:george@symbioscomms.com" TargetMode="External"/><Relationship Id="rId5" Type="http://schemas.openxmlformats.org/officeDocument/2006/relationships/hyperlink" Target="mailto:Ivan.Petiteville@esa.int" TargetMode="External"/><Relationship Id="rId6" Type="http://schemas.openxmlformats.org/officeDocument/2006/relationships/hyperlink" Target="https://ceos.org/meetings/2022-sit-technical-workshop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/>
              <a:t>SIT Technical Workshop 2022</a:t>
            </a:r>
            <a:endParaRPr sz="7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i="1" lang="en-GB" sz="4000"/>
              <a:t>Presentation Template and Guidance</a:t>
            </a:r>
            <a:endParaRPr i="1" sz="4000"/>
          </a:p>
        </p:txBody>
      </p:sp>
      <p:sp>
        <p:nvSpPr>
          <p:cNvPr id="67" name="Google Shape;67;p7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accent1"/>
              </a:solidFill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Presenter, Organization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</a:t>
            </a:r>
            <a:endParaRPr/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</a:t>
            </a:r>
            <a:r>
              <a:rPr b="1" lang="en-GB" sz="2200">
                <a:solidFill>
                  <a:schemeClr val="accent1"/>
                </a:solidFill>
              </a:rPr>
              <a:t> TW 2022, ESA/ESRIN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200">
                <a:solidFill>
                  <a:schemeClr val="accent1"/>
                </a:solidFill>
              </a:rPr>
              <a:t>14th - 15th September 2022</a:t>
            </a:r>
            <a:endParaRPr b="1" i="0" sz="2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1</a:t>
            </a:r>
            <a:endParaRPr/>
          </a:p>
        </p:txBody>
      </p:sp>
      <p:sp>
        <p:nvSpPr>
          <p:cNvPr id="73" name="Google Shape;73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8"/>
          <p:cNvSpPr txBox="1"/>
          <p:nvPr/>
        </p:nvSpPr>
        <p:spPr>
          <a:xfrm>
            <a:off x="357105" y="1290957"/>
            <a:ext cx="11112000" cy="44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Presenters should name their file using the following convention:</a:t>
            </a:r>
            <a:endParaRPr/>
          </a:p>
          <a:p>
            <a:pPr indent="-214312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AgendaItemNumber_LastName_Subject_Version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</a:t>
            </a:r>
            <a:r>
              <a:rPr i="1" lang="en-GB" sz="1600">
                <a:solidFill>
                  <a:schemeClr val="dk1"/>
                </a:solidFill>
              </a:rPr>
              <a:t>1.1_Petiteville_Welcome_v1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>
                <a:solidFill>
                  <a:schemeClr val="dk1"/>
                </a:solidFill>
              </a:rPr>
              <a:t>Documents and presentations should be uploaded to the shared folder to allow for streamlined self service</a:t>
            </a:r>
            <a:endParaRPr b="1"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sng">
                <a:solidFill>
                  <a:schemeClr val="hlink"/>
                </a:solidFill>
                <a:hlinkClick r:id="rId3"/>
              </a:rPr>
              <a:t>Shared Presentation Folder</a:t>
            </a:r>
            <a:r>
              <a:rPr b="1" i="1" lang="en-GB" sz="1600">
                <a:solidFill>
                  <a:schemeClr val="dk1"/>
                </a:solidFill>
              </a:rPr>
              <a:t> </a:t>
            </a:r>
            <a:r>
              <a:rPr b="1" i="1" lang="en-GB" sz="1600">
                <a:solidFill>
                  <a:schemeClr val="dk1"/>
                </a:solidFill>
              </a:rPr>
              <a:t>(default view only, ask for upload/edit permission as required)</a:t>
            </a:r>
            <a:endParaRPr b="1"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>
                <a:solidFill>
                  <a:schemeClr val="dk1"/>
                </a:solidFill>
              </a:rPr>
              <a:t>For support</a:t>
            </a:r>
            <a:r>
              <a:rPr i="1" lang="en-GB" sz="1600">
                <a:solidFill>
                  <a:schemeClr val="dk1"/>
                </a:solidFill>
              </a:rPr>
              <a:t> contact </a:t>
            </a:r>
            <a:r>
              <a:rPr i="1" lang="en-GB" sz="1600" u="sng">
                <a:solidFill>
                  <a:schemeClr val="hlink"/>
                </a:solidFill>
                <a:hlinkClick r:id="rId4"/>
              </a:rPr>
              <a:t>george@symbioscomms.com</a:t>
            </a:r>
            <a:r>
              <a:rPr i="1" lang="en-GB" sz="1600">
                <a:solidFill>
                  <a:schemeClr val="dk1"/>
                </a:solidFill>
              </a:rPr>
              <a:t> and/or </a:t>
            </a:r>
            <a:r>
              <a:rPr i="1" lang="en-GB" sz="1600" u="sng">
                <a:solidFill>
                  <a:schemeClr val="hlink"/>
                </a:solidFill>
                <a:hlinkClick r:id="rId5"/>
              </a:rPr>
              <a:t>Ivan.Petiteville@esa.int</a:t>
            </a:r>
            <a:endParaRPr i="1" sz="1600">
              <a:solidFill>
                <a:schemeClr val="dk1"/>
              </a:solidFill>
            </a:endParaRPr>
          </a:p>
          <a:p>
            <a:pPr indent="-214312" lvl="1" marL="6715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Documents and </a:t>
            </a:r>
            <a:r>
              <a:rPr b="1" i="1" lang="en-GB" sz="1600">
                <a:solidFill>
                  <a:schemeClr val="dk1"/>
                </a:solidFill>
              </a:rPr>
              <a:t>Presentations</a:t>
            </a:r>
            <a:r>
              <a:rPr b="1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be submitted by </a:t>
            </a:r>
            <a:r>
              <a:rPr b="1" i="1" lang="en-GB" sz="1600">
                <a:solidFill>
                  <a:schemeClr val="dk1"/>
                </a:solidFill>
              </a:rPr>
              <a:t>6 September</a:t>
            </a:r>
            <a:endParaRPr b="1"/>
          </a:p>
          <a:p>
            <a:pPr indent="-112712" lvl="1" marL="6715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1" sz="16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i="1"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Reporting to engage discussion or decision is encouraged</a:t>
            </a: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but detailed reporting should be provided as pre-meeting reading material or in background slides.</a:t>
            </a:r>
            <a:endParaRPr sz="16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214312" lvl="0" marL="214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❖"/>
            </a:pPr>
            <a:r>
              <a:rPr lang="en-GB" sz="1600">
                <a:solidFill>
                  <a:schemeClr val="dk1"/>
                </a:solidFill>
              </a:rPr>
              <a:t>Meeting website: </a:t>
            </a:r>
            <a:r>
              <a:rPr lang="en-GB" sz="1600" u="sng">
                <a:solidFill>
                  <a:schemeClr val="hlink"/>
                </a:solidFill>
                <a:hlinkClick r:id="rId6"/>
              </a:rPr>
              <a:t>https://ceos.org/meetings/2022-sit-technical-workshop/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75" name="Google Shape;75;p8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8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/>
        </p:nvSpPr>
        <p:spPr>
          <a:xfrm>
            <a:off x="94020" y="103248"/>
            <a:ext cx="866851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 Guidelines 2</a:t>
            </a:r>
            <a:endParaRPr/>
          </a:p>
        </p:txBody>
      </p:sp>
      <p:sp>
        <p:nvSpPr>
          <p:cNvPr id="82" name="Google Shape;82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b="1" lang="en-GB" sz="1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9"/>
          <p:cNvSpPr txBox="1"/>
          <p:nvPr/>
        </p:nvSpPr>
        <p:spPr>
          <a:xfrm>
            <a:off x="357105" y="1290957"/>
            <a:ext cx="11112000" cy="29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explicitly highlight the decisions, outcomes, or actions you are seeking. The more explicit you are, the better. i.e., feel free to provide text for a proposed action – it may be revised later, but this approach will help with the efficient preparation of the actions record of the CEOS Plenary.</a:t>
            </a:r>
            <a:endParaRPr/>
          </a:p>
          <a:p>
            <a:pPr indent="-1127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43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❖"/>
            </a:pPr>
            <a:r>
              <a:rPr lang="en-GB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relevant and possible</a:t>
            </a:r>
            <a:r>
              <a:rPr lang="en-GB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presenters are invited to highlight for the CEOS community, and especially for CEOS Principals and stakeholders, significant milestones and key accomplishments. Please</a:t>
            </a:r>
            <a:r>
              <a:rPr lang="en-GB" sz="1600">
                <a:solidFill>
                  <a:schemeClr val="dk1"/>
                </a:solidFill>
              </a:rPr>
              <a:t> </a:t>
            </a:r>
            <a:r>
              <a:rPr lang="en-GB" sz="1600">
                <a:solidFill>
                  <a:schemeClr val="dk1"/>
                </a:solidFill>
              </a:rPr>
              <a:t>reference</a:t>
            </a:r>
            <a:r>
              <a:rPr lang="en-GB" sz="1600">
                <a:solidFill>
                  <a:schemeClr val="dk1"/>
                </a:solidFill>
              </a:rPr>
              <a:t> the CEOS 2022-2024 Work Plan where relevant </a:t>
            </a:r>
            <a:r>
              <a:rPr lang="en-GB" sz="1600">
                <a:solidFill>
                  <a:schemeClr val="dk1"/>
                </a:solidFill>
              </a:rPr>
              <a:t>deliverables</a:t>
            </a:r>
            <a:r>
              <a:rPr lang="en-GB" sz="1600">
                <a:solidFill>
                  <a:schemeClr val="dk1"/>
                </a:solidFill>
              </a:rPr>
              <a:t> or other CEOS services and functions apply.</a:t>
            </a:r>
            <a:endParaRPr/>
          </a:p>
          <a:p>
            <a:pPr indent="-112713" lvl="0" marL="214313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9"/>
          <p:cNvSpPr txBox="1"/>
          <p:nvPr>
            <p:ph idx="1" type="body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9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91" name="Google Shape;91;p10"/>
          <p:cNvSpPr txBox="1"/>
          <p:nvPr>
            <p:ph type="title"/>
          </p:nvPr>
        </p:nvSpPr>
        <p:spPr>
          <a:xfrm>
            <a:off x="176048" y="175939"/>
            <a:ext cx="9387000" cy="7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