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95141d32a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95141d32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95141d32a_0_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95141d32a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95141d32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95141d3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5141d32a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5141d32a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95141d32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395141d32a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95141d32a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95141d32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95141d32a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95141d32a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95141d32a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95141d32a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95141d32a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395141d32a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95141d32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395141d32a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</a:t>
            </a:r>
            <a:r>
              <a:rPr b="1" lang="en-GB">
                <a:solidFill>
                  <a:schemeClr val="accent1"/>
                </a:solidFill>
              </a:rPr>
              <a:t>TW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>
                <a:solidFill>
                  <a:schemeClr val="accent1"/>
                </a:solidFill>
              </a:rPr>
              <a:t>13-15 September 2022</a:t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SIT-TW, 13-15 September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SIT-TW, 13-15 September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SIT-TW, 13-15 September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LHJaeUSwVjVf9ap_PR5sh439d7MP2U0WrAKGH_vOP2s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5000"/>
              <a:t>2.3 Other Examples in Relation to New Space</a:t>
            </a:r>
            <a:endParaRPr i="1" sz="5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LSI-VC: Data Standards</a:t>
            </a:r>
            <a:endParaRPr i="1" sz="4000"/>
          </a:p>
        </p:txBody>
      </p:sp>
      <p:sp>
        <p:nvSpPr>
          <p:cNvPr id="67" name="Google Shape;67;p7"/>
          <p:cNvSpPr/>
          <p:nvPr/>
        </p:nvSpPr>
        <p:spPr>
          <a:xfrm>
            <a:off x="7222284" y="41002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Steve Labahn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 sz="2200">
                <a:solidFill>
                  <a:schemeClr val="accent1"/>
                </a:solidFill>
              </a:rPr>
              <a:t>USGS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LSI-VC Co-Lead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Item 2.3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b="1" lang="en-GB" sz="2200">
                <a:solidFill>
                  <a:schemeClr val="accent1"/>
                </a:solidFill>
              </a:rPr>
              <a:t> TW 2022, ESA/ESRIN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13th - 15th September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Other potential b</a:t>
            </a:r>
            <a:r>
              <a:rPr lang="en-GB"/>
              <a:t>enefits of increased coordination: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Clarify CEOS resourcing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Avoiding duplication of effort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Give CEOS Principals visibility over the breadth of CEOS representation to these bodies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Ensures a CEOS position is formulated and heard in all relevant fields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CEOS Principals understand the interests and activities of the various agencies wrt standardisation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CEOS &amp; Standards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324233" y="1710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Consulted broadly with LSI-VC, CEOS-ARD OG, WGCV, WGISS, etc.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 u="sng">
                <a:solidFill>
                  <a:schemeClr val="hlink"/>
                </a:solidFill>
                <a:hlinkClick r:id="rId3"/>
              </a:rPr>
              <a:t>Concept note</a:t>
            </a:r>
            <a:r>
              <a:rPr lang="en-GB" sz="2600"/>
              <a:t> sent to all of CEOS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b="1" lang="en-GB" sz="2600"/>
              <a:t>Agreement that increased coordination on standards would be beneficial </a:t>
            </a:r>
            <a:endParaRPr b="1" sz="2600"/>
          </a:p>
          <a:p>
            <a:pPr indent="-393700" lvl="0" marL="457200" rtl="0" algn="l">
              <a:spcBef>
                <a:spcPts val="2000"/>
              </a:spcBef>
              <a:spcAft>
                <a:spcPts val="2000"/>
              </a:spcAft>
              <a:buClr>
                <a:srgbClr val="990000"/>
              </a:buClr>
              <a:buSzPts val="2600"/>
              <a:buChar char="❖"/>
            </a:pPr>
            <a:r>
              <a:rPr b="1" lang="en-GB" sz="2600" u="sng">
                <a:solidFill>
                  <a:srgbClr val="990000"/>
                </a:solidFill>
              </a:rPr>
              <a:t>Suggested SIT TW decision:</a:t>
            </a:r>
            <a:r>
              <a:rPr b="1" lang="en-GB" sz="2600">
                <a:solidFill>
                  <a:srgbClr val="990000"/>
                </a:solidFill>
              </a:rPr>
              <a:t> Prepare a report to CEOS Plenary and suggest an action to prepare a </a:t>
            </a:r>
            <a:r>
              <a:rPr b="1" i="1" lang="en-GB" sz="2600">
                <a:solidFill>
                  <a:srgbClr val="990000"/>
                </a:solidFill>
              </a:rPr>
              <a:t>Strategy for CEOS Engagement with Standards Organisations (Plenary 2023 target for completion)</a:t>
            </a:r>
            <a:endParaRPr b="1" i="1">
              <a:solidFill>
                <a:srgbClr val="990000"/>
              </a:solidFill>
            </a:endParaRPr>
          </a:p>
        </p:txBody>
      </p:sp>
      <p:sp>
        <p:nvSpPr>
          <p:cNvPr id="124" name="Google Shape;124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SIT TW Side Meeting Outcome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Motivations for SIT TW Side Meeting</a:t>
            </a:r>
            <a:endParaRPr/>
          </a:p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324233" y="1406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800"/>
              <a:buAutoNum type="arabicPeriod"/>
            </a:pPr>
            <a:r>
              <a:rPr lang="en-GB"/>
              <a:t>CEOS-ARD Oversight Group and LSI-VC need the CEOS community’s help to determine next steps on engagement with standards bodies regarding ARD and interoperability </a:t>
            </a:r>
            <a:r>
              <a:rPr lang="en-GB"/>
              <a:t>concepts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800"/>
              <a:buAutoNum type="arabicPeriod"/>
            </a:pPr>
            <a:r>
              <a:rPr lang="en-GB"/>
              <a:t>To determine whether CEOS would benefit from more holistic coordination in its engagement with standards bodies and their activities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800"/>
              <a:buAutoNum type="arabicPeriod"/>
            </a:pPr>
            <a:r>
              <a:rPr lang="en-GB"/>
              <a:t>Decide whether a </a:t>
            </a:r>
            <a:r>
              <a:rPr i="1" lang="en-GB"/>
              <a:t>‘Strategy for CEOS Engagement with Standards Organisations’ </a:t>
            </a:r>
            <a:r>
              <a:rPr lang="en-GB"/>
              <a:t>is a good idea that should be presented to CEOS Principals at CEOS Plenary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Part I: ARD Standards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/>
        </p:nvSpPr>
        <p:spPr>
          <a:xfrm>
            <a:off x="367200" y="1258900"/>
            <a:ext cx="118242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Significant activity and discussion in the broader EO community around ‘Analysis Ready Data’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Term ‘ARD’ is inherently subjective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CEOS, with its long heritage, experience, and expertise has a key role to play in defining ARD for the community (Incl. ‘New Space’)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F</a:t>
            </a:r>
            <a:r>
              <a:rPr lang="en-GB" sz="2000">
                <a:solidFill>
                  <a:schemeClr val="dk1"/>
                </a:solidFill>
              </a:rPr>
              <a:t>eedback from industry (VH-RODA, JACIE, LPS, ARD2x) that formal standards are needed for ‘ARD’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Government and commercial sectors will likely not reference documents and commit funds unless they have gone through an open standard process (formal peer review, etc.)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Standards built on the foundation of CEOS-ARD would be helpful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Increase reach of the concepts of CEOS-ARD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If CEOS doesn’t engage it’s becoming clear these efforts will proceed regardless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Char char="○"/>
            </a:pPr>
            <a:r>
              <a:rPr b="1" lang="en-GB" sz="2000">
                <a:solidFill>
                  <a:schemeClr val="dk1"/>
                </a:solidFill>
              </a:rPr>
              <a:t>CEOS should remain in the driver’s seat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4" name="Google Shape;8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are we talking ARD standards?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 b="0" l="3676" r="2523" t="17904"/>
          <a:stretch/>
        </p:blipFill>
        <p:spPr>
          <a:xfrm>
            <a:off x="0" y="0"/>
            <a:ext cx="12192000" cy="600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324233" y="1710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ISO/OGC have initiated a defined process to define ARD standards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Are using CEOS-ARD as a basis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Major next step in October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This will proceed with or without CEOS representation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2000"/>
              </a:spcAft>
              <a:buClr>
                <a:srgbClr val="990000"/>
              </a:buClr>
              <a:buSzPts val="2600"/>
              <a:buChar char="❖"/>
            </a:pPr>
            <a:r>
              <a:rPr b="1" lang="en-GB" sz="2600" u="sng">
                <a:solidFill>
                  <a:srgbClr val="990000"/>
                </a:solidFill>
              </a:rPr>
              <a:t>Suggested SIT TW action:</a:t>
            </a:r>
            <a:r>
              <a:rPr b="1" lang="en-GB" sz="2600">
                <a:solidFill>
                  <a:srgbClr val="990000"/>
                </a:solidFill>
              </a:rPr>
              <a:t> CEOS to ensure that a few people with CEOS-ARD heritage (from LSI-VC agencies) are involved in the ISO-OGC Standards Working Group on ARD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SIT TW Side Meeting Outcome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Part II: </a:t>
            </a:r>
            <a:r>
              <a:rPr i="1" lang="en-GB" sz="5500"/>
              <a:t>‘Strategy for CEOS Engagement with Standards Organisations’</a:t>
            </a:r>
            <a:endParaRPr i="1" sz="5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324233" y="1177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CEOS through its member agencies has representation in numerous standards body discussions, but this is seemingly in an </a:t>
            </a:r>
            <a:r>
              <a:rPr i="1" lang="en-GB" sz="2500"/>
              <a:t>ad hoc</a:t>
            </a:r>
            <a:r>
              <a:rPr lang="en-GB" sz="2500"/>
              <a:t> fashion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OGC (SWG &amp; DWG on DGGS, Coverages, EOXP, etc.)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ISO TC 211 Geolexica / terminology / land cover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IEEE P4001 ARD/Hyperspectral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WGCV and WGISS to ISO TC 211 (i.e., ISO 19124-1 &amp; 19156)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WGCV Microwave Sensors Subgroup (MSSG) future plan to initiate ISO standards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WGISS to OGC (EOXP…?)</a:t>
            </a:r>
            <a:endParaRPr sz="2500"/>
          </a:p>
        </p:txBody>
      </p:sp>
      <p:sp>
        <p:nvSpPr>
          <p:cNvPr id="106" name="Google Shape;106;p14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CEOS &amp; Standards </a:t>
            </a:r>
            <a:r>
              <a:rPr lang="en-GB"/>
              <a:t>Background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24233" y="9489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Creates potential for: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Lack of coordination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Conflicting messages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Inconsistent positions across CEOS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No clarity on status of CEOS Agency engagement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No possibility for a coordinated CEOS input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Lack of CEOS representation in standards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500"/>
              <a:buChar char="❖"/>
            </a:pPr>
            <a:r>
              <a:rPr lang="en-GB" sz="2500"/>
              <a:t>Standards to impact CEOS Agency activities</a:t>
            </a:r>
            <a:endParaRPr sz="2500"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CEOS &amp; Standards Background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