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0" r:id="rId4"/>
    <p:sldId id="261" r:id="rId5"/>
    <p:sldId id="262" r:id="rId6"/>
    <p:sldId id="264" r:id="rId7"/>
    <p:sldId id="265" r:id="rId8"/>
    <p:sldId id="263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iiXfUsGJpOBAsgibKuTnDgzzj39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4" name="Google Shape;6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4" name="Google Shape;8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01750" y="2265730"/>
            <a:ext cx="8288157" cy="27567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7"/>
          <p:cNvPicPr preferRelativeResize="0"/>
          <p:nvPr/>
        </p:nvPicPr>
        <p:blipFill rotWithShape="1">
          <a:blip r:embed="rId3">
            <a:alphaModFix/>
          </a:blip>
          <a:srcRect b="-113"/>
          <a:stretch/>
        </p:blipFill>
        <p:spPr>
          <a:xfrm rot="10800000" flipH="1">
            <a:off x="2824280" y="4824248"/>
            <a:ext cx="5391556" cy="2038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7" descr="A picture containing nature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77344" y="-1"/>
            <a:ext cx="3714656" cy="268681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7"/>
          <p:cNvSpPr/>
          <p:nvPr/>
        </p:nvSpPr>
        <p:spPr>
          <a:xfrm flipH="1">
            <a:off x="5456394" y="1968439"/>
            <a:ext cx="6751471" cy="4901119"/>
          </a:xfrm>
          <a:custGeom>
            <a:avLst/>
            <a:gdLst/>
            <a:ahLst/>
            <a:cxnLst/>
            <a:rect l="l" t="t" r="r" b="b"/>
            <a:pathLst>
              <a:path w="6751471" h="4901119" extrusionOk="0">
                <a:moveTo>
                  <a:pt x="0" y="4901119"/>
                </a:moveTo>
                <a:cubicBezTo>
                  <a:pt x="794" y="3261063"/>
                  <a:pt x="1588" y="1640056"/>
                  <a:pt x="2382" y="0"/>
                </a:cubicBezTo>
                <a:lnTo>
                  <a:pt x="6751471" y="4901119"/>
                </a:lnTo>
                <a:lnTo>
                  <a:pt x="0" y="49011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7"/>
          <p:cNvSpPr/>
          <p:nvPr/>
        </p:nvSpPr>
        <p:spPr>
          <a:xfrm flipH="1">
            <a:off x="-4784" y="-14542"/>
            <a:ext cx="12199164" cy="6874921"/>
          </a:xfrm>
          <a:custGeom>
            <a:avLst/>
            <a:gdLst/>
            <a:ahLst/>
            <a:cxnLst/>
            <a:rect l="l" t="t" r="r" b="b"/>
            <a:pathLst>
              <a:path w="14761910" h="6836301" extrusionOk="0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27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8431" y="5311498"/>
            <a:ext cx="2738896" cy="150851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8" name="Google Shape;18;p7"/>
          <p:cNvPicPr preferRelativeResize="0"/>
          <p:nvPr/>
        </p:nvPicPr>
        <p:blipFill rotWithShape="1">
          <a:blip r:embed="rId6">
            <a:alphaModFix amt="34000"/>
          </a:blip>
          <a:srcRect l="32582" t="2399" r="8554" b="-8773"/>
          <a:stretch/>
        </p:blipFill>
        <p:spPr>
          <a:xfrm rot="5400000">
            <a:off x="5734286" y="-1016167"/>
            <a:ext cx="5455273" cy="7480884"/>
          </a:xfrm>
          <a:prstGeom prst="rtTriangle">
            <a:avLst/>
          </a:prstGeom>
          <a:noFill/>
          <a:ln>
            <a:noFill/>
          </a:ln>
        </p:spPr>
      </p:pic>
      <p:pic>
        <p:nvPicPr>
          <p:cNvPr id="19" name="Google Shape;19;p7"/>
          <p:cNvPicPr preferRelativeResize="0"/>
          <p:nvPr/>
        </p:nvPicPr>
        <p:blipFill rotWithShape="1">
          <a:blip r:embed="rId6">
            <a:alphaModFix amt="34000"/>
          </a:blip>
          <a:srcRect l="54016" t="36081" r="11355" b="672"/>
          <a:stretch/>
        </p:blipFill>
        <p:spPr>
          <a:xfrm rot="-5400000">
            <a:off x="5792642" y="4819952"/>
            <a:ext cx="1719709" cy="2366806"/>
          </a:xfrm>
          <a:prstGeom prst="rtTriangle">
            <a:avLst/>
          </a:prstGeom>
          <a:noFill/>
          <a:ln>
            <a:noFill/>
          </a:ln>
        </p:spPr>
      </p:pic>
      <p:sp>
        <p:nvSpPr>
          <p:cNvPr id="20" name="Google Shape;20;p7"/>
          <p:cNvSpPr txBox="1">
            <a:spLocks noGrp="1"/>
          </p:cNvSpPr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8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" name="Google Shape;23;p8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25" name="Google Shape;25;p8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8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8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8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SIT-TW, 13-15 September 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1"/>
          </p:nvPr>
        </p:nvSpPr>
        <p:spPr>
          <a:xfrm>
            <a:off x="324233" y="1558533"/>
            <a:ext cx="11495400" cy="46628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" name="Google Shape;33;p9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35" name="Google Shape;35;p9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9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body" idx="1"/>
          </p:nvPr>
        </p:nvSpPr>
        <p:spPr>
          <a:xfrm>
            <a:off x="386632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2"/>
          </p:nvPr>
        </p:nvSpPr>
        <p:spPr>
          <a:xfrm>
            <a:off x="6296361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9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Google Shape;41;p9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SIT-TW, 13-15 September 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" name="Google Shape;44;p10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46" name="Google Shape;46;p10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0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10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0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Google Shape;50;p10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SIT-TW, 13-15 September 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55" name="Google Shape;55;p11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1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1"/>
          </p:nvPr>
        </p:nvSpPr>
        <p:spPr>
          <a:xfrm>
            <a:off x="5180012" y="1373852"/>
            <a:ext cx="6172200" cy="4694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❖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2"/>
          </p:nvPr>
        </p:nvSpPr>
        <p:spPr>
          <a:xfrm>
            <a:off x="839788" y="1373852"/>
            <a:ext cx="3932237" cy="4630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Google Shape;59;p11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1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11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SIT-TW, 13-15 September 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7;p6"/>
          <p:cNvPicPr preferRelativeResize="0"/>
          <p:nvPr/>
        </p:nvPicPr>
        <p:blipFill rotWithShape="1">
          <a:blip r:embed="rId7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9" name="Google Shape;9;p6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6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arthdata.nasa.gov/csda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"/>
          <p:cNvSpPr txBox="1">
            <a:spLocks noGrp="1"/>
          </p:cNvSpPr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en-US" sz="7500" dirty="0"/>
              <a:t>NASA</a:t>
            </a:r>
            <a:br>
              <a:rPr lang="en-US" sz="7500" dirty="0"/>
            </a:br>
            <a:br>
              <a:rPr lang="en-US" sz="7500" dirty="0"/>
            </a:br>
            <a:r>
              <a:rPr lang="en-US" sz="4000" dirty="0"/>
              <a:t>Commercial </a:t>
            </a:r>
            <a:r>
              <a:rPr lang="en-US" sz="4000" dirty="0" err="1"/>
              <a:t>Smallsat</a:t>
            </a:r>
            <a:r>
              <a:rPr lang="en-US" sz="4000" dirty="0"/>
              <a:t> Data Acquisition (CSDA) Program</a:t>
            </a:r>
            <a:endParaRPr sz="4000" i="1" dirty="0"/>
          </a:p>
        </p:txBody>
      </p:sp>
      <p:sp>
        <p:nvSpPr>
          <p:cNvPr id="67" name="Google Shape;67;p1"/>
          <p:cNvSpPr/>
          <p:nvPr/>
        </p:nvSpPr>
        <p:spPr>
          <a:xfrm>
            <a:off x="7222284" y="4252682"/>
            <a:ext cx="4832943" cy="2605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1" dirty="0">
              <a:solidFill>
                <a:schemeClr val="accent1"/>
              </a:solidFill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GB" sz="2200" b="1" dirty="0">
                <a:solidFill>
                  <a:schemeClr val="accent1"/>
                </a:solidFill>
              </a:rPr>
              <a:t>Alfreda Hall</a:t>
            </a:r>
            <a:r>
              <a:rPr lang="en-GB" sz="22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, NASA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GB" sz="22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Agenda Item #2.2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GB" sz="22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</a:t>
            </a:r>
            <a:r>
              <a:rPr lang="en-GB" sz="2200" b="1" dirty="0">
                <a:solidFill>
                  <a:schemeClr val="accent1"/>
                </a:solidFill>
              </a:rPr>
              <a:t> </a:t>
            </a:r>
            <a:r>
              <a:rPr lang="en-GB" sz="22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TW 2022, ESA/ESRIN</a:t>
            </a:r>
            <a:endParaRPr sz="22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GB" sz="22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13th - 15th September 2022</a:t>
            </a:r>
            <a:endParaRPr sz="22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5"/>
          <p:cNvSpPr txBox="1">
            <a:spLocks noGrp="1"/>
          </p:cNvSpPr>
          <p:nvPr>
            <p:ph type="title"/>
          </p:nvPr>
        </p:nvSpPr>
        <p:spPr>
          <a:xfrm>
            <a:off x="167039" y="108373"/>
            <a:ext cx="9571546" cy="864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3200" dirty="0"/>
              <a:t>Commercial </a:t>
            </a:r>
            <a:r>
              <a:rPr lang="en-US" sz="3200" dirty="0" err="1"/>
              <a:t>Smallsat</a:t>
            </a:r>
            <a:r>
              <a:rPr lang="en-US" sz="3200" dirty="0"/>
              <a:t> Data Acquisition (CSDA) Program</a:t>
            </a:r>
            <a:endParaRPr sz="3200" b="1" dirty="0"/>
          </a:p>
        </p:txBody>
      </p:sp>
      <p:sp>
        <p:nvSpPr>
          <p:cNvPr id="4" name="Google Shape;81;p2">
            <a:extLst>
              <a:ext uri="{FF2B5EF4-FFF2-40B4-BE49-F238E27FC236}">
                <a16:creationId xmlns:a16="http://schemas.microsoft.com/office/drawing/2014/main" id="{6136C572-350C-4450-8480-1480DACBBC8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23849" y="1168507"/>
            <a:ext cx="7320123" cy="471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</a:rPr>
              <a:t>Pilot initiated in November 2017 to evaluate data from operating commercial small-satellite constellations for research and applied science activities</a:t>
            </a:r>
            <a:endParaRPr sz="2000" dirty="0">
              <a:solidFill>
                <a:schemeClr val="tx1"/>
              </a:solidFill>
            </a:endParaRPr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</a:rPr>
              <a:t>Augment and/or complement NASA Earth observations</a:t>
            </a:r>
            <a:endParaRPr sz="1800" dirty="0">
              <a:solidFill>
                <a:schemeClr val="tx1"/>
              </a:solidFill>
            </a:endParaRPr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</a:rPr>
              <a:t>Cost effective means to advance/extend research and applications </a:t>
            </a:r>
            <a:endParaRPr sz="1800" dirty="0">
              <a:solidFill>
                <a:schemeClr val="tx1"/>
              </a:solidFill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</a:rPr>
              <a:t>Blanket Purchase Agreements (BPAs) were awarded in September 2018 to Maxar (</a:t>
            </a:r>
            <a:r>
              <a:rPr lang="en-US" sz="2000" dirty="0" err="1">
                <a:solidFill>
                  <a:schemeClr val="tx1"/>
                </a:solidFill>
              </a:rPr>
              <a:t>DigitalGlobe</a:t>
            </a:r>
            <a:r>
              <a:rPr lang="en-US" sz="2000" dirty="0">
                <a:solidFill>
                  <a:schemeClr val="tx1"/>
                </a:solidFill>
              </a:rPr>
              <a:t>) Inc., Planet Labs Inc., and Spire Global</a:t>
            </a:r>
            <a:endParaRPr sz="2000" dirty="0">
              <a:solidFill>
                <a:schemeClr val="tx1"/>
              </a:solidFill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</a:rPr>
              <a:t>Pilot successfully ended early 2020 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US" sz="2000" dirty="0">
                <a:solidFill>
                  <a:schemeClr val="tx1"/>
                </a:solidFill>
              </a:rPr>
              <a:t> sustained program - CSDA Program</a:t>
            </a:r>
            <a:endParaRPr dirty="0">
              <a:solidFill>
                <a:schemeClr val="tx1"/>
              </a:solidFill>
            </a:endParaRPr>
          </a:p>
          <a:p>
            <a:pPr marL="9715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§"/>
            </a:pPr>
            <a:r>
              <a:rPr lang="en-US" sz="1800" i="1" dirty="0">
                <a:solidFill>
                  <a:schemeClr val="tx1"/>
                </a:solidFill>
              </a:rPr>
              <a:t>Restrictive nature of the End User License Agreements (EULAs) made standard scientific collaboration difficult and must be addressed in future data purchases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endParaRPr sz="1800" dirty="0">
              <a:solidFill>
                <a:schemeClr val="tx1"/>
              </a:solidFill>
            </a:endParaRPr>
          </a:p>
        </p:txBody>
      </p:sp>
      <p:pic>
        <p:nvPicPr>
          <p:cNvPr id="6" name="Google Shape;84;p2">
            <a:extLst>
              <a:ext uri="{FF2B5EF4-FFF2-40B4-BE49-F238E27FC236}">
                <a16:creationId xmlns:a16="http://schemas.microsoft.com/office/drawing/2014/main" id="{E623B9A5-87B7-43F8-866A-AB7D08FE302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48111" y="1839428"/>
            <a:ext cx="2743200" cy="3549035"/>
          </a:xfrm>
          <a:prstGeom prst="rect">
            <a:avLst/>
          </a:prstGeom>
          <a:solidFill>
            <a:srgbClr val="ECECEC"/>
          </a:solidFill>
          <a:ln w="88900" cap="sq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srgbClr val="00206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2EDA2DE-CC3D-4643-8CC5-B13DDE835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8" y="133407"/>
            <a:ext cx="9386864" cy="779002"/>
          </a:xfrm>
        </p:spPr>
        <p:txBody>
          <a:bodyPr/>
          <a:lstStyle/>
          <a:p>
            <a:r>
              <a:rPr lang="en-US" sz="3200" dirty="0"/>
              <a:t>Commercial </a:t>
            </a:r>
            <a:r>
              <a:rPr lang="en-US" sz="3200" dirty="0" err="1"/>
              <a:t>Smallsat</a:t>
            </a:r>
            <a:r>
              <a:rPr lang="en-US" sz="3200" dirty="0"/>
              <a:t> Data Acquisition (CSDA) Program Objectives</a:t>
            </a:r>
          </a:p>
        </p:txBody>
      </p:sp>
      <p:sp>
        <p:nvSpPr>
          <p:cNvPr id="4" name="Google Shape;94;p43">
            <a:extLst>
              <a:ext uri="{FF2B5EF4-FFF2-40B4-BE49-F238E27FC236}">
                <a16:creationId xmlns:a16="http://schemas.microsoft.com/office/drawing/2014/main" id="{B2FBBF8F-EACF-40B2-B1F8-01AE2F23467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23850" y="1558925"/>
            <a:ext cx="11495088" cy="4052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indent="-457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Pts val="1800"/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</a:rPr>
              <a:t>Establish a continuous and repeatable process to on-ramp new commercial data vendors.</a:t>
            </a:r>
            <a:endParaRPr dirty="0">
              <a:solidFill>
                <a:schemeClr val="tx1"/>
              </a:solidFill>
            </a:endParaRPr>
          </a:p>
          <a:p>
            <a:pPr lvl="0" indent="-457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ts val="1800"/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</a:rPr>
              <a:t>Enable sustained use of purchased data for broader use and dissemination by Earth scientific community.</a:t>
            </a:r>
            <a:endParaRPr dirty="0">
              <a:solidFill>
                <a:schemeClr val="tx1"/>
              </a:solidFill>
            </a:endParaRPr>
          </a:p>
          <a:p>
            <a:pPr lvl="0" indent="-457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ts val="1800"/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</a:rPr>
              <a:t>Ensure long-term data preservation, access and distribution of purchased data and long-term access for scientific reproducibility.</a:t>
            </a:r>
            <a:endParaRPr dirty="0">
              <a:solidFill>
                <a:schemeClr val="tx1"/>
              </a:solidFill>
            </a:endParaRPr>
          </a:p>
          <a:p>
            <a:pPr lvl="0" indent="-457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</a:rPr>
              <a:t>Coordinate with other U.S. Government agencies and international partners on the evaluation and scientific use of commercial data.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5" name="Google Shape;95;p43">
            <a:extLst>
              <a:ext uri="{FF2B5EF4-FFF2-40B4-BE49-F238E27FC236}">
                <a16:creationId xmlns:a16="http://schemas.microsoft.com/office/drawing/2014/main" id="{8981D7EE-B7C5-4652-A216-56DFA0DA2BEB}"/>
              </a:ext>
            </a:extLst>
          </p:cNvPr>
          <p:cNvSpPr/>
          <p:nvPr/>
        </p:nvSpPr>
        <p:spPr>
          <a:xfrm>
            <a:off x="251143" y="5934447"/>
            <a:ext cx="3898824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sng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https://earthdata.nasa.gov/csdap</a:t>
            </a:r>
            <a:endParaRPr sz="16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1679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389F4C7-C4C4-465A-AE70-04959C3E8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End User License Agreements (EULAs) Summary</a:t>
            </a:r>
            <a:br>
              <a:rPr lang="en-US" sz="3200" dirty="0"/>
            </a:br>
            <a:endParaRPr lang="en-US" sz="32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244DB24-6179-4F85-95E5-858ABA8381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051192"/>
              </p:ext>
            </p:extLst>
          </p:nvPr>
        </p:nvGraphicFramePr>
        <p:xfrm>
          <a:off x="1315778" y="1229878"/>
          <a:ext cx="9646388" cy="3841851"/>
        </p:xfrm>
        <a:graphic>
          <a:graphicData uri="http://schemas.openxmlformats.org/drawingml/2006/table">
            <a:tbl>
              <a:tblPr bandRow="1"/>
              <a:tblGrid>
                <a:gridCol w="5323903">
                  <a:extLst>
                    <a:ext uri="{9D8B030D-6E8A-4147-A177-3AD203B41FA5}">
                      <a16:colId xmlns:a16="http://schemas.microsoft.com/office/drawing/2014/main" val="1385774397"/>
                    </a:ext>
                  </a:extLst>
                </a:gridCol>
                <a:gridCol w="1745709">
                  <a:extLst>
                    <a:ext uri="{9D8B030D-6E8A-4147-A177-3AD203B41FA5}">
                      <a16:colId xmlns:a16="http://schemas.microsoft.com/office/drawing/2014/main" val="3629464803"/>
                    </a:ext>
                  </a:extLst>
                </a:gridCol>
                <a:gridCol w="1470071">
                  <a:extLst>
                    <a:ext uri="{9D8B030D-6E8A-4147-A177-3AD203B41FA5}">
                      <a16:colId xmlns:a16="http://schemas.microsoft.com/office/drawing/2014/main" val="2419073752"/>
                    </a:ext>
                  </a:extLst>
                </a:gridCol>
                <a:gridCol w="1106705">
                  <a:extLst>
                    <a:ext uri="{9D8B030D-6E8A-4147-A177-3AD203B41FA5}">
                      <a16:colId xmlns:a16="http://schemas.microsoft.com/office/drawing/2014/main" val="3571360512"/>
                    </a:ext>
                  </a:extLst>
                </a:gridCol>
              </a:tblGrid>
              <a:tr h="35813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Authorized User Community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Type of EULA</a:t>
                      </a:r>
                      <a:endParaRPr lang="en-US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7043901"/>
                  </a:ext>
                </a:extLst>
              </a:tr>
              <a:tr h="7443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 Release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U.S.G. Plus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U.S.G.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7357539"/>
                  </a:ext>
                </a:extLst>
              </a:tr>
              <a:tr h="16369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U.S. Federal Government including: 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U.S. State/Local/Tribal Government; Academia; Contractors and Grantees associated with Government Agency </a:t>
                      </a:r>
                      <a:endParaRPr lang="en-US" sz="2000" dirty="0">
                        <a:effectLst/>
                        <a:latin typeface="+mn-lt"/>
                        <a:ea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7310679"/>
                  </a:ext>
                </a:extLst>
              </a:tr>
              <a:tr h="74430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U. S. Federal Government, Foreign Civil Partners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3626958"/>
                  </a:ext>
                </a:extLst>
              </a:tr>
              <a:tr h="3581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 Release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5273370"/>
                  </a:ext>
                </a:extLst>
              </a:tr>
            </a:tbl>
          </a:graphicData>
        </a:graphic>
      </p:graphicFrame>
      <p:sp>
        <p:nvSpPr>
          <p:cNvPr id="10" name="Google Shape;106;p44">
            <a:extLst>
              <a:ext uri="{FF2B5EF4-FFF2-40B4-BE49-F238E27FC236}">
                <a16:creationId xmlns:a16="http://schemas.microsoft.com/office/drawing/2014/main" id="{B605B486-4B5F-4D16-8A2B-C8FA05C6DAB8}"/>
              </a:ext>
            </a:extLst>
          </p:cNvPr>
          <p:cNvSpPr/>
          <p:nvPr/>
        </p:nvSpPr>
        <p:spPr>
          <a:xfrm>
            <a:off x="1201561" y="5612461"/>
            <a:ext cx="333136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Scientific Non-Commercial Use License</a:t>
            </a:r>
            <a:endParaRPr sz="14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07;p44">
            <a:extLst>
              <a:ext uri="{FF2B5EF4-FFF2-40B4-BE49-F238E27FC236}">
                <a16:creationId xmlns:a16="http://schemas.microsoft.com/office/drawing/2014/main" id="{CEC97BEB-7FF6-47B5-8E52-C8FCD97AB348}"/>
              </a:ext>
            </a:extLst>
          </p:cNvPr>
          <p:cNvSpPr/>
          <p:nvPr/>
        </p:nvSpPr>
        <p:spPr>
          <a:xfrm>
            <a:off x="1201561" y="5969072"/>
            <a:ext cx="100584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Tiered EULA approach is modeled after National Reconnaissance Office’s (NRO’s) family of EULAs.</a:t>
            </a:r>
            <a:endParaRPr sz="105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9457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16;p45">
            <a:extLst>
              <a:ext uri="{FF2B5EF4-FFF2-40B4-BE49-F238E27FC236}">
                <a16:creationId xmlns:a16="http://schemas.microsoft.com/office/drawing/2014/main" id="{6098B21D-289F-4A71-9E0D-F14E302236E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44027" y="1189755"/>
            <a:ext cx="10403775" cy="52321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715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ts val="1800"/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</a:rPr>
              <a:t>In 2021, CSDA licensing agreements expanded to broaden the applicability for scientific applications across the U.S. Government</a:t>
            </a:r>
            <a:endParaRPr dirty="0">
              <a:solidFill>
                <a:schemeClr val="tx1"/>
              </a:solidFill>
            </a:endParaRPr>
          </a:p>
          <a:p>
            <a:pPr marL="1027113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ts val="18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Spire Global, Inc.:  Available to Federal/State/Local/Tribal Governments &amp; funded research</a:t>
            </a:r>
            <a:endParaRPr dirty="0">
              <a:solidFill>
                <a:schemeClr val="tx1"/>
              </a:solidFill>
            </a:endParaRPr>
          </a:p>
          <a:p>
            <a:pPr marL="1484313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ts val="1800"/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1"/>
                </a:solidFill>
              </a:rPr>
              <a:t>Full GNSS Science Data Catalog</a:t>
            </a:r>
            <a:endParaRPr dirty="0">
              <a:solidFill>
                <a:schemeClr val="tx1"/>
              </a:solidFill>
            </a:endParaRPr>
          </a:p>
          <a:p>
            <a:pPr marL="1027113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ts val="18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Planet Labs:  Available to Federal Civilian Agencies, National Science Foundation (NSF), </a:t>
            </a:r>
            <a:r>
              <a:rPr lang="en-US" dirty="0">
                <a:solidFill>
                  <a:schemeClr val="tx1"/>
                </a:solidFill>
              </a:rPr>
              <a:t>and</a:t>
            </a:r>
            <a:r>
              <a:rPr lang="en-US" sz="2000" dirty="0">
                <a:solidFill>
                  <a:schemeClr val="tx1"/>
                </a:solidFill>
              </a:rPr>
              <a:t> their funded research </a:t>
            </a:r>
            <a:endParaRPr dirty="0">
              <a:solidFill>
                <a:schemeClr val="tx1"/>
              </a:solidFill>
            </a:endParaRPr>
          </a:p>
          <a:p>
            <a:pPr marL="1484313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ts val="1800"/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1"/>
                </a:solidFill>
              </a:rPr>
              <a:t>Full </a:t>
            </a:r>
            <a:r>
              <a:rPr lang="en-US" sz="2000" dirty="0" err="1">
                <a:solidFill>
                  <a:schemeClr val="tx1"/>
                </a:solidFill>
              </a:rPr>
              <a:t>PlanetScope</a:t>
            </a:r>
            <a:r>
              <a:rPr lang="en-US" sz="2000" dirty="0">
                <a:solidFill>
                  <a:schemeClr val="tx1"/>
                </a:solidFill>
              </a:rPr>
              <a:t> and </a:t>
            </a:r>
            <a:r>
              <a:rPr lang="en-US" sz="2000" dirty="0" err="1">
                <a:solidFill>
                  <a:schemeClr val="tx1"/>
                </a:solidFill>
              </a:rPr>
              <a:t>RapidEye</a:t>
            </a:r>
            <a:r>
              <a:rPr lang="en-US" sz="2000" dirty="0">
                <a:solidFill>
                  <a:schemeClr val="tx1"/>
                </a:solidFill>
              </a:rPr>
              <a:t> archive</a:t>
            </a:r>
            <a:endParaRPr dirty="0">
              <a:solidFill>
                <a:schemeClr val="tx1"/>
              </a:solidFill>
            </a:endParaRPr>
          </a:p>
          <a:p>
            <a:pPr marL="1027113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ts val="18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Other licensing details remain similar:</a:t>
            </a:r>
            <a:endParaRPr dirty="0">
              <a:solidFill>
                <a:schemeClr val="tx1"/>
              </a:solidFill>
            </a:endParaRPr>
          </a:p>
          <a:p>
            <a:pPr marL="1484313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ts val="1800"/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1"/>
                </a:solidFill>
              </a:rPr>
              <a:t>30-day latency; scientific use only</a:t>
            </a:r>
            <a:endParaRPr dirty="0">
              <a:solidFill>
                <a:schemeClr val="tx1"/>
              </a:solidFill>
            </a:endParaRPr>
          </a:p>
          <a:p>
            <a:pPr marL="5715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ts val="1800"/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</a:rPr>
              <a:t>On-ramp #2 and beyond vendors– utilize the broaden licenses: USG, USG Plus, and Public Release</a:t>
            </a:r>
            <a:endParaRPr dirty="0">
              <a:solidFill>
                <a:schemeClr val="tx1"/>
              </a:solidFill>
            </a:endParaRPr>
          </a:p>
          <a:p>
            <a:pPr marL="5715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ts val="1800"/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</a:rPr>
              <a:t>These licensing uplifts will make the data more readily-available across the government and improve both value and interagency collaboration.</a:t>
            </a:r>
            <a:br>
              <a:rPr lang="en-US" sz="2000" dirty="0">
                <a:solidFill>
                  <a:schemeClr val="tx1"/>
                </a:solidFill>
              </a:rPr>
            </a:br>
            <a:endParaRPr sz="2000" dirty="0">
              <a:solidFill>
                <a:schemeClr val="tx1"/>
              </a:solidFill>
            </a:endParaRPr>
          </a:p>
        </p:txBody>
      </p:sp>
      <p:sp>
        <p:nvSpPr>
          <p:cNvPr id="5" name="Google Shape;114;p45">
            <a:extLst>
              <a:ext uri="{FF2B5EF4-FFF2-40B4-BE49-F238E27FC236}">
                <a16:creationId xmlns:a16="http://schemas.microsoft.com/office/drawing/2014/main" id="{EFD2012E-5F7A-432C-812A-F33F57F7259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6213" y="176213"/>
            <a:ext cx="9386887" cy="779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5CBF9"/>
              </a:buClr>
              <a:buSzPts val="4000"/>
              <a:buFont typeface="Arial"/>
              <a:buNone/>
            </a:pPr>
            <a:r>
              <a:rPr lang="en-US"/>
              <a:t>CSDA Program License Uplifts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31629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C31B735-5129-420B-89B9-B2AC48C33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8300" y="1188664"/>
            <a:ext cx="11495400" cy="5109394"/>
          </a:xfrm>
        </p:spPr>
        <p:txBody>
          <a:bodyPr/>
          <a:lstStyle/>
          <a:p>
            <a:r>
              <a:rPr lang="en-US" sz="2400" dirty="0"/>
              <a:t>On-ramp #3: On-ramp of qualified vendors from third RFI (December 2020) is underway. Sole source synopsis posted for Capella Space, ICEYE U.S., Inc, </a:t>
            </a:r>
            <a:r>
              <a:rPr lang="en-US" sz="2400" dirty="0" err="1"/>
              <a:t>GeoOptics</a:t>
            </a:r>
            <a:r>
              <a:rPr lang="en-US" sz="2400" dirty="0"/>
              <a:t>, Inc, and </a:t>
            </a:r>
            <a:r>
              <a:rPr lang="en-US" sz="2400" dirty="0" err="1"/>
              <a:t>GHGSat</a:t>
            </a:r>
            <a:r>
              <a:rPr lang="en-US" sz="2400" dirty="0"/>
              <a:t>, Inc. </a:t>
            </a:r>
          </a:p>
          <a:p>
            <a:pPr lvl="1"/>
            <a:r>
              <a:rPr lang="en-US" sz="2000" dirty="0"/>
              <a:t>Selection of Principal Investigators (PIs) for evaluations via ROSES 2022 (A. 43); Proposals Due: July 21, 2022; Review panels being assembled</a:t>
            </a:r>
          </a:p>
          <a:p>
            <a:pPr lvl="1"/>
            <a:r>
              <a:rPr lang="en-US" sz="2000" dirty="0"/>
              <a:t>Procurements are underway</a:t>
            </a:r>
          </a:p>
          <a:p>
            <a:r>
              <a:rPr lang="en-US" sz="2400" dirty="0"/>
              <a:t>Future On-ramp Plans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Moving from BPAs to Multiple-Award Indefinite-Delivery, Indefinite-Quantity (IDIQ) contract with Firm-Fixed-Price (FFP) task orders, FY2023</a:t>
            </a:r>
          </a:p>
          <a:p>
            <a:pPr lvl="2"/>
            <a:r>
              <a:rPr lang="en-US" sz="1600" dirty="0"/>
              <a:t>On-ramp new vendors for evaluation of new commercial Earth observing data products</a:t>
            </a:r>
          </a:p>
          <a:p>
            <a:pPr lvl="2"/>
            <a:r>
              <a:rPr lang="en-US" sz="1600" dirty="0"/>
              <a:t>Sustained use and dissemination of previously CSDA evaluated data products </a:t>
            </a:r>
          </a:p>
          <a:p>
            <a:pPr lvl="1"/>
            <a:r>
              <a:rPr lang="en-US" sz="2000" dirty="0"/>
              <a:t>NASA will continue to require End User License Agreements (EULAs) to enable broad levels of dissemination and shareability of the commercial data with the US government agencies and partners.</a:t>
            </a:r>
          </a:p>
          <a:p>
            <a:pPr lvl="1"/>
            <a:r>
              <a:rPr lang="en-US" sz="2000" dirty="0"/>
              <a:t>Pre-solicitation Synopsis released April 12, 2022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67A2FCF-A09F-4AB4-8D00-B39287BD9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</p:spPr>
        <p:txBody>
          <a:bodyPr/>
          <a:lstStyle/>
          <a:p>
            <a:r>
              <a:rPr lang="en-US" sz="4000" dirty="0"/>
              <a:t>Upcoming On-ramps and Evaluations</a:t>
            </a:r>
          </a:p>
        </p:txBody>
      </p:sp>
    </p:spTree>
    <p:extLst>
      <p:ext uri="{BB962C8B-B14F-4D97-AF65-F5344CB8AC3E}">
        <p14:creationId xmlns:p14="http://schemas.microsoft.com/office/powerpoint/2010/main" val="1385212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A729D51-C7DF-464E-9753-FB7B17BEB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8300" y="1087290"/>
            <a:ext cx="11495400" cy="5210769"/>
          </a:xfrm>
        </p:spPr>
        <p:txBody>
          <a:bodyPr/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ESA/NASA Joint Program Planning Group Sub-Group 3: Ground Segments and Data: </a:t>
            </a:r>
            <a:r>
              <a:rPr lang="en-US" i="1" dirty="0"/>
              <a:t>Coordinated evaluation of commercial Third Party mission data</a:t>
            </a:r>
          </a:p>
          <a:p>
            <a:pPr lvl="1"/>
            <a:r>
              <a:rPr lang="en-US" dirty="0"/>
              <a:t>Elaborated common data assessment guidelines to be used to support future NASA and ESA evaluation of commercial missions </a:t>
            </a:r>
          </a:p>
          <a:p>
            <a:pPr lvl="2"/>
            <a:r>
              <a:rPr lang="en-US" i="1" dirty="0"/>
              <a:t>Drafted Joint ESA-NASA </a:t>
            </a:r>
            <a:r>
              <a:rPr lang="en-US" sz="2000" i="1" dirty="0"/>
              <a:t>Earth Observation Mission Quality Framework Guidelines for Optical and Synthetic Aperture Radar (SAR)</a:t>
            </a:r>
            <a:endParaRPr lang="en-US" i="1" dirty="0"/>
          </a:p>
          <a:p>
            <a:pPr lvl="1"/>
            <a:r>
              <a:rPr lang="en-US" dirty="0"/>
              <a:t>Performed cross-assessment of some commercial missions, in particular Planet constellations (</a:t>
            </a:r>
            <a:r>
              <a:rPr lang="en-US" dirty="0" err="1"/>
              <a:t>PlanetScope</a:t>
            </a:r>
            <a:r>
              <a:rPr lang="en-US" dirty="0"/>
              <a:t> and </a:t>
            </a:r>
            <a:r>
              <a:rPr lang="en-US" dirty="0" err="1"/>
              <a:t>SkySat</a:t>
            </a:r>
            <a:r>
              <a:rPr lang="en-US" dirty="0"/>
              <a:t> constellations), exchanging information on the evaluation before publication</a:t>
            </a:r>
          </a:p>
          <a:p>
            <a:pPr lvl="1"/>
            <a:r>
              <a:rPr lang="en-US" dirty="0"/>
              <a:t>Coordinated participation in data quality workshops related to Very High Resolution EO  (VH-RODA, JACIE)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  <a:latin typeface="+mn-lt"/>
                <a:cs typeface="Calibri" panose="020F0502020204030204" pitchFamily="34" charset="0"/>
                <a:sym typeface="Helvetica Neue"/>
              </a:rPr>
              <a:t>Initiate discussions on coordination data licenses for data purchased and related issues for facilitating data use, where permissible</a:t>
            </a:r>
            <a:endParaRPr lang="en-US" i="1" dirty="0"/>
          </a:p>
          <a:p>
            <a:pPr lvl="1"/>
            <a:endParaRPr lang="en-US" i="1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5E71385-6B64-463D-ACFC-5C0142EF1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ESA-NASA </a:t>
            </a:r>
            <a:r>
              <a:rPr lang="en-US" sz="4000" i="1" dirty="0"/>
              <a:t>New Space </a:t>
            </a:r>
            <a:r>
              <a:rPr lang="en-US" sz="4000" dirty="0"/>
              <a:t>Collaborations</a:t>
            </a:r>
          </a:p>
        </p:txBody>
      </p:sp>
    </p:spTree>
    <p:extLst>
      <p:ext uri="{BB962C8B-B14F-4D97-AF65-F5344CB8AC3E}">
        <p14:creationId xmlns:p14="http://schemas.microsoft.com/office/powerpoint/2010/main" val="2349218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6722C32-6633-45F0-8443-65344E8271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8300" y="1085922"/>
            <a:ext cx="11495400" cy="5078573"/>
          </a:xfrm>
        </p:spPr>
        <p:txBody>
          <a:bodyPr/>
          <a:lstStyle/>
          <a:p>
            <a:r>
              <a:rPr lang="en-US" dirty="0"/>
              <a:t>Data Evaluations</a:t>
            </a:r>
            <a:endParaRPr lang="en-US" sz="2000" dirty="0">
              <a:latin typeface="+mn-lt"/>
              <a:cs typeface="Calibri" panose="020F0502020204030204" pitchFamily="34" charset="0"/>
            </a:endParaRPr>
          </a:p>
          <a:p>
            <a:pPr lvl="2"/>
            <a:r>
              <a:rPr lang="en-US" dirty="0">
                <a:latin typeface="+mn-lt"/>
                <a:cs typeface="Calibri" panose="020F0502020204030204" pitchFamily="34" charset="0"/>
              </a:rPr>
              <a:t>Mechanisms to share preliminary and final results and understand </a:t>
            </a:r>
            <a:r>
              <a:rPr lang="en" dirty="0">
                <a:solidFill>
                  <a:schemeClr val="dk1"/>
                </a:solidFill>
              </a:rPr>
              <a:t>the commonalities as well as the differences among the results</a:t>
            </a:r>
            <a:endParaRPr lang="en-US" dirty="0">
              <a:latin typeface="+mn-lt"/>
              <a:cs typeface="Calibri" panose="020F0502020204030204" pitchFamily="34" charset="0"/>
            </a:endParaRPr>
          </a:p>
          <a:p>
            <a:pPr lvl="2"/>
            <a:r>
              <a:rPr lang="en-US" dirty="0">
                <a:latin typeface="+mn-lt"/>
                <a:cs typeface="Calibri" panose="020F0502020204030204" pitchFamily="34" charset="0"/>
              </a:rPr>
              <a:t>Share final evaluation reports across CEOS</a:t>
            </a:r>
            <a:endParaRPr lang="en-US" dirty="0">
              <a:highlight>
                <a:srgbClr val="FFFF00"/>
              </a:highlight>
              <a:latin typeface="+mn-lt"/>
            </a:endParaRPr>
          </a:p>
          <a:p>
            <a:r>
              <a:rPr lang="en-US" dirty="0"/>
              <a:t>Data Quality Assessments</a:t>
            </a:r>
          </a:p>
          <a:p>
            <a:pPr lvl="1"/>
            <a:r>
              <a:rPr lang="en-US" dirty="0"/>
              <a:t>Collaborate on the development of common data quality assessment guidelines</a:t>
            </a:r>
          </a:p>
          <a:p>
            <a:pPr lvl="2"/>
            <a:r>
              <a:rPr lang="en-US" dirty="0"/>
              <a:t>Great start: Joint Draft ESA-NASA Earth Observation Mission Quality Framework Guidelines for Optical and Synthetic Aperture Radar (SAR). Briefed and well received at the </a:t>
            </a:r>
            <a:r>
              <a:rPr lang="en-US" dirty="0">
                <a:solidFill>
                  <a:srgbClr val="000000"/>
                </a:solidFill>
              </a:rPr>
              <a:t>CEOS Working Group on Calibration &amp; Validation (WGCV) Infrared and Visible Optical Sensors (IVOS) 34 Meeting held August 31, 2022</a:t>
            </a:r>
            <a:endParaRPr lang="en-US" dirty="0"/>
          </a:p>
          <a:p>
            <a:r>
              <a:rPr lang="en-US" dirty="0"/>
              <a:t>End User Licenses</a:t>
            </a:r>
          </a:p>
          <a:p>
            <a:pPr lvl="1"/>
            <a:r>
              <a:rPr lang="en-US" dirty="0"/>
              <a:t>Have discussions on coordination data licenses for data purchased and related issues for facilitating data use, where permissible</a:t>
            </a:r>
          </a:p>
          <a:p>
            <a:pPr marL="533400" lvl="1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D3D3396-A4FC-4B25-8B42-71CD4C27C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Opportunities for Collaboration</a:t>
            </a:r>
          </a:p>
        </p:txBody>
      </p:sp>
    </p:spTree>
    <p:extLst>
      <p:ext uri="{BB962C8B-B14F-4D97-AF65-F5344CB8AC3E}">
        <p14:creationId xmlns:p14="http://schemas.microsoft.com/office/powerpoint/2010/main" val="695741659"/>
      </p:ext>
    </p:extLst>
  </p:cSld>
  <p:clrMapOvr>
    <a:masterClrMapping/>
  </p:clrMapOvr>
</p:sld>
</file>

<file path=ppt/theme/theme1.xml><?xml version="1.0" encoding="utf-8"?>
<a:theme xmlns:a="http://schemas.openxmlformats.org/drawingml/2006/main" name="ceo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850</Words>
  <Application>Microsoft Office PowerPoint</Application>
  <PresentationFormat>Widescreen</PresentationFormat>
  <Paragraphs>76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Courier New</vt:lpstr>
      <vt:lpstr>Noto Sans Symbols</vt:lpstr>
      <vt:lpstr>Wingdings</vt:lpstr>
      <vt:lpstr>ceos</vt:lpstr>
      <vt:lpstr>NASA  Commercial Smallsat Data Acquisition (CSDA) Program</vt:lpstr>
      <vt:lpstr>Commercial Smallsat Data Acquisition (CSDA) Program</vt:lpstr>
      <vt:lpstr>Commercial Smallsat Data Acquisition (CSDA) Program Objectives</vt:lpstr>
      <vt:lpstr>End User License Agreements (EULAs) Summary </vt:lpstr>
      <vt:lpstr>CSDA Program License Uplifts</vt:lpstr>
      <vt:lpstr>Upcoming On-ramps and Evaluations</vt:lpstr>
      <vt:lpstr>ESA-NASA New Space Collaborations</vt:lpstr>
      <vt:lpstr>Opportunities for Collaboration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 Technical Workshop 2022 Presentation Template and Guidance</dc:title>
  <dc:creator>Riza Singh</dc:creator>
  <cp:lastModifiedBy>Alfreda</cp:lastModifiedBy>
  <cp:revision>32</cp:revision>
  <dcterms:modified xsi:type="dcterms:W3CDTF">2022-09-14T13:34:00Z</dcterms:modified>
</cp:coreProperties>
</file>