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7" r:id="rId5"/>
    <p:sldMasterId id="214748366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y="6858000" cx="12192000"/>
  <p:notesSz cx="6858000" cy="9144000"/>
  <p:embeddedFontLst>
    <p:embeddedFont>
      <p:font typeface="Sarabun"/>
      <p:regular r:id="rId63"/>
      <p:bold r:id="rId64"/>
      <p:italic r:id="rId65"/>
      <p:boldItalic r:id="rId66"/>
    </p:embeddedFont>
    <p:embeddedFont>
      <p:font typeface="Tahoma"/>
      <p:regular r:id="rId67"/>
      <p:bold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9" roundtripDataSignature="AMtx7miv8iNHZ+2t9xlvdVwzzaM9YGrW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B11A71F-D1DC-4066-812F-35D725D87F6B}">
  <a:tblStyle styleId="{4B11A71F-D1DC-4066-812F-35D725D87F6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92ABF78-C8B1-4C81-8E59-4E001C8D9CBC}"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font" Target="fonts/Sarabun-bold.fntdata"/><Relationship Id="rId63" Type="http://schemas.openxmlformats.org/officeDocument/2006/relationships/font" Target="fonts/Sarabun-regular.fntdata"/><Relationship Id="rId22" Type="http://schemas.openxmlformats.org/officeDocument/2006/relationships/slide" Target="slides/slide15.xml"/><Relationship Id="rId66" Type="http://schemas.openxmlformats.org/officeDocument/2006/relationships/font" Target="fonts/Sarabun-boldItalic.fntdata"/><Relationship Id="rId21" Type="http://schemas.openxmlformats.org/officeDocument/2006/relationships/slide" Target="slides/slide14.xml"/><Relationship Id="rId65" Type="http://schemas.openxmlformats.org/officeDocument/2006/relationships/font" Target="fonts/Sarabun-italic.fntdata"/><Relationship Id="rId24" Type="http://schemas.openxmlformats.org/officeDocument/2006/relationships/slide" Target="slides/slide17.xml"/><Relationship Id="rId68" Type="http://schemas.openxmlformats.org/officeDocument/2006/relationships/font" Target="fonts/Tahoma-bold.fntdata"/><Relationship Id="rId23" Type="http://schemas.openxmlformats.org/officeDocument/2006/relationships/slide" Target="slides/slide16.xml"/><Relationship Id="rId67" Type="http://schemas.openxmlformats.org/officeDocument/2006/relationships/font" Target="fonts/Tahoma-regular.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customschemas.google.com/relationships/presentationmetadata" Target="meta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sa.int/Applications/Observing_the_Earth/Copernicus/Copernicus_contributing_missions" TargetMode="External"/><Relationship Id="rId3" Type="http://schemas.openxmlformats.org/officeDocument/2006/relationships/hyperlink" Target="https://www.esa.int/Applications/Observing_the_Earth/Copernicus/ICEYE_commercial_satellites_join_the_EU_Copernicus_programme" TargetMode="External"/><Relationship Id="rId4" Type="http://schemas.openxmlformats.org/officeDocument/2006/relationships/hyperlink" Target="https://ec.europa.eu/commission/presscorner/detail/en/statement_21_5766"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 name="Google Shape;21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1940b07ad3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2" name="Google Shape;282;g11940b07ad3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1940b07ad3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9" name="Google Shape;289;g11940b07ad3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1940b07ad3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6" name="Google Shape;296;g11940b07ad3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1e8aefdbe4_2_95:notes"/>
          <p:cNvSpPr txBox="1"/>
          <p:nvPr>
            <p:ph idx="1" type="body"/>
          </p:nvPr>
        </p:nvSpPr>
        <p:spPr>
          <a:xfrm>
            <a:off x="685801" y="4343406"/>
            <a:ext cx="5486400" cy="411480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g11e8aefdbe4_2_95:notes"/>
          <p:cNvSpPr/>
          <p:nvPr>
            <p:ph idx="2" type="sldImg"/>
          </p:nvPr>
        </p:nvSpPr>
        <p:spPr>
          <a:xfrm>
            <a:off x="89689" y="685838"/>
            <a:ext cx="6678622" cy="3430649"/>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1e8aefdbe4_2_108:notes"/>
          <p:cNvSpPr/>
          <p:nvPr>
            <p:ph idx="2" type="sldImg"/>
          </p:nvPr>
        </p:nvSpPr>
        <p:spPr>
          <a:xfrm>
            <a:off x="89689" y="685838"/>
            <a:ext cx="6678622" cy="3430649"/>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11e8aefdbe4_2_108:notes"/>
          <p:cNvSpPr txBox="1"/>
          <p:nvPr>
            <p:ph idx="1" type="body"/>
          </p:nvPr>
        </p:nvSpPr>
        <p:spPr>
          <a:xfrm>
            <a:off x="685801" y="4343406"/>
            <a:ext cx="5486400" cy="4114805"/>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100"/>
              <a:buNone/>
            </a:pPr>
            <a:r>
              <a:rPr b="0" i="0" lang="en-GB" sz="1200">
                <a:solidFill>
                  <a:schemeClr val="dk1"/>
                </a:solidFill>
                <a:latin typeface="Calibri"/>
                <a:ea typeface="Calibri"/>
                <a:cs typeface="Calibri"/>
                <a:sym typeface="Calibri"/>
              </a:rPr>
              <a:t>All current ICEYE imaging modes are offered through this programme. Users get access to the very high-resolution Spot imaging mode covering areas of 25 km</a:t>
            </a:r>
            <a:r>
              <a:rPr b="0" baseline="30000" i="0" lang="en-GB" sz="1200">
                <a:solidFill>
                  <a:schemeClr val="dk1"/>
                </a:solidFill>
                <a:latin typeface="Calibri"/>
                <a:ea typeface="Calibri"/>
                <a:cs typeface="Calibri"/>
                <a:sym typeface="Calibri"/>
              </a:rPr>
              <a:t>2</a:t>
            </a:r>
            <a:r>
              <a:rPr b="0" i="0" lang="en-GB" sz="1200">
                <a:solidFill>
                  <a:schemeClr val="dk1"/>
                </a:solidFill>
                <a:latin typeface="Calibri"/>
                <a:ea typeface="Calibri"/>
                <a:cs typeface="Calibri"/>
                <a:sym typeface="Calibri"/>
              </a:rPr>
              <a:t>, the high-resolution Strip and the recently launched Scan imaging mode covering areas of 10,000 km</a:t>
            </a:r>
            <a:r>
              <a:rPr b="0" baseline="30000" i="0" lang="en-GB" sz="1200">
                <a:solidFill>
                  <a:schemeClr val="dk1"/>
                </a:solidFill>
                <a:latin typeface="Calibri"/>
                <a:ea typeface="Calibri"/>
                <a:cs typeface="Calibri"/>
                <a:sym typeface="Calibri"/>
              </a:rPr>
              <a:t>2</a:t>
            </a:r>
            <a:r>
              <a:rPr b="0" i="0" lang="en-GB" sz="1200">
                <a:solidFill>
                  <a:schemeClr val="dk1"/>
                </a:solidFill>
                <a:latin typeface="Calibri"/>
                <a:ea typeface="Calibri"/>
                <a:cs typeface="Calibri"/>
                <a:sym typeface="Calibri"/>
              </a:rPr>
              <a:t>, respectively. It is possible to obtain archive data or request new image acquisitions.\</a:t>
            </a:r>
            <a:endParaRPr/>
          </a:p>
          <a:p>
            <a:pPr indent="0" lvl="0" marL="0" rtl="0" algn="l">
              <a:lnSpc>
                <a:spcPct val="100000"/>
              </a:lnSpc>
              <a:spcBef>
                <a:spcPts val="0"/>
              </a:spcBef>
              <a:spcAft>
                <a:spcPts val="0"/>
              </a:spcAft>
              <a:buSzPts val="1100"/>
              <a:buNone/>
            </a:pPr>
            <a:r>
              <a:rPr b="0" i="0" lang="en-GB" sz="1200">
                <a:solidFill>
                  <a:schemeClr val="dk1"/>
                </a:solidFill>
                <a:latin typeface="Calibri"/>
                <a:ea typeface="Calibri"/>
                <a:cs typeface="Calibri"/>
                <a:sym typeface="Calibri"/>
              </a:rPr>
              <a:t>ICEYE builds and operates a commercial constellation of small synthetic aperture radar satellites. So far, 14 satellites have been launched and ICEYE and plans to expand its constellation up to 18 satellites by mid-2022, with the objective of reaching an average access time of three hours anywhere on the globe. The mission is used in many sectors, from monitoring floods and mining activities, to marine vessel detection and iceberg monitoring.</a:t>
            </a:r>
            <a:endParaRPr/>
          </a:p>
          <a:p>
            <a:pPr indent="0" lvl="0" marL="0" rtl="0" algn="l">
              <a:lnSpc>
                <a:spcPct val="100000"/>
              </a:lnSpc>
              <a:spcBef>
                <a:spcPts val="0"/>
              </a:spcBef>
              <a:spcAft>
                <a:spcPts val="0"/>
              </a:spcAft>
              <a:buSzPts val="1100"/>
              <a:buNone/>
            </a:pPr>
            <a:r>
              <a:rPr b="0" i="0" lang="en-GB" sz="1200">
                <a:solidFill>
                  <a:schemeClr val="dk1"/>
                </a:solidFill>
                <a:latin typeface="Calibri"/>
                <a:ea typeface="Calibri"/>
                <a:cs typeface="Calibri"/>
                <a:sym typeface="Calibri"/>
              </a:rPr>
              <a:t>The ICEYE satellite constellation is a </a:t>
            </a:r>
            <a:r>
              <a:rPr b="0" i="0" lang="en-GB" sz="1200" u="sng" strike="noStrike">
                <a:solidFill>
                  <a:schemeClr val="hlink"/>
                </a:solidFill>
                <a:latin typeface="Calibri"/>
                <a:ea typeface="Calibri"/>
                <a:cs typeface="Calibri"/>
                <a:sym typeface="Calibri"/>
                <a:hlinkClick r:id="rId2"/>
              </a:rPr>
              <a:t>Copernicus Contributing Mission</a:t>
            </a:r>
            <a:r>
              <a:rPr b="0" i="0" lang="en-GB" sz="1200">
                <a:solidFill>
                  <a:schemeClr val="dk1"/>
                </a:solidFill>
                <a:latin typeface="Calibri"/>
                <a:ea typeface="Calibri"/>
                <a:cs typeface="Calibri"/>
                <a:sym typeface="Calibri"/>
              </a:rPr>
              <a:t>, complementing existing synthetic aperture radar missions in the Copernicus programme.</a:t>
            </a:r>
            <a:endParaRPr/>
          </a:p>
          <a:p>
            <a:pPr indent="0" lvl="0" marL="0" rtl="0" algn="l">
              <a:lnSpc>
                <a:spcPct val="100000"/>
              </a:lnSpc>
              <a:spcBef>
                <a:spcPts val="0"/>
              </a:spcBef>
              <a:spcAft>
                <a:spcPts val="0"/>
              </a:spcAft>
              <a:buSzPts val="1100"/>
              <a:buNone/>
            </a:pPr>
            <a:r>
              <a:rPr b="0" i="0" lang="en-GB" sz="1200">
                <a:solidFill>
                  <a:schemeClr val="dk1"/>
                </a:solidFill>
                <a:latin typeface="Calibri"/>
                <a:ea typeface="Calibri"/>
                <a:cs typeface="Calibri"/>
                <a:sym typeface="Calibri"/>
              </a:rPr>
              <a:t>Read full story: </a:t>
            </a:r>
            <a:r>
              <a:rPr b="0" i="0" lang="en-GB" sz="1200" u="sng" strike="noStrike">
                <a:solidFill>
                  <a:schemeClr val="hlink"/>
                </a:solidFill>
                <a:latin typeface="Calibri"/>
                <a:ea typeface="Calibri"/>
                <a:cs typeface="Calibri"/>
                <a:sym typeface="Calibri"/>
                <a:hlinkClick r:id="rId3"/>
              </a:rPr>
              <a:t>ICEYE commercial satellite</a:t>
            </a:r>
            <a:endParaRPr b="0" i="0" sz="1200" u="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rPr lang="en-GB"/>
              <a:t>at COP26, more than 100 countries have just signed up to the </a:t>
            </a:r>
            <a:r>
              <a:rPr lang="en-GB" u="sng">
                <a:solidFill>
                  <a:schemeClr val="hlink"/>
                </a:solidFill>
                <a:hlinkClick r:id="rId4"/>
              </a:rPr>
              <a:t>Global Methane Pledge</a:t>
            </a:r>
            <a:r>
              <a:rPr lang="en-GB"/>
              <a:t>, which aims to limit emissions by 30% compared with 2020 levels.</a:t>
            </a:r>
            <a:endParaRPr/>
          </a:p>
          <a:p>
            <a:pPr indent="0" lvl="0" marL="0" rtl="0" algn="l">
              <a:lnSpc>
                <a:spcPct val="100000"/>
              </a:lnSpc>
              <a:spcBef>
                <a:spcPts val="0"/>
              </a:spcBef>
              <a:spcAft>
                <a:spcPts val="0"/>
              </a:spcAft>
              <a:buSzPts val="1100"/>
              <a:buNone/>
            </a:pPr>
            <a:r>
              <a:rPr lang="en-GB"/>
              <a:t>With both public and commercial satellite data playing key roles in assessing progress on climate action, ESA and GHGSat are supporting the United Nations Environment Programme’s new International Methane Emissions Observatory, also announced at COP26.</a:t>
            </a:r>
            <a:endParaRPr/>
          </a:p>
          <a:p>
            <a:pPr indent="0" lvl="0" marL="0" rtl="0" algn="l">
              <a:lnSpc>
                <a:spcPct val="100000"/>
              </a:lnSpc>
              <a:spcBef>
                <a:spcPts val="0"/>
              </a:spcBef>
              <a:spcAft>
                <a:spcPts val="0"/>
              </a:spcAft>
              <a:buSzPts val="1100"/>
              <a:buNone/>
            </a:pPr>
            <a:r>
              <a:t/>
            </a:r>
            <a:endParaRPr/>
          </a:p>
        </p:txBody>
      </p:sp>
      <p:sp>
        <p:nvSpPr>
          <p:cNvPr id="318" name="Google Shape;318;g11e8aefdbe4_2_108:notes"/>
          <p:cNvSpPr txBox="1"/>
          <p:nvPr>
            <p:ph idx="12" type="sldNum"/>
          </p:nvPr>
        </p:nvSpPr>
        <p:spPr>
          <a:xfrm>
            <a:off x="3884613" y="8685225"/>
            <a:ext cx="2971800" cy="457201"/>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8" name="Google Shape;32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1729ed568e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5" name="Google Shape;335;g11729ed568e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43fb43f1f6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4" name="Google Shape;344;g143fb43f1f6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43fb43f1f6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3" name="Google Shape;353;g143fb43f1f6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43fb43f1f6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2" name="Google Shape;362;g143fb43f1f6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1729ed568e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9" name="Google Shape;219;g11729ed568e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5023807ca9_1_43:notes"/>
          <p:cNvSpPr txBox="1"/>
          <p:nvPr>
            <p:ph idx="1" type="body"/>
          </p:nvPr>
        </p:nvSpPr>
        <p:spPr>
          <a:xfrm>
            <a:off x="685801" y="4343406"/>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g15023807ca9_1_43:notes"/>
          <p:cNvSpPr/>
          <p:nvPr>
            <p:ph idx="2" type="sldImg"/>
          </p:nvPr>
        </p:nvSpPr>
        <p:spPr>
          <a:xfrm>
            <a:off x="92892" y="685838"/>
            <a:ext cx="6673800" cy="3429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5023807ca9_1_72:notes"/>
          <p:cNvSpPr/>
          <p:nvPr>
            <p:ph idx="2" type="sldImg"/>
          </p:nvPr>
        </p:nvSpPr>
        <p:spPr>
          <a:xfrm>
            <a:off x="92892" y="685838"/>
            <a:ext cx="6673800" cy="34293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5023807ca9_1_72:notes"/>
          <p:cNvSpPr txBox="1"/>
          <p:nvPr>
            <p:ph idx="1" type="body"/>
          </p:nvPr>
        </p:nvSpPr>
        <p:spPr>
          <a:xfrm>
            <a:off x="685801"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5023807ca9_1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15023807ca9_1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https://techsauce.co/report/thailand-tech-startup-ecosystem</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5023807ca9_1_97:notes"/>
          <p:cNvSpPr/>
          <p:nvPr>
            <p:ph idx="2" type="sldImg"/>
          </p:nvPr>
        </p:nvSpPr>
        <p:spPr>
          <a:xfrm>
            <a:off x="92892" y="685838"/>
            <a:ext cx="6673800" cy="34293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15023807ca9_1_97:notes"/>
          <p:cNvSpPr txBox="1"/>
          <p:nvPr>
            <p:ph idx="1" type="body"/>
          </p:nvPr>
        </p:nvSpPr>
        <p:spPr>
          <a:xfrm>
            <a:off x="685801"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5023807ca9_1_107:notes"/>
          <p:cNvSpPr/>
          <p:nvPr>
            <p:ph idx="2" type="sldImg"/>
          </p:nvPr>
        </p:nvSpPr>
        <p:spPr>
          <a:xfrm>
            <a:off x="92892" y="685838"/>
            <a:ext cx="6673800" cy="34293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5023807ca9_1_107:notes"/>
          <p:cNvSpPr txBox="1"/>
          <p:nvPr>
            <p:ph idx="1" type="body"/>
          </p:nvPr>
        </p:nvSpPr>
        <p:spPr>
          <a:xfrm>
            <a:off x="685801" y="434340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https://www.publicdomainpictures.net/en/view-image.php?image=31051&amp;picture=space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43fb43f1f6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8" name="Google Shape;448;g143fb43f1f6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fe89bbea3c_4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7" name="Google Shape;457;gfe89bbea3c_4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fe89bbea3c_4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fe89bbea3c_4_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fe89bbea3c_4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fe89bbea3c_4_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fe89bbea3c_4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fe89bbea3c_4_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fe89bbea3c_4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fe89bbea3c_4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fe89bbea3c_4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fe89bbea3c_4_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fe89bbea3c_4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fe89bbea3c_4_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445dea3387_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2" name="Google Shape;502;g1445dea3387_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51696a1d9d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Arial"/>
                <a:ea typeface="Arial"/>
                <a:cs typeface="Arial"/>
                <a:sym typeface="Arial"/>
              </a:rPr>
              <a:t>The overall objective of the 2022 Earth Observation Forum (EO Forum) is to present a joint positioning of the Government of Canada on Earth Observation initiatives by taking into consideration the needs and requirements of other key Earth Observation communities (namely industry, Academia, Indigenous communities and public sector) as they all have to be involved in the development of a roadmap of EO initiatives.</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GB" sz="1050" u="none" cap="none" strike="noStrike">
                <a:solidFill>
                  <a:schemeClr val="dk1"/>
                </a:solidFill>
                <a:latin typeface="Arial"/>
                <a:ea typeface="Arial"/>
                <a:cs typeface="Arial"/>
                <a:sym typeface="Arial"/>
              </a:rPr>
              <a:t>To obtain community guidance, positioning and feedback </a:t>
            </a:r>
            <a:r>
              <a:rPr lang="en-GB" sz="1050">
                <a:solidFill>
                  <a:schemeClr val="dk1"/>
                </a:solidFill>
              </a:rPr>
              <a:t>from Canadian satellite EO stakeholders, and in </a:t>
            </a:r>
            <a:r>
              <a:rPr b="0" i="0" lang="en-GB" sz="1050" u="none" cap="none" strike="noStrike">
                <a:solidFill>
                  <a:schemeClr val="dk1"/>
                </a:solidFill>
                <a:latin typeface="Arial"/>
                <a:ea typeface="Arial"/>
                <a:cs typeface="Arial"/>
                <a:sym typeface="Arial"/>
              </a:rPr>
              <a:t>preparation for the EO Forum, preparatory sessions were held </a:t>
            </a:r>
            <a:r>
              <a:rPr lang="en-GB" sz="1050">
                <a:solidFill>
                  <a:schemeClr val="dk1"/>
                </a:solidFill>
              </a:rPr>
              <a:t>in June 2022 and </a:t>
            </a:r>
            <a:r>
              <a:rPr b="0" i="0" lang="en-GB" sz="1050" u="none" cap="none" strike="noStrike">
                <a:solidFill>
                  <a:schemeClr val="dk1"/>
                </a:solidFill>
                <a:latin typeface="Arial"/>
                <a:ea typeface="Arial"/>
                <a:cs typeface="Arial"/>
                <a:sym typeface="Arial"/>
              </a:rPr>
              <a:t>reached </a:t>
            </a:r>
            <a:r>
              <a:rPr lang="en-GB" sz="1050">
                <a:solidFill>
                  <a:schemeClr val="dk1"/>
                </a:solidFill>
              </a:rPr>
              <a:t>the following groups : Academia and Research (28 participants), Public sector (26 participants) and Industry (27 participants).</a:t>
            </a:r>
            <a:endParaRPr/>
          </a:p>
          <a:p>
            <a:pPr indent="0" lvl="0" marL="0" marR="0" rtl="0" algn="l">
              <a:lnSpc>
                <a:spcPct val="100000"/>
              </a:lnSpc>
              <a:spcBef>
                <a:spcPts val="0"/>
              </a:spcBef>
              <a:spcAft>
                <a:spcPts val="0"/>
              </a:spcAft>
              <a:buClr>
                <a:srgbClr val="000000"/>
              </a:buClr>
              <a:buSzPts val="1100"/>
              <a:buFont typeface="Arial"/>
              <a:buNone/>
            </a:pPr>
            <a:r>
              <a:t/>
            </a:r>
            <a:endParaRPr sz="105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b="0" i="0" sz="1050" u="none" cap="none" strike="noStrike">
              <a:solidFill>
                <a:schemeClr val="dk1"/>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1" i="0" lang="en-GB" sz="1050" u="sng" cap="none" strike="noStrike">
                <a:solidFill>
                  <a:srgbClr val="000000"/>
                </a:solidFill>
                <a:latin typeface="Arial"/>
                <a:ea typeface="Arial"/>
                <a:cs typeface="Arial"/>
                <a:sym typeface="Arial"/>
              </a:rPr>
              <a:t>Session 1: Academia and Research</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There were 28 participants :</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Canadian EO strategies should have a longer time horizon, more consistent mission</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planning, and provide more regular funding to facilitate academic planning and linkages</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between research and public funding. (6 times)</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Have a long-term vision for the training of highly qualified personnel and facilitate their</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integration across the different sectors in EO (6 times).</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Launching missions by the Canadian Space Agency to meet Canadian needs in EO or</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to fill knowledge gaps in EO (5 times)</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Open data, open data policies or simplified access to data (5 times)</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How to foster collaboration and relationships between industry, academia and the public</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sector (5 times)</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Having space missions that address climate or climate change themes (4 times)</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1" i="0" lang="en-GB" sz="1050" u="sng" cap="none" strike="noStrike">
                <a:solidFill>
                  <a:srgbClr val="000000"/>
                </a:solidFill>
                <a:latin typeface="Arial"/>
                <a:ea typeface="Arial"/>
                <a:cs typeface="Arial"/>
                <a:sym typeface="Arial"/>
              </a:rPr>
              <a:t>Session 2: Public sector (Fed/prov)</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There were 26 participants :</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How to set up collaboration between industry, academia and the public sector which are</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mutually beneficial for the various parties to create new products, build efficiencies and</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leverage expertise. (8)</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Open data access, open data policies and creation of an open data platform (6)</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How to create new EO value-added products that respond to the industry’s needs (5)</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Canada international leadership and brand in the international EO community and how</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Canada can be better involved in international projects such as data sharing (4)</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Have trainings or well-trained and available people to help implement the SEO data or</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work with data (e.g., data entry, data processing) (4)</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1" i="0" lang="en-GB" sz="1050" u="sng" cap="none" strike="noStrike">
                <a:solidFill>
                  <a:srgbClr val="000000"/>
                </a:solidFill>
                <a:latin typeface="Arial"/>
                <a:ea typeface="Arial"/>
                <a:cs typeface="Arial"/>
                <a:sym typeface="Arial"/>
              </a:rPr>
              <a:t>Session 3: Industry</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There were 27 participants :</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Ways to offer access to various data (ex. Climate data, international data) through a</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platform, data-sharing initiative or an open data solution. (11)</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Canada international collaboration to integrate other international initiatives, give access</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to data or better support the industry, share data in EO and how Canada can improve its</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own branding internationally (7)</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Develop better collaboration and relationships between academia, industry and the</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public sector so the Government can better support the industry, have a better insight</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from each stakeholders need or create new technologies. (5)</a:t>
            </a:r>
            <a:endParaRPr b="0" i="0" sz="105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b="0" i="0" lang="en-GB" sz="1050" u="none" cap="none" strike="noStrike">
                <a:solidFill>
                  <a:srgbClr val="000000"/>
                </a:solidFill>
                <a:latin typeface="Arial"/>
                <a:ea typeface="Arial"/>
                <a:cs typeface="Arial"/>
                <a:sym typeface="Arial"/>
              </a:rPr>
              <a:t>● Satellites launches to monitor Canada or the Earth (4)</a:t>
            </a:r>
            <a:endParaRPr b="0" i="0" sz="10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05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050" u="none"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SzPts val="1100"/>
              <a:buNone/>
            </a:pPr>
            <a:r>
              <a:t/>
            </a:r>
            <a:endParaRPr/>
          </a:p>
        </p:txBody>
      </p:sp>
      <p:sp>
        <p:nvSpPr>
          <p:cNvPr id="511" name="Google Shape;511;g151696a1d9d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143fb43f1f6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2" name="Google Shape;522;g143fb43f1f6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43fb43f1f6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1" name="Google Shape;531;g143fb43f1f6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19986c105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0" name="Google Shape;540;g119986c105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1395fb120e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1395fb120eb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1395fb120eb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1395fb120eb_2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43fb43f1f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 name="Google Shape;232;g143fb43f1f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1395fb120eb_2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1395fb120eb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395fb120eb_2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1395fb120eb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395fb120eb_2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1395fb120eb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1395fb120eb_2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1395fb120eb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395fb120eb_2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1395fb120eb_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1395fb120eb_2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1395fb120eb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395fb120eb_2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1395fb120eb_2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1395fb120eb_2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1395fb120eb_2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1395fb120eb_2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1395fb120eb_2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1395fb120eb_2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1395fb120eb_2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205d0e104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g1205d0e104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143fb43f1f6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8" name="Google Shape;628;g143fb43f1f6_0_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43fb43f1f6_0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7" name="Google Shape;637;g143fb43f1f6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1173b3f38ad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6" name="Google Shape;646;g1173b3f38ad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1445a2886b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6" name="Google Shape;656;g1445a2886b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143fb43f1f6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3" name="Google Shape;663;g143fb43f1f6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1eed66fce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1" name="Google Shape;671;g11eed66fce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205d0e104b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g1205d0e104b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1940b07ad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 name="Google Shape;252;g11940b07ad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1940b07ad3_0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 name="Google Shape;259;g11940b07ad3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f3be084d2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gf3be084d2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5.jpg"/><Relationship Id="rId4" Type="http://schemas.openxmlformats.org/officeDocument/2006/relationships/image" Target="../media/image8.jpg"/><Relationship Id="rId5" Type="http://schemas.openxmlformats.org/officeDocument/2006/relationships/image" Target="../media/image17.png"/><Relationship Id="rId6"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 Id="rId3" Type="http://schemas.openxmlformats.org/officeDocument/2006/relationships/image" Target="../media/image5.jpg"/><Relationship Id="rId4" Type="http://schemas.openxmlformats.org/officeDocument/2006/relationships/image" Target="../media/image8.jpg"/><Relationship Id="rId5" Type="http://schemas.openxmlformats.org/officeDocument/2006/relationships/image" Target="../media/image17.png"/><Relationship Id="rId6"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7.jp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7"/>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7"/>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7"/>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7"/>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7"/>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7"/>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7"/>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20" name="Google Shape;20;p7"/>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 name="Shape 91"/>
        <p:cNvGrpSpPr/>
        <p:nvPr/>
      </p:nvGrpSpPr>
      <p:grpSpPr>
        <a:xfrm>
          <a:off x="0" y="0"/>
          <a:ext cx="0" cy="0"/>
          <a:chOff x="0" y="0"/>
          <a:chExt cx="0" cy="0"/>
        </a:xfrm>
      </p:grpSpPr>
      <p:sp>
        <p:nvSpPr>
          <p:cNvPr id="92" name="Google Shape;92;g11e8aefdbe4_2_6"/>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g11e8aefdbe4_2_6"/>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94" name="Google Shape;94;g11e8aefdbe4_2_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g11e8aefdbe4_2_6"/>
          <p:cNvSpPr txBox="1"/>
          <p:nvPr>
            <p:ph idx="11" type="ftr"/>
          </p:nvPr>
        </p:nvSpPr>
        <p:spPr>
          <a:xfrm>
            <a:off x="3860800" y="6356351"/>
            <a:ext cx="4876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11e8aefdbe4_2_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7" name="Shape 97"/>
        <p:cNvGrpSpPr/>
        <p:nvPr/>
      </p:nvGrpSpPr>
      <p:grpSpPr>
        <a:xfrm>
          <a:off x="0" y="0"/>
          <a:ext cx="0" cy="0"/>
          <a:chOff x="0" y="0"/>
          <a:chExt cx="0" cy="0"/>
        </a:xfrm>
      </p:grpSpPr>
      <p:sp>
        <p:nvSpPr>
          <p:cNvPr id="98" name="Google Shape;98;g11e8aefdbe4_2_23"/>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g11e8aefdbe4_2_23"/>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00" name="Google Shape;100;g11e8aefdbe4_2_2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g11e8aefdbe4_2_23"/>
          <p:cNvSpPr txBox="1"/>
          <p:nvPr>
            <p:ph idx="11" type="ftr"/>
          </p:nvPr>
        </p:nvSpPr>
        <p:spPr>
          <a:xfrm>
            <a:off x="3860800" y="6356351"/>
            <a:ext cx="4876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g11e8aefdbe4_2_2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3" name="Shape 103"/>
        <p:cNvGrpSpPr/>
        <p:nvPr/>
      </p:nvGrpSpPr>
      <p:grpSpPr>
        <a:xfrm>
          <a:off x="0" y="0"/>
          <a:ext cx="0" cy="0"/>
          <a:chOff x="0" y="0"/>
          <a:chExt cx="0" cy="0"/>
        </a:xfrm>
      </p:grpSpPr>
      <p:sp>
        <p:nvSpPr>
          <p:cNvPr id="104" name="Google Shape;104;g11e8aefdbe4_2_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11e8aefdbe4_2_29"/>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06" name="Google Shape;106;g11e8aefdbe4_2_29"/>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07" name="Google Shape;107;g11e8aefdbe4_2_2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11e8aefdbe4_2_29"/>
          <p:cNvSpPr txBox="1"/>
          <p:nvPr>
            <p:ph idx="11" type="ftr"/>
          </p:nvPr>
        </p:nvSpPr>
        <p:spPr>
          <a:xfrm>
            <a:off x="3860800" y="6356351"/>
            <a:ext cx="4876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g11e8aefdbe4_2_2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0" name="Shape 110"/>
        <p:cNvGrpSpPr/>
        <p:nvPr/>
      </p:nvGrpSpPr>
      <p:grpSpPr>
        <a:xfrm>
          <a:off x="0" y="0"/>
          <a:ext cx="0" cy="0"/>
          <a:chOff x="0" y="0"/>
          <a:chExt cx="0" cy="0"/>
        </a:xfrm>
      </p:grpSpPr>
      <p:sp>
        <p:nvSpPr>
          <p:cNvPr id="111" name="Google Shape;111;g11e8aefdbe4_2_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g11e8aefdbe4_2_36"/>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13" name="Google Shape;113;g11e8aefdbe4_2_36"/>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14" name="Google Shape;114;g11e8aefdbe4_2_36"/>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15" name="Google Shape;115;g11e8aefdbe4_2_36"/>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16" name="Google Shape;116;g11e8aefdbe4_2_3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g11e8aefdbe4_2_36"/>
          <p:cNvSpPr txBox="1"/>
          <p:nvPr>
            <p:ph idx="11" type="ftr"/>
          </p:nvPr>
        </p:nvSpPr>
        <p:spPr>
          <a:xfrm>
            <a:off x="3860800" y="6356351"/>
            <a:ext cx="4876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11e8aefdbe4_2_3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9" name="Shape 119"/>
        <p:cNvGrpSpPr/>
        <p:nvPr/>
      </p:nvGrpSpPr>
      <p:grpSpPr>
        <a:xfrm>
          <a:off x="0" y="0"/>
          <a:ext cx="0" cy="0"/>
          <a:chOff x="0" y="0"/>
          <a:chExt cx="0" cy="0"/>
        </a:xfrm>
      </p:grpSpPr>
      <p:sp>
        <p:nvSpPr>
          <p:cNvPr id="120" name="Google Shape;120;g11e8aefdbe4_2_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g11e8aefdbe4_2_4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g11e8aefdbe4_2_45"/>
          <p:cNvSpPr txBox="1"/>
          <p:nvPr>
            <p:ph idx="11" type="ftr"/>
          </p:nvPr>
        </p:nvSpPr>
        <p:spPr>
          <a:xfrm>
            <a:off x="3860800" y="6356351"/>
            <a:ext cx="4876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g11e8aefdbe4_2_4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4" name="Shape 124"/>
        <p:cNvGrpSpPr/>
        <p:nvPr/>
      </p:nvGrpSpPr>
      <p:grpSpPr>
        <a:xfrm>
          <a:off x="0" y="0"/>
          <a:ext cx="0" cy="0"/>
          <a:chOff x="0" y="0"/>
          <a:chExt cx="0" cy="0"/>
        </a:xfrm>
      </p:grpSpPr>
      <p:sp>
        <p:nvSpPr>
          <p:cNvPr id="125" name="Google Shape;125;g11e8aefdbe4_2_5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11e8aefdbe4_2_50"/>
          <p:cNvSpPr txBox="1"/>
          <p:nvPr>
            <p:ph idx="11" type="ftr"/>
          </p:nvPr>
        </p:nvSpPr>
        <p:spPr>
          <a:xfrm>
            <a:off x="3860800" y="6356351"/>
            <a:ext cx="4876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g11e8aefdbe4_2_5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8" name="Shape 128"/>
        <p:cNvGrpSpPr/>
        <p:nvPr/>
      </p:nvGrpSpPr>
      <p:grpSpPr>
        <a:xfrm>
          <a:off x="0" y="0"/>
          <a:ext cx="0" cy="0"/>
          <a:chOff x="0" y="0"/>
          <a:chExt cx="0" cy="0"/>
        </a:xfrm>
      </p:grpSpPr>
      <p:sp>
        <p:nvSpPr>
          <p:cNvPr id="129" name="Google Shape;129;g11e8aefdbe4_2_54"/>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g11e8aefdbe4_2_54"/>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31" name="Google Shape;131;g11e8aefdbe4_2_54"/>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32" name="Google Shape;132;g11e8aefdbe4_2_5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g11e8aefdbe4_2_54"/>
          <p:cNvSpPr txBox="1"/>
          <p:nvPr>
            <p:ph idx="11" type="ftr"/>
          </p:nvPr>
        </p:nvSpPr>
        <p:spPr>
          <a:xfrm>
            <a:off x="3860800" y="6356351"/>
            <a:ext cx="4876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g11e8aefdbe4_2_5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5" name="Shape 135"/>
        <p:cNvGrpSpPr/>
        <p:nvPr/>
      </p:nvGrpSpPr>
      <p:grpSpPr>
        <a:xfrm>
          <a:off x="0" y="0"/>
          <a:ext cx="0" cy="0"/>
          <a:chOff x="0" y="0"/>
          <a:chExt cx="0" cy="0"/>
        </a:xfrm>
      </p:grpSpPr>
      <p:sp>
        <p:nvSpPr>
          <p:cNvPr id="136" name="Google Shape;136;g11e8aefdbe4_2_61"/>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g11e8aefdbe4_2_61"/>
          <p:cNvSpPr/>
          <p:nvPr>
            <p:ph idx="2" type="pic"/>
          </p:nvPr>
        </p:nvSpPr>
        <p:spPr>
          <a:xfrm>
            <a:off x="2389717" y="612775"/>
            <a:ext cx="7315200" cy="4114800"/>
          </a:xfrm>
          <a:prstGeom prst="rect">
            <a:avLst/>
          </a:prstGeom>
          <a:noFill/>
          <a:ln>
            <a:noFill/>
          </a:ln>
        </p:spPr>
      </p:sp>
      <p:sp>
        <p:nvSpPr>
          <p:cNvPr id="138" name="Google Shape;138;g11e8aefdbe4_2_61"/>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39" name="Google Shape;139;g11e8aefdbe4_2_6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g11e8aefdbe4_2_61"/>
          <p:cNvSpPr txBox="1"/>
          <p:nvPr>
            <p:ph idx="11" type="ftr"/>
          </p:nvPr>
        </p:nvSpPr>
        <p:spPr>
          <a:xfrm>
            <a:off x="3860800" y="6356351"/>
            <a:ext cx="4876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g11e8aefdbe4_2_6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2" name="Shape 142"/>
        <p:cNvGrpSpPr/>
        <p:nvPr/>
      </p:nvGrpSpPr>
      <p:grpSpPr>
        <a:xfrm>
          <a:off x="0" y="0"/>
          <a:ext cx="0" cy="0"/>
          <a:chOff x="0" y="0"/>
          <a:chExt cx="0" cy="0"/>
        </a:xfrm>
      </p:grpSpPr>
      <p:sp>
        <p:nvSpPr>
          <p:cNvPr id="143" name="Google Shape;143;g11e8aefdbe4_2_6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g11e8aefdbe4_2_68"/>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45" name="Google Shape;145;g11e8aefdbe4_2_6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g11e8aefdbe4_2_68"/>
          <p:cNvSpPr txBox="1"/>
          <p:nvPr>
            <p:ph idx="11" type="ftr"/>
          </p:nvPr>
        </p:nvSpPr>
        <p:spPr>
          <a:xfrm>
            <a:off x="3860800" y="6356351"/>
            <a:ext cx="4876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g11e8aefdbe4_2_6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8" name="Shape 148"/>
        <p:cNvGrpSpPr/>
        <p:nvPr/>
      </p:nvGrpSpPr>
      <p:grpSpPr>
        <a:xfrm>
          <a:off x="0" y="0"/>
          <a:ext cx="0" cy="0"/>
          <a:chOff x="0" y="0"/>
          <a:chExt cx="0" cy="0"/>
        </a:xfrm>
      </p:grpSpPr>
      <p:sp>
        <p:nvSpPr>
          <p:cNvPr id="149" name="Google Shape;149;g11e8aefdbe4_2_74"/>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g11e8aefdbe4_2_74"/>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51" name="Google Shape;151;g11e8aefdbe4_2_7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g11e8aefdbe4_2_74"/>
          <p:cNvSpPr txBox="1"/>
          <p:nvPr>
            <p:ph idx="11" type="ftr"/>
          </p:nvPr>
        </p:nvSpPr>
        <p:spPr>
          <a:xfrm>
            <a:off x="3860800" y="6356351"/>
            <a:ext cx="4876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g11e8aefdbe4_2_7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8"/>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a:t>
            </a:r>
            <a:r>
              <a:rPr b="1" lang="en-GB">
                <a:solidFill>
                  <a:schemeClr val="accent1"/>
                </a:solidFill>
              </a:rPr>
              <a:t>TW, 14-15 September </a:t>
            </a:r>
            <a:r>
              <a:rPr b="1" i="0" lang="en-GB" sz="1400" u="none" cap="none" strike="noStrike">
                <a:solidFill>
                  <a:schemeClr val="accent1"/>
                </a:solidFill>
                <a:latin typeface="Arial"/>
                <a:ea typeface="Arial"/>
                <a:cs typeface="Arial"/>
                <a:sym typeface="Arial"/>
              </a:rPr>
              <a:t>2022</a:t>
            </a:r>
            <a:endParaRPr b="0" i="0" sz="1400" u="none" cap="none" strike="noStrike">
              <a:solidFill>
                <a:srgbClr val="000000"/>
              </a:solidFill>
              <a:latin typeface="Arial"/>
              <a:ea typeface="Arial"/>
              <a:cs typeface="Arial"/>
              <a:sym typeface="Arial"/>
            </a:endParaRPr>
          </a:p>
        </p:txBody>
      </p:sp>
      <p:sp>
        <p:nvSpPr>
          <p:cNvPr id="29" name="Google Shape;29;p8"/>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 name="Google Shape;30;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0" name="Shape 160"/>
        <p:cNvGrpSpPr/>
        <p:nvPr/>
      </p:nvGrpSpPr>
      <p:grpSpPr>
        <a:xfrm>
          <a:off x="0" y="0"/>
          <a:ext cx="0" cy="0"/>
          <a:chOff x="0" y="0"/>
          <a:chExt cx="0" cy="0"/>
        </a:xfrm>
      </p:grpSpPr>
      <p:pic>
        <p:nvPicPr>
          <p:cNvPr id="161" name="Google Shape;161;gfe89bbea3c_4_6"/>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62" name="Google Shape;162;gfe89bbea3c_4_6"/>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63" name="Google Shape;163;gfe89bbea3c_4_6"/>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64" name="Google Shape;164;gfe89bbea3c_4_6"/>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5" name="Google Shape;165;gfe89bbea3c_4_6"/>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66" name="Google Shape;166;gfe89bbea3c_4_6"/>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67" name="Google Shape;167;gfe89bbea3c_4_6"/>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68" name="Google Shape;168;gfe89bbea3c_4_6"/>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169" name="Google Shape;169;gfe89bbea3c_4_6"/>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0" name="Shape 170"/>
        <p:cNvGrpSpPr/>
        <p:nvPr/>
      </p:nvGrpSpPr>
      <p:grpSpPr>
        <a:xfrm>
          <a:off x="0" y="0"/>
          <a:ext cx="0" cy="0"/>
          <a:chOff x="0" y="0"/>
          <a:chExt cx="0" cy="0"/>
        </a:xfrm>
      </p:grpSpPr>
      <p:sp>
        <p:nvSpPr>
          <p:cNvPr id="171" name="Google Shape;171;gfe89bbea3c_4_1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72" name="Google Shape;172;gfe89bbea3c_4_1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73" name="Google Shape;173;gfe89bbea3c_4_1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74" name="Google Shape;174;gfe89bbea3c_4_1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75" name="Google Shape;175;gfe89bbea3c_4_1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76" name="Google Shape;176;gfe89bbea3c_4_1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77" name="Google Shape;177;gfe89bbea3c_4_1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a:t>
            </a:r>
            <a:r>
              <a:rPr b="1" lang="en-GB">
                <a:solidFill>
                  <a:schemeClr val="accent1"/>
                </a:solidFill>
              </a:rPr>
              <a:t>4</a:t>
            </a:r>
            <a:r>
              <a:rPr b="1" i="0" lang="en-GB" sz="1400" u="none" cap="none" strike="noStrike">
                <a:solidFill>
                  <a:schemeClr val="accent1"/>
                </a:solidFill>
                <a:latin typeface="Arial"/>
                <a:ea typeface="Arial"/>
                <a:cs typeface="Arial"/>
                <a:sym typeface="Arial"/>
              </a:rPr>
              <a:t>-15 September 2022</a:t>
            </a:r>
            <a:endParaRPr b="0" i="0" sz="1400" u="none" cap="none" strike="noStrike">
              <a:solidFill>
                <a:srgbClr val="000000"/>
              </a:solidFill>
              <a:latin typeface="Arial"/>
              <a:ea typeface="Arial"/>
              <a:cs typeface="Arial"/>
              <a:sym typeface="Arial"/>
            </a:endParaRPr>
          </a:p>
        </p:txBody>
      </p:sp>
      <p:sp>
        <p:nvSpPr>
          <p:cNvPr id="178" name="Google Shape;178;gfe89bbea3c_4_16"/>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9" name="Google Shape;179;gfe89bbea3c_4_1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80" name="Shape 180"/>
        <p:cNvGrpSpPr/>
        <p:nvPr/>
      </p:nvGrpSpPr>
      <p:grpSpPr>
        <a:xfrm>
          <a:off x="0" y="0"/>
          <a:ext cx="0" cy="0"/>
          <a:chOff x="0" y="0"/>
          <a:chExt cx="0" cy="0"/>
        </a:xfrm>
      </p:grpSpPr>
      <p:sp>
        <p:nvSpPr>
          <p:cNvPr id="181" name="Google Shape;181;gfe89bbea3c_4_2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82" name="Google Shape;182;gfe89bbea3c_4_2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83" name="Google Shape;183;gfe89bbea3c_4_2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84" name="Google Shape;184;gfe89bbea3c_4_2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85" name="Google Shape;185;gfe89bbea3c_4_2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86" name="Google Shape;186;gfe89bbea3c_4_26"/>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7" name="Google Shape;187;gfe89bbea3c_4_26"/>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8" name="Google Shape;188;gfe89bbea3c_4_2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89" name="Google Shape;189;gfe89bbea3c_4_2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0" name="Google Shape;190;gfe89bbea3c_4_2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91" name="Shape 191"/>
        <p:cNvGrpSpPr/>
        <p:nvPr/>
      </p:nvGrpSpPr>
      <p:grpSpPr>
        <a:xfrm>
          <a:off x="0" y="0"/>
          <a:ext cx="0" cy="0"/>
          <a:chOff x="0" y="0"/>
          <a:chExt cx="0" cy="0"/>
        </a:xfrm>
      </p:grpSpPr>
      <p:sp>
        <p:nvSpPr>
          <p:cNvPr id="192" name="Google Shape;192;gfe89bbea3c_4_3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93" name="Google Shape;193;gfe89bbea3c_4_3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94" name="Google Shape;194;gfe89bbea3c_4_3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95" name="Google Shape;195;gfe89bbea3c_4_3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96" name="Google Shape;196;gfe89bbea3c_4_3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97" name="Google Shape;197;gfe89bbea3c_4_3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98" name="Google Shape;198;gfe89bbea3c_4_3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9" name="Google Shape;199;gfe89bbea3c_4_37"/>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00" name="Shape 200"/>
        <p:cNvGrpSpPr/>
        <p:nvPr/>
      </p:nvGrpSpPr>
      <p:grpSpPr>
        <a:xfrm>
          <a:off x="0" y="0"/>
          <a:ext cx="0" cy="0"/>
          <a:chOff x="0" y="0"/>
          <a:chExt cx="0" cy="0"/>
        </a:xfrm>
      </p:grpSpPr>
      <p:sp>
        <p:nvSpPr>
          <p:cNvPr id="201" name="Google Shape;201;gfe89bbea3c_4_4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02" name="Google Shape;202;gfe89bbea3c_4_4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03" name="Google Shape;203;gfe89bbea3c_4_4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04" name="Google Shape;204;gfe89bbea3c_4_4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05" name="Google Shape;205;gfe89bbea3c_4_4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06" name="Google Shape;206;gfe89bbea3c_4_46"/>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07" name="Google Shape;207;gfe89bbea3c_4_46"/>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208" name="Google Shape;208;gfe89bbea3c_4_4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09" name="Google Shape;209;gfe89bbea3c_4_4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0" name="Google Shape;210;gfe89bbea3c_4_46"/>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SIT-TW, 13-15 September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9"/>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 name="Google Shape;38;p9"/>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 name="Google Shape;39;p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0" name="Google Shape;40;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 name="Google Shape;41;p9"/>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CEOS SIT-37, 29-31 March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1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1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1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1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1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1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9" name="Google Shape;49;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 name="Google Shape;50;p10"/>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CEOS SIT-37, 29-31 March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1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1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1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1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1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11"/>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8" name="Google Shape;58;p11"/>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9" name="Google Shape;59;p1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0" name="Google Shape;60;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1" name="Google Shape;61;p11"/>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CEOS SIT-37, 29-31 March 2022</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62" name="Shape 6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g14a3ef59e1c_1_184"/>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rtl="0">
              <a:spcBef>
                <a:spcPts val="0"/>
              </a:spcBef>
              <a:spcAft>
                <a:spcPts val="0"/>
              </a:spcAft>
              <a:buSzPts val="1900"/>
              <a:buChar char="●"/>
              <a:defRPr sz="1900"/>
            </a:lvl1pPr>
            <a:lvl2pPr lvl="1" rtl="0">
              <a:spcBef>
                <a:spcPts val="0"/>
              </a:spcBef>
              <a:spcAft>
                <a:spcPts val="0"/>
              </a:spcAft>
              <a:buSzPts val="1900"/>
              <a:buChar char="○"/>
              <a:defRPr sz="1900"/>
            </a:lvl2pPr>
            <a:lvl3pPr lvl="2" rtl="0">
              <a:spcBef>
                <a:spcPts val="0"/>
              </a:spcBef>
              <a:spcAft>
                <a:spcPts val="0"/>
              </a:spcAft>
              <a:buSzPts val="1900"/>
              <a:buChar char="■"/>
              <a:defRPr sz="1900"/>
            </a:lvl3pPr>
            <a:lvl4pPr lvl="3" rtl="0">
              <a:spcBef>
                <a:spcPts val="0"/>
              </a:spcBef>
              <a:spcAft>
                <a:spcPts val="0"/>
              </a:spcAft>
              <a:buSzPts val="1900"/>
              <a:buChar char="●"/>
              <a:defRPr sz="1900"/>
            </a:lvl4pPr>
            <a:lvl5pPr lvl="4" rtl="0">
              <a:spcBef>
                <a:spcPts val="0"/>
              </a:spcBef>
              <a:spcAft>
                <a:spcPts val="0"/>
              </a:spcAft>
              <a:buSzPts val="1900"/>
              <a:buChar char="○"/>
              <a:defRPr sz="1900"/>
            </a:lvl5pPr>
            <a:lvl6pPr lvl="5" rtl="0">
              <a:spcBef>
                <a:spcPts val="0"/>
              </a:spcBef>
              <a:spcAft>
                <a:spcPts val="0"/>
              </a:spcAft>
              <a:buSzPts val="1900"/>
              <a:buChar char="■"/>
              <a:defRPr sz="1900"/>
            </a:lvl6pPr>
            <a:lvl7pPr lvl="6" rtl="0">
              <a:spcBef>
                <a:spcPts val="0"/>
              </a:spcBef>
              <a:spcAft>
                <a:spcPts val="0"/>
              </a:spcAft>
              <a:buSzPts val="1900"/>
              <a:buChar char="●"/>
              <a:defRPr sz="1900"/>
            </a:lvl7pPr>
            <a:lvl8pPr lvl="7" rtl="0">
              <a:spcBef>
                <a:spcPts val="0"/>
              </a:spcBef>
              <a:spcAft>
                <a:spcPts val="0"/>
              </a:spcAft>
              <a:buSzPts val="1900"/>
              <a:buChar char="○"/>
              <a:defRPr sz="1900"/>
            </a:lvl8pPr>
            <a:lvl9pPr lvl="8" rtl="0">
              <a:spcBef>
                <a:spcPts val="0"/>
              </a:spcBef>
              <a:spcAft>
                <a:spcPts val="0"/>
              </a:spcAft>
              <a:buSzPts val="1900"/>
              <a:buChar char="■"/>
              <a:defRPr sz="1900"/>
            </a:lvl9pPr>
          </a:lstStyle>
          <a:p/>
        </p:txBody>
      </p:sp>
      <p:sp>
        <p:nvSpPr>
          <p:cNvPr id="65" name="Google Shape;65;g14a3ef59e1c_1_184"/>
          <p:cNvSpPr txBox="1"/>
          <p:nvPr>
            <p:ph idx="1" type="body"/>
          </p:nvPr>
        </p:nvSpPr>
        <p:spPr>
          <a:xfrm>
            <a:off x="415600" y="1536633"/>
            <a:ext cx="11360700" cy="4555200"/>
          </a:xfrm>
          <a:prstGeom prst="rect">
            <a:avLst/>
          </a:prstGeom>
          <a:noFill/>
          <a:ln>
            <a:noFill/>
          </a:ln>
        </p:spPr>
        <p:txBody>
          <a:bodyPr anchorCtr="0" anchor="ctr" bIns="121900" lIns="121900" spcFirstLastPara="1" rIns="121900" wrap="square" tIns="121900">
            <a:noAutofit/>
          </a:bodyPr>
          <a:lstStyle>
            <a:lvl1pPr indent="-349250" lvl="0" marL="457200" rtl="0">
              <a:spcBef>
                <a:spcPts val="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66" name="Google Shape;66;g14a3ef59e1c_1_18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67" name="Shape 67"/>
        <p:cNvGrpSpPr/>
        <p:nvPr/>
      </p:nvGrpSpPr>
      <p:grpSpPr>
        <a:xfrm>
          <a:off x="0" y="0"/>
          <a:ext cx="0" cy="0"/>
          <a:chOff x="0" y="0"/>
          <a:chExt cx="0" cy="0"/>
        </a:xfrm>
      </p:grpSpPr>
      <p:sp>
        <p:nvSpPr>
          <p:cNvPr id="68" name="Google Shape;68;g14a3ef59e1c_1_18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sz="1900"/>
            </a:lvl1pPr>
            <a:lvl2pPr lvl="1" rtl="0" algn="l">
              <a:lnSpc>
                <a:spcPct val="100000"/>
              </a:lnSpc>
              <a:spcBef>
                <a:spcPts val="0"/>
              </a:spcBef>
              <a:spcAft>
                <a:spcPts val="0"/>
              </a:spcAft>
              <a:buSzPts val="1500"/>
              <a:buNone/>
              <a:defRPr sz="1900"/>
            </a:lvl2pPr>
            <a:lvl3pPr lvl="2" rtl="0" algn="l">
              <a:lnSpc>
                <a:spcPct val="100000"/>
              </a:lnSpc>
              <a:spcBef>
                <a:spcPts val="0"/>
              </a:spcBef>
              <a:spcAft>
                <a:spcPts val="0"/>
              </a:spcAft>
              <a:buSzPts val="1500"/>
              <a:buNone/>
              <a:defRPr sz="1900"/>
            </a:lvl3pPr>
            <a:lvl4pPr lvl="3" rtl="0" algn="l">
              <a:lnSpc>
                <a:spcPct val="100000"/>
              </a:lnSpc>
              <a:spcBef>
                <a:spcPts val="0"/>
              </a:spcBef>
              <a:spcAft>
                <a:spcPts val="0"/>
              </a:spcAft>
              <a:buSzPts val="1500"/>
              <a:buNone/>
              <a:defRPr sz="1900"/>
            </a:lvl4pPr>
            <a:lvl5pPr lvl="4" rtl="0" algn="l">
              <a:lnSpc>
                <a:spcPct val="100000"/>
              </a:lnSpc>
              <a:spcBef>
                <a:spcPts val="0"/>
              </a:spcBef>
              <a:spcAft>
                <a:spcPts val="0"/>
              </a:spcAft>
              <a:buSzPts val="1500"/>
              <a:buNone/>
              <a:defRPr sz="1900"/>
            </a:lvl5pPr>
            <a:lvl6pPr lvl="5" rtl="0" algn="l">
              <a:lnSpc>
                <a:spcPct val="100000"/>
              </a:lnSpc>
              <a:spcBef>
                <a:spcPts val="0"/>
              </a:spcBef>
              <a:spcAft>
                <a:spcPts val="0"/>
              </a:spcAft>
              <a:buSzPts val="1500"/>
              <a:buNone/>
              <a:defRPr sz="1900"/>
            </a:lvl6pPr>
            <a:lvl7pPr lvl="6" rtl="0" algn="l">
              <a:lnSpc>
                <a:spcPct val="100000"/>
              </a:lnSpc>
              <a:spcBef>
                <a:spcPts val="0"/>
              </a:spcBef>
              <a:spcAft>
                <a:spcPts val="0"/>
              </a:spcAft>
              <a:buSzPts val="1500"/>
              <a:buNone/>
              <a:defRPr sz="1900"/>
            </a:lvl7pPr>
            <a:lvl8pPr lvl="7" rtl="0" algn="l">
              <a:lnSpc>
                <a:spcPct val="100000"/>
              </a:lnSpc>
              <a:spcBef>
                <a:spcPts val="0"/>
              </a:spcBef>
              <a:spcAft>
                <a:spcPts val="0"/>
              </a:spcAft>
              <a:buSzPts val="1500"/>
              <a:buNone/>
              <a:defRPr sz="1900"/>
            </a:lvl8pPr>
            <a:lvl9pPr lvl="8" rtl="0" algn="l">
              <a:lnSpc>
                <a:spcPct val="100000"/>
              </a:lnSpc>
              <a:spcBef>
                <a:spcPts val="0"/>
              </a:spcBef>
              <a:spcAft>
                <a:spcPts val="0"/>
              </a:spcAft>
              <a:buSzPts val="1500"/>
              <a:buNone/>
              <a:defRPr sz="1900"/>
            </a:lvl9pPr>
          </a:lstStyle>
          <a:p/>
        </p:txBody>
      </p:sp>
      <p:sp>
        <p:nvSpPr>
          <p:cNvPr id="69" name="Google Shape;69;g14a3ef59e1c_1_18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sz="1900"/>
            </a:lvl1pPr>
            <a:lvl2pPr indent="-349250" lvl="1" marL="914400" rtl="0" algn="l">
              <a:lnSpc>
                <a:spcPct val="90000"/>
              </a:lnSpc>
              <a:spcBef>
                <a:spcPts val="500"/>
              </a:spcBef>
              <a:spcAft>
                <a:spcPts val="0"/>
              </a:spcAft>
              <a:buClr>
                <a:schemeClr val="dk1"/>
              </a:buClr>
              <a:buSzPts val="1900"/>
              <a:buChar char="•"/>
              <a:defRPr sz="1900"/>
            </a:lvl2pPr>
            <a:lvl3pPr indent="-349250" lvl="2" marL="1371600" rtl="0" algn="l">
              <a:lnSpc>
                <a:spcPct val="90000"/>
              </a:lnSpc>
              <a:spcBef>
                <a:spcPts val="500"/>
              </a:spcBef>
              <a:spcAft>
                <a:spcPts val="0"/>
              </a:spcAft>
              <a:buClr>
                <a:schemeClr val="dk1"/>
              </a:buClr>
              <a:buSzPts val="1900"/>
              <a:buChar char="•"/>
              <a:defRPr sz="1900"/>
            </a:lvl3pPr>
            <a:lvl4pPr indent="-349250" lvl="3" marL="1828800" rtl="0" algn="l">
              <a:lnSpc>
                <a:spcPct val="90000"/>
              </a:lnSpc>
              <a:spcBef>
                <a:spcPts val="500"/>
              </a:spcBef>
              <a:spcAft>
                <a:spcPts val="0"/>
              </a:spcAft>
              <a:buClr>
                <a:schemeClr val="dk1"/>
              </a:buClr>
              <a:buSzPts val="1900"/>
              <a:buChar char="•"/>
              <a:defRPr sz="1900"/>
            </a:lvl4pPr>
            <a:lvl5pPr indent="-349250" lvl="4" marL="2286000" rtl="0" algn="l">
              <a:lnSpc>
                <a:spcPct val="90000"/>
              </a:lnSpc>
              <a:spcBef>
                <a:spcPts val="500"/>
              </a:spcBef>
              <a:spcAft>
                <a:spcPts val="0"/>
              </a:spcAft>
              <a:buClr>
                <a:schemeClr val="dk1"/>
              </a:buClr>
              <a:buSzPts val="1900"/>
              <a:buChar char="•"/>
              <a:defRPr sz="1900"/>
            </a:lvl5pPr>
            <a:lvl6pPr indent="-349250" lvl="5" marL="2743200" rtl="0" algn="l">
              <a:lnSpc>
                <a:spcPct val="90000"/>
              </a:lnSpc>
              <a:spcBef>
                <a:spcPts val="500"/>
              </a:spcBef>
              <a:spcAft>
                <a:spcPts val="0"/>
              </a:spcAft>
              <a:buClr>
                <a:schemeClr val="dk1"/>
              </a:buClr>
              <a:buSzPts val="1900"/>
              <a:buChar char="•"/>
              <a:defRPr sz="1900"/>
            </a:lvl6pPr>
            <a:lvl7pPr indent="-349250" lvl="6" marL="3200400" rtl="0" algn="l">
              <a:lnSpc>
                <a:spcPct val="90000"/>
              </a:lnSpc>
              <a:spcBef>
                <a:spcPts val="500"/>
              </a:spcBef>
              <a:spcAft>
                <a:spcPts val="0"/>
              </a:spcAft>
              <a:buClr>
                <a:schemeClr val="dk1"/>
              </a:buClr>
              <a:buSzPts val="1900"/>
              <a:buChar char="•"/>
              <a:defRPr sz="1900"/>
            </a:lvl7pPr>
            <a:lvl8pPr indent="-349250" lvl="7" marL="3657600" rtl="0" algn="l">
              <a:lnSpc>
                <a:spcPct val="90000"/>
              </a:lnSpc>
              <a:spcBef>
                <a:spcPts val="500"/>
              </a:spcBef>
              <a:spcAft>
                <a:spcPts val="0"/>
              </a:spcAft>
              <a:buClr>
                <a:schemeClr val="dk1"/>
              </a:buClr>
              <a:buSzPts val="1900"/>
              <a:buChar char="•"/>
              <a:defRPr sz="1900"/>
            </a:lvl8pPr>
            <a:lvl9pPr indent="-349250" lvl="8" marL="4114800" rtl="0" algn="l">
              <a:lnSpc>
                <a:spcPct val="90000"/>
              </a:lnSpc>
              <a:spcBef>
                <a:spcPts val="500"/>
              </a:spcBef>
              <a:spcAft>
                <a:spcPts val="0"/>
              </a:spcAft>
              <a:buClr>
                <a:schemeClr val="dk1"/>
              </a:buClr>
              <a:buSzPts val="1900"/>
              <a:buChar char="•"/>
              <a:defRPr sz="1900"/>
            </a:lvl9pPr>
          </a:lstStyle>
          <a:p/>
        </p:txBody>
      </p:sp>
      <p:sp>
        <p:nvSpPr>
          <p:cNvPr id="70" name="Google Shape;70;g14a3ef59e1c_1_18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71" name="Google Shape;71;g14a3ef59e1c_1_18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72" name="Google Shape;72;g14a3ef59e1c_1_18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73" name="Google Shape;73;g14a3ef59e1c_1_188"/>
          <p:cNvPicPr preferRelativeResize="0"/>
          <p:nvPr/>
        </p:nvPicPr>
        <p:blipFill rotWithShape="1">
          <a:blip r:embed="rId2">
            <a:alphaModFix/>
          </a:blip>
          <a:srcRect b="0" l="0" r="0" t="0"/>
          <a:stretch/>
        </p:blipFill>
        <p:spPr>
          <a:xfrm>
            <a:off x="11350313" y="221305"/>
            <a:ext cx="700468" cy="22202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0" name="Shape 80"/>
        <p:cNvGrpSpPr/>
        <p:nvPr/>
      </p:nvGrpSpPr>
      <p:grpSpPr>
        <a:xfrm>
          <a:off x="0" y="0"/>
          <a:ext cx="0" cy="0"/>
          <a:chOff x="0" y="0"/>
          <a:chExt cx="0" cy="0"/>
        </a:xfrm>
      </p:grpSpPr>
      <p:sp>
        <p:nvSpPr>
          <p:cNvPr id="81" name="Google Shape;81;g11e8aefdbe4_2_12"/>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2" name="Google Shape;82;g11e8aefdbe4_2_1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g11e8aefdbe4_2_1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pic>
        <p:nvPicPr>
          <p:cNvPr id="84" name="Google Shape;84;g11e8aefdbe4_2_12"/>
          <p:cNvPicPr preferRelativeResize="0"/>
          <p:nvPr/>
        </p:nvPicPr>
        <p:blipFill rotWithShape="1">
          <a:blip r:embed="rId2">
            <a:alphaModFix/>
          </a:blip>
          <a:srcRect b="0" l="0" r="0" t="0"/>
          <a:stretch/>
        </p:blipFill>
        <p:spPr>
          <a:xfrm>
            <a:off x="10464801" y="76200"/>
            <a:ext cx="1294791" cy="411956"/>
          </a:xfrm>
          <a:prstGeom prst="rect">
            <a:avLst/>
          </a:prstGeom>
          <a:noFill/>
          <a:ln>
            <a:noFill/>
          </a:ln>
        </p:spPr>
      </p:pic>
      <p:pic>
        <p:nvPicPr>
          <p:cNvPr descr="Picture1.jpg" id="85" name="Google Shape;85;g11e8aefdbe4_2_12"/>
          <p:cNvPicPr preferRelativeResize="0"/>
          <p:nvPr/>
        </p:nvPicPr>
        <p:blipFill rotWithShape="1">
          <a:blip r:embed="rId3">
            <a:alphaModFix/>
          </a:blip>
          <a:srcRect b="80000" l="0" r="0" t="0"/>
          <a:stretch/>
        </p:blipFill>
        <p:spPr>
          <a:xfrm>
            <a:off x="0" y="-14177"/>
            <a:ext cx="12192000" cy="1371600"/>
          </a:xfrm>
          <a:prstGeom prst="rect">
            <a:avLst/>
          </a:prstGeom>
          <a:noFill/>
          <a:ln>
            <a:noFill/>
          </a:ln>
        </p:spPr>
      </p:pic>
      <p:pic>
        <p:nvPicPr>
          <p:cNvPr id="86" name="Google Shape;86;g11e8aefdbe4_2_12"/>
          <p:cNvPicPr preferRelativeResize="0"/>
          <p:nvPr/>
        </p:nvPicPr>
        <p:blipFill rotWithShape="1">
          <a:blip r:embed="rId4">
            <a:alphaModFix/>
          </a:blip>
          <a:srcRect b="0" l="0" r="0" t="0"/>
          <a:stretch/>
        </p:blipFill>
        <p:spPr>
          <a:xfrm>
            <a:off x="0" y="76200"/>
            <a:ext cx="1727200" cy="844596"/>
          </a:xfrm>
          <a:prstGeom prst="rect">
            <a:avLst/>
          </a:prstGeom>
          <a:noFill/>
          <a:ln>
            <a:noFill/>
          </a:ln>
        </p:spPr>
      </p:pic>
      <p:sp>
        <p:nvSpPr>
          <p:cNvPr id="87" name="Google Shape;87;g11e8aefdbe4_2_12"/>
          <p:cNvSpPr txBox="1"/>
          <p:nvPr/>
        </p:nvSpPr>
        <p:spPr>
          <a:xfrm>
            <a:off x="1828800" y="152400"/>
            <a:ext cx="8432800" cy="60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FFFF"/>
              </a:solidFill>
              <a:latin typeface="Tahoma"/>
              <a:ea typeface="Tahoma"/>
              <a:cs typeface="Tahoma"/>
              <a:sym typeface="Tahoma"/>
            </a:endParaRPr>
          </a:p>
        </p:txBody>
      </p:sp>
      <p:pic>
        <p:nvPicPr>
          <p:cNvPr id="88" name="Google Shape;88;g11e8aefdbe4_2_12"/>
          <p:cNvPicPr preferRelativeResize="0"/>
          <p:nvPr/>
        </p:nvPicPr>
        <p:blipFill rotWithShape="1">
          <a:blip r:embed="rId2">
            <a:alphaModFix/>
          </a:blip>
          <a:srcRect b="0" l="0" r="0" t="0"/>
          <a:stretch/>
        </p:blipFill>
        <p:spPr>
          <a:xfrm>
            <a:off x="10464801" y="152400"/>
            <a:ext cx="1294791" cy="411956"/>
          </a:xfrm>
          <a:prstGeom prst="rect">
            <a:avLst/>
          </a:prstGeom>
          <a:noFill/>
          <a:ln>
            <a:noFill/>
          </a:ln>
        </p:spPr>
      </p:pic>
      <p:sp>
        <p:nvSpPr>
          <p:cNvPr id="89" name="Google Shape;89;g11e8aefdbe4_2_12"/>
          <p:cNvSpPr txBox="1"/>
          <p:nvPr>
            <p:ph type="title"/>
          </p:nvPr>
        </p:nvSpPr>
        <p:spPr>
          <a:xfrm>
            <a:off x="406400" y="-152400"/>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B7CCE4"/>
              </a:buClr>
              <a:buSzPts val="4400"/>
              <a:buFont typeface="Calibri"/>
              <a:buNone/>
              <a:defRPr b="1">
                <a:solidFill>
                  <a:srgbClr val="B7CCE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g11e8aefdbe4_2_12"/>
          <p:cNvSpPr txBox="1"/>
          <p:nvPr>
            <p:ph idx="11" type="ftr"/>
          </p:nvPr>
        </p:nvSpPr>
        <p:spPr>
          <a:xfrm>
            <a:off x="2946400" y="6356351"/>
            <a:ext cx="50800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theme" Target="../theme/theme3.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2" Type="http://schemas.openxmlformats.org/officeDocument/2006/relationships/theme" Target="../theme/theme2.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6.png"/><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6"/>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6"/>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 name="Shape 74"/>
        <p:cNvGrpSpPr/>
        <p:nvPr/>
      </p:nvGrpSpPr>
      <p:grpSpPr>
        <a:xfrm>
          <a:off x="0" y="0"/>
          <a:ext cx="0" cy="0"/>
          <a:chOff x="0" y="0"/>
          <a:chExt cx="0" cy="0"/>
        </a:xfrm>
      </p:grpSpPr>
      <p:sp>
        <p:nvSpPr>
          <p:cNvPr id="75" name="Google Shape;75;g11e8aefdbe4_2_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6" name="Google Shape;76;g11e8aefdbe4_2_0"/>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Google Shape;77;g11e8aefdbe4_2_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8" name="Google Shape;78;g11e8aefdbe4_2_0"/>
          <p:cNvSpPr txBox="1"/>
          <p:nvPr>
            <p:ph idx="11" type="ftr"/>
          </p:nvPr>
        </p:nvSpPr>
        <p:spPr>
          <a:xfrm>
            <a:off x="3860800" y="6356351"/>
            <a:ext cx="4876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9" name="Google Shape;79;g11e8aefdbe4_2_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gfe89bbea3c_4_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56" name="Google Shape;156;gfe89bbea3c_4_0"/>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157" name="Google Shape;157;gfe89bbea3c_4_0"/>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58" name="Google Shape;158;gfe89bbea3c_4_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59" name="Google Shape;159;gfe89bbea3c_4_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0" r:id="rId3"/>
    <p:sldLayoutId id="2147483671" r:id="rId4"/>
    <p:sldLayoutId id="2147483672" r:id="rId5"/>
    <p:sldLayoutId id="2147483673" r:id="rId6"/>
    <p:sldLayoutId id="214748367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48.png"/><Relationship Id="rId6" Type="http://schemas.openxmlformats.org/officeDocument/2006/relationships/image" Target="../media/image39.png"/><Relationship Id="rId7"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34.png"/><Relationship Id="rId8"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6.png"/><Relationship Id="rId4"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4.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ceos.org/document_management/Meetings/SIT/SIT-37/Documents/New%20Space%20SIT-37%20Background%20Paper%20v1.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3.jpg"/><Relationship Id="rId4" Type="http://schemas.openxmlformats.org/officeDocument/2006/relationships/hyperlink" Target="https://ceos.org/document_management/Meetings/Plenary/34/Documents/CEOS_Interoperability_Terminology_Report.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5.png"/><Relationship Id="rId4" Type="http://schemas.openxmlformats.org/officeDocument/2006/relationships/image" Target="../media/image59.png"/><Relationship Id="rId5" Type="http://schemas.openxmlformats.org/officeDocument/2006/relationships/hyperlink" Target="https://ceos.org/ard"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a:t>New Space &amp; Future CEOS</a:t>
            </a:r>
            <a:endParaRPr/>
          </a:p>
        </p:txBody>
      </p:sp>
      <p:sp>
        <p:nvSpPr>
          <p:cNvPr id="216" name="Google Shape;216;p1"/>
          <p:cNvSpPr/>
          <p:nvPr/>
        </p:nvSpPr>
        <p:spPr>
          <a:xfrm>
            <a:off x="7222284" y="4252682"/>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Session </a:t>
            </a:r>
            <a:r>
              <a:rPr b="1" lang="en-GB" sz="2200">
                <a:solidFill>
                  <a:schemeClr val="accent1"/>
                </a:solidFill>
              </a:rPr>
              <a:t>2</a:t>
            </a:r>
            <a:endParaRPr b="0" i="0" sz="1400" u="none" cap="none" strike="noStrike">
              <a:solidFill>
                <a:srgbClr val="000000"/>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r>
              <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3" name="Shape 283"/>
        <p:cNvGrpSpPr/>
        <p:nvPr/>
      </p:nvGrpSpPr>
      <p:grpSpPr>
        <a:xfrm>
          <a:off x="0" y="0"/>
          <a:ext cx="0" cy="0"/>
          <a:chOff x="0" y="0"/>
          <a:chExt cx="0" cy="0"/>
        </a:xfrm>
      </p:grpSpPr>
      <p:sp>
        <p:nvSpPr>
          <p:cNvPr id="284" name="Google Shape;284;g11940b07ad3_0_19"/>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Arial"/>
                <a:ea typeface="Arial"/>
                <a:cs typeface="Arial"/>
                <a:sym typeface="Arial"/>
              </a:rPr>
              <a:t>Context</a:t>
            </a:r>
            <a:endParaRPr b="0" i="0" sz="1400" u="none" cap="none" strike="noStrike">
              <a:solidFill>
                <a:srgbClr val="000000"/>
              </a:solidFill>
              <a:latin typeface="Arial"/>
              <a:ea typeface="Arial"/>
              <a:cs typeface="Arial"/>
              <a:sym typeface="Arial"/>
            </a:endParaRPr>
          </a:p>
        </p:txBody>
      </p:sp>
      <p:sp>
        <p:nvSpPr>
          <p:cNvPr id="285" name="Google Shape;285;g11940b07ad3_0_19"/>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pic>
        <p:nvPicPr>
          <p:cNvPr id="286" name="Google Shape;286;g11940b07ad3_0_19"/>
          <p:cNvPicPr preferRelativeResize="0"/>
          <p:nvPr/>
        </p:nvPicPr>
        <p:blipFill rotWithShape="1">
          <a:blip r:embed="rId3">
            <a:alphaModFix/>
          </a:blip>
          <a:srcRect b="0" l="0" r="0" t="0"/>
          <a:stretch/>
        </p:blipFill>
        <p:spPr>
          <a:xfrm>
            <a:off x="1006175" y="1093448"/>
            <a:ext cx="9886556" cy="53970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11940b07ad3_0_7"/>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Arial"/>
                <a:ea typeface="Arial"/>
                <a:cs typeface="Arial"/>
                <a:sym typeface="Arial"/>
              </a:rPr>
              <a:t>Context</a:t>
            </a:r>
            <a:endParaRPr b="0" i="0" sz="1400" u="none" cap="none" strike="noStrike">
              <a:solidFill>
                <a:srgbClr val="000000"/>
              </a:solidFill>
              <a:latin typeface="Arial"/>
              <a:ea typeface="Arial"/>
              <a:cs typeface="Arial"/>
              <a:sym typeface="Arial"/>
            </a:endParaRPr>
          </a:p>
        </p:txBody>
      </p:sp>
      <p:sp>
        <p:nvSpPr>
          <p:cNvPr id="292" name="Google Shape;292;g11940b07ad3_0_7"/>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93" name="Google Shape;293;g11940b07ad3_0_7"/>
          <p:cNvSpPr txBox="1"/>
          <p:nvPr/>
        </p:nvSpPr>
        <p:spPr>
          <a:xfrm>
            <a:off x="280255" y="1290932"/>
            <a:ext cx="11112000" cy="5510400"/>
          </a:xfrm>
          <a:prstGeom prst="rect">
            <a:avLst/>
          </a:prstGeom>
          <a:noFill/>
          <a:ln>
            <a:noFill/>
          </a:ln>
        </p:spPr>
        <p:txBody>
          <a:bodyPr anchorCtr="0" anchor="t" bIns="45700" lIns="91425" spcFirstLastPara="1" rIns="91425" wrap="square" tIns="45700">
            <a:spAutoFit/>
          </a:bodyPr>
          <a:lstStyle/>
          <a:p>
            <a:pPr indent="-214311" lvl="0" marL="214311" marR="0" rtl="0" algn="l">
              <a:lnSpc>
                <a:spcPct val="150000"/>
              </a:lnSpc>
              <a:spcBef>
                <a:spcPts val="0"/>
              </a:spcBef>
              <a:spcAft>
                <a:spcPts val="0"/>
              </a:spcAft>
              <a:buClr>
                <a:schemeClr val="dk1"/>
              </a:buClr>
              <a:buSzPts val="1600"/>
              <a:buFont typeface="Noto Sans Symbols"/>
              <a:buChar char="❖"/>
            </a:pPr>
            <a:r>
              <a:rPr b="1" i="1" lang="en-GB" sz="1600" u="none" cap="none" strike="noStrike">
                <a:solidFill>
                  <a:schemeClr val="dk1"/>
                </a:solidFill>
                <a:latin typeface="Arial"/>
                <a:ea typeface="Arial"/>
                <a:cs typeface="Arial"/>
                <a:sym typeface="Arial"/>
              </a:rPr>
              <a:t>The space value chain is evolving, with the traditional upstream driven technology push </a:t>
            </a:r>
            <a:r>
              <a:rPr b="1" i="1" lang="en-GB" sz="1600" u="none" cap="none" strike="noStrike">
                <a:solidFill>
                  <a:srgbClr val="395E89"/>
                </a:solidFill>
                <a:latin typeface="Arial"/>
                <a:ea typeface="Arial"/>
                <a:cs typeface="Arial"/>
                <a:sym typeface="Arial"/>
              </a:rPr>
              <a:t>t</a:t>
            </a:r>
            <a:r>
              <a:rPr b="1" i="1" lang="en-GB" sz="1600" u="none" cap="none" strike="noStrike">
                <a:solidFill>
                  <a:srgbClr val="3C78D8"/>
                </a:solidFill>
                <a:latin typeface="Arial"/>
                <a:ea typeface="Arial"/>
                <a:cs typeface="Arial"/>
                <a:sym typeface="Arial"/>
              </a:rPr>
              <a:t>ransitioning into a market demand pull. </a:t>
            </a:r>
            <a:endParaRPr b="1" i="1" sz="1600" u="none" cap="none" strike="noStrike">
              <a:solidFill>
                <a:srgbClr val="3C78D8"/>
              </a:solidFill>
              <a:latin typeface="Arial"/>
              <a:ea typeface="Arial"/>
              <a:cs typeface="Arial"/>
              <a:sym typeface="Arial"/>
            </a:endParaRPr>
          </a:p>
          <a:p>
            <a:pPr indent="-214312" lvl="0" marL="214312" marR="0" rtl="0" algn="l">
              <a:lnSpc>
                <a:spcPct val="150000"/>
              </a:lnSpc>
              <a:spcBef>
                <a:spcPts val="0"/>
              </a:spcBef>
              <a:spcAft>
                <a:spcPts val="0"/>
              </a:spcAft>
              <a:buClr>
                <a:schemeClr val="dk1"/>
              </a:buClr>
              <a:buSzPts val="1600"/>
              <a:buFont typeface="Noto Sans Symbols"/>
              <a:buChar char="❖"/>
            </a:pPr>
            <a:r>
              <a:rPr b="1" i="1" lang="en-GB" sz="1600" u="none" cap="none" strike="noStrike">
                <a:solidFill>
                  <a:schemeClr val="dk1"/>
                </a:solidFill>
                <a:latin typeface="Arial"/>
                <a:ea typeface="Arial"/>
                <a:cs typeface="Arial"/>
                <a:sym typeface="Arial"/>
              </a:rPr>
              <a:t>Space has attracted an important number of actors in the past decades, with </a:t>
            </a:r>
            <a:r>
              <a:rPr b="1" i="1" lang="en-GB" sz="1600" u="none" cap="none" strike="noStrike">
                <a:solidFill>
                  <a:srgbClr val="3C78D8"/>
                </a:solidFill>
                <a:latin typeface="Arial"/>
                <a:ea typeface="Arial"/>
                <a:cs typeface="Arial"/>
                <a:sym typeface="Arial"/>
              </a:rPr>
              <a:t>New Space and non-space companies entering the different streams of the value chain</a:t>
            </a:r>
            <a:endParaRPr b="1" i="1" sz="1600" u="none" cap="none" strike="noStrike">
              <a:solidFill>
                <a:srgbClr val="3C78D8"/>
              </a:solidFill>
              <a:latin typeface="Arial"/>
              <a:ea typeface="Arial"/>
              <a:cs typeface="Arial"/>
              <a:sym typeface="Arial"/>
            </a:endParaRPr>
          </a:p>
          <a:p>
            <a:pPr indent="-214311" lvl="0" marL="214311" marR="0" rtl="0" algn="l">
              <a:lnSpc>
                <a:spcPct val="150000"/>
              </a:lnSpc>
              <a:spcBef>
                <a:spcPts val="0"/>
              </a:spcBef>
              <a:spcAft>
                <a:spcPts val="0"/>
              </a:spcAft>
              <a:buClr>
                <a:schemeClr val="dk1"/>
              </a:buClr>
              <a:buSzPts val="1600"/>
              <a:buChar char="❖"/>
            </a:pPr>
            <a:r>
              <a:rPr b="1" i="1" lang="en-GB" sz="1600">
                <a:solidFill>
                  <a:schemeClr val="dk1"/>
                </a:solidFill>
              </a:rPr>
              <a:t>Several space agencies have </a:t>
            </a:r>
            <a:r>
              <a:rPr b="1" i="1" lang="en-GB" sz="1600">
                <a:solidFill>
                  <a:schemeClr val="dk1"/>
                </a:solidFill>
              </a:rPr>
              <a:t>established</a:t>
            </a:r>
            <a:r>
              <a:rPr b="1" i="1" lang="en-GB" sz="1600">
                <a:solidFill>
                  <a:schemeClr val="dk1"/>
                </a:solidFill>
              </a:rPr>
              <a:t> </a:t>
            </a:r>
            <a:r>
              <a:rPr b="1" i="1" lang="en-GB" sz="1600">
                <a:solidFill>
                  <a:srgbClr val="4A86E8"/>
                </a:solidFill>
              </a:rPr>
              <a:t>partnership with New Space companies</a:t>
            </a:r>
            <a:endParaRPr b="1" i="1" sz="1600">
              <a:solidFill>
                <a:srgbClr val="4A86E8"/>
              </a:solidFill>
            </a:endParaRPr>
          </a:p>
          <a:p>
            <a:pPr indent="-214311" lvl="0" marL="214311" marR="0" rtl="0" algn="l">
              <a:lnSpc>
                <a:spcPct val="150000"/>
              </a:lnSpc>
              <a:spcBef>
                <a:spcPts val="0"/>
              </a:spcBef>
              <a:spcAft>
                <a:spcPts val="0"/>
              </a:spcAft>
              <a:buClr>
                <a:schemeClr val="dk1"/>
              </a:buClr>
              <a:buSzPts val="1600"/>
              <a:buFont typeface="Arial"/>
              <a:buChar char="❖"/>
            </a:pPr>
            <a:r>
              <a:rPr b="1" i="1" lang="en-GB" sz="1600" u="none" cap="none" strike="noStrike">
                <a:solidFill>
                  <a:schemeClr val="dk1"/>
                </a:solidFill>
                <a:latin typeface="Arial"/>
                <a:ea typeface="Arial"/>
                <a:cs typeface="Arial"/>
                <a:sym typeface="Arial"/>
              </a:rPr>
              <a:t>Generally EO domain remains geared towards defence and security markets, but an</a:t>
            </a:r>
            <a:r>
              <a:rPr b="1" i="1" lang="en-GB" sz="1600" u="none" cap="none" strike="noStrike">
                <a:solidFill>
                  <a:srgbClr val="3C78D8"/>
                </a:solidFill>
                <a:latin typeface="Arial"/>
                <a:ea typeface="Arial"/>
                <a:cs typeface="Arial"/>
                <a:sym typeface="Arial"/>
              </a:rPr>
              <a:t> increasing demand from a diversified pool of customers is leading a rapid evolution</a:t>
            </a:r>
            <a:r>
              <a:rPr b="1" i="1" lang="en-GB" sz="1600" u="none" cap="none" strike="noStrike">
                <a:solidFill>
                  <a:schemeClr val="dk1"/>
                </a:solidFill>
                <a:latin typeface="Arial"/>
                <a:ea typeface="Arial"/>
                <a:cs typeface="Arial"/>
                <a:sym typeface="Arial"/>
              </a:rPr>
              <a:t> - with more supply from new entrants, and innovative delivery models for data and analytics to support situational awareness</a:t>
            </a:r>
            <a:endParaRPr b="1" i="1" sz="1600" u="none" cap="none" strike="noStrike">
              <a:solidFill>
                <a:schemeClr val="dk1"/>
              </a:solidFill>
              <a:latin typeface="Arial"/>
              <a:ea typeface="Arial"/>
              <a:cs typeface="Arial"/>
              <a:sym typeface="Arial"/>
            </a:endParaRPr>
          </a:p>
          <a:p>
            <a:pPr indent="-214311" lvl="0" marL="214311" marR="0" rtl="0" algn="l">
              <a:lnSpc>
                <a:spcPct val="150000"/>
              </a:lnSpc>
              <a:spcBef>
                <a:spcPts val="0"/>
              </a:spcBef>
              <a:spcAft>
                <a:spcPts val="0"/>
              </a:spcAft>
              <a:buClr>
                <a:schemeClr val="dk1"/>
              </a:buClr>
              <a:buSzPts val="1600"/>
              <a:buFont typeface="Arial"/>
              <a:buChar char="❖"/>
            </a:pPr>
            <a:r>
              <a:rPr b="1" i="1" lang="en-GB" sz="1600" u="none" cap="none" strike="noStrike">
                <a:solidFill>
                  <a:srgbClr val="3C78D8"/>
                </a:solidFill>
                <a:latin typeface="Arial"/>
                <a:ea typeface="Arial"/>
                <a:cs typeface="Arial"/>
                <a:sym typeface="Arial"/>
              </a:rPr>
              <a:t>Cloud computing is bypassing the need for hardware and software ownership</a:t>
            </a:r>
            <a:r>
              <a:rPr b="1" i="1" lang="en-GB" sz="1600" u="none" cap="none" strike="noStrike">
                <a:solidFill>
                  <a:schemeClr val="dk1"/>
                </a:solidFill>
                <a:latin typeface="Arial"/>
                <a:ea typeface="Arial"/>
                <a:cs typeface="Arial"/>
                <a:sym typeface="Arial"/>
              </a:rPr>
              <a:t>, opening up the market to startups and allowing companies to provide ground stations as well as full turnkey solutions as a service (GSaaS concept - allows satellite operators to focus on the core of their business: data)</a:t>
            </a:r>
            <a:endParaRPr b="1" i="1" sz="1600" u="none" cap="none" strike="noStrike">
              <a:solidFill>
                <a:schemeClr val="dk1"/>
              </a:solidFill>
              <a:latin typeface="Arial"/>
              <a:ea typeface="Arial"/>
              <a:cs typeface="Arial"/>
              <a:sym typeface="Arial"/>
            </a:endParaRPr>
          </a:p>
          <a:p>
            <a:pPr indent="-214311" lvl="0" marL="214311" marR="0" rtl="0" algn="l">
              <a:lnSpc>
                <a:spcPct val="150000"/>
              </a:lnSpc>
              <a:spcBef>
                <a:spcPts val="0"/>
              </a:spcBef>
              <a:spcAft>
                <a:spcPts val="0"/>
              </a:spcAft>
              <a:buClr>
                <a:schemeClr val="dk1"/>
              </a:buClr>
              <a:buSzPts val="1600"/>
              <a:buFont typeface="Arial"/>
              <a:buChar char="❖"/>
            </a:pPr>
            <a:r>
              <a:rPr b="1" i="1" lang="en-GB" sz="1600" u="none" cap="none" strike="noStrike">
                <a:solidFill>
                  <a:srgbClr val="3C78D8"/>
                </a:solidFill>
                <a:latin typeface="Arial"/>
                <a:ea typeface="Arial"/>
                <a:cs typeface="Arial"/>
                <a:sym typeface="Arial"/>
              </a:rPr>
              <a:t> Machine learning is facilitating the extraction of actionable insights from large amounts of data</a:t>
            </a:r>
            <a:r>
              <a:rPr b="1" i="1" lang="en-GB" sz="1600" u="none" cap="none" strike="noStrike">
                <a:solidFill>
                  <a:schemeClr val="dk1"/>
                </a:solidFill>
                <a:latin typeface="Arial"/>
                <a:ea typeface="Arial"/>
                <a:cs typeface="Arial"/>
                <a:sym typeface="Arial"/>
              </a:rPr>
              <a:t>, automation of repetitive processes, and extending the use of space-based applications to new markets</a:t>
            </a:r>
            <a:endParaRPr b="1" i="1"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1" i="1"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0" i="1" sz="16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11940b07ad3_0_26"/>
          <p:cNvSpPr txBox="1"/>
          <p:nvPr/>
        </p:nvSpPr>
        <p:spPr>
          <a:xfrm>
            <a:off x="94020" y="103248"/>
            <a:ext cx="8668500" cy="98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2900" u="none" cap="none" strike="noStrike">
                <a:solidFill>
                  <a:schemeClr val="lt1"/>
                </a:solidFill>
                <a:latin typeface="Arial"/>
                <a:ea typeface="Arial"/>
                <a:cs typeface="Arial"/>
                <a:sym typeface="Arial"/>
              </a:rPr>
              <a:t>Important trends supporting growth in EO data products &amp; services</a:t>
            </a:r>
            <a:endParaRPr b="0" i="0" sz="2800" u="none" cap="none" strike="noStrike">
              <a:solidFill>
                <a:srgbClr val="000000"/>
              </a:solidFill>
              <a:latin typeface="Arial"/>
              <a:ea typeface="Arial"/>
              <a:cs typeface="Arial"/>
              <a:sym typeface="Arial"/>
            </a:endParaRPr>
          </a:p>
        </p:txBody>
      </p:sp>
      <p:sp>
        <p:nvSpPr>
          <p:cNvPr id="299" name="Google Shape;299;g11940b07ad3_0_26"/>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pic>
        <p:nvPicPr>
          <p:cNvPr id="300" name="Google Shape;300;g11940b07ad3_0_26"/>
          <p:cNvPicPr preferRelativeResize="0"/>
          <p:nvPr/>
        </p:nvPicPr>
        <p:blipFill rotWithShape="1">
          <a:blip r:embed="rId3">
            <a:alphaModFix/>
          </a:blip>
          <a:srcRect b="0" l="0" r="0" t="0"/>
          <a:stretch/>
        </p:blipFill>
        <p:spPr>
          <a:xfrm>
            <a:off x="895200" y="1033675"/>
            <a:ext cx="9247726" cy="53202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4" name="Shape 304"/>
        <p:cNvGrpSpPr/>
        <p:nvPr/>
      </p:nvGrpSpPr>
      <p:grpSpPr>
        <a:xfrm>
          <a:off x="0" y="0"/>
          <a:ext cx="0" cy="0"/>
          <a:chOff x="0" y="0"/>
          <a:chExt cx="0" cy="0"/>
        </a:xfrm>
      </p:grpSpPr>
      <p:sp>
        <p:nvSpPr>
          <p:cNvPr id="305" name="Google Shape;305;g11e8aefdbe4_2_9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GB"/>
              <a:t>‹#›</a:t>
            </a:fld>
            <a:endParaRPr/>
          </a:p>
        </p:txBody>
      </p:sp>
      <p:sp>
        <p:nvSpPr>
          <p:cNvPr id="306" name="Google Shape;306;g11e8aefdbe4_2_95"/>
          <p:cNvSpPr txBox="1"/>
          <p:nvPr>
            <p:ph type="title"/>
          </p:nvPr>
        </p:nvSpPr>
        <p:spPr>
          <a:xfrm>
            <a:off x="406400" y="-152400"/>
            <a:ext cx="109728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9C4"/>
              </a:buClr>
              <a:buSzPts val="4400"/>
              <a:buFont typeface="Calibri"/>
              <a:buNone/>
            </a:pPr>
            <a:r>
              <a:rPr lang="en-GB">
                <a:solidFill>
                  <a:srgbClr val="FFF9C4"/>
                </a:solidFill>
              </a:rPr>
              <a:t> </a:t>
            </a:r>
            <a:r>
              <a:rPr lang="en-GB"/>
              <a:t>ESA and New Space </a:t>
            </a:r>
            <a:endParaRPr/>
          </a:p>
        </p:txBody>
      </p:sp>
      <p:sp>
        <p:nvSpPr>
          <p:cNvPr id="307" name="Google Shape;307;g11e8aefdbe4_2_95"/>
          <p:cNvSpPr txBox="1"/>
          <p:nvPr>
            <p:ph idx="11" type="ftr"/>
          </p:nvPr>
        </p:nvSpPr>
        <p:spPr>
          <a:xfrm>
            <a:off x="2946400" y="6356351"/>
            <a:ext cx="5080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GB"/>
              <a:t>CEOS European Coordination meeting - 25 March 2022</a:t>
            </a:r>
            <a:endParaRPr/>
          </a:p>
        </p:txBody>
      </p:sp>
      <p:sp>
        <p:nvSpPr>
          <p:cNvPr id="308" name="Google Shape;308;g11e8aefdbe4_2_95"/>
          <p:cNvSpPr/>
          <p:nvPr/>
        </p:nvSpPr>
        <p:spPr>
          <a:xfrm>
            <a:off x="0" y="1295400"/>
            <a:ext cx="12192000" cy="5562600"/>
          </a:xfrm>
          <a:prstGeom prst="rect">
            <a:avLst/>
          </a:prstGeom>
          <a:solidFill>
            <a:srgbClr val="0F243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9" name="Google Shape;309;g11e8aefdbe4_2_95"/>
          <p:cNvSpPr txBox="1"/>
          <p:nvPr/>
        </p:nvSpPr>
        <p:spPr>
          <a:xfrm>
            <a:off x="851310" y="1481935"/>
            <a:ext cx="11132840" cy="27853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FEFFFF"/>
                </a:solidFill>
                <a:latin typeface="Arial"/>
                <a:ea typeface="Arial"/>
                <a:cs typeface="Arial"/>
                <a:sym typeface="Arial"/>
              </a:rPr>
              <a:t>Main expected ESA’s role (from the point of view of New Space EO companies):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FEFE"/>
                </a:solidFill>
                <a:latin typeface="Arial"/>
                <a:ea typeface="Arial"/>
                <a:cs typeface="Arial"/>
                <a:sym typeface="Arial"/>
              </a:rPr>
              <a:t>New Space companies working </a:t>
            </a:r>
            <a:r>
              <a:rPr b="1" i="0" lang="en-GB" sz="2000" u="sng" cap="none" strike="noStrike">
                <a:solidFill>
                  <a:srgbClr val="00FEFE"/>
                </a:solidFill>
                <a:latin typeface="Arial"/>
                <a:ea typeface="Arial"/>
                <a:cs typeface="Arial"/>
                <a:sym typeface="Arial"/>
              </a:rPr>
              <a:t>with</a:t>
            </a:r>
            <a:r>
              <a:rPr b="1" i="0" lang="en-GB" sz="2000" u="none" cap="none" strike="noStrike">
                <a:solidFill>
                  <a:srgbClr val="00FEFE"/>
                </a:solidFill>
                <a:latin typeface="Arial"/>
                <a:ea typeface="Arial"/>
                <a:cs typeface="Arial"/>
                <a:sym typeface="Arial"/>
              </a:rPr>
              <a:t> ESA </a:t>
            </a:r>
            <a:r>
              <a:rPr b="0" i="0" lang="en-GB" sz="2000" u="none" cap="none" strike="noStrike">
                <a:solidFill>
                  <a:srgbClr val="FEFFFF"/>
                </a:solidFill>
                <a:latin typeface="Arial"/>
                <a:ea typeface="Arial"/>
                <a:cs typeface="Arial"/>
                <a:sym typeface="Arial"/>
              </a:rPr>
              <a:t>(i.e. </a:t>
            </a:r>
            <a:r>
              <a:rPr b="0" i="0" lang="en-GB" sz="2000" u="sng" cap="none" strike="noStrike">
                <a:solidFill>
                  <a:srgbClr val="FEFFFF"/>
                </a:solidFill>
                <a:latin typeface="Arial"/>
                <a:ea typeface="Arial"/>
                <a:cs typeface="Arial"/>
                <a:sym typeface="Arial"/>
              </a:rPr>
              <a:t>not</a:t>
            </a:r>
            <a:r>
              <a:rPr b="0" i="0" lang="en-GB" sz="2000" u="none" cap="none" strike="noStrike">
                <a:solidFill>
                  <a:srgbClr val="FEFFFF"/>
                </a:solidFill>
                <a:latin typeface="Arial"/>
                <a:ea typeface="Arial"/>
                <a:cs typeface="Arial"/>
                <a:sym typeface="Arial"/>
              </a:rPr>
              <a:t> developing satellites for ESA, but ESA’s role as </a:t>
            </a:r>
            <a:r>
              <a:rPr b="0" i="0" lang="en-GB" sz="2000" u="sng" cap="none" strike="noStrike">
                <a:solidFill>
                  <a:srgbClr val="FEFFFF"/>
                </a:solidFill>
                <a:latin typeface="Arial"/>
                <a:ea typeface="Arial"/>
                <a:cs typeface="Arial"/>
                <a:sym typeface="Arial"/>
              </a:rPr>
              <a:t>anchor customer </a:t>
            </a:r>
            <a:r>
              <a:rPr b="0" i="0" lang="en-GB" sz="2000" u="none" cap="none" strike="noStrike">
                <a:solidFill>
                  <a:srgbClr val="FEFFFF"/>
                </a:solidFill>
                <a:latin typeface="Arial"/>
                <a:ea typeface="Arial"/>
                <a:cs typeface="Arial"/>
                <a:sym typeface="Arial"/>
              </a:rPr>
              <a:t>or as co-funding the development):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FEFFFF"/>
              </a:solidFill>
              <a:latin typeface="Arial"/>
              <a:ea typeface="Arial"/>
              <a:cs typeface="Arial"/>
              <a:sym typeface="Arial"/>
            </a:endParaRPr>
          </a:p>
          <a:p>
            <a:pPr indent="-342900" lvl="2" marL="1257300" marR="0" rtl="0" algn="l">
              <a:lnSpc>
                <a:spcPct val="100000"/>
              </a:lnSpc>
              <a:spcBef>
                <a:spcPts val="0"/>
              </a:spcBef>
              <a:spcAft>
                <a:spcPts val="0"/>
              </a:spcAft>
              <a:buClr>
                <a:srgbClr val="FEFFFF"/>
              </a:buClr>
              <a:buSzPts val="1900"/>
              <a:buFont typeface="Noto Sans Symbols"/>
              <a:buChar char="🡺"/>
            </a:pPr>
            <a:r>
              <a:rPr b="0" i="0" lang="en-GB" sz="1900" u="none" cap="none" strike="noStrike">
                <a:solidFill>
                  <a:srgbClr val="FEFFFF"/>
                </a:solidFill>
                <a:latin typeface="Arial"/>
                <a:ea typeface="Arial"/>
                <a:cs typeface="Arial"/>
                <a:sym typeface="Arial"/>
              </a:rPr>
              <a:t>through </a:t>
            </a:r>
            <a:r>
              <a:rPr b="1" i="0" lang="en-GB" sz="1900" u="none" cap="none" strike="noStrike">
                <a:solidFill>
                  <a:srgbClr val="FEFFFF"/>
                </a:solidFill>
                <a:latin typeface="Arial"/>
                <a:ea typeface="Arial"/>
                <a:cs typeface="Arial"/>
                <a:sym typeface="Arial"/>
              </a:rPr>
              <a:t>the EU Copernicus Contributing Missions activity </a:t>
            </a:r>
            <a:r>
              <a:rPr b="0" i="0" lang="en-GB" sz="1900" u="none" cap="none" strike="noStrike">
                <a:solidFill>
                  <a:srgbClr val="FEFFFF"/>
                </a:solidFill>
                <a:latin typeface="Arial"/>
                <a:ea typeface="Arial"/>
                <a:cs typeface="Arial"/>
                <a:sym typeface="Arial"/>
              </a:rPr>
              <a:t>for operational purposes</a:t>
            </a:r>
            <a:endParaRPr b="0" i="0" sz="1400" u="none" cap="none" strike="noStrike">
              <a:solidFill>
                <a:srgbClr val="000000"/>
              </a:solidFill>
              <a:latin typeface="Arial"/>
              <a:ea typeface="Arial"/>
              <a:cs typeface="Arial"/>
              <a:sym typeface="Arial"/>
            </a:endParaRPr>
          </a:p>
          <a:p>
            <a:pPr indent="-342900" lvl="2" marL="1257300" marR="0" rtl="0" algn="l">
              <a:lnSpc>
                <a:spcPct val="100000"/>
              </a:lnSpc>
              <a:spcBef>
                <a:spcPts val="0"/>
              </a:spcBef>
              <a:spcAft>
                <a:spcPts val="0"/>
              </a:spcAft>
              <a:buClr>
                <a:srgbClr val="FEFFFF"/>
              </a:buClr>
              <a:buSzPts val="1900"/>
              <a:buFont typeface="Noto Sans Symbols"/>
              <a:buChar char="🡺"/>
            </a:pPr>
            <a:r>
              <a:rPr b="0" i="0" lang="en-GB" sz="1900" u="none" cap="none" strike="noStrike">
                <a:solidFill>
                  <a:srgbClr val="FEFFFF"/>
                </a:solidFill>
                <a:latin typeface="Arial"/>
                <a:ea typeface="Arial"/>
                <a:cs typeface="Arial"/>
                <a:sym typeface="Arial"/>
              </a:rPr>
              <a:t>through the </a:t>
            </a:r>
            <a:r>
              <a:rPr b="1" i="0" lang="en-GB" sz="1900" u="none" cap="none" strike="noStrike">
                <a:solidFill>
                  <a:srgbClr val="FEFFFF"/>
                </a:solidFill>
                <a:latin typeface="Arial"/>
                <a:ea typeface="Arial"/>
                <a:cs typeface="Arial"/>
                <a:sym typeface="Arial"/>
              </a:rPr>
              <a:t>ESA Earthnet Third Party Missions activity </a:t>
            </a:r>
            <a:r>
              <a:rPr b="0" i="0" lang="en-GB" sz="1900" u="none" cap="none" strike="noStrike">
                <a:solidFill>
                  <a:srgbClr val="FEFFFF"/>
                </a:solidFill>
                <a:latin typeface="Arial"/>
                <a:ea typeface="Arial"/>
                <a:cs typeface="Arial"/>
                <a:sym typeface="Arial"/>
              </a:rPr>
              <a:t>for scientific purposes</a:t>
            </a:r>
            <a:endParaRPr b="0" i="0" sz="1400" u="none" cap="none" strike="noStrike">
              <a:solidFill>
                <a:srgbClr val="000000"/>
              </a:solidFill>
              <a:latin typeface="Arial"/>
              <a:ea typeface="Arial"/>
              <a:cs typeface="Arial"/>
              <a:sym typeface="Arial"/>
            </a:endParaRPr>
          </a:p>
          <a:p>
            <a:pPr indent="-342900" lvl="2" marL="1257300" marR="0" rtl="0" algn="l">
              <a:lnSpc>
                <a:spcPct val="100000"/>
              </a:lnSpc>
              <a:spcBef>
                <a:spcPts val="0"/>
              </a:spcBef>
              <a:spcAft>
                <a:spcPts val="0"/>
              </a:spcAft>
              <a:buClr>
                <a:srgbClr val="FEFFFF"/>
              </a:buClr>
              <a:buSzPts val="1900"/>
              <a:buFont typeface="Noto Sans Symbols"/>
              <a:buChar char="🡺"/>
            </a:pPr>
            <a:r>
              <a:rPr b="0" i="0" lang="en-GB" sz="1900" u="none" cap="none" strike="noStrike">
                <a:solidFill>
                  <a:srgbClr val="FEFFFF"/>
                </a:solidFill>
                <a:latin typeface="Arial"/>
                <a:ea typeface="Arial"/>
                <a:cs typeface="Arial"/>
                <a:sym typeface="Arial"/>
              </a:rPr>
              <a:t>through the </a:t>
            </a:r>
            <a:r>
              <a:rPr b="1" i="0" lang="en-GB" sz="1900" u="none" cap="none" strike="noStrike">
                <a:solidFill>
                  <a:srgbClr val="FEFFFF"/>
                </a:solidFill>
                <a:latin typeface="Arial"/>
                <a:ea typeface="Arial"/>
                <a:cs typeface="Arial"/>
                <a:sym typeface="Arial"/>
              </a:rPr>
              <a:t>ESA InCubed </a:t>
            </a:r>
            <a:r>
              <a:rPr b="0" i="0" lang="en-GB" sz="1900" u="none" cap="none" strike="noStrike">
                <a:solidFill>
                  <a:srgbClr val="FEFFFF"/>
                </a:solidFill>
                <a:latin typeface="Arial"/>
                <a:ea typeface="Arial"/>
                <a:cs typeface="Arial"/>
                <a:sym typeface="Arial"/>
              </a:rPr>
              <a:t>Public Private Partnership co-funding development programme</a:t>
            </a:r>
            <a:endParaRPr b="0" i="0" sz="1900" u="none" cap="none" strike="noStrike">
              <a:solidFill>
                <a:srgbClr val="FEFFFF"/>
              </a:solidFill>
              <a:latin typeface="Arial"/>
              <a:ea typeface="Arial"/>
              <a:cs typeface="Arial"/>
              <a:sym typeface="Arial"/>
            </a:endParaRPr>
          </a:p>
          <a:p>
            <a:pPr indent="-222250" lvl="2" marL="1257300" marR="0" rtl="0" algn="l">
              <a:lnSpc>
                <a:spcPct val="100000"/>
              </a:lnSpc>
              <a:spcBef>
                <a:spcPts val="0"/>
              </a:spcBef>
              <a:spcAft>
                <a:spcPts val="0"/>
              </a:spcAft>
              <a:buClr>
                <a:schemeClr val="dk1"/>
              </a:buClr>
              <a:buSzPts val="1900"/>
              <a:buFont typeface="Noto Sans Symbols"/>
              <a:buNone/>
            </a:pPr>
            <a:r>
              <a:t/>
            </a:r>
            <a:endParaRPr b="0" i="0" sz="1900" u="none" cap="none" strike="noStrike">
              <a:solidFill>
                <a:srgbClr val="FEFFFF"/>
              </a:solidFill>
              <a:latin typeface="Arial"/>
              <a:ea typeface="Arial"/>
              <a:cs typeface="Arial"/>
              <a:sym typeface="Arial"/>
            </a:endParaRPr>
          </a:p>
          <a:p>
            <a:pPr indent="-342900" lvl="0" marL="342900" marR="0" rtl="0" algn="l">
              <a:lnSpc>
                <a:spcPct val="100000"/>
              </a:lnSpc>
              <a:spcBef>
                <a:spcPts val="0"/>
              </a:spcBef>
              <a:spcAft>
                <a:spcPts val="0"/>
              </a:spcAft>
              <a:buClr>
                <a:srgbClr val="FFF9C4"/>
              </a:buClr>
              <a:buSzPts val="1900"/>
              <a:buFont typeface="Arial"/>
              <a:buChar char="•"/>
            </a:pPr>
            <a:r>
              <a:rPr b="0" i="0" lang="en-GB" sz="1900" u="none" cap="none" strike="noStrike">
                <a:solidFill>
                  <a:srgbClr val="FFF9C4"/>
                </a:solidFill>
                <a:latin typeface="Arial"/>
                <a:ea typeface="Arial"/>
                <a:cs typeface="Arial"/>
                <a:sym typeface="Arial"/>
              </a:rPr>
              <a:t>EOP performs technical and business case assessment of new commercial initiatives </a:t>
            </a:r>
            <a:endParaRPr b="0" i="0" sz="1900" u="none" cap="none" strike="noStrike">
              <a:solidFill>
                <a:srgbClr val="FFF9C4"/>
              </a:solidFill>
              <a:latin typeface="Arial"/>
              <a:ea typeface="Arial"/>
              <a:cs typeface="Arial"/>
              <a:sym typeface="Arial"/>
            </a:endParaRPr>
          </a:p>
        </p:txBody>
      </p:sp>
      <p:sp>
        <p:nvSpPr>
          <p:cNvPr id="310" name="Google Shape;310;g11e8aefdbe4_2_95"/>
          <p:cNvSpPr/>
          <p:nvPr/>
        </p:nvSpPr>
        <p:spPr>
          <a:xfrm>
            <a:off x="642853" y="1407289"/>
            <a:ext cx="11301086" cy="2812147"/>
          </a:xfrm>
          <a:prstGeom prst="roundRect">
            <a:avLst>
              <a:gd fmla="val 16667" name="adj"/>
            </a:avLst>
          </a:prstGeom>
          <a:noFill/>
          <a:ln cap="flat" cmpd="sng" w="25400">
            <a:solidFill>
              <a:srgbClr val="00FE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t/>
            </a:r>
            <a:endParaRPr b="0" i="0" sz="2400" u="none" cap="none" strike="noStrike">
              <a:solidFill>
                <a:srgbClr val="FEFFFF"/>
              </a:solidFill>
              <a:latin typeface="Arial"/>
              <a:ea typeface="Arial"/>
              <a:cs typeface="Arial"/>
              <a:sym typeface="Arial"/>
            </a:endParaRPr>
          </a:p>
        </p:txBody>
      </p:sp>
      <p:sp>
        <p:nvSpPr>
          <p:cNvPr id="311" name="Google Shape;311;g11e8aefdbe4_2_95"/>
          <p:cNvSpPr txBox="1"/>
          <p:nvPr/>
        </p:nvSpPr>
        <p:spPr>
          <a:xfrm rot="-5400000">
            <a:off x="-1057144" y="2369093"/>
            <a:ext cx="281214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00FEFE"/>
                </a:solidFill>
                <a:latin typeface="Arial"/>
                <a:ea typeface="Arial"/>
                <a:cs typeface="Arial"/>
                <a:sym typeface="Arial"/>
              </a:rPr>
              <a:t>Commercial EO</a:t>
            </a:r>
            <a:endParaRPr b="1" i="0" sz="2400" u="none" cap="none" strike="noStrike">
              <a:solidFill>
                <a:srgbClr val="00FEFE"/>
              </a:solidFill>
              <a:latin typeface="Arial"/>
              <a:ea typeface="Arial"/>
              <a:cs typeface="Arial"/>
              <a:sym typeface="Arial"/>
            </a:endParaRPr>
          </a:p>
        </p:txBody>
      </p:sp>
      <p:sp>
        <p:nvSpPr>
          <p:cNvPr id="312" name="Google Shape;312;g11e8aefdbe4_2_95"/>
          <p:cNvSpPr/>
          <p:nvPr/>
        </p:nvSpPr>
        <p:spPr>
          <a:xfrm flipH="1" rot="10800000">
            <a:off x="1136202" y="2485680"/>
            <a:ext cx="640138" cy="902649"/>
          </a:xfrm>
          <a:prstGeom prst="bentArrow">
            <a:avLst>
              <a:gd fmla="val 25000" name="adj1"/>
              <a:gd fmla="val 25000" name="adj2"/>
              <a:gd fmla="val 25000" name="adj3"/>
              <a:gd fmla="val 43750" name="adj4"/>
            </a:avLst>
          </a:prstGeom>
          <a:solidFill>
            <a:srgbClr val="00FEFE"/>
          </a:solidFill>
          <a:ln cap="flat" cmpd="sng" w="25400">
            <a:solidFill>
              <a:srgbClr val="007E7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t/>
            </a:r>
            <a:endParaRPr b="0" i="0" sz="2400" u="none" cap="none" strike="noStrike">
              <a:solidFill>
                <a:srgbClr val="003249"/>
              </a:solidFill>
              <a:latin typeface="Arial"/>
              <a:ea typeface="Arial"/>
              <a:cs typeface="Arial"/>
              <a:sym typeface="Arial"/>
            </a:endParaRPr>
          </a:p>
        </p:txBody>
      </p:sp>
      <p:sp>
        <p:nvSpPr>
          <p:cNvPr id="313" name="Google Shape;313;g11e8aefdbe4_2_95"/>
          <p:cNvSpPr txBox="1"/>
          <p:nvPr/>
        </p:nvSpPr>
        <p:spPr>
          <a:xfrm>
            <a:off x="811099" y="4538008"/>
            <a:ext cx="11132840"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00FEFE"/>
                </a:solidFill>
                <a:latin typeface="Arial"/>
                <a:ea typeface="Arial"/>
                <a:cs typeface="Arial"/>
                <a:sym typeface="Arial"/>
              </a:rPr>
              <a:t>New Space companies working </a:t>
            </a:r>
            <a:r>
              <a:rPr b="1" i="0" lang="en-GB" sz="2000" u="sng" cap="none" strike="noStrike">
                <a:solidFill>
                  <a:srgbClr val="00FEFE"/>
                </a:solidFill>
                <a:latin typeface="Arial"/>
                <a:ea typeface="Arial"/>
                <a:cs typeface="Arial"/>
                <a:sym typeface="Arial"/>
              </a:rPr>
              <a:t>for</a:t>
            </a:r>
            <a:r>
              <a:rPr b="1" i="0" lang="en-GB" sz="2000" u="none" cap="none" strike="noStrike">
                <a:solidFill>
                  <a:srgbClr val="00FEFE"/>
                </a:solidFill>
                <a:latin typeface="Arial"/>
                <a:ea typeface="Arial"/>
                <a:cs typeface="Arial"/>
                <a:sym typeface="Arial"/>
              </a:rPr>
              <a:t> ESA </a:t>
            </a:r>
            <a:r>
              <a:rPr b="0" i="0" lang="en-GB" sz="2000" u="none" cap="none" strike="noStrike">
                <a:solidFill>
                  <a:srgbClr val="FEFFFF"/>
                </a:solidFill>
                <a:latin typeface="Arial"/>
                <a:ea typeface="Arial"/>
                <a:cs typeface="Arial"/>
                <a:sym typeface="Arial"/>
              </a:rPr>
              <a:t>(i.e. developing satellites for ESA, role is identical to that of established companies but with new development methods):</a:t>
            </a:r>
            <a:endParaRPr b="0" i="0" sz="1400" u="none" cap="none" strike="noStrike">
              <a:solidFill>
                <a:srgbClr val="000000"/>
              </a:solidFill>
              <a:latin typeface="Arial"/>
              <a:ea typeface="Arial"/>
              <a:cs typeface="Arial"/>
              <a:sym typeface="Arial"/>
            </a:endParaRPr>
          </a:p>
          <a:p>
            <a:pPr indent="-342900" lvl="2" marL="1257300" marR="0" rtl="0" algn="l">
              <a:lnSpc>
                <a:spcPct val="100000"/>
              </a:lnSpc>
              <a:spcBef>
                <a:spcPts val="0"/>
              </a:spcBef>
              <a:spcAft>
                <a:spcPts val="0"/>
              </a:spcAft>
              <a:buClr>
                <a:srgbClr val="FEFFFF"/>
              </a:buClr>
              <a:buSzPts val="2000"/>
              <a:buFont typeface="Noto Sans Symbols"/>
              <a:buChar char="🡺"/>
            </a:pPr>
            <a:r>
              <a:rPr b="0" i="0" lang="en-GB" sz="2000" u="none" cap="none" strike="noStrike">
                <a:solidFill>
                  <a:srgbClr val="FEFFFF"/>
                </a:solidFill>
                <a:latin typeface="Arial"/>
                <a:ea typeface="Arial"/>
                <a:cs typeface="Arial"/>
                <a:sym typeface="Arial"/>
              </a:rPr>
              <a:t>FutureEO</a:t>
            </a:r>
            <a:r>
              <a:rPr b="1" i="0" lang="en-GB" sz="2000" u="none" cap="none" strike="noStrike">
                <a:solidFill>
                  <a:srgbClr val="FEFFFF"/>
                </a:solidFill>
                <a:latin typeface="Arial"/>
                <a:ea typeface="Arial"/>
                <a:cs typeface="Arial"/>
                <a:sym typeface="Arial"/>
              </a:rPr>
              <a:t> Scout </a:t>
            </a:r>
            <a:r>
              <a:rPr b="0" i="0" lang="en-GB" sz="2000" u="none" cap="none" strike="noStrike">
                <a:solidFill>
                  <a:srgbClr val="FEFFFF"/>
                </a:solidFill>
                <a:latin typeface="Arial"/>
                <a:ea typeface="Arial"/>
                <a:cs typeface="Arial"/>
                <a:sym typeface="Arial"/>
              </a:rPr>
              <a:t>missions (managed as an EOP-P project</a:t>
            </a:r>
            <a:endParaRPr b="0" i="0" sz="1400" u="none" cap="none" strike="noStrike">
              <a:solidFill>
                <a:srgbClr val="000000"/>
              </a:solidFill>
              <a:latin typeface="Arial"/>
              <a:ea typeface="Arial"/>
              <a:cs typeface="Arial"/>
              <a:sym typeface="Arial"/>
            </a:endParaRPr>
          </a:p>
          <a:p>
            <a:pPr indent="-342900" lvl="2" marL="1257300" marR="0" rtl="0" algn="l">
              <a:lnSpc>
                <a:spcPct val="100000"/>
              </a:lnSpc>
              <a:spcBef>
                <a:spcPts val="0"/>
              </a:spcBef>
              <a:spcAft>
                <a:spcPts val="0"/>
              </a:spcAft>
              <a:buClr>
                <a:srgbClr val="FEFFFF"/>
              </a:buClr>
              <a:buSzPts val="2000"/>
              <a:buFont typeface="Noto Sans Symbols"/>
              <a:buChar char="🡺"/>
            </a:pPr>
            <a:r>
              <a:rPr b="1" i="0" lang="en-GB" sz="2000" u="none" cap="none" strike="noStrike">
                <a:solidFill>
                  <a:srgbClr val="FEFFFF"/>
                </a:solidFill>
                <a:latin typeface="Arial"/>
                <a:ea typeface="Arial"/>
                <a:cs typeface="Arial"/>
                <a:sym typeface="Arial"/>
              </a:rPr>
              <a:t>PhiSats</a:t>
            </a:r>
            <a:r>
              <a:rPr b="0" i="0" lang="en-GB" sz="2000" u="none" cap="none" strike="noStrike">
                <a:solidFill>
                  <a:srgbClr val="FEFFFF"/>
                </a:solidFill>
                <a:latin typeface="Arial"/>
                <a:ea typeface="Arial"/>
                <a:cs typeface="Arial"/>
                <a:sym typeface="Arial"/>
              </a:rPr>
              <a:t> missions (managed as an EOP-ΦM project)</a:t>
            </a:r>
            <a:endParaRPr b="0" i="0" sz="1400" u="none" cap="none" strike="noStrike">
              <a:solidFill>
                <a:srgbClr val="000000"/>
              </a:solidFill>
              <a:latin typeface="Arial"/>
              <a:ea typeface="Arial"/>
              <a:cs typeface="Arial"/>
              <a:sym typeface="Arial"/>
            </a:endParaRPr>
          </a:p>
          <a:p>
            <a:pPr indent="-342900" lvl="2" marL="1257300" marR="0" rtl="0" algn="l">
              <a:lnSpc>
                <a:spcPct val="100000"/>
              </a:lnSpc>
              <a:spcBef>
                <a:spcPts val="0"/>
              </a:spcBef>
              <a:spcAft>
                <a:spcPts val="0"/>
              </a:spcAft>
              <a:buClr>
                <a:srgbClr val="FEFFFF"/>
              </a:buClr>
              <a:buSzPts val="2000"/>
              <a:buFont typeface="Noto Sans Symbols"/>
              <a:buChar char="🡺"/>
            </a:pPr>
            <a:r>
              <a:rPr b="1" i="0" lang="en-GB" sz="2000" u="none" cap="none" strike="noStrike">
                <a:solidFill>
                  <a:srgbClr val="FEFFFF"/>
                </a:solidFill>
                <a:latin typeface="Arial"/>
                <a:ea typeface="Arial"/>
                <a:cs typeface="Arial"/>
                <a:sym typeface="Arial"/>
              </a:rPr>
              <a:t>PROBA-V </a:t>
            </a:r>
            <a:r>
              <a:rPr b="0" i="0" lang="en-GB" sz="2000" u="none" cap="none" strike="noStrike">
                <a:solidFill>
                  <a:srgbClr val="FEFFFF"/>
                </a:solidFill>
                <a:latin typeface="Arial"/>
                <a:ea typeface="Arial"/>
                <a:cs typeface="Arial"/>
                <a:sym typeface="Arial"/>
              </a:rPr>
              <a:t>Cubesat companion (managed as TEC GSTP project)</a:t>
            </a:r>
            <a:endParaRPr b="0" i="0" sz="1400" u="none" cap="none" strike="noStrike">
              <a:solidFill>
                <a:srgbClr val="000000"/>
              </a:solidFill>
              <a:latin typeface="Arial"/>
              <a:ea typeface="Arial"/>
              <a:cs typeface="Arial"/>
              <a:sym typeface="Arial"/>
            </a:endParaRPr>
          </a:p>
          <a:p>
            <a:pPr indent="-342900" lvl="2" marL="1257300" marR="0" rtl="0" algn="l">
              <a:lnSpc>
                <a:spcPct val="100000"/>
              </a:lnSpc>
              <a:spcBef>
                <a:spcPts val="0"/>
              </a:spcBef>
              <a:spcAft>
                <a:spcPts val="0"/>
              </a:spcAft>
              <a:buClr>
                <a:srgbClr val="FEFFFF"/>
              </a:buClr>
              <a:buSzPts val="2000"/>
              <a:buFont typeface="Noto Sans Symbols"/>
              <a:buChar char="🡺"/>
            </a:pPr>
            <a:r>
              <a:rPr b="0" i="0" lang="en-GB" sz="2000" u="none" cap="none" strike="noStrike">
                <a:solidFill>
                  <a:srgbClr val="FEFFFF"/>
                </a:solidFill>
                <a:latin typeface="Arial"/>
                <a:ea typeface="Arial"/>
                <a:cs typeface="Arial"/>
                <a:sym typeface="Arial"/>
              </a:rPr>
              <a:t>AWS prototype (managed as an EOP-P project)</a:t>
            </a:r>
            <a:endParaRPr b="0" i="0" sz="2000" u="none" cap="none" strike="noStrike">
              <a:solidFill>
                <a:srgbClr val="FEFFFF"/>
              </a:solidFill>
              <a:latin typeface="Arial"/>
              <a:ea typeface="Arial"/>
              <a:cs typeface="Arial"/>
              <a:sym typeface="Arial"/>
            </a:endParaRPr>
          </a:p>
        </p:txBody>
      </p:sp>
      <p:sp>
        <p:nvSpPr>
          <p:cNvPr id="314" name="Google Shape;314;g11e8aefdbe4_2_95"/>
          <p:cNvSpPr/>
          <p:nvPr/>
        </p:nvSpPr>
        <p:spPr>
          <a:xfrm flipH="1" rot="10800000">
            <a:off x="1136202" y="5299783"/>
            <a:ext cx="483459" cy="679122"/>
          </a:xfrm>
          <a:prstGeom prst="bentArrow">
            <a:avLst>
              <a:gd fmla="val 25000" name="adj1"/>
              <a:gd fmla="val 25000" name="adj2"/>
              <a:gd fmla="val 25000" name="adj3"/>
              <a:gd fmla="val 42902" name="adj4"/>
            </a:avLst>
          </a:prstGeom>
          <a:solidFill>
            <a:srgbClr val="FEFFFF"/>
          </a:solidFill>
          <a:ln cap="flat" cmpd="sng" w="25400">
            <a:solidFill>
              <a:srgbClr val="FE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t/>
            </a:r>
            <a:endParaRPr b="0" i="0" sz="2400" u="none" cap="none" strike="noStrike">
              <a:solidFill>
                <a:srgbClr val="003249"/>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9" name="Shape 319"/>
        <p:cNvGrpSpPr/>
        <p:nvPr/>
      </p:nvGrpSpPr>
      <p:grpSpPr>
        <a:xfrm>
          <a:off x="0" y="0"/>
          <a:ext cx="0" cy="0"/>
          <a:chOff x="0" y="0"/>
          <a:chExt cx="0" cy="0"/>
        </a:xfrm>
      </p:grpSpPr>
      <p:sp>
        <p:nvSpPr>
          <p:cNvPr id="320" name="Google Shape;320;g11e8aefdbe4_2_108"/>
          <p:cNvSpPr txBox="1"/>
          <p:nvPr>
            <p:ph idx="1" type="body"/>
          </p:nvPr>
        </p:nvSpPr>
        <p:spPr>
          <a:xfrm>
            <a:off x="406400" y="1460502"/>
            <a:ext cx="11511020" cy="2533649"/>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560"/>
              </a:spcBef>
              <a:spcAft>
                <a:spcPts val="0"/>
              </a:spcAft>
              <a:buSzPts val="2800"/>
              <a:buChar char="•"/>
            </a:pPr>
            <a:r>
              <a:rPr lang="en-GB" sz="2800"/>
              <a:t>Finnish satellite imagery specialist ICEYE - commercial constellation of 14 small SAR satellites (18 by mid-2022).</a:t>
            </a:r>
            <a:endParaRPr sz="2800"/>
          </a:p>
          <a:p>
            <a:pPr indent="0" lvl="0" marL="0" rtl="0" algn="l">
              <a:lnSpc>
                <a:spcPct val="100000"/>
              </a:lnSpc>
              <a:spcBef>
                <a:spcPts val="560"/>
              </a:spcBef>
              <a:spcAft>
                <a:spcPts val="0"/>
              </a:spcAft>
              <a:buSzPts val="1800"/>
              <a:buNone/>
            </a:pPr>
            <a:r>
              <a:t/>
            </a:r>
            <a:endParaRPr sz="1000"/>
          </a:p>
          <a:p>
            <a:pPr indent="-342900" lvl="0" marL="342900" rtl="0" algn="l">
              <a:lnSpc>
                <a:spcPct val="100000"/>
              </a:lnSpc>
              <a:spcBef>
                <a:spcPts val="560"/>
              </a:spcBef>
              <a:spcAft>
                <a:spcPts val="0"/>
              </a:spcAft>
              <a:buClr>
                <a:schemeClr val="dk1"/>
              </a:buClr>
              <a:buSzPts val="2800"/>
              <a:buChar char="•"/>
            </a:pPr>
            <a:r>
              <a:rPr lang="en-GB" sz="2800"/>
              <a:t>Average access time: 3 hours anywhere on Earth.</a:t>
            </a:r>
            <a:endParaRPr sz="2800"/>
          </a:p>
          <a:p>
            <a:pPr indent="0" lvl="0" marL="0" rtl="0" algn="l">
              <a:lnSpc>
                <a:spcPct val="100000"/>
              </a:lnSpc>
              <a:spcBef>
                <a:spcPts val="560"/>
              </a:spcBef>
              <a:spcAft>
                <a:spcPts val="0"/>
              </a:spcAft>
              <a:buClr>
                <a:schemeClr val="dk1"/>
              </a:buClr>
              <a:buSzPts val="2800"/>
              <a:buNone/>
            </a:pPr>
            <a:r>
              <a:t/>
            </a:r>
            <a:endParaRPr sz="2400"/>
          </a:p>
        </p:txBody>
      </p:sp>
      <p:sp>
        <p:nvSpPr>
          <p:cNvPr id="321" name="Google Shape;321;g11e8aefdbe4_2_10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GB"/>
              <a:t>‹#›</a:t>
            </a:fld>
            <a:endParaRPr/>
          </a:p>
        </p:txBody>
      </p:sp>
      <p:sp>
        <p:nvSpPr>
          <p:cNvPr id="322" name="Google Shape;322;g11e8aefdbe4_2_108"/>
          <p:cNvSpPr txBox="1"/>
          <p:nvPr>
            <p:ph type="title"/>
          </p:nvPr>
        </p:nvSpPr>
        <p:spPr>
          <a:xfrm>
            <a:off x="406400" y="-76200"/>
            <a:ext cx="109728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B7CCE4"/>
              </a:buClr>
              <a:buSzPts val="4400"/>
              <a:buFont typeface="Calibri"/>
              <a:buNone/>
            </a:pPr>
            <a:r>
              <a:rPr lang="en-GB"/>
              <a:t>ESA and New Space </a:t>
            </a:r>
            <a:endParaRPr/>
          </a:p>
        </p:txBody>
      </p:sp>
      <p:sp>
        <p:nvSpPr>
          <p:cNvPr id="323" name="Google Shape;323;g11e8aefdbe4_2_108"/>
          <p:cNvSpPr txBox="1"/>
          <p:nvPr>
            <p:ph idx="11" type="ftr"/>
          </p:nvPr>
        </p:nvSpPr>
        <p:spPr>
          <a:xfrm>
            <a:off x="2946400" y="6356351"/>
            <a:ext cx="5080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GB"/>
              <a:t>CEOS European Coordination meeting - 25 March 2022</a:t>
            </a:r>
            <a:endParaRPr/>
          </a:p>
        </p:txBody>
      </p:sp>
      <p:pic>
        <p:nvPicPr>
          <p:cNvPr id="324" name="Google Shape;324;g11e8aefdbe4_2_108"/>
          <p:cNvPicPr preferRelativeResize="0"/>
          <p:nvPr/>
        </p:nvPicPr>
        <p:blipFill rotWithShape="1">
          <a:blip r:embed="rId3">
            <a:alphaModFix/>
          </a:blip>
          <a:srcRect b="0" l="0" r="0" t="0"/>
          <a:stretch/>
        </p:blipFill>
        <p:spPr>
          <a:xfrm>
            <a:off x="6929380" y="3321524"/>
            <a:ext cx="4988040" cy="2825865"/>
          </a:xfrm>
          <a:prstGeom prst="rect">
            <a:avLst/>
          </a:prstGeom>
          <a:noFill/>
          <a:ln>
            <a:noFill/>
          </a:ln>
        </p:spPr>
      </p:pic>
      <p:sp>
        <p:nvSpPr>
          <p:cNvPr id="325" name="Google Shape;325;g11e8aefdbe4_2_108"/>
          <p:cNvSpPr txBox="1"/>
          <p:nvPr/>
        </p:nvSpPr>
        <p:spPr>
          <a:xfrm>
            <a:off x="406400" y="3765088"/>
            <a:ext cx="6303900" cy="2306100"/>
          </a:xfrm>
          <a:prstGeom prst="rect">
            <a:avLst/>
          </a:prstGeom>
          <a:noFill/>
          <a:ln>
            <a:noFill/>
          </a:ln>
        </p:spPr>
        <p:txBody>
          <a:bodyPr anchorCtr="0" anchor="t" bIns="45700" lIns="91425" spcFirstLastPara="1" rIns="91425" wrap="square" tIns="45700">
            <a:normAutofit lnSpcReduction="10000"/>
          </a:bodyPr>
          <a:lstStyle/>
          <a:p>
            <a:pPr indent="-342900" lvl="0" marL="342900" marR="0" rtl="0" algn="l">
              <a:lnSpc>
                <a:spcPct val="100000"/>
              </a:lnSpc>
              <a:spcBef>
                <a:spcPts val="0"/>
              </a:spcBef>
              <a:spcAft>
                <a:spcPts val="0"/>
              </a:spcAft>
              <a:buClr>
                <a:srgbClr val="1155CC"/>
              </a:buClr>
              <a:buSzPts val="2800"/>
              <a:buFont typeface="Arial"/>
              <a:buChar char="•"/>
            </a:pPr>
            <a:r>
              <a:rPr b="0" i="0" lang="en-GB" sz="2800" u="none" cap="none" strike="noStrike">
                <a:solidFill>
                  <a:srgbClr val="1155CC"/>
                </a:solidFill>
                <a:latin typeface="Calibri"/>
                <a:ea typeface="Calibri"/>
                <a:cs typeface="Calibri"/>
                <a:sym typeface="Calibri"/>
              </a:rPr>
              <a:t>Monitoring floods and mining activities, marine vessel detection and iceberg monitoring.</a:t>
            </a:r>
            <a:endParaRPr b="0" i="0" sz="2800" u="none" cap="none" strike="noStrike">
              <a:solidFill>
                <a:srgbClr val="1155CC"/>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a:p>
            <a:pPr indent="-342900" lvl="0" marL="342900" marR="0" rtl="0" algn="l">
              <a:lnSpc>
                <a:spcPct val="100000"/>
              </a:lnSpc>
              <a:spcBef>
                <a:spcPts val="560"/>
              </a:spcBef>
              <a:spcAft>
                <a:spcPts val="0"/>
              </a:spcAft>
              <a:buClr>
                <a:schemeClr val="dk1"/>
              </a:buClr>
              <a:buSzPts val="2800"/>
              <a:buFont typeface="Arial"/>
              <a:buChar char="•"/>
            </a:pPr>
            <a:r>
              <a:rPr b="0" i="0" lang="en-GB" sz="2800" u="none" cap="none" strike="noStrike">
                <a:solidFill>
                  <a:schemeClr val="dk1"/>
                </a:solidFill>
                <a:latin typeface="Calibri"/>
                <a:ea typeface="Calibri"/>
                <a:cs typeface="Calibri"/>
                <a:sym typeface="Calibri"/>
              </a:rPr>
              <a:t>Copernicus Contributing Mission</a:t>
            </a:r>
            <a:endParaRPr b="0" i="1" sz="2800" u="none" cap="none" strike="noStrike">
              <a:solidFill>
                <a:schemeClr val="dk1"/>
              </a:solidFill>
              <a:latin typeface="Calibri"/>
              <a:ea typeface="Calibri"/>
              <a:cs typeface="Calibri"/>
              <a:sym typeface="Calibri"/>
            </a:endParaRPr>
          </a:p>
          <a:p>
            <a:pPr indent="-165100" lvl="0" marL="342900" marR="0" rtl="0" algn="l">
              <a:lnSpc>
                <a:spcPct val="100000"/>
              </a:lnSpc>
              <a:spcBef>
                <a:spcPts val="56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331" name="Google Shape;331;p2"/>
          <p:cNvSpPr txBox="1"/>
          <p:nvPr/>
        </p:nvSpPr>
        <p:spPr>
          <a:xfrm>
            <a:off x="311105" y="1177040"/>
            <a:ext cx="11106300" cy="55104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b="1" lang="en-GB" sz="1600">
                <a:solidFill>
                  <a:schemeClr val="dk1"/>
                </a:solidFill>
              </a:rPr>
              <a:t>2</a:t>
            </a:r>
            <a:r>
              <a:rPr b="1" i="0" lang="en-GB" sz="1600" u="none" cap="none" strike="noStrike">
                <a:solidFill>
                  <a:schemeClr val="dk1"/>
                </a:solidFill>
                <a:latin typeface="Arial"/>
                <a:ea typeface="Arial"/>
                <a:cs typeface="Arial"/>
                <a:sym typeface="Arial"/>
              </a:rPr>
              <a:t>.1 		Scene-Setting	 </a:t>
            </a:r>
            <a:r>
              <a:rPr b="0" i="0" lang="en-GB" sz="1600" u="none" cap="none" strike="noStrike">
                <a:solidFill>
                  <a:schemeClr val="dk1"/>
                </a:solidFill>
                <a:latin typeface="Arial"/>
                <a:ea typeface="Arial"/>
                <a:cs typeface="Arial"/>
                <a:sym typeface="Arial"/>
              </a:rPr>
              <a:t> 													[15 mins]</a:t>
            </a:r>
            <a:endParaRPr b="0" i="0"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1" lang="en-GB" sz="1600">
                <a:solidFill>
                  <a:schemeClr val="dk1"/>
                </a:solidFill>
              </a:rPr>
              <a:t>2</a:t>
            </a:r>
            <a:r>
              <a:rPr b="1" i="0" lang="en-GB" sz="1600" u="none" cap="none" strike="noStrike">
                <a:solidFill>
                  <a:schemeClr val="dk1"/>
                </a:solidFill>
                <a:latin typeface="Arial"/>
                <a:ea typeface="Arial"/>
                <a:cs typeface="Arial"/>
                <a:sym typeface="Arial"/>
              </a:rPr>
              <a:t>.2 		Further Case Studies from CEOS Agencies							</a:t>
            </a:r>
            <a:r>
              <a:rPr b="0" i="0" lang="en-GB" sz="1600" u="none" cap="none" strike="noStrike">
                <a:solidFill>
                  <a:schemeClr val="dk1"/>
                </a:solidFill>
                <a:latin typeface="Arial"/>
                <a:ea typeface="Arial"/>
                <a:cs typeface="Arial"/>
                <a:sym typeface="Arial"/>
              </a:rPr>
              <a:t>[</a:t>
            </a:r>
            <a:r>
              <a:rPr lang="en-GB" sz="1600">
                <a:solidFill>
                  <a:schemeClr val="dk1"/>
                </a:solidFill>
              </a:rPr>
              <a:t>4</a:t>
            </a:r>
            <a:r>
              <a:rPr b="0" i="0" lang="en-GB" sz="1600" u="none" cap="none" strike="noStrike">
                <a:solidFill>
                  <a:schemeClr val="dk1"/>
                </a:solidFill>
                <a:latin typeface="Arial"/>
                <a:ea typeface="Arial"/>
                <a:cs typeface="Arial"/>
                <a:sym typeface="Arial"/>
              </a:rPr>
              <a:t>0 mins]</a:t>
            </a:r>
            <a:endParaRPr b="0" i="0"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1" lang="en-GB" sz="1600">
                <a:solidFill>
                  <a:schemeClr val="dk1"/>
                </a:solidFill>
              </a:rPr>
              <a:t>		</a:t>
            </a:r>
            <a:r>
              <a:rPr lang="en-GB" sz="1600">
                <a:solidFill>
                  <a:schemeClr val="dk1"/>
                </a:solidFill>
              </a:rPr>
              <a:t>USGS, ESA, GISTDA, NASA, CSA	</a:t>
            </a:r>
            <a:r>
              <a:rPr b="1" lang="en-GB" sz="1600">
                <a:solidFill>
                  <a:schemeClr val="dk1"/>
                </a:solidFill>
              </a:rPr>
              <a:t> </a:t>
            </a:r>
            <a:r>
              <a:rPr lang="en-GB" sz="1600">
                <a:solidFill>
                  <a:schemeClr val="dk1"/>
                </a:solidFill>
              </a:rPr>
              <a:t>(max 10 mins each)</a:t>
            </a:r>
            <a:endParaRPr sz="1600">
              <a:solidFill>
                <a:schemeClr val="dk1"/>
              </a:solidFill>
            </a:endParaRPr>
          </a:p>
          <a:p>
            <a:pPr indent="0" lvl="0" marL="0" marR="0" rtl="0" algn="l">
              <a:lnSpc>
                <a:spcPct val="150000"/>
              </a:lnSpc>
              <a:spcBef>
                <a:spcPts val="0"/>
              </a:spcBef>
              <a:spcAft>
                <a:spcPts val="0"/>
              </a:spcAft>
              <a:buClr>
                <a:srgbClr val="000000"/>
              </a:buClr>
              <a:buSzPts val="1800"/>
              <a:buFont typeface="Arial"/>
              <a:buNone/>
            </a:pPr>
            <a:r>
              <a:rPr b="1" lang="en-GB" sz="1600">
                <a:solidFill>
                  <a:schemeClr val="dk1"/>
                </a:solidFill>
              </a:rPr>
              <a:t>2</a:t>
            </a:r>
            <a:r>
              <a:rPr b="1" i="0" lang="en-GB" sz="1600" u="none" cap="none" strike="noStrike">
                <a:solidFill>
                  <a:schemeClr val="dk1"/>
                </a:solidFill>
                <a:latin typeface="Arial"/>
                <a:ea typeface="Arial"/>
                <a:cs typeface="Arial"/>
                <a:sym typeface="Arial"/>
              </a:rPr>
              <a:t>.3		</a:t>
            </a:r>
            <a:r>
              <a:rPr b="1" lang="en-GB" sz="1600">
                <a:solidFill>
                  <a:schemeClr val="dk1"/>
                </a:solidFill>
              </a:rPr>
              <a:t>Other Examples from across CEOS structure</a:t>
            </a:r>
            <a:r>
              <a:rPr b="1" i="0" lang="en-GB" sz="1600" u="none" cap="none" strike="noStrike">
                <a:solidFill>
                  <a:schemeClr val="dk1"/>
                </a:solidFill>
                <a:latin typeface="Arial"/>
                <a:ea typeface="Arial"/>
                <a:cs typeface="Arial"/>
                <a:sym typeface="Arial"/>
              </a:rPr>
              <a:t>							</a:t>
            </a:r>
            <a:r>
              <a:rPr b="0" i="0" lang="en-GB" sz="1600" u="none" cap="none" strike="noStrike">
                <a:solidFill>
                  <a:schemeClr val="dk1"/>
                </a:solidFill>
                <a:latin typeface="Arial"/>
                <a:ea typeface="Arial"/>
                <a:cs typeface="Arial"/>
                <a:sym typeface="Arial"/>
              </a:rPr>
              <a:t>[</a:t>
            </a:r>
            <a:r>
              <a:rPr lang="en-GB" sz="1600">
                <a:solidFill>
                  <a:schemeClr val="dk1"/>
                </a:solidFill>
              </a:rPr>
              <a:t>50</a:t>
            </a:r>
            <a:r>
              <a:rPr b="0" i="0" lang="en-GB" sz="1600" u="none" cap="none" strike="noStrike">
                <a:solidFill>
                  <a:schemeClr val="dk1"/>
                </a:solidFill>
                <a:latin typeface="Arial"/>
                <a:ea typeface="Arial"/>
                <a:cs typeface="Arial"/>
                <a:sym typeface="Arial"/>
              </a:rPr>
              <a:t> mins]</a:t>
            </a:r>
            <a:endParaRPr b="0" i="0"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1" lang="en-GB" sz="1600">
                <a:solidFill>
                  <a:schemeClr val="dk1"/>
                </a:solidFill>
              </a:rPr>
              <a:t>		Elevator pitches on New Space engagement or issues:</a:t>
            </a:r>
            <a:endParaRPr b="1" sz="1600">
              <a:solidFill>
                <a:schemeClr val="dk1"/>
              </a:solidFill>
            </a:endParaRPr>
          </a:p>
          <a:p>
            <a:pPr indent="0" lvl="0" marL="0" marR="0" rtl="0" algn="l">
              <a:lnSpc>
                <a:spcPct val="150000"/>
              </a:lnSpc>
              <a:spcBef>
                <a:spcPts val="0"/>
              </a:spcBef>
              <a:spcAft>
                <a:spcPts val="0"/>
              </a:spcAft>
              <a:buClr>
                <a:srgbClr val="000000"/>
              </a:buClr>
              <a:buSzPts val="1800"/>
              <a:buFont typeface="Arial"/>
              <a:buNone/>
            </a:pPr>
            <a:r>
              <a:rPr b="1" lang="en-GB" sz="1600">
                <a:solidFill>
                  <a:schemeClr val="dk1"/>
                </a:solidFill>
              </a:rPr>
              <a:t>		</a:t>
            </a:r>
            <a:r>
              <a:rPr lang="en-GB" sz="1500">
                <a:solidFill>
                  <a:schemeClr val="dk1"/>
                </a:solidFill>
              </a:rPr>
              <a:t>CEOS-ARD Oversight Group: CEOS-ARD supporting new space (Ferran Gascon)</a:t>
            </a:r>
            <a:endParaRPr sz="1500">
              <a:solidFill>
                <a:schemeClr val="dk1"/>
              </a:solidFill>
            </a:endParaRPr>
          </a:p>
          <a:p>
            <a:pPr indent="457200" lvl="0" marL="457200" marR="0" rtl="0" algn="l">
              <a:lnSpc>
                <a:spcPct val="150000"/>
              </a:lnSpc>
              <a:spcBef>
                <a:spcPts val="0"/>
              </a:spcBef>
              <a:spcAft>
                <a:spcPts val="0"/>
              </a:spcAft>
              <a:buClr>
                <a:srgbClr val="000000"/>
              </a:buClr>
              <a:buSzPts val="1800"/>
              <a:buFont typeface="Arial"/>
              <a:buNone/>
            </a:pPr>
            <a:r>
              <a:rPr lang="en-GB" sz="1600">
                <a:solidFill>
                  <a:schemeClr val="dk1"/>
                </a:solidFill>
              </a:rPr>
              <a:t>LSI-VC (A Siqueira, S Labahn): Data Standards</a:t>
            </a:r>
            <a:endParaRPr sz="1600">
              <a:solidFill>
                <a:schemeClr val="dk1"/>
              </a:solidFill>
            </a:endParaRPr>
          </a:p>
          <a:p>
            <a:pPr indent="457200" lvl="0" marL="457200" marR="0" rtl="0" algn="l">
              <a:lnSpc>
                <a:spcPct val="150000"/>
              </a:lnSpc>
              <a:spcBef>
                <a:spcPts val="0"/>
              </a:spcBef>
              <a:spcAft>
                <a:spcPts val="0"/>
              </a:spcAft>
              <a:buClr>
                <a:srgbClr val="000000"/>
              </a:buClr>
              <a:buSzPts val="1800"/>
              <a:buFont typeface="Arial"/>
              <a:buNone/>
            </a:pPr>
            <a:r>
              <a:rPr lang="en-GB" sz="1600">
                <a:solidFill>
                  <a:schemeClr val="dk1"/>
                </a:solidFill>
              </a:rPr>
              <a:t>WGCV (Kuze-san, Philippe): Supporting smallsat data quality</a:t>
            </a:r>
            <a:endParaRPr sz="1600">
              <a:solidFill>
                <a:schemeClr val="dk1"/>
              </a:solidFill>
            </a:endParaRPr>
          </a:p>
          <a:p>
            <a:pPr indent="457200" lvl="0" marL="457200" marR="0" rtl="0" algn="l">
              <a:lnSpc>
                <a:spcPct val="150000"/>
              </a:lnSpc>
              <a:spcBef>
                <a:spcPts val="0"/>
              </a:spcBef>
              <a:spcAft>
                <a:spcPts val="0"/>
              </a:spcAft>
              <a:buNone/>
            </a:pPr>
            <a:r>
              <a:rPr lang="en-GB" sz="1600">
                <a:solidFill>
                  <a:schemeClr val="dk1"/>
                </a:solidFill>
              </a:rPr>
              <a:t>Other interventions as time permits</a:t>
            </a:r>
            <a:endParaRPr sz="1600">
              <a:solidFill>
                <a:schemeClr val="dk1"/>
              </a:solidFill>
            </a:endParaRPr>
          </a:p>
          <a:p>
            <a:pPr indent="457200" lvl="0" marL="457200" marR="0" rtl="0" algn="l">
              <a:lnSpc>
                <a:spcPct val="150000"/>
              </a:lnSpc>
              <a:spcBef>
                <a:spcPts val="0"/>
              </a:spcBef>
              <a:spcAft>
                <a:spcPts val="0"/>
              </a:spcAft>
              <a:buNone/>
            </a:pPr>
            <a:r>
              <a:rPr lang="en-GB" sz="1600">
                <a:solidFill>
                  <a:srgbClr val="FF0000"/>
                </a:solidFill>
              </a:rPr>
              <a:t>GROUP PHOTO &amp; BREAK											</a:t>
            </a:r>
            <a:r>
              <a:rPr lang="en-GB" sz="1600">
                <a:solidFill>
                  <a:schemeClr val="dk1"/>
                </a:solidFill>
              </a:rPr>
              <a:t>[20 mins]</a:t>
            </a:r>
            <a:endParaRPr sz="1600">
              <a:solidFill>
                <a:srgbClr val="FF0000"/>
              </a:solidFill>
            </a:endParaRPr>
          </a:p>
          <a:p>
            <a:pPr indent="0" lvl="0" marL="0" rtl="0" algn="l">
              <a:lnSpc>
                <a:spcPct val="150000"/>
              </a:lnSpc>
              <a:spcBef>
                <a:spcPts val="0"/>
              </a:spcBef>
              <a:spcAft>
                <a:spcPts val="0"/>
              </a:spcAft>
              <a:buNone/>
            </a:pPr>
            <a:r>
              <a:rPr b="1" lang="en-GB" sz="1600">
                <a:solidFill>
                  <a:schemeClr val="dk1"/>
                </a:solidFill>
              </a:rPr>
              <a:t>2.4		</a:t>
            </a:r>
            <a:r>
              <a:rPr b="1" lang="en-GB" sz="1600">
                <a:solidFill>
                  <a:schemeClr val="dk1"/>
                </a:solidFill>
              </a:rPr>
              <a:t>Discussion on CEOS Strategy for New Space							</a:t>
            </a:r>
            <a:r>
              <a:rPr lang="en-GB" sz="1600">
                <a:solidFill>
                  <a:schemeClr val="dk1"/>
                </a:solidFill>
              </a:rPr>
              <a:t>[45 mins]</a:t>
            </a:r>
            <a:endParaRPr sz="1600">
              <a:solidFill>
                <a:schemeClr val="dk1"/>
              </a:solidFill>
            </a:endParaRPr>
          </a:p>
          <a:p>
            <a:pPr indent="457200" lvl="0" marL="457200" rtl="0" algn="l">
              <a:lnSpc>
                <a:spcPct val="150000"/>
              </a:lnSpc>
              <a:spcBef>
                <a:spcPts val="0"/>
              </a:spcBef>
              <a:spcAft>
                <a:spcPts val="0"/>
              </a:spcAft>
              <a:buNone/>
            </a:pPr>
            <a:r>
              <a:rPr lang="en-GB" sz="1600">
                <a:solidFill>
                  <a:schemeClr val="dk1"/>
                </a:solidFill>
              </a:rPr>
              <a:t>Issues and ideas arising</a:t>
            </a:r>
            <a:endParaRPr sz="1600">
              <a:solidFill>
                <a:schemeClr val="dk1"/>
              </a:solidFill>
            </a:endParaRPr>
          </a:p>
          <a:p>
            <a:pPr indent="457200" lvl="0" marL="457200" rtl="0" algn="l">
              <a:lnSpc>
                <a:spcPct val="150000"/>
              </a:lnSpc>
              <a:spcBef>
                <a:spcPts val="0"/>
              </a:spcBef>
              <a:spcAft>
                <a:spcPts val="0"/>
              </a:spcAft>
              <a:buNone/>
            </a:pPr>
            <a:r>
              <a:rPr lang="en-GB" sz="1600">
                <a:solidFill>
                  <a:schemeClr val="dk1"/>
                </a:solidFill>
              </a:rPr>
              <a:t>Candidate measures and directions</a:t>
            </a:r>
            <a:endParaRPr sz="1600">
              <a:solidFill>
                <a:schemeClr val="dk1"/>
              </a:solidFill>
            </a:endParaRPr>
          </a:p>
          <a:p>
            <a:pPr indent="457200" lvl="0" marL="457200" rtl="0" algn="l">
              <a:lnSpc>
                <a:spcPct val="150000"/>
              </a:lnSpc>
              <a:spcBef>
                <a:spcPts val="0"/>
              </a:spcBef>
              <a:spcAft>
                <a:spcPts val="0"/>
              </a:spcAft>
              <a:buNone/>
            </a:pPr>
            <a:r>
              <a:rPr lang="en-GB" sz="1600">
                <a:solidFill>
                  <a:schemeClr val="dk1"/>
                </a:solidFill>
              </a:rPr>
              <a:t>Findings and recommendations - what next?</a:t>
            </a:r>
            <a:endParaRPr b="0" i="0"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t/>
            </a:r>
            <a:endParaRPr b="0" i="0" sz="1600" u="none" cap="none" strike="noStrike">
              <a:solidFill>
                <a:schemeClr val="dk1"/>
              </a:solidFill>
              <a:latin typeface="Arial"/>
              <a:ea typeface="Arial"/>
              <a:cs typeface="Arial"/>
              <a:sym typeface="Arial"/>
            </a:endParaRPr>
          </a:p>
        </p:txBody>
      </p:sp>
      <p:sp>
        <p:nvSpPr>
          <p:cNvPr id="332" name="Google Shape;332;p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Session Agenda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11729ed568e_0_13"/>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Case Studies from CEOS Agencies </a:t>
            </a:r>
            <a:endParaRPr sz="5400"/>
          </a:p>
        </p:txBody>
      </p:sp>
      <p:sp>
        <p:nvSpPr>
          <p:cNvPr id="338" name="Google Shape;338;g11729ed568e_0_13"/>
          <p:cNvSpPr/>
          <p:nvPr/>
        </p:nvSpPr>
        <p:spPr>
          <a:xfrm>
            <a:off x="7222284" y="395385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br>
              <a:rPr b="1" lang="en-GB" sz="2200">
                <a:solidFill>
                  <a:srgbClr val="6AA84F"/>
                </a:solidFill>
              </a:rPr>
            </a:br>
            <a:r>
              <a:rPr b="1" lang="en-GB" sz="2200">
                <a:solidFill>
                  <a:schemeClr val="accent1"/>
                </a:solidFill>
              </a:rPr>
              <a:t>Agenda Item 2.2</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rgbClr val="6AA84F"/>
              </a:solidFill>
            </a:endParaRPr>
          </a:p>
        </p:txBody>
      </p:sp>
      <p:grpSp>
        <p:nvGrpSpPr>
          <p:cNvPr id="339" name="Google Shape;339;g11729ed568e_0_13"/>
          <p:cNvGrpSpPr/>
          <p:nvPr/>
        </p:nvGrpSpPr>
        <p:grpSpPr>
          <a:xfrm>
            <a:off x="5595075" y="1954700"/>
            <a:ext cx="6460200" cy="1238100"/>
            <a:chOff x="6548500" y="1144075"/>
            <a:chExt cx="6460200" cy="1238100"/>
          </a:xfrm>
        </p:grpSpPr>
        <p:sp>
          <p:nvSpPr>
            <p:cNvPr id="340" name="Google Shape;340;g11729ed568e_0_13"/>
            <p:cNvSpPr/>
            <p:nvPr/>
          </p:nvSpPr>
          <p:spPr>
            <a:xfrm>
              <a:off x="6548500" y="1144075"/>
              <a:ext cx="1203900" cy="1238100"/>
            </a:xfrm>
            <a:prstGeom prst="star6">
              <a:avLst>
                <a:gd fmla="val 28868" name="adj"/>
                <a:gd fmla="val 115470" name="hf"/>
              </a:avLst>
            </a:prstGeom>
            <a:solidFill>
              <a:srgbClr val="FFFF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11729ed568e_0_13"/>
            <p:cNvSpPr txBox="1"/>
            <p:nvPr/>
          </p:nvSpPr>
          <p:spPr>
            <a:xfrm>
              <a:off x="6783100" y="1455325"/>
              <a:ext cx="6225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4</a:t>
              </a:r>
              <a:r>
                <a:rPr b="1" i="0" lang="en-GB" sz="1400" u="none" cap="none" strike="noStrike">
                  <a:solidFill>
                    <a:srgbClr val="000000"/>
                  </a:solidFill>
                  <a:latin typeface="Arial"/>
                  <a:ea typeface="Arial"/>
                  <a:cs typeface="Arial"/>
                  <a:sym typeface="Arial"/>
                </a:rPr>
                <a:t>0 Mins</a:t>
              </a:r>
              <a:br>
                <a:rPr b="1" i="0" lang="en-GB" sz="1400" u="none" cap="none" strike="noStrike">
                  <a:solidFill>
                    <a:srgbClr val="000000"/>
                  </a:solidFill>
                  <a:latin typeface="Arial"/>
                  <a:ea typeface="Arial"/>
                  <a:cs typeface="Arial"/>
                  <a:sym typeface="Arial"/>
                </a:rPr>
              </a:br>
              <a:r>
                <a:rPr b="1" i="0" lang="en-GB" sz="1400" u="none" cap="none" strike="noStrike">
                  <a:solidFill>
                    <a:srgbClr val="000000"/>
                  </a:solidFill>
                  <a:latin typeface="Arial"/>
                  <a:ea typeface="Arial"/>
                  <a:cs typeface="Arial"/>
                  <a:sym typeface="Arial"/>
                </a:rPr>
                <a:t>total</a:t>
              </a: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143fb43f1f6_0_8"/>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USGS</a:t>
            </a:r>
            <a:r>
              <a:rPr lang="en-GB" sz="5400"/>
              <a:t> </a:t>
            </a:r>
            <a:endParaRPr sz="5400"/>
          </a:p>
        </p:txBody>
      </p:sp>
      <p:sp>
        <p:nvSpPr>
          <p:cNvPr id="347" name="Google Shape;347;g143fb43f1f6_0_8"/>
          <p:cNvSpPr/>
          <p:nvPr/>
        </p:nvSpPr>
        <p:spPr>
          <a:xfrm>
            <a:off x="7222284" y="395385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br>
              <a:rPr b="1" lang="en-GB" sz="2200">
                <a:solidFill>
                  <a:srgbClr val="6AA84F"/>
                </a:solidFill>
              </a:rPr>
            </a:br>
            <a:r>
              <a:rPr b="1" lang="en-GB" sz="2200">
                <a:solidFill>
                  <a:srgbClr val="6AA84F"/>
                </a:solidFill>
              </a:rPr>
              <a:t>Tim Stryker, USGS</a:t>
            </a:r>
            <a:br>
              <a:rPr b="1" lang="en-GB" sz="2200">
                <a:solidFill>
                  <a:srgbClr val="6AA84F"/>
                </a:solidFill>
              </a:rPr>
            </a:br>
            <a:r>
              <a:rPr b="1" lang="en-GB" sz="2200">
                <a:solidFill>
                  <a:schemeClr val="accent1"/>
                </a:solidFill>
              </a:rPr>
              <a:t>Agenda Item 2.2</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rgbClr val="6AA84F"/>
              </a:solidFill>
            </a:endParaRPr>
          </a:p>
        </p:txBody>
      </p:sp>
      <p:grpSp>
        <p:nvGrpSpPr>
          <p:cNvPr id="348" name="Google Shape;348;g143fb43f1f6_0_8"/>
          <p:cNvGrpSpPr/>
          <p:nvPr/>
        </p:nvGrpSpPr>
        <p:grpSpPr>
          <a:xfrm>
            <a:off x="5595075" y="1954700"/>
            <a:ext cx="6384000" cy="1238100"/>
            <a:chOff x="6548500" y="1144075"/>
            <a:chExt cx="6384000" cy="1238100"/>
          </a:xfrm>
        </p:grpSpPr>
        <p:sp>
          <p:nvSpPr>
            <p:cNvPr id="349" name="Google Shape;349;g143fb43f1f6_0_8"/>
            <p:cNvSpPr/>
            <p:nvPr/>
          </p:nvSpPr>
          <p:spPr>
            <a:xfrm>
              <a:off x="6548500" y="1144075"/>
              <a:ext cx="1203900" cy="1238100"/>
            </a:xfrm>
            <a:prstGeom prst="star6">
              <a:avLst>
                <a:gd fmla="val 28868" name="adj"/>
                <a:gd fmla="val 115470" name="hf"/>
              </a:avLst>
            </a:prstGeom>
            <a:solidFill>
              <a:srgbClr val="FFFF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143fb43f1f6_0_8"/>
            <p:cNvSpPr txBox="1"/>
            <p:nvPr/>
          </p:nvSpPr>
          <p:spPr>
            <a:xfrm>
              <a:off x="6706900" y="1561100"/>
              <a:ext cx="6225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1</a:t>
              </a:r>
              <a:r>
                <a:rPr b="1" i="0" lang="en-GB" sz="1400" u="none" cap="none" strike="noStrike">
                  <a:solidFill>
                    <a:srgbClr val="000000"/>
                  </a:solidFill>
                  <a:latin typeface="Arial"/>
                  <a:ea typeface="Arial"/>
                  <a:cs typeface="Arial"/>
                  <a:sym typeface="Arial"/>
                </a:rPr>
                <a:t>0 Mins</a:t>
              </a:r>
              <a:br>
                <a:rPr b="1" i="0" lang="en-GB"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143fb43f1f6_0_16"/>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ESA</a:t>
            </a:r>
            <a:r>
              <a:rPr lang="en-GB" sz="5400"/>
              <a:t> </a:t>
            </a:r>
            <a:endParaRPr sz="5400"/>
          </a:p>
        </p:txBody>
      </p:sp>
      <p:sp>
        <p:nvSpPr>
          <p:cNvPr id="356" name="Google Shape;356;g143fb43f1f6_0_16"/>
          <p:cNvSpPr/>
          <p:nvPr/>
        </p:nvSpPr>
        <p:spPr>
          <a:xfrm>
            <a:off x="7222284" y="395385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br>
              <a:rPr b="1" lang="en-GB" sz="2200">
                <a:solidFill>
                  <a:srgbClr val="6AA84F"/>
                </a:solidFill>
              </a:rPr>
            </a:br>
            <a:r>
              <a:rPr b="1" lang="en-GB" sz="2200">
                <a:solidFill>
                  <a:srgbClr val="6AA84F"/>
                </a:solidFill>
              </a:rPr>
              <a:t>TBD</a:t>
            </a:r>
            <a:br>
              <a:rPr b="1" lang="en-GB" sz="2200">
                <a:solidFill>
                  <a:srgbClr val="6AA84F"/>
                </a:solidFill>
              </a:rPr>
            </a:br>
            <a:r>
              <a:rPr b="1" lang="en-GB" sz="2200">
                <a:solidFill>
                  <a:schemeClr val="accent1"/>
                </a:solidFill>
              </a:rPr>
              <a:t>Agenda Item 2.2</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rgbClr val="6AA84F"/>
              </a:solidFill>
            </a:endParaRPr>
          </a:p>
        </p:txBody>
      </p:sp>
      <p:grpSp>
        <p:nvGrpSpPr>
          <p:cNvPr id="357" name="Google Shape;357;g143fb43f1f6_0_16"/>
          <p:cNvGrpSpPr/>
          <p:nvPr/>
        </p:nvGrpSpPr>
        <p:grpSpPr>
          <a:xfrm>
            <a:off x="5595075" y="1954700"/>
            <a:ext cx="6460200" cy="1238100"/>
            <a:chOff x="6548500" y="1144075"/>
            <a:chExt cx="6460200" cy="1238100"/>
          </a:xfrm>
        </p:grpSpPr>
        <p:sp>
          <p:nvSpPr>
            <p:cNvPr id="358" name="Google Shape;358;g143fb43f1f6_0_16"/>
            <p:cNvSpPr/>
            <p:nvPr/>
          </p:nvSpPr>
          <p:spPr>
            <a:xfrm>
              <a:off x="6548500" y="1144075"/>
              <a:ext cx="1203900" cy="1238100"/>
            </a:xfrm>
            <a:prstGeom prst="star6">
              <a:avLst>
                <a:gd fmla="val 28868" name="adj"/>
                <a:gd fmla="val 115470" name="hf"/>
              </a:avLst>
            </a:prstGeom>
            <a:solidFill>
              <a:srgbClr val="FFFF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g143fb43f1f6_0_16"/>
            <p:cNvSpPr txBox="1"/>
            <p:nvPr/>
          </p:nvSpPr>
          <p:spPr>
            <a:xfrm>
              <a:off x="6783100" y="1455325"/>
              <a:ext cx="6225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1</a:t>
              </a:r>
              <a:r>
                <a:rPr b="1" i="0" lang="en-GB" sz="1400" u="none" cap="none" strike="noStrike">
                  <a:solidFill>
                    <a:srgbClr val="000000"/>
                  </a:solidFill>
                  <a:latin typeface="Arial"/>
                  <a:ea typeface="Arial"/>
                  <a:cs typeface="Arial"/>
                  <a:sym typeface="Arial"/>
                </a:rPr>
                <a:t>0 Mins</a:t>
              </a:r>
              <a:br>
                <a:rPr b="1" i="0" lang="en-GB"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g143fb43f1f6_0_24"/>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GISTDA</a:t>
            </a:r>
            <a:r>
              <a:rPr lang="en-GB" sz="5400"/>
              <a:t> </a:t>
            </a:r>
            <a:endParaRPr sz="5400"/>
          </a:p>
        </p:txBody>
      </p:sp>
      <p:sp>
        <p:nvSpPr>
          <p:cNvPr id="365" name="Google Shape;365;g143fb43f1f6_0_24"/>
          <p:cNvSpPr/>
          <p:nvPr/>
        </p:nvSpPr>
        <p:spPr>
          <a:xfrm>
            <a:off x="7222284" y="395385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br>
              <a:rPr b="1" lang="en-GB" sz="2200">
                <a:solidFill>
                  <a:srgbClr val="6AA84F"/>
                </a:solidFill>
              </a:rPr>
            </a:br>
            <a:r>
              <a:rPr b="1" lang="en-GB" sz="1800">
                <a:solidFill>
                  <a:srgbClr val="6AA84F"/>
                </a:solidFill>
              </a:rPr>
              <a:t>Watanyoo Suksa-ngiam</a:t>
            </a:r>
            <a:r>
              <a:rPr b="1" lang="en-GB" sz="1600">
                <a:solidFill>
                  <a:srgbClr val="6AA84F"/>
                </a:solidFill>
              </a:rPr>
              <a:t>,</a:t>
            </a:r>
            <a:r>
              <a:rPr b="1" lang="en-GB" sz="2200">
                <a:solidFill>
                  <a:srgbClr val="6AA84F"/>
                </a:solidFill>
              </a:rPr>
              <a:t> GISTDA</a:t>
            </a:r>
            <a:br>
              <a:rPr b="1" lang="en-GB" sz="2200">
                <a:solidFill>
                  <a:srgbClr val="6AA84F"/>
                </a:solidFill>
              </a:rPr>
            </a:br>
            <a:r>
              <a:rPr b="1" lang="en-GB" sz="2200">
                <a:solidFill>
                  <a:schemeClr val="accent1"/>
                </a:solidFill>
              </a:rPr>
              <a:t>Agenda Item 2.2</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rgbClr val="6AA84F"/>
              </a:solidFill>
            </a:endParaRPr>
          </a:p>
        </p:txBody>
      </p:sp>
      <p:sp>
        <p:nvSpPr>
          <p:cNvPr id="366" name="Google Shape;366;g143fb43f1f6_0_2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11729ed568e_0_8"/>
          <p:cNvSpPr txBox="1"/>
          <p:nvPr>
            <p:ph type="title"/>
          </p:nvPr>
        </p:nvSpPr>
        <p:spPr>
          <a:xfrm>
            <a:off x="176050" y="175950"/>
            <a:ext cx="67140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a:t>Scene-setting</a:t>
            </a:r>
            <a:endParaRPr/>
          </a:p>
          <a:p>
            <a:pPr indent="0" lvl="0" marL="0" rtl="0" algn="l">
              <a:lnSpc>
                <a:spcPct val="90000"/>
              </a:lnSpc>
              <a:spcBef>
                <a:spcPts val="0"/>
              </a:spcBef>
              <a:spcAft>
                <a:spcPts val="0"/>
              </a:spcAft>
              <a:buClr>
                <a:schemeClr val="lt1"/>
              </a:buClr>
              <a:buSzPts val="8000"/>
              <a:buFont typeface="Arial"/>
              <a:buNone/>
            </a:pPr>
            <a:r>
              <a:rPr lang="en-GB" sz="3800">
                <a:solidFill>
                  <a:srgbClr val="00FF00"/>
                </a:solidFill>
              </a:rPr>
              <a:t>And discussion to date..</a:t>
            </a:r>
            <a:endParaRPr sz="3800">
              <a:solidFill>
                <a:srgbClr val="00FF00"/>
              </a:solidFill>
            </a:endParaRPr>
          </a:p>
        </p:txBody>
      </p:sp>
      <p:sp>
        <p:nvSpPr>
          <p:cNvPr id="222" name="Google Shape;222;g11729ed568e_0_8"/>
          <p:cNvSpPr/>
          <p:nvPr/>
        </p:nvSpPr>
        <p:spPr>
          <a:xfrm>
            <a:off x="7222284" y="387168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chemeClr val="dk1"/>
              </a:buClr>
              <a:buSzPts val="2200"/>
              <a:buFont typeface="Arial"/>
              <a:buNone/>
            </a:pPr>
            <a:r>
              <a:rPr b="1" i="0" lang="en-GB" sz="2200" u="none" cap="none" strike="noStrike">
                <a:solidFill>
                  <a:srgbClr val="6AA84F"/>
                </a:solidFill>
                <a:latin typeface="Arial"/>
                <a:ea typeface="Arial"/>
                <a:cs typeface="Arial"/>
                <a:sym typeface="Arial"/>
              </a:rPr>
              <a:t>SIT Chair Team</a:t>
            </a:r>
            <a:br>
              <a:rPr b="1" i="0" lang="en-GB" sz="2200" u="none" cap="none" strike="noStrike">
                <a:solidFill>
                  <a:srgbClr val="6AA84F"/>
                </a:solidFill>
                <a:latin typeface="Arial"/>
                <a:ea typeface="Arial"/>
                <a:cs typeface="Arial"/>
                <a:sym typeface="Arial"/>
              </a:rPr>
            </a:br>
            <a:r>
              <a:rPr b="1" lang="en-GB" sz="2200">
                <a:solidFill>
                  <a:schemeClr val="accent1"/>
                </a:solidFill>
              </a:rPr>
              <a:t>Agenda Item 2.1</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chemeClr val="accen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15023807ca9_1_4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4400"/>
              <a:buNone/>
            </a:pPr>
            <a:r>
              <a:rPr lang="en-GB" sz="3000"/>
              <a:t>Global New Space Economy Trends</a:t>
            </a:r>
            <a:endParaRPr sz="3000"/>
          </a:p>
        </p:txBody>
      </p:sp>
      <p:grpSp>
        <p:nvGrpSpPr>
          <p:cNvPr id="372" name="Google Shape;372;g15023807ca9_1_43"/>
          <p:cNvGrpSpPr/>
          <p:nvPr/>
        </p:nvGrpSpPr>
        <p:grpSpPr>
          <a:xfrm>
            <a:off x="64869" y="4617549"/>
            <a:ext cx="6708084" cy="1684041"/>
            <a:chOff x="1593000" y="2322568"/>
            <a:chExt cx="5957975" cy="643500"/>
          </a:xfrm>
        </p:grpSpPr>
        <p:sp>
          <p:nvSpPr>
            <p:cNvPr id="373" name="Google Shape;373;g15023807ca9_1_43"/>
            <p:cNvSpPr/>
            <p:nvPr/>
          </p:nvSpPr>
          <p:spPr>
            <a:xfrm>
              <a:off x="3728375" y="2322568"/>
              <a:ext cx="3822600" cy="643500"/>
            </a:xfrm>
            <a:prstGeom prst="rect">
              <a:avLst/>
            </a:prstGeom>
            <a:solidFill>
              <a:srgbClr val="EEEEE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500" u="none" cap="none" strike="noStrike">
                <a:solidFill>
                  <a:srgbClr val="000000"/>
                </a:solidFill>
                <a:latin typeface="Sarabun"/>
                <a:ea typeface="Sarabun"/>
                <a:cs typeface="Sarabun"/>
                <a:sym typeface="Sarabun"/>
              </a:endParaRPr>
            </a:p>
          </p:txBody>
        </p:sp>
        <p:sp>
          <p:nvSpPr>
            <p:cNvPr id="374" name="Google Shape;374;g15023807ca9_1_43"/>
            <p:cNvSpPr/>
            <p:nvPr/>
          </p:nvSpPr>
          <p:spPr>
            <a:xfrm flipH="1">
              <a:off x="2283025" y="2322575"/>
              <a:ext cx="1844400" cy="642600"/>
            </a:xfrm>
            <a:prstGeom prst="rect">
              <a:avLst/>
            </a:prstGeom>
            <a:solidFill>
              <a:srgbClr val="A72A1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500" u="none" cap="none" strike="noStrike">
                <a:solidFill>
                  <a:srgbClr val="000000"/>
                </a:solidFill>
                <a:latin typeface="Sarabun"/>
                <a:ea typeface="Sarabun"/>
                <a:cs typeface="Sarabun"/>
                <a:sym typeface="Sarabun"/>
              </a:endParaRPr>
            </a:p>
          </p:txBody>
        </p:sp>
        <p:sp>
          <p:nvSpPr>
            <p:cNvPr id="375" name="Google Shape;375;g15023807ca9_1_43"/>
            <p:cNvSpPr/>
            <p:nvPr/>
          </p:nvSpPr>
          <p:spPr>
            <a:xfrm rot="-5400000">
              <a:off x="3501574" y="1934671"/>
              <a:ext cx="643356" cy="1419149"/>
            </a:xfrm>
            <a:prstGeom prst="flowChartOffpageConnector">
              <a:avLst/>
            </a:prstGeom>
            <a:solidFill>
              <a:srgbClr val="A72A1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500" u="none" cap="none" strike="noStrike">
                <a:solidFill>
                  <a:srgbClr val="000000"/>
                </a:solidFill>
                <a:latin typeface="Sarabun"/>
                <a:ea typeface="Sarabun"/>
                <a:cs typeface="Sarabun"/>
                <a:sym typeface="Sarabun"/>
              </a:endParaRPr>
            </a:p>
          </p:txBody>
        </p:sp>
        <p:sp>
          <p:nvSpPr>
            <p:cNvPr id="376" name="Google Shape;376;g15023807ca9_1_43"/>
            <p:cNvSpPr/>
            <p:nvPr/>
          </p:nvSpPr>
          <p:spPr>
            <a:xfrm>
              <a:off x="2342625" y="2399951"/>
              <a:ext cx="1940700" cy="4959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700"/>
                <a:buFont typeface="Arial"/>
                <a:buNone/>
              </a:pPr>
              <a:r>
                <a:rPr b="0" i="0" lang="en-GB" sz="1600" u="none" cap="none" strike="noStrike">
                  <a:solidFill>
                    <a:srgbClr val="FFFFFF"/>
                  </a:solidFill>
                  <a:latin typeface="Sarabun"/>
                  <a:ea typeface="Sarabun"/>
                  <a:cs typeface="Sarabun"/>
                  <a:sym typeface="Sarabun"/>
                </a:rPr>
                <a:t>Increase in entrepreneurs</a:t>
              </a:r>
              <a:endParaRPr b="0" i="0" sz="1600" u="none" cap="none" strike="noStrike">
                <a:solidFill>
                  <a:srgbClr val="FFFFFF"/>
                </a:solidFill>
                <a:latin typeface="Sarabun"/>
                <a:ea typeface="Sarabun"/>
                <a:cs typeface="Sarabun"/>
                <a:sym typeface="Sarabun"/>
              </a:endParaRPr>
            </a:p>
          </p:txBody>
        </p:sp>
        <p:sp>
          <p:nvSpPr>
            <p:cNvPr id="377" name="Google Shape;377;g15023807ca9_1_43"/>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686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500" u="none" cap="none" strike="noStrike">
                <a:solidFill>
                  <a:srgbClr val="000000"/>
                </a:solidFill>
                <a:latin typeface="Sarabun"/>
                <a:ea typeface="Sarabun"/>
                <a:cs typeface="Sarabun"/>
                <a:sym typeface="Sarabun"/>
              </a:endParaRPr>
            </a:p>
          </p:txBody>
        </p:sp>
        <p:sp>
          <p:nvSpPr>
            <p:cNvPr id="378" name="Google Shape;378;g15023807ca9_1_43"/>
            <p:cNvSpPr/>
            <p:nvPr/>
          </p:nvSpPr>
          <p:spPr>
            <a:xfrm>
              <a:off x="1593000" y="2322575"/>
              <a:ext cx="690000" cy="642600"/>
            </a:xfrm>
            <a:prstGeom prst="rect">
              <a:avLst/>
            </a:prstGeom>
            <a:solidFill>
              <a:srgbClr val="BE2F22"/>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700"/>
                <a:buFont typeface="Arial"/>
                <a:buNone/>
              </a:pPr>
              <a:r>
                <a:rPr b="0" i="0" lang="en-GB" sz="1600" u="none" cap="none" strike="noStrike">
                  <a:solidFill>
                    <a:srgbClr val="FFFFFF"/>
                  </a:solidFill>
                  <a:latin typeface="Sarabun"/>
                  <a:ea typeface="Sarabun"/>
                  <a:cs typeface="Sarabun"/>
                  <a:sym typeface="Sarabun"/>
                </a:rPr>
                <a:t>03</a:t>
              </a:r>
              <a:endParaRPr b="0" i="0" sz="1600" u="none" cap="none" strike="noStrike">
                <a:solidFill>
                  <a:srgbClr val="FFFFFF"/>
                </a:solidFill>
                <a:latin typeface="Sarabun"/>
                <a:ea typeface="Sarabun"/>
                <a:cs typeface="Sarabun"/>
                <a:sym typeface="Sarabun"/>
              </a:endParaRPr>
            </a:p>
          </p:txBody>
        </p:sp>
        <p:sp>
          <p:nvSpPr>
            <p:cNvPr id="379" name="Google Shape;379;g15023807ca9_1_43"/>
            <p:cNvSpPr/>
            <p:nvPr/>
          </p:nvSpPr>
          <p:spPr>
            <a:xfrm>
              <a:off x="4387850" y="2323750"/>
              <a:ext cx="2971200" cy="642300"/>
            </a:xfrm>
            <a:prstGeom prst="rect">
              <a:avLst/>
            </a:prstGeom>
            <a:noFill/>
            <a:ln>
              <a:noFill/>
            </a:ln>
          </p:spPr>
          <p:txBody>
            <a:bodyPr anchorCtr="0" anchor="ctr" bIns="121900" lIns="121900" spcFirstLastPara="1" rIns="121900" wrap="square" tIns="121900">
              <a:noAutofit/>
            </a:bodyPr>
            <a:lstStyle/>
            <a:p>
              <a:pPr indent="-406400" lvl="0" marL="609600" marR="0" rtl="0" algn="l">
                <a:lnSpc>
                  <a:spcPct val="115000"/>
                </a:lnSpc>
                <a:spcBef>
                  <a:spcPts val="0"/>
                </a:spcBef>
                <a:spcAft>
                  <a:spcPts val="0"/>
                </a:spcAft>
                <a:buClr>
                  <a:srgbClr val="A72A1E"/>
                </a:buClr>
                <a:buSzPts val="1600"/>
                <a:buFont typeface="Sarabun"/>
                <a:buChar char="●"/>
              </a:pPr>
              <a:r>
                <a:rPr b="0" i="0" lang="en-GB" sz="1600" u="none" cap="none" strike="noStrike">
                  <a:solidFill>
                    <a:srgbClr val="A72A1E"/>
                  </a:solidFill>
                  <a:latin typeface="Sarabun"/>
                  <a:ea typeface="Sarabun"/>
                  <a:cs typeface="Sarabun"/>
                  <a:sym typeface="Sarabun"/>
                </a:rPr>
                <a:t>More than 500 </a:t>
              </a:r>
              <a:r>
                <a:rPr lang="en-GB" sz="1600">
                  <a:solidFill>
                    <a:srgbClr val="A72A1E"/>
                  </a:solidFill>
                  <a:latin typeface="Sarabun"/>
                  <a:ea typeface="Sarabun"/>
                  <a:cs typeface="Sarabun"/>
                  <a:sym typeface="Sarabun"/>
                </a:rPr>
                <a:t>startups</a:t>
              </a:r>
              <a:r>
                <a:rPr b="0" i="0" lang="en-GB" sz="1600" u="none" cap="none" strike="noStrike">
                  <a:solidFill>
                    <a:srgbClr val="A72A1E"/>
                  </a:solidFill>
                  <a:latin typeface="Sarabun"/>
                  <a:ea typeface="Sarabun"/>
                  <a:cs typeface="Sarabun"/>
                  <a:sym typeface="Sarabun"/>
                </a:rPr>
                <a:t> worldwide</a:t>
              </a:r>
              <a:endParaRPr b="0" i="0" sz="1600" u="none" cap="none" strike="noStrike">
                <a:solidFill>
                  <a:srgbClr val="A72A1E"/>
                </a:solidFill>
                <a:latin typeface="Sarabun"/>
                <a:ea typeface="Sarabun"/>
                <a:cs typeface="Sarabun"/>
                <a:sym typeface="Sarabun"/>
              </a:endParaRPr>
            </a:p>
            <a:p>
              <a:pPr indent="-406400" lvl="0" marL="609600" marR="0" rtl="0" algn="l">
                <a:lnSpc>
                  <a:spcPct val="115000"/>
                </a:lnSpc>
                <a:spcBef>
                  <a:spcPts val="0"/>
                </a:spcBef>
                <a:spcAft>
                  <a:spcPts val="0"/>
                </a:spcAft>
                <a:buClr>
                  <a:srgbClr val="A72A1E"/>
                </a:buClr>
                <a:buSzPts val="1600"/>
                <a:buFont typeface="Sarabun"/>
                <a:buChar char="●"/>
              </a:pPr>
              <a:r>
                <a:rPr b="0" i="0" lang="en-GB" sz="1600" u="none" cap="none" strike="noStrike">
                  <a:solidFill>
                    <a:srgbClr val="A72A1E"/>
                  </a:solidFill>
                  <a:latin typeface="Sarabun"/>
                  <a:ea typeface="Sarabun"/>
                  <a:cs typeface="Sarabun"/>
                  <a:sym typeface="Sarabun"/>
                </a:rPr>
                <a:t>New hybrid public-private enterprises </a:t>
              </a:r>
              <a:endParaRPr b="0" i="0" sz="1600" u="none" cap="none" strike="noStrike">
                <a:solidFill>
                  <a:srgbClr val="A72A1E"/>
                </a:solidFill>
                <a:latin typeface="Sarabun"/>
                <a:ea typeface="Sarabun"/>
                <a:cs typeface="Sarabun"/>
                <a:sym typeface="Sarabun"/>
              </a:endParaRPr>
            </a:p>
          </p:txBody>
        </p:sp>
      </p:grpSp>
      <p:grpSp>
        <p:nvGrpSpPr>
          <p:cNvPr id="380" name="Google Shape;380;g15023807ca9_1_43"/>
          <p:cNvGrpSpPr/>
          <p:nvPr/>
        </p:nvGrpSpPr>
        <p:grpSpPr>
          <a:xfrm>
            <a:off x="64869" y="2903154"/>
            <a:ext cx="6708084" cy="1684041"/>
            <a:chOff x="1593000" y="2322568"/>
            <a:chExt cx="5957975" cy="643500"/>
          </a:xfrm>
        </p:grpSpPr>
        <p:sp>
          <p:nvSpPr>
            <p:cNvPr id="381" name="Google Shape;381;g15023807ca9_1_43"/>
            <p:cNvSpPr/>
            <p:nvPr/>
          </p:nvSpPr>
          <p:spPr>
            <a:xfrm>
              <a:off x="3728375" y="2322568"/>
              <a:ext cx="3822600" cy="643500"/>
            </a:xfrm>
            <a:prstGeom prst="rect">
              <a:avLst/>
            </a:prstGeom>
            <a:solidFill>
              <a:srgbClr val="EEEEE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500" u="none" cap="none" strike="noStrike">
                <a:solidFill>
                  <a:srgbClr val="000000"/>
                </a:solidFill>
                <a:latin typeface="Sarabun"/>
                <a:ea typeface="Sarabun"/>
                <a:cs typeface="Sarabun"/>
                <a:sym typeface="Sarabun"/>
              </a:endParaRPr>
            </a:p>
          </p:txBody>
        </p:sp>
        <p:sp>
          <p:nvSpPr>
            <p:cNvPr id="382" name="Google Shape;382;g15023807ca9_1_43"/>
            <p:cNvSpPr/>
            <p:nvPr/>
          </p:nvSpPr>
          <p:spPr>
            <a:xfrm flipH="1">
              <a:off x="2283025" y="2322575"/>
              <a:ext cx="1844400" cy="642600"/>
            </a:xfrm>
            <a:prstGeom prst="rect">
              <a:avLst/>
            </a:prstGeom>
            <a:solidFill>
              <a:srgbClr val="A72A1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500" u="none" cap="none" strike="noStrike">
                <a:solidFill>
                  <a:srgbClr val="000000"/>
                </a:solidFill>
                <a:latin typeface="Sarabun"/>
                <a:ea typeface="Sarabun"/>
                <a:cs typeface="Sarabun"/>
                <a:sym typeface="Sarabun"/>
              </a:endParaRPr>
            </a:p>
          </p:txBody>
        </p:sp>
        <p:sp>
          <p:nvSpPr>
            <p:cNvPr id="383" name="Google Shape;383;g15023807ca9_1_43"/>
            <p:cNvSpPr/>
            <p:nvPr/>
          </p:nvSpPr>
          <p:spPr>
            <a:xfrm rot="-5400000">
              <a:off x="3501574" y="1934671"/>
              <a:ext cx="643356" cy="1419149"/>
            </a:xfrm>
            <a:prstGeom prst="flowChartOffpageConnector">
              <a:avLst/>
            </a:prstGeom>
            <a:solidFill>
              <a:srgbClr val="A72A1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500" u="none" cap="none" strike="noStrike">
                <a:solidFill>
                  <a:srgbClr val="000000"/>
                </a:solidFill>
                <a:latin typeface="Sarabun"/>
                <a:ea typeface="Sarabun"/>
                <a:cs typeface="Sarabun"/>
                <a:sym typeface="Sarabun"/>
              </a:endParaRPr>
            </a:p>
          </p:txBody>
        </p:sp>
        <p:sp>
          <p:nvSpPr>
            <p:cNvPr id="384" name="Google Shape;384;g15023807ca9_1_43"/>
            <p:cNvSpPr/>
            <p:nvPr/>
          </p:nvSpPr>
          <p:spPr>
            <a:xfrm>
              <a:off x="2342625" y="2399951"/>
              <a:ext cx="1940700" cy="4959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700"/>
                <a:buFont typeface="Arial"/>
                <a:buNone/>
              </a:pPr>
              <a:r>
                <a:rPr b="0" i="0" lang="en-GB" sz="1600" u="none" cap="none" strike="noStrike">
                  <a:solidFill>
                    <a:srgbClr val="FFFFFF"/>
                  </a:solidFill>
                  <a:latin typeface="Sarabun"/>
                  <a:ea typeface="Sarabun"/>
                  <a:cs typeface="Sarabun"/>
                  <a:sym typeface="Sarabun"/>
                </a:rPr>
                <a:t>Increase in demands</a:t>
              </a:r>
              <a:endParaRPr b="0" i="0" sz="1600" u="none" cap="none" strike="noStrike">
                <a:solidFill>
                  <a:srgbClr val="FFFFFF"/>
                </a:solidFill>
                <a:latin typeface="Sarabun"/>
                <a:ea typeface="Sarabun"/>
                <a:cs typeface="Sarabun"/>
                <a:sym typeface="Sarabun"/>
              </a:endParaRPr>
            </a:p>
          </p:txBody>
        </p:sp>
        <p:sp>
          <p:nvSpPr>
            <p:cNvPr id="385" name="Google Shape;385;g15023807ca9_1_43"/>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686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500" u="none" cap="none" strike="noStrike">
                <a:solidFill>
                  <a:srgbClr val="000000"/>
                </a:solidFill>
                <a:latin typeface="Sarabun"/>
                <a:ea typeface="Sarabun"/>
                <a:cs typeface="Sarabun"/>
                <a:sym typeface="Sarabun"/>
              </a:endParaRPr>
            </a:p>
          </p:txBody>
        </p:sp>
        <p:sp>
          <p:nvSpPr>
            <p:cNvPr id="386" name="Google Shape;386;g15023807ca9_1_43"/>
            <p:cNvSpPr/>
            <p:nvPr/>
          </p:nvSpPr>
          <p:spPr>
            <a:xfrm>
              <a:off x="1593000" y="2322575"/>
              <a:ext cx="690000" cy="642600"/>
            </a:xfrm>
            <a:prstGeom prst="rect">
              <a:avLst/>
            </a:prstGeom>
            <a:solidFill>
              <a:srgbClr val="BE2F22"/>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700"/>
                <a:buFont typeface="Arial"/>
                <a:buNone/>
              </a:pPr>
              <a:r>
                <a:rPr b="0" i="0" lang="en-GB" sz="1600" u="none" cap="none" strike="noStrike">
                  <a:solidFill>
                    <a:srgbClr val="FFFFFF"/>
                  </a:solidFill>
                  <a:latin typeface="Sarabun"/>
                  <a:ea typeface="Sarabun"/>
                  <a:cs typeface="Sarabun"/>
                  <a:sym typeface="Sarabun"/>
                </a:rPr>
                <a:t>02</a:t>
              </a:r>
              <a:endParaRPr b="0" i="0" sz="1600" u="none" cap="none" strike="noStrike">
                <a:solidFill>
                  <a:srgbClr val="FFFFFF"/>
                </a:solidFill>
                <a:latin typeface="Sarabun"/>
                <a:ea typeface="Sarabun"/>
                <a:cs typeface="Sarabun"/>
                <a:sym typeface="Sarabun"/>
              </a:endParaRPr>
            </a:p>
          </p:txBody>
        </p:sp>
        <p:sp>
          <p:nvSpPr>
            <p:cNvPr id="387" name="Google Shape;387;g15023807ca9_1_43"/>
            <p:cNvSpPr/>
            <p:nvPr/>
          </p:nvSpPr>
          <p:spPr>
            <a:xfrm>
              <a:off x="4387850" y="2323750"/>
              <a:ext cx="2971200" cy="642300"/>
            </a:xfrm>
            <a:prstGeom prst="rect">
              <a:avLst/>
            </a:prstGeom>
            <a:noFill/>
            <a:ln>
              <a:noFill/>
            </a:ln>
          </p:spPr>
          <p:txBody>
            <a:bodyPr anchorCtr="0" anchor="ctr" bIns="121900" lIns="121900" spcFirstLastPara="1" rIns="121900" wrap="square" tIns="121900">
              <a:noAutofit/>
            </a:bodyPr>
            <a:lstStyle/>
            <a:p>
              <a:pPr indent="-406400" lvl="0" marL="609600" marR="0" rtl="0" algn="l">
                <a:lnSpc>
                  <a:spcPct val="115000"/>
                </a:lnSpc>
                <a:spcBef>
                  <a:spcPts val="0"/>
                </a:spcBef>
                <a:spcAft>
                  <a:spcPts val="0"/>
                </a:spcAft>
                <a:buClr>
                  <a:srgbClr val="A72A1E"/>
                </a:buClr>
                <a:buSzPts val="1600"/>
                <a:buFont typeface="Sarabun"/>
                <a:buChar char="●"/>
              </a:pPr>
              <a:r>
                <a:rPr b="0" i="0" lang="en-GB" sz="1600" u="none" cap="none" strike="noStrike">
                  <a:solidFill>
                    <a:srgbClr val="A72A1E"/>
                  </a:solidFill>
                  <a:latin typeface="Sarabun"/>
                  <a:ea typeface="Sarabun"/>
                  <a:cs typeface="Sarabun"/>
                  <a:sym typeface="Sarabun"/>
                </a:rPr>
                <a:t>Digital transformation</a:t>
              </a:r>
              <a:endParaRPr b="0" i="0" sz="1600" u="none" cap="none" strike="noStrike">
                <a:solidFill>
                  <a:srgbClr val="A72A1E"/>
                </a:solidFill>
                <a:latin typeface="Sarabun"/>
                <a:ea typeface="Sarabun"/>
                <a:cs typeface="Sarabun"/>
                <a:sym typeface="Sarabun"/>
              </a:endParaRPr>
            </a:p>
            <a:p>
              <a:pPr indent="-406400" lvl="0" marL="609600" marR="0" rtl="0" algn="l">
                <a:lnSpc>
                  <a:spcPct val="115000"/>
                </a:lnSpc>
                <a:spcBef>
                  <a:spcPts val="0"/>
                </a:spcBef>
                <a:spcAft>
                  <a:spcPts val="0"/>
                </a:spcAft>
                <a:buClr>
                  <a:srgbClr val="A72A1E"/>
                </a:buClr>
                <a:buSzPts val="1600"/>
                <a:buFont typeface="Sarabun"/>
                <a:buChar char="●"/>
              </a:pPr>
              <a:r>
                <a:rPr b="0" i="0" lang="en-GB" sz="1600" u="none" cap="none" strike="noStrike">
                  <a:solidFill>
                    <a:srgbClr val="A72A1E"/>
                  </a:solidFill>
                  <a:latin typeface="Sarabun"/>
                  <a:ea typeface="Sarabun"/>
                  <a:cs typeface="Sarabun"/>
                  <a:sym typeface="Sarabun"/>
                </a:rPr>
                <a:t>Big Data/A.I./IoT/Metaverse</a:t>
              </a:r>
              <a:endParaRPr b="0" i="0" sz="1600" u="none" cap="none" strike="noStrike">
                <a:solidFill>
                  <a:srgbClr val="A72A1E"/>
                </a:solidFill>
                <a:latin typeface="Sarabun"/>
                <a:ea typeface="Sarabun"/>
                <a:cs typeface="Sarabun"/>
                <a:sym typeface="Sarabun"/>
              </a:endParaRPr>
            </a:p>
          </p:txBody>
        </p:sp>
      </p:grpSp>
      <p:grpSp>
        <p:nvGrpSpPr>
          <p:cNvPr id="388" name="Google Shape;388;g15023807ca9_1_43"/>
          <p:cNvGrpSpPr/>
          <p:nvPr/>
        </p:nvGrpSpPr>
        <p:grpSpPr>
          <a:xfrm>
            <a:off x="64869" y="1188735"/>
            <a:ext cx="6708084" cy="1684041"/>
            <a:chOff x="1593000" y="2322568"/>
            <a:chExt cx="5957975" cy="643500"/>
          </a:xfrm>
        </p:grpSpPr>
        <p:sp>
          <p:nvSpPr>
            <p:cNvPr id="389" name="Google Shape;389;g15023807ca9_1_43"/>
            <p:cNvSpPr/>
            <p:nvPr/>
          </p:nvSpPr>
          <p:spPr>
            <a:xfrm>
              <a:off x="3728375" y="2322568"/>
              <a:ext cx="3822600" cy="643500"/>
            </a:xfrm>
            <a:prstGeom prst="rect">
              <a:avLst/>
            </a:prstGeom>
            <a:solidFill>
              <a:srgbClr val="EEEEE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600" u="none" cap="none" strike="noStrike">
                <a:solidFill>
                  <a:srgbClr val="000000"/>
                </a:solidFill>
                <a:latin typeface="Sarabun"/>
                <a:ea typeface="Sarabun"/>
                <a:cs typeface="Sarabun"/>
                <a:sym typeface="Sarabun"/>
              </a:endParaRPr>
            </a:p>
          </p:txBody>
        </p:sp>
        <p:sp>
          <p:nvSpPr>
            <p:cNvPr id="390" name="Google Shape;390;g15023807ca9_1_43"/>
            <p:cNvSpPr/>
            <p:nvPr/>
          </p:nvSpPr>
          <p:spPr>
            <a:xfrm flipH="1">
              <a:off x="2283025" y="2322575"/>
              <a:ext cx="1844400" cy="642600"/>
            </a:xfrm>
            <a:prstGeom prst="rect">
              <a:avLst/>
            </a:prstGeom>
            <a:solidFill>
              <a:srgbClr val="A72A1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600" u="none" cap="none" strike="noStrike">
                <a:solidFill>
                  <a:srgbClr val="000000"/>
                </a:solidFill>
                <a:latin typeface="Sarabun"/>
                <a:ea typeface="Sarabun"/>
                <a:cs typeface="Sarabun"/>
                <a:sym typeface="Sarabun"/>
              </a:endParaRPr>
            </a:p>
          </p:txBody>
        </p:sp>
        <p:sp>
          <p:nvSpPr>
            <p:cNvPr id="391" name="Google Shape;391;g15023807ca9_1_43"/>
            <p:cNvSpPr/>
            <p:nvPr/>
          </p:nvSpPr>
          <p:spPr>
            <a:xfrm rot="-5400000">
              <a:off x="3501574" y="1934671"/>
              <a:ext cx="643356" cy="1419149"/>
            </a:xfrm>
            <a:prstGeom prst="flowChartOffpageConnector">
              <a:avLst/>
            </a:prstGeom>
            <a:solidFill>
              <a:srgbClr val="A72A1E"/>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600" u="none" cap="none" strike="noStrike">
                <a:solidFill>
                  <a:srgbClr val="000000"/>
                </a:solidFill>
                <a:latin typeface="Sarabun"/>
                <a:ea typeface="Sarabun"/>
                <a:cs typeface="Sarabun"/>
                <a:sym typeface="Sarabun"/>
              </a:endParaRPr>
            </a:p>
          </p:txBody>
        </p:sp>
        <p:sp>
          <p:nvSpPr>
            <p:cNvPr id="392" name="Google Shape;392;g15023807ca9_1_43"/>
            <p:cNvSpPr/>
            <p:nvPr/>
          </p:nvSpPr>
          <p:spPr>
            <a:xfrm>
              <a:off x="2342625" y="2399951"/>
              <a:ext cx="1940700" cy="4959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700"/>
                <a:buFont typeface="Arial"/>
                <a:buNone/>
              </a:pPr>
              <a:r>
                <a:rPr b="0" i="0" lang="en-GB" sz="1600" u="none" cap="none" strike="noStrike">
                  <a:solidFill>
                    <a:srgbClr val="FFFFFF"/>
                  </a:solidFill>
                  <a:latin typeface="Sarabun"/>
                  <a:ea typeface="Sarabun"/>
                  <a:cs typeface="Sarabun"/>
                  <a:sym typeface="Sarabun"/>
                </a:rPr>
                <a:t>Cost reduction</a:t>
              </a:r>
              <a:endParaRPr b="0" i="0" sz="1600" u="none" cap="none" strike="noStrike">
                <a:solidFill>
                  <a:srgbClr val="FFFFFF"/>
                </a:solidFill>
                <a:latin typeface="Sarabun"/>
                <a:ea typeface="Sarabun"/>
                <a:cs typeface="Sarabun"/>
                <a:sym typeface="Sarabun"/>
              </a:endParaRPr>
            </a:p>
          </p:txBody>
        </p:sp>
        <p:sp>
          <p:nvSpPr>
            <p:cNvPr id="393" name="Google Shape;393;g15023807ca9_1_43"/>
            <p:cNvSpPr/>
            <p:nvPr/>
          </p:nvSpPr>
          <p:spPr>
            <a:xfrm>
              <a:off x="1593000" y="2322568"/>
              <a:ext cx="690000" cy="642300"/>
            </a:xfrm>
            <a:prstGeom prst="rect">
              <a:avLst/>
            </a:prstGeom>
            <a:solidFill>
              <a:srgbClr val="B02C20"/>
            </a:solidFill>
            <a:ln>
              <a:noFill/>
            </a:ln>
            <a:effectLst>
              <a:outerShdw blurRad="71438" rotWithShape="0" algn="bl" dir="2700000" dist="28575">
                <a:srgbClr val="000000">
                  <a:alpha val="1686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600" u="none" cap="none" strike="noStrike">
                <a:solidFill>
                  <a:srgbClr val="000000"/>
                </a:solidFill>
                <a:latin typeface="Sarabun"/>
                <a:ea typeface="Sarabun"/>
                <a:cs typeface="Sarabun"/>
                <a:sym typeface="Sarabun"/>
              </a:endParaRPr>
            </a:p>
          </p:txBody>
        </p:sp>
        <p:sp>
          <p:nvSpPr>
            <p:cNvPr id="394" name="Google Shape;394;g15023807ca9_1_43"/>
            <p:cNvSpPr/>
            <p:nvPr/>
          </p:nvSpPr>
          <p:spPr>
            <a:xfrm>
              <a:off x="1593000" y="2322575"/>
              <a:ext cx="690000" cy="642600"/>
            </a:xfrm>
            <a:prstGeom prst="rect">
              <a:avLst/>
            </a:prstGeom>
            <a:solidFill>
              <a:srgbClr val="BE2F22"/>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700"/>
                <a:buFont typeface="Arial"/>
                <a:buNone/>
              </a:pPr>
              <a:r>
                <a:rPr b="0" i="0" lang="en-GB" sz="1600" u="none" cap="none" strike="noStrike">
                  <a:solidFill>
                    <a:srgbClr val="FFFFFF"/>
                  </a:solidFill>
                  <a:latin typeface="Sarabun"/>
                  <a:ea typeface="Sarabun"/>
                  <a:cs typeface="Sarabun"/>
                  <a:sym typeface="Sarabun"/>
                </a:rPr>
                <a:t>01</a:t>
              </a:r>
              <a:endParaRPr b="0" i="0" sz="1600" u="none" cap="none" strike="noStrike">
                <a:solidFill>
                  <a:srgbClr val="FFFFFF"/>
                </a:solidFill>
                <a:latin typeface="Sarabun"/>
                <a:ea typeface="Sarabun"/>
                <a:cs typeface="Sarabun"/>
                <a:sym typeface="Sarabun"/>
              </a:endParaRPr>
            </a:p>
          </p:txBody>
        </p:sp>
        <p:sp>
          <p:nvSpPr>
            <p:cNvPr id="395" name="Google Shape;395;g15023807ca9_1_43"/>
            <p:cNvSpPr/>
            <p:nvPr/>
          </p:nvSpPr>
          <p:spPr>
            <a:xfrm>
              <a:off x="4387850" y="2323750"/>
              <a:ext cx="2971200" cy="642300"/>
            </a:xfrm>
            <a:prstGeom prst="rect">
              <a:avLst/>
            </a:prstGeom>
            <a:noFill/>
            <a:ln>
              <a:noFill/>
            </a:ln>
          </p:spPr>
          <p:txBody>
            <a:bodyPr anchorCtr="0" anchor="ctr" bIns="121900" lIns="121900" spcFirstLastPara="1" rIns="121900" wrap="square" tIns="121900">
              <a:noAutofit/>
            </a:bodyPr>
            <a:lstStyle/>
            <a:p>
              <a:pPr indent="-406400" lvl="0" marL="609600" marR="0" rtl="0" algn="l">
                <a:lnSpc>
                  <a:spcPct val="115000"/>
                </a:lnSpc>
                <a:spcBef>
                  <a:spcPts val="0"/>
                </a:spcBef>
                <a:spcAft>
                  <a:spcPts val="0"/>
                </a:spcAft>
                <a:buClr>
                  <a:srgbClr val="A72A1E"/>
                </a:buClr>
                <a:buSzPts val="1600"/>
                <a:buFont typeface="Sarabun"/>
                <a:buChar char="●"/>
              </a:pPr>
              <a:r>
                <a:rPr b="0" i="0" lang="en-GB" sz="1600" u="none" cap="none" strike="noStrike">
                  <a:solidFill>
                    <a:srgbClr val="A72A1E"/>
                  </a:solidFill>
                  <a:latin typeface="Sarabun"/>
                  <a:ea typeface="Sarabun"/>
                  <a:cs typeface="Sarabun"/>
                  <a:sym typeface="Sarabun"/>
                </a:rPr>
                <a:t>Decline in cost of </a:t>
              </a:r>
              <a:r>
                <a:rPr lang="en-GB" sz="1600">
                  <a:solidFill>
                    <a:srgbClr val="A72A1E"/>
                  </a:solidFill>
                  <a:latin typeface="Sarabun"/>
                  <a:ea typeface="Sarabun"/>
                  <a:cs typeface="Sarabun"/>
                  <a:sym typeface="Sarabun"/>
                </a:rPr>
                <a:t> </a:t>
              </a:r>
              <a:r>
                <a:rPr b="0" i="0" lang="en-GB" sz="1600" u="none" cap="none" strike="noStrike">
                  <a:solidFill>
                    <a:srgbClr val="A72A1E"/>
                  </a:solidFill>
                  <a:latin typeface="Sarabun"/>
                  <a:ea typeface="Sarabun"/>
                  <a:cs typeface="Sarabun"/>
                  <a:sym typeface="Sarabun"/>
                </a:rPr>
                <a:t>launch</a:t>
              </a:r>
              <a:r>
                <a:rPr lang="en-GB" sz="1600">
                  <a:solidFill>
                    <a:srgbClr val="A72A1E"/>
                  </a:solidFill>
                  <a:latin typeface="Sarabun"/>
                  <a:ea typeface="Sarabun"/>
                  <a:cs typeface="Sarabun"/>
                  <a:sym typeface="Sarabun"/>
                </a:rPr>
                <a:t>ers</a:t>
              </a:r>
              <a:endParaRPr b="0" i="0" sz="1600" u="none" cap="none" strike="noStrike">
                <a:solidFill>
                  <a:srgbClr val="A72A1E"/>
                </a:solidFill>
                <a:latin typeface="Sarabun"/>
                <a:ea typeface="Sarabun"/>
                <a:cs typeface="Sarabun"/>
                <a:sym typeface="Sarabun"/>
              </a:endParaRPr>
            </a:p>
            <a:p>
              <a:pPr indent="-406400" lvl="0" marL="609600" marR="0" rtl="0" algn="l">
                <a:lnSpc>
                  <a:spcPct val="115000"/>
                </a:lnSpc>
                <a:spcBef>
                  <a:spcPts val="0"/>
                </a:spcBef>
                <a:spcAft>
                  <a:spcPts val="0"/>
                </a:spcAft>
                <a:buClr>
                  <a:srgbClr val="A72A1E"/>
                </a:buClr>
                <a:buSzPts val="1600"/>
                <a:buFont typeface="Sarabun"/>
                <a:buChar char="●"/>
              </a:pPr>
              <a:r>
                <a:rPr b="0" i="0" lang="en-GB" sz="1600" u="none" cap="none" strike="noStrike">
                  <a:solidFill>
                    <a:srgbClr val="A72A1E"/>
                  </a:solidFill>
                  <a:latin typeface="Sarabun"/>
                  <a:ea typeface="Sarabun"/>
                  <a:cs typeface="Sarabun"/>
                  <a:sym typeface="Sarabun"/>
                </a:rPr>
                <a:t>Reduce in satellite size</a:t>
              </a:r>
              <a:endParaRPr b="0" i="0" sz="1600" u="none" cap="none" strike="noStrike">
                <a:solidFill>
                  <a:srgbClr val="A72A1E"/>
                </a:solidFill>
                <a:latin typeface="Sarabun"/>
                <a:ea typeface="Sarabun"/>
                <a:cs typeface="Sarabun"/>
                <a:sym typeface="Sarabun"/>
              </a:endParaRPr>
            </a:p>
            <a:p>
              <a:pPr indent="-406400" lvl="0" marL="609600" marR="0" rtl="0" algn="l">
                <a:lnSpc>
                  <a:spcPct val="115000"/>
                </a:lnSpc>
                <a:spcBef>
                  <a:spcPts val="0"/>
                </a:spcBef>
                <a:spcAft>
                  <a:spcPts val="0"/>
                </a:spcAft>
                <a:buClr>
                  <a:srgbClr val="A72A1E"/>
                </a:buClr>
                <a:buSzPts val="1600"/>
                <a:buFont typeface="Sarabun"/>
                <a:buChar char="●"/>
              </a:pPr>
              <a:r>
                <a:rPr b="0" i="0" lang="en-GB" sz="1600" u="none" cap="none" strike="noStrike">
                  <a:solidFill>
                    <a:srgbClr val="A72A1E"/>
                  </a:solidFill>
                  <a:latin typeface="Sarabun"/>
                  <a:ea typeface="Sarabun"/>
                  <a:cs typeface="Sarabun"/>
                  <a:sym typeface="Sarabun"/>
                </a:rPr>
                <a:t>Decline in manufacturing </a:t>
              </a:r>
              <a:r>
                <a:rPr lang="en-GB" sz="1600">
                  <a:solidFill>
                    <a:srgbClr val="A72A1E"/>
                  </a:solidFill>
                  <a:latin typeface="Sarabun"/>
                  <a:ea typeface="Sarabun"/>
                  <a:cs typeface="Sarabun"/>
                  <a:sym typeface="Sarabun"/>
                </a:rPr>
                <a:t>cost</a:t>
              </a:r>
              <a:r>
                <a:rPr b="0" i="0" lang="en-GB" sz="1600" u="none" cap="none" strike="noStrike">
                  <a:solidFill>
                    <a:srgbClr val="A72A1E"/>
                  </a:solidFill>
                  <a:latin typeface="Sarabun"/>
                  <a:ea typeface="Sarabun"/>
                  <a:cs typeface="Sarabun"/>
                  <a:sym typeface="Sarabun"/>
                </a:rPr>
                <a:t> </a:t>
              </a:r>
              <a:endParaRPr b="0" i="0" sz="1600" u="none" cap="none" strike="noStrike">
                <a:solidFill>
                  <a:srgbClr val="A72A1E"/>
                </a:solidFill>
                <a:latin typeface="Sarabun"/>
                <a:ea typeface="Sarabun"/>
                <a:cs typeface="Sarabun"/>
                <a:sym typeface="Sarabun"/>
              </a:endParaRPr>
            </a:p>
          </p:txBody>
        </p:sp>
      </p:grpSp>
      <p:sp>
        <p:nvSpPr>
          <p:cNvPr id="396" name="Google Shape;396;g15023807ca9_1_43"/>
          <p:cNvSpPr txBox="1"/>
          <p:nvPr/>
        </p:nvSpPr>
        <p:spPr>
          <a:xfrm>
            <a:off x="6984900" y="1207950"/>
            <a:ext cx="5150100" cy="470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GB" sz="1600">
                <a:solidFill>
                  <a:schemeClr val="dk1"/>
                </a:solidFill>
                <a:latin typeface="Sarabun"/>
                <a:ea typeface="Sarabun"/>
                <a:cs typeface="Sarabun"/>
                <a:sym typeface="Sarabun"/>
              </a:rPr>
              <a:t>Opportunities:</a:t>
            </a:r>
            <a:endParaRPr b="1" sz="1600">
              <a:solidFill>
                <a:schemeClr val="dk1"/>
              </a:solidFill>
              <a:latin typeface="Sarabun"/>
              <a:ea typeface="Sarabun"/>
              <a:cs typeface="Sarabun"/>
              <a:sym typeface="Sarabun"/>
            </a:endParaRPr>
          </a:p>
          <a:p>
            <a:pPr indent="0" lvl="0" marL="0" rtl="0" algn="l">
              <a:lnSpc>
                <a:spcPct val="115000"/>
              </a:lnSpc>
              <a:spcBef>
                <a:spcPts val="1000"/>
              </a:spcBef>
              <a:spcAft>
                <a:spcPts val="0"/>
              </a:spcAft>
              <a:buNone/>
            </a:pPr>
            <a:r>
              <a:rPr lang="en-GB" sz="1600">
                <a:solidFill>
                  <a:schemeClr val="dk1"/>
                </a:solidFill>
                <a:latin typeface="Sarabun"/>
                <a:ea typeface="Sarabun"/>
                <a:cs typeface="Sarabun"/>
                <a:sym typeface="Sarabun"/>
              </a:rPr>
              <a:t>New technology wave for economic growth</a:t>
            </a:r>
            <a:endParaRPr sz="1600">
              <a:solidFill>
                <a:schemeClr val="dk1"/>
              </a:solidFill>
              <a:latin typeface="Sarabun"/>
              <a:ea typeface="Sarabun"/>
              <a:cs typeface="Sarabun"/>
              <a:sym typeface="Sarabun"/>
            </a:endParaRPr>
          </a:p>
          <a:p>
            <a:pPr indent="0" lvl="0" marL="0" rtl="0" algn="l">
              <a:lnSpc>
                <a:spcPct val="115000"/>
              </a:lnSpc>
              <a:spcBef>
                <a:spcPts val="1000"/>
              </a:spcBef>
              <a:spcAft>
                <a:spcPts val="0"/>
              </a:spcAft>
              <a:buNone/>
            </a:pPr>
            <a:r>
              <a:rPr lang="en-GB" sz="1600">
                <a:solidFill>
                  <a:schemeClr val="dk1"/>
                </a:solidFill>
                <a:latin typeface="Sarabun"/>
                <a:ea typeface="Sarabun"/>
                <a:cs typeface="Sarabun"/>
                <a:sym typeface="Sarabun"/>
              </a:rPr>
              <a:t>Resources for humanity: energy and mining</a:t>
            </a:r>
            <a:endParaRPr sz="1600">
              <a:solidFill>
                <a:schemeClr val="dk1"/>
              </a:solidFill>
              <a:latin typeface="Sarabun"/>
              <a:ea typeface="Sarabun"/>
              <a:cs typeface="Sarabun"/>
              <a:sym typeface="Sarabun"/>
            </a:endParaRPr>
          </a:p>
          <a:p>
            <a:pPr indent="0" lvl="0" marL="0" marR="0" rtl="0" algn="l">
              <a:lnSpc>
                <a:spcPct val="115000"/>
              </a:lnSpc>
              <a:spcBef>
                <a:spcPts val="1000"/>
              </a:spcBef>
              <a:spcAft>
                <a:spcPts val="0"/>
              </a:spcAft>
              <a:buNone/>
            </a:pPr>
            <a:r>
              <a:rPr lang="en-GB" sz="1600">
                <a:solidFill>
                  <a:srgbClr val="333333"/>
                </a:solidFill>
                <a:highlight>
                  <a:srgbClr val="FCFCFC"/>
                </a:highlight>
                <a:latin typeface="Sarabun"/>
                <a:ea typeface="Sarabun"/>
                <a:cs typeface="Sarabun"/>
                <a:sym typeface="Sarabun"/>
              </a:rPr>
              <a:t>Strengthening several industries (e.g., digital,  electronics, aviation, autonomous vehicles,and telecommunication)</a:t>
            </a:r>
            <a:endParaRPr sz="1600">
              <a:solidFill>
                <a:srgbClr val="333333"/>
              </a:solidFill>
              <a:highlight>
                <a:srgbClr val="FCFCFC"/>
              </a:highlight>
              <a:latin typeface="Sarabun"/>
              <a:ea typeface="Sarabun"/>
              <a:cs typeface="Sarabun"/>
              <a:sym typeface="Sarabun"/>
            </a:endParaRPr>
          </a:p>
          <a:p>
            <a:pPr indent="0" lvl="0" marL="0" marR="0" rtl="0" algn="l">
              <a:lnSpc>
                <a:spcPct val="115000"/>
              </a:lnSpc>
              <a:spcBef>
                <a:spcPts val="1000"/>
              </a:spcBef>
              <a:spcAft>
                <a:spcPts val="0"/>
              </a:spcAft>
              <a:buNone/>
            </a:pPr>
            <a:r>
              <a:rPr lang="en-GB" sz="1600">
                <a:solidFill>
                  <a:srgbClr val="333333"/>
                </a:solidFill>
                <a:highlight>
                  <a:srgbClr val="FCFCFC"/>
                </a:highlight>
                <a:latin typeface="Sarabun"/>
                <a:ea typeface="Sarabun"/>
                <a:cs typeface="Sarabun"/>
                <a:sym typeface="Sarabun"/>
              </a:rPr>
              <a:t>Tools for sustainable development goals</a:t>
            </a:r>
            <a:endParaRPr sz="1600">
              <a:solidFill>
                <a:srgbClr val="333333"/>
              </a:solidFill>
              <a:highlight>
                <a:srgbClr val="FCFCFC"/>
              </a:highlight>
              <a:latin typeface="Sarabun"/>
              <a:ea typeface="Sarabun"/>
              <a:cs typeface="Sarabun"/>
              <a:sym typeface="Sarabun"/>
            </a:endParaRPr>
          </a:p>
          <a:p>
            <a:pPr indent="0" lvl="0" marL="0" marR="0" rtl="0" algn="l">
              <a:lnSpc>
                <a:spcPct val="115000"/>
              </a:lnSpc>
              <a:spcBef>
                <a:spcPts val="1000"/>
              </a:spcBef>
              <a:spcAft>
                <a:spcPts val="0"/>
              </a:spcAft>
              <a:buNone/>
            </a:pPr>
            <a:r>
              <a:t/>
            </a:r>
            <a:endParaRPr sz="1600">
              <a:solidFill>
                <a:srgbClr val="333333"/>
              </a:solidFill>
              <a:highlight>
                <a:srgbClr val="FCFCFC"/>
              </a:highlight>
              <a:latin typeface="Sarabun"/>
              <a:ea typeface="Sarabun"/>
              <a:cs typeface="Sarabun"/>
              <a:sym typeface="Sarabun"/>
            </a:endParaRPr>
          </a:p>
          <a:p>
            <a:pPr indent="0" lvl="0" marL="0" rtl="0" algn="l">
              <a:lnSpc>
                <a:spcPct val="115000"/>
              </a:lnSpc>
              <a:spcBef>
                <a:spcPts val="1000"/>
              </a:spcBef>
              <a:spcAft>
                <a:spcPts val="0"/>
              </a:spcAft>
              <a:buNone/>
            </a:pPr>
            <a:r>
              <a:rPr b="1" lang="en-GB" sz="1600">
                <a:solidFill>
                  <a:schemeClr val="dk1"/>
                </a:solidFill>
                <a:latin typeface="Sarabun"/>
                <a:ea typeface="Sarabun"/>
                <a:cs typeface="Sarabun"/>
                <a:sym typeface="Sarabun"/>
              </a:rPr>
              <a:t>Challenges:</a:t>
            </a:r>
            <a:endParaRPr b="1" sz="1600">
              <a:solidFill>
                <a:schemeClr val="dk1"/>
              </a:solidFill>
              <a:latin typeface="Sarabun"/>
              <a:ea typeface="Sarabun"/>
              <a:cs typeface="Sarabun"/>
              <a:sym typeface="Sarabun"/>
            </a:endParaRPr>
          </a:p>
          <a:p>
            <a:pPr indent="0" lvl="0" marL="0" rtl="0" algn="l">
              <a:lnSpc>
                <a:spcPct val="115000"/>
              </a:lnSpc>
              <a:spcBef>
                <a:spcPts val="1000"/>
              </a:spcBef>
              <a:spcAft>
                <a:spcPts val="0"/>
              </a:spcAft>
              <a:buNone/>
            </a:pPr>
            <a:r>
              <a:rPr lang="en-GB" sz="1600">
                <a:solidFill>
                  <a:schemeClr val="dk1"/>
                </a:solidFill>
                <a:latin typeface="Sarabun"/>
                <a:ea typeface="Sarabun"/>
                <a:cs typeface="Sarabun"/>
                <a:sym typeface="Sarabun"/>
              </a:rPr>
              <a:t>Inclusion of developing economies in space activities</a:t>
            </a:r>
            <a:endParaRPr sz="1600">
              <a:solidFill>
                <a:schemeClr val="dk1"/>
              </a:solidFill>
              <a:latin typeface="Sarabun"/>
              <a:ea typeface="Sarabun"/>
              <a:cs typeface="Sarabun"/>
              <a:sym typeface="Sarabun"/>
            </a:endParaRPr>
          </a:p>
          <a:p>
            <a:pPr indent="0" lvl="0" marL="0" rtl="0" algn="l">
              <a:lnSpc>
                <a:spcPct val="115000"/>
              </a:lnSpc>
              <a:spcBef>
                <a:spcPts val="1000"/>
              </a:spcBef>
              <a:spcAft>
                <a:spcPts val="0"/>
              </a:spcAft>
              <a:buNone/>
            </a:pPr>
            <a:r>
              <a:rPr lang="en-GB" sz="1600">
                <a:solidFill>
                  <a:schemeClr val="dk1"/>
                </a:solidFill>
                <a:latin typeface="Sarabun"/>
                <a:ea typeface="Sarabun"/>
                <a:cs typeface="Sarabun"/>
                <a:sym typeface="Sarabun"/>
              </a:rPr>
              <a:t>Fair shares in space resources utilization</a:t>
            </a:r>
            <a:endParaRPr sz="1600">
              <a:solidFill>
                <a:schemeClr val="dk1"/>
              </a:solidFill>
              <a:latin typeface="Sarabun"/>
              <a:ea typeface="Sarabun"/>
              <a:cs typeface="Sarabun"/>
              <a:sym typeface="Sarabun"/>
            </a:endParaRPr>
          </a:p>
          <a:p>
            <a:pPr indent="0" lvl="0" marL="0" rtl="0" algn="l">
              <a:lnSpc>
                <a:spcPct val="115000"/>
              </a:lnSpc>
              <a:spcBef>
                <a:spcPts val="1000"/>
              </a:spcBef>
              <a:spcAft>
                <a:spcPts val="0"/>
              </a:spcAft>
              <a:buClr>
                <a:schemeClr val="dk1"/>
              </a:buClr>
              <a:buSzPts val="1100"/>
              <a:buFont typeface="Arial"/>
              <a:buNone/>
            </a:pPr>
            <a:r>
              <a:rPr lang="en-GB" sz="1600">
                <a:solidFill>
                  <a:schemeClr val="dk1"/>
                </a:solidFill>
                <a:latin typeface="Sarabun"/>
                <a:ea typeface="Sarabun"/>
                <a:cs typeface="Sarabun"/>
                <a:sym typeface="Sarabun"/>
              </a:rPr>
              <a:t>Space debris mitigation and removal</a:t>
            </a:r>
            <a:endParaRPr sz="1600">
              <a:solidFill>
                <a:schemeClr val="dk1"/>
              </a:solidFill>
              <a:latin typeface="Sarabun"/>
              <a:ea typeface="Sarabun"/>
              <a:cs typeface="Sarabun"/>
              <a:sym typeface="Sarabu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g15023807ca9_1_72"/>
          <p:cNvSpPr txBox="1"/>
          <p:nvPr>
            <p:ph idx="1" type="body"/>
          </p:nvPr>
        </p:nvSpPr>
        <p:spPr>
          <a:xfrm>
            <a:off x="348303" y="1287800"/>
            <a:ext cx="7382400" cy="4662900"/>
          </a:xfrm>
          <a:prstGeom prst="rect">
            <a:avLst/>
          </a:prstGeom>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b="1" lang="en-GB" sz="1600">
                <a:latin typeface="Sarabun"/>
                <a:ea typeface="Sarabun"/>
                <a:cs typeface="Sarabun"/>
                <a:sym typeface="Sarabun"/>
              </a:rPr>
              <a:t>GISTDA as a New Space enabler:</a:t>
            </a:r>
            <a:endParaRPr b="1" sz="1600">
              <a:latin typeface="Sarabun"/>
              <a:ea typeface="Sarabun"/>
              <a:cs typeface="Sarabun"/>
              <a:sym typeface="Sarabun"/>
            </a:endParaRPr>
          </a:p>
          <a:p>
            <a:pPr indent="-330200" lvl="0" marL="457200" rtl="0" algn="l">
              <a:lnSpc>
                <a:spcPct val="115000"/>
              </a:lnSpc>
              <a:spcBef>
                <a:spcPts val="1000"/>
              </a:spcBef>
              <a:spcAft>
                <a:spcPts val="0"/>
              </a:spcAft>
              <a:buSzPts val="1600"/>
              <a:buFont typeface="Sarabun"/>
              <a:buChar char="●"/>
            </a:pPr>
            <a:r>
              <a:rPr lang="en-GB" sz="1600">
                <a:latin typeface="Sarabun"/>
                <a:ea typeface="Sarabun"/>
                <a:cs typeface="Sarabun"/>
                <a:sym typeface="Sarabun"/>
              </a:rPr>
              <a:t>Promoting private enterprises throughout the supply chain</a:t>
            </a:r>
            <a:endParaRPr sz="1600">
              <a:latin typeface="Sarabun"/>
              <a:ea typeface="Sarabun"/>
              <a:cs typeface="Sarabun"/>
              <a:sym typeface="Sarabun"/>
            </a:endParaRPr>
          </a:p>
          <a:p>
            <a:pPr indent="-330200" lvl="0" marL="457200" rtl="0" algn="l">
              <a:lnSpc>
                <a:spcPct val="115000"/>
              </a:lnSpc>
              <a:spcBef>
                <a:spcPts val="0"/>
              </a:spcBef>
              <a:spcAft>
                <a:spcPts val="0"/>
              </a:spcAft>
              <a:buSzPts val="1600"/>
              <a:buFont typeface="Sarabun"/>
              <a:buChar char="●"/>
            </a:pPr>
            <a:r>
              <a:rPr lang="en-GB" sz="1600">
                <a:latin typeface="Sarabun"/>
                <a:ea typeface="Sarabun"/>
                <a:cs typeface="Sarabun"/>
                <a:sym typeface="Sarabun"/>
              </a:rPr>
              <a:t>Developing space infrastructure</a:t>
            </a:r>
            <a:endParaRPr sz="1600">
              <a:latin typeface="Sarabun"/>
              <a:ea typeface="Sarabun"/>
              <a:cs typeface="Sarabun"/>
              <a:sym typeface="Sarabun"/>
            </a:endParaRPr>
          </a:p>
          <a:p>
            <a:pPr indent="-330200" lvl="1" marL="914400" rtl="0" algn="l">
              <a:lnSpc>
                <a:spcPct val="115000"/>
              </a:lnSpc>
              <a:spcBef>
                <a:spcPts val="0"/>
              </a:spcBef>
              <a:spcAft>
                <a:spcPts val="0"/>
              </a:spcAft>
              <a:buSzPts val="1600"/>
              <a:buFont typeface="Sarabun"/>
              <a:buChar char="○"/>
            </a:pPr>
            <a:r>
              <a:rPr lang="en-GB" sz="1600">
                <a:latin typeface="Sarabun"/>
                <a:ea typeface="Sarabun"/>
                <a:cs typeface="Sarabun"/>
                <a:sym typeface="Sarabun"/>
              </a:rPr>
              <a:t>Foundation for space enterprises</a:t>
            </a:r>
            <a:endParaRPr sz="1600">
              <a:latin typeface="Sarabun"/>
              <a:ea typeface="Sarabun"/>
              <a:cs typeface="Sarabun"/>
              <a:sym typeface="Sarabun"/>
            </a:endParaRPr>
          </a:p>
          <a:p>
            <a:pPr indent="-330200" lvl="0" marL="457200" rtl="0" algn="l">
              <a:lnSpc>
                <a:spcPct val="115000"/>
              </a:lnSpc>
              <a:spcBef>
                <a:spcPts val="0"/>
              </a:spcBef>
              <a:spcAft>
                <a:spcPts val="0"/>
              </a:spcAft>
              <a:buSzPts val="1600"/>
              <a:buFont typeface="Sarabun"/>
              <a:buChar char="●"/>
            </a:pPr>
            <a:r>
              <a:rPr lang="en-GB" sz="1600">
                <a:latin typeface="Sarabun"/>
                <a:ea typeface="Sarabun"/>
                <a:cs typeface="Sarabun"/>
                <a:sym typeface="Sarabun"/>
              </a:rPr>
              <a:t>Developing National Space Master Plan (2023 - 2037)</a:t>
            </a:r>
            <a:endParaRPr sz="1600">
              <a:latin typeface="Sarabun"/>
              <a:ea typeface="Sarabun"/>
              <a:cs typeface="Sarabun"/>
              <a:sym typeface="Sarabun"/>
            </a:endParaRPr>
          </a:p>
          <a:p>
            <a:pPr indent="-330200" lvl="1" marL="914400" rtl="0" algn="l">
              <a:lnSpc>
                <a:spcPct val="115000"/>
              </a:lnSpc>
              <a:spcBef>
                <a:spcPts val="0"/>
              </a:spcBef>
              <a:spcAft>
                <a:spcPts val="0"/>
              </a:spcAft>
              <a:buSzPts val="1600"/>
              <a:buFont typeface="Sarabun"/>
              <a:buChar char="○"/>
            </a:pPr>
            <a:r>
              <a:rPr lang="en-GB" sz="1600">
                <a:latin typeface="Sarabun"/>
                <a:ea typeface="Sarabun"/>
                <a:cs typeface="Sarabun"/>
                <a:sym typeface="Sarabun"/>
              </a:rPr>
              <a:t>The blueprint of Thailand’s new space economy</a:t>
            </a:r>
            <a:endParaRPr sz="1600">
              <a:latin typeface="Sarabun"/>
              <a:ea typeface="Sarabun"/>
              <a:cs typeface="Sarabun"/>
              <a:sym typeface="Sarabun"/>
            </a:endParaRPr>
          </a:p>
          <a:p>
            <a:pPr indent="-330200" lvl="0" marL="457200" rtl="0" algn="l">
              <a:lnSpc>
                <a:spcPct val="115000"/>
              </a:lnSpc>
              <a:spcBef>
                <a:spcPts val="0"/>
              </a:spcBef>
              <a:spcAft>
                <a:spcPts val="0"/>
              </a:spcAft>
              <a:buSzPts val="1600"/>
              <a:buFont typeface="Sarabun"/>
              <a:buChar char="●"/>
            </a:pPr>
            <a:r>
              <a:rPr lang="en-GB" sz="1600">
                <a:latin typeface="Sarabun"/>
                <a:ea typeface="Sarabun"/>
                <a:cs typeface="Sarabun"/>
                <a:sym typeface="Sarabun"/>
              </a:rPr>
              <a:t>Drafting first Thailand’s space law as the implementation of international space laws</a:t>
            </a:r>
            <a:endParaRPr sz="1600">
              <a:latin typeface="Sarabun"/>
              <a:ea typeface="Sarabun"/>
              <a:cs typeface="Sarabun"/>
              <a:sym typeface="Sarabun"/>
            </a:endParaRPr>
          </a:p>
        </p:txBody>
      </p:sp>
      <p:sp>
        <p:nvSpPr>
          <p:cNvPr id="402" name="Google Shape;402;g15023807ca9_1_72"/>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000"/>
              <a:t>New Space Economy in Thailand</a:t>
            </a:r>
            <a:endParaRPr sz="3000"/>
          </a:p>
        </p:txBody>
      </p:sp>
      <p:pic>
        <p:nvPicPr>
          <p:cNvPr id="403" name="Google Shape;403;g15023807ca9_1_72"/>
          <p:cNvPicPr preferRelativeResize="0"/>
          <p:nvPr/>
        </p:nvPicPr>
        <p:blipFill>
          <a:blip r:embed="rId3">
            <a:alphaModFix/>
          </a:blip>
          <a:stretch>
            <a:fillRect/>
          </a:stretch>
        </p:blipFill>
        <p:spPr>
          <a:xfrm>
            <a:off x="7910800" y="1287800"/>
            <a:ext cx="3831480" cy="2339875"/>
          </a:xfrm>
          <a:prstGeom prst="rect">
            <a:avLst/>
          </a:prstGeom>
          <a:noFill/>
          <a:ln>
            <a:noFill/>
          </a:ln>
        </p:spPr>
      </p:pic>
      <p:pic>
        <p:nvPicPr>
          <p:cNvPr id="404" name="Google Shape;404;g15023807ca9_1_72"/>
          <p:cNvPicPr preferRelativeResize="0"/>
          <p:nvPr/>
        </p:nvPicPr>
        <p:blipFill>
          <a:blip r:embed="rId4">
            <a:alphaModFix/>
          </a:blip>
          <a:stretch>
            <a:fillRect/>
          </a:stretch>
        </p:blipFill>
        <p:spPr>
          <a:xfrm>
            <a:off x="5791204" y="3752725"/>
            <a:ext cx="2962913" cy="2695700"/>
          </a:xfrm>
          <a:prstGeom prst="rect">
            <a:avLst/>
          </a:prstGeom>
          <a:noFill/>
          <a:ln>
            <a:noFill/>
          </a:ln>
        </p:spPr>
      </p:pic>
      <p:pic>
        <p:nvPicPr>
          <p:cNvPr id="405" name="Google Shape;405;g15023807ca9_1_72"/>
          <p:cNvPicPr preferRelativeResize="0"/>
          <p:nvPr/>
        </p:nvPicPr>
        <p:blipFill>
          <a:blip r:embed="rId5">
            <a:alphaModFix/>
          </a:blip>
          <a:stretch>
            <a:fillRect/>
          </a:stretch>
        </p:blipFill>
        <p:spPr>
          <a:xfrm>
            <a:off x="437475" y="4439592"/>
            <a:ext cx="3300325" cy="1856433"/>
          </a:xfrm>
          <a:prstGeom prst="rect">
            <a:avLst/>
          </a:prstGeom>
          <a:noFill/>
          <a:ln>
            <a:noFill/>
          </a:ln>
        </p:spPr>
      </p:pic>
      <p:pic>
        <p:nvPicPr>
          <p:cNvPr id="406" name="Google Shape;406;g15023807ca9_1_72"/>
          <p:cNvPicPr preferRelativeResize="0"/>
          <p:nvPr/>
        </p:nvPicPr>
        <p:blipFill>
          <a:blip r:embed="rId6">
            <a:alphaModFix/>
          </a:blip>
          <a:stretch>
            <a:fillRect/>
          </a:stretch>
        </p:blipFill>
        <p:spPr>
          <a:xfrm>
            <a:off x="8830325" y="3752725"/>
            <a:ext cx="3161650" cy="2695700"/>
          </a:xfrm>
          <a:prstGeom prst="rect">
            <a:avLst/>
          </a:prstGeom>
          <a:noFill/>
          <a:ln>
            <a:noFill/>
          </a:ln>
        </p:spPr>
      </p:pic>
      <p:pic>
        <p:nvPicPr>
          <p:cNvPr id="407" name="Google Shape;407;g15023807ca9_1_72"/>
          <p:cNvPicPr preferRelativeResize="0"/>
          <p:nvPr/>
        </p:nvPicPr>
        <p:blipFill>
          <a:blip r:embed="rId7">
            <a:alphaModFix/>
          </a:blip>
          <a:stretch>
            <a:fillRect/>
          </a:stretch>
        </p:blipFill>
        <p:spPr>
          <a:xfrm>
            <a:off x="3690173" y="4361471"/>
            <a:ext cx="2263500" cy="17573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15023807ca9_1_82"/>
          <p:cNvSpPr txBox="1"/>
          <p:nvPr>
            <p:ph type="title"/>
          </p:nvPr>
        </p:nvSpPr>
        <p:spPr>
          <a:xfrm>
            <a:off x="176048" y="175939"/>
            <a:ext cx="9387000" cy="77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3000">
                <a:solidFill>
                  <a:schemeClr val="lt1"/>
                </a:solidFill>
              </a:rPr>
              <a:t>Thailand’s Space Economy Stakeholders</a:t>
            </a:r>
            <a:endParaRPr sz="3100">
              <a:solidFill>
                <a:schemeClr val="lt1"/>
              </a:solidFill>
            </a:endParaRPr>
          </a:p>
        </p:txBody>
      </p:sp>
      <p:pic>
        <p:nvPicPr>
          <p:cNvPr id="413" name="Google Shape;413;g15023807ca9_1_82"/>
          <p:cNvPicPr preferRelativeResize="0"/>
          <p:nvPr/>
        </p:nvPicPr>
        <p:blipFill>
          <a:blip r:embed="rId3">
            <a:alphaModFix/>
          </a:blip>
          <a:stretch>
            <a:fillRect/>
          </a:stretch>
        </p:blipFill>
        <p:spPr>
          <a:xfrm>
            <a:off x="8339825" y="1396950"/>
            <a:ext cx="3696300" cy="1963775"/>
          </a:xfrm>
          <a:prstGeom prst="rect">
            <a:avLst/>
          </a:prstGeom>
          <a:noFill/>
          <a:ln>
            <a:noFill/>
          </a:ln>
        </p:spPr>
      </p:pic>
      <p:pic>
        <p:nvPicPr>
          <p:cNvPr id="414" name="Google Shape;414;g15023807ca9_1_82"/>
          <p:cNvPicPr preferRelativeResize="0"/>
          <p:nvPr/>
        </p:nvPicPr>
        <p:blipFill>
          <a:blip r:embed="rId4">
            <a:alphaModFix/>
          </a:blip>
          <a:stretch>
            <a:fillRect/>
          </a:stretch>
        </p:blipFill>
        <p:spPr>
          <a:xfrm>
            <a:off x="8357626" y="3519241"/>
            <a:ext cx="3660699" cy="2737659"/>
          </a:xfrm>
          <a:prstGeom prst="rect">
            <a:avLst/>
          </a:prstGeom>
          <a:noFill/>
          <a:ln>
            <a:noFill/>
          </a:ln>
        </p:spPr>
      </p:pic>
      <p:sp>
        <p:nvSpPr>
          <p:cNvPr id="415" name="Google Shape;415;g15023807ca9_1_82"/>
          <p:cNvSpPr txBox="1"/>
          <p:nvPr/>
        </p:nvSpPr>
        <p:spPr>
          <a:xfrm>
            <a:off x="287771" y="3462025"/>
            <a:ext cx="355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16" name="Google Shape;416;g15023807ca9_1_82"/>
          <p:cNvSpPr txBox="1"/>
          <p:nvPr/>
        </p:nvSpPr>
        <p:spPr>
          <a:xfrm>
            <a:off x="176050" y="1122550"/>
            <a:ext cx="3575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300" u="sng">
                <a:solidFill>
                  <a:schemeClr val="dk1"/>
                </a:solidFill>
                <a:latin typeface="Sarabun"/>
                <a:ea typeface="Sarabun"/>
                <a:cs typeface="Sarabun"/>
                <a:sym typeface="Sarabun"/>
              </a:rPr>
              <a:t>Education, Research, and Innovation Systems</a:t>
            </a:r>
            <a:endParaRPr u="sng"/>
          </a:p>
        </p:txBody>
      </p:sp>
      <p:sp>
        <p:nvSpPr>
          <p:cNvPr id="417" name="Google Shape;417;g15023807ca9_1_82"/>
          <p:cNvSpPr txBox="1"/>
          <p:nvPr/>
        </p:nvSpPr>
        <p:spPr>
          <a:xfrm>
            <a:off x="277125" y="3669836"/>
            <a:ext cx="3575100" cy="384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GB" sz="1300" u="sng">
                <a:solidFill>
                  <a:schemeClr val="dk1"/>
                </a:solidFill>
                <a:latin typeface="Sarabun"/>
                <a:ea typeface="Sarabun"/>
                <a:cs typeface="Sarabun"/>
                <a:sym typeface="Sarabun"/>
              </a:rPr>
              <a:t>Entrepreneurs</a:t>
            </a:r>
            <a:endParaRPr b="1" sz="1300" u="sng">
              <a:solidFill>
                <a:schemeClr val="dk1"/>
              </a:solidFill>
              <a:latin typeface="Sarabun"/>
              <a:ea typeface="Sarabun"/>
              <a:cs typeface="Sarabun"/>
              <a:sym typeface="Sarabun"/>
            </a:endParaRPr>
          </a:p>
        </p:txBody>
      </p:sp>
      <p:pic>
        <p:nvPicPr>
          <p:cNvPr id="418" name="Google Shape;418;g15023807ca9_1_82"/>
          <p:cNvPicPr preferRelativeResize="0"/>
          <p:nvPr/>
        </p:nvPicPr>
        <p:blipFill>
          <a:blip r:embed="rId5">
            <a:alphaModFix/>
          </a:blip>
          <a:stretch>
            <a:fillRect/>
          </a:stretch>
        </p:blipFill>
        <p:spPr>
          <a:xfrm>
            <a:off x="72275" y="4054725"/>
            <a:ext cx="4108139" cy="2202175"/>
          </a:xfrm>
          <a:prstGeom prst="rect">
            <a:avLst/>
          </a:prstGeom>
          <a:noFill/>
          <a:ln>
            <a:noFill/>
          </a:ln>
        </p:spPr>
      </p:pic>
      <p:pic>
        <p:nvPicPr>
          <p:cNvPr id="419" name="Google Shape;419;g15023807ca9_1_82"/>
          <p:cNvPicPr preferRelativeResize="0"/>
          <p:nvPr/>
        </p:nvPicPr>
        <p:blipFill>
          <a:blip r:embed="rId6">
            <a:alphaModFix/>
          </a:blip>
          <a:stretch>
            <a:fillRect/>
          </a:stretch>
        </p:blipFill>
        <p:spPr>
          <a:xfrm>
            <a:off x="4516675" y="4107150"/>
            <a:ext cx="3176500" cy="2253775"/>
          </a:xfrm>
          <a:prstGeom prst="rect">
            <a:avLst/>
          </a:prstGeom>
          <a:noFill/>
          <a:ln>
            <a:noFill/>
          </a:ln>
        </p:spPr>
      </p:pic>
      <p:sp>
        <p:nvSpPr>
          <p:cNvPr id="420" name="Google Shape;420;g15023807ca9_1_82"/>
          <p:cNvSpPr txBox="1"/>
          <p:nvPr/>
        </p:nvSpPr>
        <p:spPr>
          <a:xfrm>
            <a:off x="4317363" y="3722261"/>
            <a:ext cx="3575100" cy="384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GB" sz="1300" u="sng">
                <a:solidFill>
                  <a:schemeClr val="dk1"/>
                </a:solidFill>
                <a:latin typeface="Sarabun"/>
                <a:ea typeface="Sarabun"/>
                <a:cs typeface="Sarabun"/>
                <a:sym typeface="Sarabun"/>
              </a:rPr>
              <a:t>Funders</a:t>
            </a:r>
            <a:endParaRPr b="1" sz="1300" u="sng">
              <a:solidFill>
                <a:schemeClr val="dk1"/>
              </a:solidFill>
              <a:latin typeface="Sarabun"/>
              <a:ea typeface="Sarabun"/>
              <a:cs typeface="Sarabun"/>
              <a:sym typeface="Sarabun"/>
            </a:endParaRPr>
          </a:p>
        </p:txBody>
      </p:sp>
      <p:sp>
        <p:nvSpPr>
          <p:cNvPr id="421" name="Google Shape;421;g15023807ca9_1_82"/>
          <p:cNvSpPr txBox="1"/>
          <p:nvPr/>
        </p:nvSpPr>
        <p:spPr>
          <a:xfrm>
            <a:off x="4193425" y="1122561"/>
            <a:ext cx="3575100" cy="384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GB" sz="1300" u="sng">
                <a:solidFill>
                  <a:schemeClr val="dk1"/>
                </a:solidFill>
                <a:latin typeface="Sarabun"/>
                <a:ea typeface="Sarabun"/>
                <a:cs typeface="Sarabun"/>
                <a:sym typeface="Sarabun"/>
              </a:rPr>
              <a:t>Big Corporations</a:t>
            </a:r>
            <a:endParaRPr b="1" sz="1300" u="sng">
              <a:solidFill>
                <a:schemeClr val="dk1"/>
              </a:solidFill>
              <a:latin typeface="Sarabun"/>
              <a:ea typeface="Sarabun"/>
              <a:cs typeface="Sarabun"/>
              <a:sym typeface="Sarabun"/>
            </a:endParaRPr>
          </a:p>
        </p:txBody>
      </p:sp>
      <p:pic>
        <p:nvPicPr>
          <p:cNvPr id="422" name="Google Shape;422;g15023807ca9_1_82"/>
          <p:cNvPicPr preferRelativeResize="0"/>
          <p:nvPr/>
        </p:nvPicPr>
        <p:blipFill>
          <a:blip r:embed="rId7">
            <a:alphaModFix/>
          </a:blip>
          <a:stretch>
            <a:fillRect/>
          </a:stretch>
        </p:blipFill>
        <p:spPr>
          <a:xfrm>
            <a:off x="4676924" y="1750787"/>
            <a:ext cx="2970948" cy="1728138"/>
          </a:xfrm>
          <a:prstGeom prst="rect">
            <a:avLst/>
          </a:prstGeom>
          <a:noFill/>
          <a:ln>
            <a:noFill/>
          </a:ln>
        </p:spPr>
      </p:pic>
      <p:pic>
        <p:nvPicPr>
          <p:cNvPr id="423" name="Google Shape;423;g15023807ca9_1_82"/>
          <p:cNvPicPr preferRelativeResize="0"/>
          <p:nvPr/>
        </p:nvPicPr>
        <p:blipFill>
          <a:blip r:embed="rId8">
            <a:alphaModFix/>
          </a:blip>
          <a:stretch>
            <a:fillRect/>
          </a:stretch>
        </p:blipFill>
        <p:spPr>
          <a:xfrm>
            <a:off x="152400" y="1659850"/>
            <a:ext cx="3555234" cy="1649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15023807ca9_1_97"/>
          <p:cNvSpPr txBox="1"/>
          <p:nvPr>
            <p:ph idx="1" type="body"/>
          </p:nvPr>
        </p:nvSpPr>
        <p:spPr>
          <a:xfrm>
            <a:off x="324229" y="1558525"/>
            <a:ext cx="6187500" cy="4662900"/>
          </a:xfrm>
          <a:prstGeom prst="rect">
            <a:avLst/>
          </a:prstGeom>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b="1" lang="en-GB" sz="1600">
                <a:highlight>
                  <a:srgbClr val="FFFFFF"/>
                </a:highlight>
                <a:latin typeface="Sarabun"/>
                <a:ea typeface="Sarabun"/>
                <a:cs typeface="Sarabun"/>
                <a:sym typeface="Sarabun"/>
              </a:rPr>
              <a:t>In collaboration with CEOS:</a:t>
            </a:r>
            <a:endParaRPr b="1" sz="1600">
              <a:highlight>
                <a:srgbClr val="FFFFFF"/>
              </a:highlight>
              <a:latin typeface="Sarabun"/>
              <a:ea typeface="Sarabun"/>
              <a:cs typeface="Sarabun"/>
              <a:sym typeface="Sarabun"/>
            </a:endParaRPr>
          </a:p>
          <a:p>
            <a:pPr indent="0" lvl="0" marL="0" rtl="0" algn="l">
              <a:lnSpc>
                <a:spcPct val="115000"/>
              </a:lnSpc>
              <a:spcBef>
                <a:spcPts val="1000"/>
              </a:spcBef>
              <a:spcAft>
                <a:spcPts val="0"/>
              </a:spcAft>
              <a:buNone/>
            </a:pPr>
            <a:r>
              <a:rPr lang="en-GB" sz="1600">
                <a:highlight>
                  <a:srgbClr val="FFFFFF"/>
                </a:highlight>
                <a:latin typeface="Sarabun"/>
                <a:ea typeface="Sarabun"/>
                <a:cs typeface="Sarabun"/>
                <a:sym typeface="Sarabun"/>
              </a:rPr>
              <a:t>GISTDA to support Strategic Implementation Team (SIT) to develop policy guidelines</a:t>
            </a:r>
            <a:endParaRPr sz="1600">
              <a:highlight>
                <a:srgbClr val="FFFFFF"/>
              </a:highlight>
              <a:latin typeface="Sarabun"/>
              <a:ea typeface="Sarabun"/>
              <a:cs typeface="Sarabun"/>
              <a:sym typeface="Sarabun"/>
            </a:endParaRPr>
          </a:p>
          <a:p>
            <a:pPr indent="0" lvl="0" marL="0" rtl="0" algn="l">
              <a:lnSpc>
                <a:spcPct val="115000"/>
              </a:lnSpc>
              <a:spcBef>
                <a:spcPts val="1000"/>
              </a:spcBef>
              <a:spcAft>
                <a:spcPts val="0"/>
              </a:spcAft>
              <a:buNone/>
            </a:pPr>
            <a:r>
              <a:rPr lang="en-GB" sz="1600">
                <a:highlight>
                  <a:srgbClr val="FFFFFF"/>
                </a:highlight>
                <a:latin typeface="Sarabun"/>
                <a:ea typeface="Sarabun"/>
                <a:cs typeface="Sarabun"/>
                <a:sym typeface="Sarabun"/>
              </a:rPr>
              <a:t>To develop a mechanism for sharing experiences among CEOS agencies and stakeholders</a:t>
            </a:r>
            <a:endParaRPr sz="1600">
              <a:highlight>
                <a:srgbClr val="FFFFFF"/>
              </a:highlight>
              <a:latin typeface="Sarabun"/>
              <a:ea typeface="Sarabun"/>
              <a:cs typeface="Sarabun"/>
              <a:sym typeface="Sarabun"/>
            </a:endParaRPr>
          </a:p>
          <a:p>
            <a:pPr indent="0" lvl="0" marL="0" rtl="0" algn="l">
              <a:lnSpc>
                <a:spcPct val="115000"/>
              </a:lnSpc>
              <a:spcBef>
                <a:spcPts val="1000"/>
              </a:spcBef>
              <a:spcAft>
                <a:spcPts val="0"/>
              </a:spcAft>
              <a:buNone/>
            </a:pPr>
            <a:r>
              <a:rPr lang="en-GB" sz="1600">
                <a:highlight>
                  <a:srgbClr val="FFFFFF"/>
                </a:highlight>
                <a:latin typeface="Sarabun"/>
                <a:ea typeface="Sarabun"/>
                <a:cs typeface="Sarabun"/>
                <a:sym typeface="Sarabun"/>
              </a:rPr>
              <a:t>Workshops (online, onsite, or hybrid)</a:t>
            </a:r>
            <a:endParaRPr sz="1600">
              <a:highlight>
                <a:srgbClr val="FFFFFF"/>
              </a:highlight>
              <a:latin typeface="Sarabun"/>
              <a:ea typeface="Sarabun"/>
              <a:cs typeface="Sarabun"/>
              <a:sym typeface="Sarabun"/>
            </a:endParaRPr>
          </a:p>
          <a:p>
            <a:pPr indent="457200" lvl="0" marL="0" rtl="0" algn="l">
              <a:lnSpc>
                <a:spcPct val="115000"/>
              </a:lnSpc>
              <a:spcBef>
                <a:spcPts val="1000"/>
              </a:spcBef>
              <a:spcAft>
                <a:spcPts val="0"/>
              </a:spcAft>
              <a:buNone/>
            </a:pPr>
            <a:r>
              <a:rPr lang="en-GB" sz="1600">
                <a:highlight>
                  <a:srgbClr val="FFFFFF"/>
                </a:highlight>
                <a:latin typeface="Sarabun"/>
                <a:ea typeface="Sarabun"/>
                <a:cs typeface="Sarabun"/>
                <a:sym typeface="Sarabun"/>
              </a:rPr>
              <a:t>Guest lectures</a:t>
            </a:r>
            <a:endParaRPr sz="1600">
              <a:highlight>
                <a:srgbClr val="FFFFFF"/>
              </a:highlight>
              <a:latin typeface="Sarabun"/>
              <a:ea typeface="Sarabun"/>
              <a:cs typeface="Sarabun"/>
              <a:sym typeface="Sarabun"/>
            </a:endParaRPr>
          </a:p>
          <a:p>
            <a:pPr indent="457200" lvl="0" marL="0" rtl="0" algn="l">
              <a:lnSpc>
                <a:spcPct val="115000"/>
              </a:lnSpc>
              <a:spcBef>
                <a:spcPts val="1000"/>
              </a:spcBef>
              <a:spcAft>
                <a:spcPts val="0"/>
              </a:spcAft>
              <a:buNone/>
            </a:pPr>
            <a:r>
              <a:rPr lang="en-GB" sz="1600">
                <a:highlight>
                  <a:srgbClr val="FFFFFF"/>
                </a:highlight>
                <a:latin typeface="Sarabun"/>
                <a:ea typeface="Sarabun"/>
                <a:cs typeface="Sarabun"/>
                <a:sym typeface="Sarabun"/>
              </a:rPr>
              <a:t>Panel discussion</a:t>
            </a:r>
            <a:endParaRPr sz="1600">
              <a:highlight>
                <a:srgbClr val="FFFFFF"/>
              </a:highlight>
              <a:latin typeface="Sarabun"/>
              <a:ea typeface="Sarabun"/>
              <a:cs typeface="Sarabun"/>
              <a:sym typeface="Sarabun"/>
            </a:endParaRPr>
          </a:p>
          <a:p>
            <a:pPr indent="457200" lvl="0" marL="0" rtl="0" algn="l">
              <a:lnSpc>
                <a:spcPct val="115000"/>
              </a:lnSpc>
              <a:spcBef>
                <a:spcPts val="1000"/>
              </a:spcBef>
              <a:spcAft>
                <a:spcPts val="0"/>
              </a:spcAft>
              <a:buNone/>
            </a:pPr>
            <a:r>
              <a:rPr lang="en-GB" sz="1600">
                <a:highlight>
                  <a:srgbClr val="FFFFFF"/>
                </a:highlight>
                <a:latin typeface="Sarabun"/>
                <a:ea typeface="Sarabun"/>
                <a:cs typeface="Sarabun"/>
                <a:sym typeface="Sarabun"/>
              </a:rPr>
              <a:t>Brainstorming</a:t>
            </a:r>
            <a:endParaRPr sz="1600">
              <a:highlight>
                <a:srgbClr val="FFFFFF"/>
              </a:highlight>
              <a:latin typeface="Sarabun"/>
              <a:ea typeface="Sarabun"/>
              <a:cs typeface="Sarabun"/>
              <a:sym typeface="Sarabun"/>
            </a:endParaRPr>
          </a:p>
          <a:p>
            <a:pPr indent="457200" lvl="0" marL="0" rtl="0" algn="l">
              <a:lnSpc>
                <a:spcPct val="115000"/>
              </a:lnSpc>
              <a:spcBef>
                <a:spcPts val="1000"/>
              </a:spcBef>
              <a:spcAft>
                <a:spcPts val="0"/>
              </a:spcAft>
              <a:buNone/>
            </a:pPr>
            <a:r>
              <a:rPr lang="en-GB" sz="1600">
                <a:highlight>
                  <a:srgbClr val="FFFFFF"/>
                </a:highlight>
                <a:latin typeface="Sarabun"/>
                <a:ea typeface="Sarabun"/>
                <a:cs typeface="Sarabun"/>
                <a:sym typeface="Sarabun"/>
              </a:rPr>
              <a:t>Interviews</a:t>
            </a:r>
            <a:endParaRPr sz="1600">
              <a:highlight>
                <a:srgbClr val="FFFFFF"/>
              </a:highlight>
              <a:latin typeface="Sarabun"/>
              <a:ea typeface="Sarabun"/>
              <a:cs typeface="Sarabun"/>
              <a:sym typeface="Sarabun"/>
            </a:endParaRPr>
          </a:p>
          <a:p>
            <a:pPr indent="457200" lvl="0" marL="0" rtl="0" algn="l">
              <a:lnSpc>
                <a:spcPct val="115000"/>
              </a:lnSpc>
              <a:spcBef>
                <a:spcPts val="1000"/>
              </a:spcBef>
              <a:spcAft>
                <a:spcPts val="0"/>
              </a:spcAft>
              <a:buNone/>
            </a:pPr>
            <a:r>
              <a:rPr lang="en-GB" sz="1600">
                <a:highlight>
                  <a:srgbClr val="FFFFFF"/>
                </a:highlight>
                <a:latin typeface="Sarabun"/>
                <a:ea typeface="Sarabun"/>
                <a:cs typeface="Sarabun"/>
                <a:sym typeface="Sarabun"/>
              </a:rPr>
              <a:t>Networking</a:t>
            </a:r>
            <a:endParaRPr sz="1600">
              <a:highlight>
                <a:srgbClr val="FFFFFF"/>
              </a:highlight>
              <a:latin typeface="Sarabun"/>
              <a:ea typeface="Sarabun"/>
              <a:cs typeface="Sarabun"/>
              <a:sym typeface="Sarabun"/>
            </a:endParaRPr>
          </a:p>
          <a:p>
            <a:pPr indent="0" lvl="0" marL="0" rtl="0" algn="l">
              <a:lnSpc>
                <a:spcPct val="115000"/>
              </a:lnSpc>
              <a:spcBef>
                <a:spcPts val="1000"/>
              </a:spcBef>
              <a:spcAft>
                <a:spcPts val="0"/>
              </a:spcAft>
              <a:buNone/>
            </a:pPr>
            <a:r>
              <a:rPr lang="en-GB" sz="1600">
                <a:highlight>
                  <a:srgbClr val="FFFFFF"/>
                </a:highlight>
                <a:latin typeface="Sarabun"/>
                <a:ea typeface="Sarabun"/>
                <a:cs typeface="Sarabun"/>
                <a:sym typeface="Sarabun"/>
              </a:rPr>
              <a:t>Side meetings (e.g., 37th CEOS Plenary, 2023)</a:t>
            </a:r>
            <a:endParaRPr sz="2000">
              <a:highlight>
                <a:srgbClr val="FFFFFF"/>
              </a:highlight>
              <a:latin typeface="Sarabun"/>
              <a:ea typeface="Sarabun"/>
              <a:cs typeface="Sarabun"/>
              <a:sym typeface="Sarabun"/>
            </a:endParaRPr>
          </a:p>
          <a:p>
            <a:pPr indent="0" lvl="0" marL="0" rtl="0" algn="l">
              <a:spcBef>
                <a:spcPts val="1000"/>
              </a:spcBef>
              <a:spcAft>
                <a:spcPts val="0"/>
              </a:spcAft>
              <a:buNone/>
            </a:pPr>
            <a:r>
              <a:t/>
            </a:r>
            <a:endParaRPr sz="1600">
              <a:solidFill>
                <a:srgbClr val="666666"/>
              </a:solidFill>
              <a:highlight>
                <a:srgbClr val="FFFFFF"/>
              </a:highlight>
            </a:endParaRPr>
          </a:p>
          <a:p>
            <a:pPr indent="0" lvl="0" marL="0" rtl="0" algn="l">
              <a:spcBef>
                <a:spcPts val="1000"/>
              </a:spcBef>
              <a:spcAft>
                <a:spcPts val="0"/>
              </a:spcAft>
              <a:buNone/>
            </a:pPr>
            <a:r>
              <a:t/>
            </a:r>
            <a:endParaRPr sz="1600">
              <a:solidFill>
                <a:srgbClr val="666666"/>
              </a:solidFill>
              <a:highlight>
                <a:srgbClr val="FFFFFF"/>
              </a:highlight>
            </a:endParaRPr>
          </a:p>
        </p:txBody>
      </p:sp>
      <p:sp>
        <p:nvSpPr>
          <p:cNvPr id="429" name="Google Shape;429;g15023807ca9_1_97"/>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000"/>
              <a:t>CEOS Mechanism for New Space Economy</a:t>
            </a:r>
            <a:endParaRPr sz="3000"/>
          </a:p>
        </p:txBody>
      </p:sp>
      <p:grpSp>
        <p:nvGrpSpPr>
          <p:cNvPr id="430" name="Google Shape;430;g15023807ca9_1_97"/>
          <p:cNvGrpSpPr/>
          <p:nvPr/>
        </p:nvGrpSpPr>
        <p:grpSpPr>
          <a:xfrm>
            <a:off x="6511722" y="1870337"/>
            <a:ext cx="5473920" cy="3796029"/>
            <a:chOff x="6130850" y="2156588"/>
            <a:chExt cx="5622350" cy="3626664"/>
          </a:xfrm>
        </p:grpSpPr>
        <p:pic>
          <p:nvPicPr>
            <p:cNvPr id="431" name="Google Shape;431;g15023807ca9_1_97"/>
            <p:cNvPicPr preferRelativeResize="0"/>
            <p:nvPr/>
          </p:nvPicPr>
          <p:blipFill rotWithShape="1">
            <a:blip r:embed="rId3">
              <a:alphaModFix/>
            </a:blip>
            <a:srcRect b="0" l="0" r="-563" t="0"/>
            <a:stretch/>
          </p:blipFill>
          <p:spPr>
            <a:xfrm>
              <a:off x="6138800" y="3652032"/>
              <a:ext cx="2857500" cy="2131220"/>
            </a:xfrm>
            <a:prstGeom prst="rect">
              <a:avLst/>
            </a:prstGeom>
            <a:noFill/>
            <a:ln>
              <a:noFill/>
            </a:ln>
          </p:spPr>
        </p:pic>
        <p:pic>
          <p:nvPicPr>
            <p:cNvPr id="432" name="Google Shape;432;g15023807ca9_1_97"/>
            <p:cNvPicPr preferRelativeResize="0"/>
            <p:nvPr/>
          </p:nvPicPr>
          <p:blipFill>
            <a:blip r:embed="rId4">
              <a:alphaModFix/>
            </a:blip>
            <a:stretch>
              <a:fillRect/>
            </a:stretch>
          </p:blipFill>
          <p:spPr>
            <a:xfrm>
              <a:off x="8988350" y="3604850"/>
              <a:ext cx="2764850" cy="2178400"/>
            </a:xfrm>
            <a:prstGeom prst="rect">
              <a:avLst/>
            </a:prstGeom>
            <a:noFill/>
            <a:ln>
              <a:noFill/>
            </a:ln>
          </p:spPr>
        </p:pic>
        <p:pic>
          <p:nvPicPr>
            <p:cNvPr id="433" name="Google Shape;433;g15023807ca9_1_97"/>
            <p:cNvPicPr preferRelativeResize="0"/>
            <p:nvPr/>
          </p:nvPicPr>
          <p:blipFill>
            <a:blip r:embed="rId5">
              <a:alphaModFix/>
            </a:blip>
            <a:stretch>
              <a:fillRect/>
            </a:stretch>
          </p:blipFill>
          <p:spPr>
            <a:xfrm>
              <a:off x="8944914" y="2156600"/>
              <a:ext cx="2808286" cy="1495425"/>
            </a:xfrm>
            <a:prstGeom prst="rect">
              <a:avLst/>
            </a:prstGeom>
            <a:noFill/>
            <a:ln>
              <a:noFill/>
            </a:ln>
          </p:spPr>
        </p:pic>
        <p:pic>
          <p:nvPicPr>
            <p:cNvPr id="434" name="Google Shape;434;g15023807ca9_1_97"/>
            <p:cNvPicPr preferRelativeResize="0"/>
            <p:nvPr/>
          </p:nvPicPr>
          <p:blipFill>
            <a:blip r:embed="rId6">
              <a:alphaModFix/>
            </a:blip>
            <a:stretch>
              <a:fillRect/>
            </a:stretch>
          </p:blipFill>
          <p:spPr>
            <a:xfrm>
              <a:off x="6130850" y="2156588"/>
              <a:ext cx="2857500" cy="1495425"/>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15023807ca9_1_107"/>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b="1" lang="en-GB" sz="1600">
                <a:latin typeface="Sarabun"/>
                <a:ea typeface="Sarabun"/>
                <a:cs typeface="Sarabun"/>
                <a:sym typeface="Sarabun"/>
              </a:rPr>
              <a:t>CEOS as a think tank for new space</a:t>
            </a:r>
            <a:endParaRPr b="1" sz="1600">
              <a:latin typeface="Sarabun"/>
              <a:ea typeface="Sarabun"/>
              <a:cs typeface="Sarabun"/>
              <a:sym typeface="Sarabun"/>
            </a:endParaRPr>
          </a:p>
          <a:p>
            <a:pPr indent="0" lvl="0" marL="0" rtl="0" algn="l">
              <a:lnSpc>
                <a:spcPct val="115000"/>
              </a:lnSpc>
              <a:spcBef>
                <a:spcPts val="1000"/>
              </a:spcBef>
              <a:spcAft>
                <a:spcPts val="0"/>
              </a:spcAft>
              <a:buNone/>
            </a:pPr>
            <a:r>
              <a:rPr b="1" lang="en-GB" sz="1600">
                <a:latin typeface="Sarabun"/>
                <a:ea typeface="Sarabun"/>
                <a:cs typeface="Sarabun"/>
                <a:sym typeface="Sarabun"/>
              </a:rPr>
              <a:t>Topics for examples:</a:t>
            </a:r>
            <a:endParaRPr b="1" sz="1600">
              <a:latin typeface="Sarabun"/>
              <a:ea typeface="Sarabun"/>
              <a:cs typeface="Sarabun"/>
              <a:sym typeface="Sarabun"/>
            </a:endParaRPr>
          </a:p>
          <a:p>
            <a:pPr indent="-330200" lvl="0" marL="457200" rtl="0" algn="l">
              <a:lnSpc>
                <a:spcPct val="115000"/>
              </a:lnSpc>
              <a:spcBef>
                <a:spcPts val="1000"/>
              </a:spcBef>
              <a:spcAft>
                <a:spcPts val="0"/>
              </a:spcAft>
              <a:buSzPts val="1600"/>
              <a:buFont typeface="Sarabun"/>
              <a:buChar char="❏"/>
            </a:pPr>
            <a:r>
              <a:rPr lang="en-GB" sz="1600">
                <a:latin typeface="Sarabun"/>
                <a:ea typeface="Sarabun"/>
                <a:cs typeface="Sarabun"/>
                <a:sym typeface="Sarabun"/>
              </a:rPr>
              <a:t>Laws and regulations</a:t>
            </a:r>
            <a:endParaRPr sz="1600">
              <a:latin typeface="Sarabun"/>
              <a:ea typeface="Sarabun"/>
              <a:cs typeface="Sarabun"/>
              <a:sym typeface="Sarabun"/>
            </a:endParaRPr>
          </a:p>
          <a:p>
            <a:pPr indent="-330200" lvl="0" marL="457200" rtl="0" algn="l">
              <a:lnSpc>
                <a:spcPct val="115000"/>
              </a:lnSpc>
              <a:spcBef>
                <a:spcPts val="0"/>
              </a:spcBef>
              <a:spcAft>
                <a:spcPts val="0"/>
              </a:spcAft>
              <a:buSzPts val="1600"/>
              <a:buFont typeface="Sarabun"/>
              <a:buChar char="❏"/>
            </a:pPr>
            <a:r>
              <a:rPr lang="en-GB" sz="1600">
                <a:latin typeface="Sarabun"/>
                <a:ea typeface="Sarabun"/>
                <a:cs typeface="Sarabun"/>
                <a:sym typeface="Sarabun"/>
              </a:rPr>
              <a:t>Utilization of space resources</a:t>
            </a:r>
            <a:endParaRPr sz="1600">
              <a:latin typeface="Sarabun"/>
              <a:ea typeface="Sarabun"/>
              <a:cs typeface="Sarabun"/>
              <a:sym typeface="Sarabun"/>
            </a:endParaRPr>
          </a:p>
          <a:p>
            <a:pPr indent="-330200" lvl="0" marL="457200" rtl="0" algn="l">
              <a:lnSpc>
                <a:spcPct val="115000"/>
              </a:lnSpc>
              <a:spcBef>
                <a:spcPts val="0"/>
              </a:spcBef>
              <a:spcAft>
                <a:spcPts val="0"/>
              </a:spcAft>
              <a:buSzPts val="1600"/>
              <a:buFont typeface="Sarabun"/>
              <a:buChar char="❏"/>
            </a:pPr>
            <a:r>
              <a:rPr lang="en-GB" sz="1600">
                <a:latin typeface="Sarabun"/>
                <a:ea typeface="Sarabun"/>
                <a:cs typeface="Sarabun"/>
                <a:sym typeface="Sarabun"/>
              </a:rPr>
              <a:t>Commercialization of space</a:t>
            </a:r>
            <a:endParaRPr sz="1600">
              <a:latin typeface="Sarabun"/>
              <a:ea typeface="Sarabun"/>
              <a:cs typeface="Sarabun"/>
              <a:sym typeface="Sarabun"/>
            </a:endParaRPr>
          </a:p>
          <a:p>
            <a:pPr indent="-330200" lvl="0" marL="457200" rtl="0" algn="l">
              <a:lnSpc>
                <a:spcPct val="115000"/>
              </a:lnSpc>
              <a:spcBef>
                <a:spcPts val="0"/>
              </a:spcBef>
              <a:spcAft>
                <a:spcPts val="0"/>
              </a:spcAft>
              <a:buSzPts val="1600"/>
              <a:buFont typeface="Sarabun"/>
              <a:buChar char="❏"/>
            </a:pPr>
            <a:r>
              <a:rPr lang="en-GB" sz="1600">
                <a:latin typeface="Sarabun"/>
                <a:ea typeface="Sarabun"/>
                <a:cs typeface="Sarabun"/>
                <a:sym typeface="Sarabun"/>
              </a:rPr>
              <a:t>International market development</a:t>
            </a:r>
            <a:endParaRPr sz="1600">
              <a:latin typeface="Sarabun"/>
              <a:ea typeface="Sarabun"/>
              <a:cs typeface="Sarabun"/>
              <a:sym typeface="Sarabun"/>
            </a:endParaRPr>
          </a:p>
          <a:p>
            <a:pPr indent="-330200" lvl="0" marL="457200" rtl="0" algn="l">
              <a:lnSpc>
                <a:spcPct val="115000"/>
              </a:lnSpc>
              <a:spcBef>
                <a:spcPts val="0"/>
              </a:spcBef>
              <a:spcAft>
                <a:spcPts val="0"/>
              </a:spcAft>
              <a:buSzPts val="1600"/>
              <a:buFont typeface="Sarabun"/>
              <a:buChar char="❏"/>
            </a:pPr>
            <a:r>
              <a:rPr lang="en-GB" sz="1600">
                <a:latin typeface="Sarabun"/>
                <a:ea typeface="Sarabun"/>
                <a:cs typeface="Sarabun"/>
                <a:sym typeface="Sarabun"/>
              </a:rPr>
              <a:t>Industry development</a:t>
            </a:r>
            <a:endParaRPr sz="1600">
              <a:latin typeface="Sarabun"/>
              <a:ea typeface="Sarabun"/>
              <a:cs typeface="Sarabun"/>
              <a:sym typeface="Sarabun"/>
            </a:endParaRPr>
          </a:p>
          <a:p>
            <a:pPr indent="-330200" lvl="0" marL="457200" rtl="0" algn="l">
              <a:lnSpc>
                <a:spcPct val="115000"/>
              </a:lnSpc>
              <a:spcBef>
                <a:spcPts val="0"/>
              </a:spcBef>
              <a:spcAft>
                <a:spcPts val="0"/>
              </a:spcAft>
              <a:buSzPts val="1600"/>
              <a:buFont typeface="Sarabun"/>
              <a:buChar char="❏"/>
            </a:pPr>
            <a:r>
              <a:rPr lang="en-GB" sz="1600">
                <a:latin typeface="Sarabun"/>
                <a:ea typeface="Sarabun"/>
                <a:cs typeface="Sarabun"/>
                <a:sym typeface="Sarabun"/>
              </a:rPr>
              <a:t>Investment opportunities</a:t>
            </a:r>
            <a:endParaRPr sz="1600">
              <a:latin typeface="Sarabun"/>
              <a:ea typeface="Sarabun"/>
              <a:cs typeface="Sarabun"/>
              <a:sym typeface="Sarabun"/>
            </a:endParaRPr>
          </a:p>
          <a:p>
            <a:pPr indent="-330200" lvl="0" marL="457200" rtl="0" algn="l">
              <a:lnSpc>
                <a:spcPct val="115000"/>
              </a:lnSpc>
              <a:spcBef>
                <a:spcPts val="0"/>
              </a:spcBef>
              <a:spcAft>
                <a:spcPts val="0"/>
              </a:spcAft>
              <a:buSzPts val="1600"/>
              <a:buFont typeface="Sarabun"/>
              <a:buChar char="❏"/>
            </a:pPr>
            <a:r>
              <a:rPr lang="en-GB" sz="1600">
                <a:latin typeface="Sarabun"/>
                <a:ea typeface="Sarabun"/>
                <a:cs typeface="Sarabun"/>
                <a:sym typeface="Sarabun"/>
              </a:rPr>
              <a:t>Technology transfer</a:t>
            </a:r>
            <a:endParaRPr sz="1600">
              <a:latin typeface="Sarabun"/>
              <a:ea typeface="Sarabun"/>
              <a:cs typeface="Sarabun"/>
              <a:sym typeface="Sarabun"/>
            </a:endParaRPr>
          </a:p>
          <a:p>
            <a:pPr indent="-330200" lvl="0" marL="457200" rtl="0" algn="l">
              <a:lnSpc>
                <a:spcPct val="115000"/>
              </a:lnSpc>
              <a:spcBef>
                <a:spcPts val="0"/>
              </a:spcBef>
              <a:spcAft>
                <a:spcPts val="0"/>
              </a:spcAft>
              <a:buSzPts val="1600"/>
              <a:buFont typeface="Sarabun"/>
              <a:buChar char="❏"/>
            </a:pPr>
            <a:r>
              <a:rPr lang="en-GB" sz="1600">
                <a:latin typeface="Sarabun"/>
                <a:ea typeface="Sarabun"/>
                <a:cs typeface="Sarabun"/>
                <a:sym typeface="Sarabun"/>
              </a:rPr>
              <a:t>Space for sustainable development</a:t>
            </a:r>
            <a:endParaRPr sz="1600">
              <a:latin typeface="Sarabun"/>
              <a:ea typeface="Sarabun"/>
              <a:cs typeface="Sarabun"/>
              <a:sym typeface="Sarabun"/>
            </a:endParaRPr>
          </a:p>
          <a:p>
            <a:pPr indent="-330200" lvl="0" marL="457200" rtl="0" algn="l">
              <a:lnSpc>
                <a:spcPct val="115000"/>
              </a:lnSpc>
              <a:spcBef>
                <a:spcPts val="0"/>
              </a:spcBef>
              <a:spcAft>
                <a:spcPts val="0"/>
              </a:spcAft>
              <a:buSzPts val="1600"/>
              <a:buFont typeface="Sarabun"/>
              <a:buChar char="❏"/>
            </a:pPr>
            <a:r>
              <a:rPr lang="en-GB" sz="1600">
                <a:latin typeface="Sarabun"/>
                <a:ea typeface="Sarabun"/>
                <a:cs typeface="Sarabun"/>
                <a:sym typeface="Sarabun"/>
              </a:rPr>
              <a:t>Roles of public and private sectors</a:t>
            </a:r>
            <a:endParaRPr sz="1600">
              <a:latin typeface="Sarabun"/>
              <a:ea typeface="Sarabun"/>
              <a:cs typeface="Sarabun"/>
              <a:sym typeface="Sarabun"/>
            </a:endParaRPr>
          </a:p>
        </p:txBody>
      </p:sp>
      <p:sp>
        <p:nvSpPr>
          <p:cNvPr id="440" name="Google Shape;440;g15023807ca9_1_107"/>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000"/>
              <a:t>Outcome:Policy Guidelines</a:t>
            </a:r>
            <a:endParaRPr sz="3000"/>
          </a:p>
        </p:txBody>
      </p:sp>
      <p:pic>
        <p:nvPicPr>
          <p:cNvPr id="441" name="Google Shape;441;g15023807ca9_1_107"/>
          <p:cNvPicPr preferRelativeResize="0"/>
          <p:nvPr/>
        </p:nvPicPr>
        <p:blipFill>
          <a:blip r:embed="rId3">
            <a:alphaModFix/>
          </a:blip>
          <a:stretch>
            <a:fillRect/>
          </a:stretch>
        </p:blipFill>
        <p:spPr>
          <a:xfrm>
            <a:off x="7267575" y="1625200"/>
            <a:ext cx="4181477" cy="4791075"/>
          </a:xfrm>
          <a:prstGeom prst="rect">
            <a:avLst/>
          </a:prstGeom>
          <a:noFill/>
          <a:ln>
            <a:noFill/>
          </a:ln>
        </p:spPr>
      </p:pic>
      <p:sp>
        <p:nvSpPr>
          <p:cNvPr id="442" name="Google Shape;442;g15023807ca9_1_107"/>
          <p:cNvSpPr/>
          <p:nvPr/>
        </p:nvSpPr>
        <p:spPr>
          <a:xfrm>
            <a:off x="7381875" y="2143125"/>
            <a:ext cx="3972000" cy="50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lt1"/>
                </a:solidFill>
              </a:rPr>
              <a:t>New Space Economy</a:t>
            </a:r>
            <a:endParaRPr>
              <a:solidFill>
                <a:schemeClr val="lt1"/>
              </a:solidFill>
            </a:endParaRPr>
          </a:p>
          <a:p>
            <a:pPr indent="0" lvl="0" marL="0" rtl="0" algn="ctr">
              <a:spcBef>
                <a:spcPts val="0"/>
              </a:spcBef>
              <a:spcAft>
                <a:spcPts val="0"/>
              </a:spcAft>
              <a:buNone/>
            </a:pPr>
            <a:r>
              <a:rPr lang="en-GB">
                <a:solidFill>
                  <a:schemeClr val="lt1"/>
                </a:solidFill>
              </a:rPr>
              <a:t>Guidelines for Public Policy</a:t>
            </a:r>
            <a:endParaRPr/>
          </a:p>
        </p:txBody>
      </p:sp>
      <p:sp>
        <p:nvSpPr>
          <p:cNvPr id="443" name="Google Shape;443;g15023807ca9_1_107"/>
          <p:cNvSpPr/>
          <p:nvPr/>
        </p:nvSpPr>
        <p:spPr>
          <a:xfrm>
            <a:off x="7862900" y="3332800"/>
            <a:ext cx="3200400" cy="124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a:solidFill>
                  <a:schemeClr val="lt1"/>
                </a:solidFill>
              </a:rPr>
              <a:t>By</a:t>
            </a:r>
            <a:endParaRPr sz="1100">
              <a:solidFill>
                <a:schemeClr val="lt1"/>
              </a:solidFill>
            </a:endParaRPr>
          </a:p>
          <a:p>
            <a:pPr indent="0" lvl="0" marL="0" rtl="0" algn="ctr">
              <a:spcBef>
                <a:spcPts val="0"/>
              </a:spcBef>
              <a:spcAft>
                <a:spcPts val="0"/>
              </a:spcAft>
              <a:buNone/>
            </a:pPr>
            <a:r>
              <a:rPr lang="en-GB" sz="1100">
                <a:solidFill>
                  <a:schemeClr val="lt1"/>
                </a:solidFill>
              </a:rPr>
              <a:t> </a:t>
            </a:r>
            <a:endParaRPr sz="1100">
              <a:solidFill>
                <a:schemeClr val="lt1"/>
              </a:solidFill>
            </a:endParaRPr>
          </a:p>
          <a:p>
            <a:pPr indent="0" lvl="0" marL="0" rtl="0" algn="ctr">
              <a:spcBef>
                <a:spcPts val="0"/>
              </a:spcBef>
              <a:spcAft>
                <a:spcPts val="0"/>
              </a:spcAft>
              <a:buNone/>
            </a:pPr>
            <a:r>
              <a:rPr lang="en-GB" sz="1100">
                <a:solidFill>
                  <a:schemeClr val="lt1"/>
                </a:solidFill>
              </a:rPr>
              <a:t>SIT Technical Workshops</a:t>
            </a:r>
            <a:endParaRPr sz="1100">
              <a:solidFill>
                <a:schemeClr val="lt1"/>
              </a:solidFill>
            </a:endParaRPr>
          </a:p>
          <a:p>
            <a:pPr indent="0" lvl="0" marL="0" rtl="0" algn="ctr">
              <a:spcBef>
                <a:spcPts val="0"/>
              </a:spcBef>
              <a:spcAft>
                <a:spcPts val="0"/>
              </a:spcAft>
              <a:buNone/>
            </a:pPr>
            <a:r>
              <a:t/>
            </a:r>
            <a:endParaRPr sz="1100">
              <a:solidFill>
                <a:schemeClr val="lt1"/>
              </a:solidFill>
            </a:endParaRPr>
          </a:p>
          <a:p>
            <a:pPr indent="0" lvl="0" marL="0" rtl="0" algn="ctr">
              <a:spcBef>
                <a:spcPts val="0"/>
              </a:spcBef>
              <a:spcAft>
                <a:spcPts val="0"/>
              </a:spcAft>
              <a:buNone/>
            </a:pPr>
            <a:r>
              <a:rPr lang="en-GB" sz="1100">
                <a:solidFill>
                  <a:schemeClr val="lt1"/>
                </a:solidFill>
              </a:rPr>
              <a:t>Committee on Earth Observation Satellites</a:t>
            </a:r>
            <a:endParaRPr sz="1100">
              <a:solidFill>
                <a:schemeClr val="lt1"/>
              </a:solidFill>
            </a:endParaRPr>
          </a:p>
        </p:txBody>
      </p:sp>
      <p:sp>
        <p:nvSpPr>
          <p:cNvPr id="444" name="Google Shape;444;g15023807ca9_1_107"/>
          <p:cNvSpPr/>
          <p:nvPr/>
        </p:nvSpPr>
        <p:spPr>
          <a:xfrm>
            <a:off x="7381875" y="5783200"/>
            <a:ext cx="3972000" cy="50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chemeClr val="lt1"/>
                </a:solidFill>
              </a:rPr>
              <a:t>2023</a:t>
            </a:r>
            <a:endParaRPr/>
          </a:p>
        </p:txBody>
      </p:sp>
      <p:pic>
        <p:nvPicPr>
          <p:cNvPr id="445" name="Google Shape;445;g15023807ca9_1_107"/>
          <p:cNvPicPr preferRelativeResize="0"/>
          <p:nvPr/>
        </p:nvPicPr>
        <p:blipFill>
          <a:blip r:embed="rId4">
            <a:alphaModFix/>
          </a:blip>
          <a:stretch>
            <a:fillRect/>
          </a:stretch>
        </p:blipFill>
        <p:spPr>
          <a:xfrm>
            <a:off x="7467600" y="5919175"/>
            <a:ext cx="790575" cy="368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143fb43f1f6_0_32"/>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NASA</a:t>
            </a:r>
            <a:endParaRPr sz="5400"/>
          </a:p>
          <a:p>
            <a:pPr indent="0" lvl="0" marL="0" rtl="0" algn="l">
              <a:lnSpc>
                <a:spcPct val="90000"/>
              </a:lnSpc>
              <a:spcBef>
                <a:spcPts val="0"/>
              </a:spcBef>
              <a:spcAft>
                <a:spcPts val="0"/>
              </a:spcAft>
              <a:buClr>
                <a:schemeClr val="lt1"/>
              </a:buClr>
              <a:buSzPts val="8000"/>
              <a:buFont typeface="Arial"/>
              <a:buNone/>
            </a:pPr>
            <a:r>
              <a:t/>
            </a:r>
            <a:endParaRPr sz="5400"/>
          </a:p>
          <a:p>
            <a:pPr indent="0" lvl="0" marL="0" rtl="0" algn="l">
              <a:lnSpc>
                <a:spcPct val="90000"/>
              </a:lnSpc>
              <a:spcBef>
                <a:spcPts val="0"/>
              </a:spcBef>
              <a:spcAft>
                <a:spcPts val="0"/>
              </a:spcAft>
              <a:buClr>
                <a:schemeClr val="lt1"/>
              </a:buClr>
              <a:buSzPts val="8000"/>
              <a:buFont typeface="Arial"/>
              <a:buNone/>
            </a:pPr>
            <a:r>
              <a:rPr lang="en-GB" sz="4000"/>
              <a:t>Commercial Smallsat Data Acquisition (CSDA) Program</a:t>
            </a:r>
            <a:r>
              <a:rPr lang="en-GB" sz="5400"/>
              <a:t> </a:t>
            </a:r>
            <a:endParaRPr sz="5400"/>
          </a:p>
        </p:txBody>
      </p:sp>
      <p:sp>
        <p:nvSpPr>
          <p:cNvPr id="451" name="Google Shape;451;g143fb43f1f6_0_32"/>
          <p:cNvSpPr/>
          <p:nvPr/>
        </p:nvSpPr>
        <p:spPr>
          <a:xfrm>
            <a:off x="7222284" y="395385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br>
              <a:rPr b="1" lang="en-GB" sz="2200">
                <a:solidFill>
                  <a:srgbClr val="6AA84F"/>
                </a:solidFill>
              </a:rPr>
            </a:br>
            <a:r>
              <a:rPr b="1" lang="en-GB" sz="2200">
                <a:solidFill>
                  <a:srgbClr val="6AA84F"/>
                </a:solidFill>
              </a:rPr>
              <a:t>Alfreda Hall, NASA</a:t>
            </a:r>
            <a:br>
              <a:rPr b="1" lang="en-GB" sz="2200">
                <a:solidFill>
                  <a:srgbClr val="6AA84F"/>
                </a:solidFill>
              </a:rPr>
            </a:br>
            <a:r>
              <a:rPr b="1" lang="en-GB" sz="2200">
                <a:solidFill>
                  <a:schemeClr val="accent1"/>
                </a:solidFill>
              </a:rPr>
              <a:t>Agenda Item 2.2</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rgbClr val="6AA84F"/>
              </a:solidFill>
            </a:endParaRPr>
          </a:p>
        </p:txBody>
      </p:sp>
      <p:grpSp>
        <p:nvGrpSpPr>
          <p:cNvPr id="452" name="Google Shape;452;g143fb43f1f6_0_32"/>
          <p:cNvGrpSpPr/>
          <p:nvPr/>
        </p:nvGrpSpPr>
        <p:grpSpPr>
          <a:xfrm>
            <a:off x="6357370" y="1954700"/>
            <a:ext cx="5897517" cy="1238100"/>
            <a:chOff x="6548500" y="1144075"/>
            <a:chExt cx="6460200" cy="1238100"/>
          </a:xfrm>
        </p:grpSpPr>
        <p:sp>
          <p:nvSpPr>
            <p:cNvPr id="453" name="Google Shape;453;g143fb43f1f6_0_32"/>
            <p:cNvSpPr/>
            <p:nvPr/>
          </p:nvSpPr>
          <p:spPr>
            <a:xfrm>
              <a:off x="6548500" y="1144075"/>
              <a:ext cx="1203900" cy="1238100"/>
            </a:xfrm>
            <a:prstGeom prst="star6">
              <a:avLst>
                <a:gd fmla="val 28868" name="adj"/>
                <a:gd fmla="val 115470" name="hf"/>
              </a:avLst>
            </a:prstGeom>
            <a:solidFill>
              <a:srgbClr val="FFFF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g143fb43f1f6_0_32"/>
            <p:cNvSpPr txBox="1"/>
            <p:nvPr/>
          </p:nvSpPr>
          <p:spPr>
            <a:xfrm>
              <a:off x="6783100" y="1455325"/>
              <a:ext cx="6225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1</a:t>
              </a:r>
              <a:r>
                <a:rPr b="1" i="0" lang="en-GB" sz="1400" u="none" cap="none" strike="noStrike">
                  <a:solidFill>
                    <a:srgbClr val="000000"/>
                  </a:solidFill>
                  <a:latin typeface="Arial"/>
                  <a:ea typeface="Arial"/>
                  <a:cs typeface="Arial"/>
                  <a:sym typeface="Arial"/>
                </a:rPr>
                <a:t>0 Mins</a:t>
              </a:r>
              <a:br>
                <a:rPr b="1" i="0" lang="en-GB"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fe89bbea3c_4_6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sz="3200"/>
              <a:t>Commercial Smallsat Data Acquisition (CSDA) Program</a:t>
            </a:r>
            <a:endParaRPr b="1" sz="3200"/>
          </a:p>
        </p:txBody>
      </p:sp>
      <p:sp>
        <p:nvSpPr>
          <p:cNvPr id="460" name="Google Shape;460;gfe89bbea3c_4_63"/>
          <p:cNvSpPr txBox="1"/>
          <p:nvPr>
            <p:ph idx="1" type="body"/>
          </p:nvPr>
        </p:nvSpPr>
        <p:spPr>
          <a:xfrm>
            <a:off x="324233" y="1558533"/>
            <a:ext cx="11495400" cy="3078000"/>
          </a:xfrm>
          <a:prstGeom prst="rect">
            <a:avLst/>
          </a:prstGeom>
          <a:noFill/>
          <a:ln>
            <a:noFill/>
          </a:ln>
        </p:spPr>
        <p:txBody>
          <a:bodyPr anchorCtr="0" anchor="t" bIns="45700" lIns="91425" spcFirstLastPara="1" rIns="91425" wrap="square" tIns="45700">
            <a:spAutoFit/>
          </a:bodyPr>
          <a:lstStyle/>
          <a:p>
            <a:pPr indent="-342900" lvl="0" marL="342900" rtl="0" algn="l">
              <a:lnSpc>
                <a:spcPct val="100000"/>
              </a:lnSpc>
              <a:spcBef>
                <a:spcPts val="1000"/>
              </a:spcBef>
              <a:spcAft>
                <a:spcPts val="0"/>
              </a:spcAft>
              <a:buClr>
                <a:schemeClr val="dk1"/>
              </a:buClr>
              <a:buSzPts val="1800"/>
              <a:buFont typeface="Noto Sans Symbols"/>
              <a:buChar char="❖"/>
            </a:pPr>
            <a:r>
              <a:rPr lang="en-GB" sz="2000">
                <a:solidFill>
                  <a:schemeClr val="dk1"/>
                </a:solidFill>
              </a:rPr>
              <a:t>Pilot initiated in November 2017 to evaluate data from operating commercial small-satellite constellations for research and applied science activities</a:t>
            </a:r>
            <a:endParaRPr sz="2000">
              <a:solidFill>
                <a:schemeClr val="dk1"/>
              </a:solidFill>
            </a:endParaRPr>
          </a:p>
          <a:p>
            <a:pPr indent="-285750" lvl="1" marL="742950" rtl="0" algn="l">
              <a:lnSpc>
                <a:spcPct val="90000"/>
              </a:lnSpc>
              <a:spcBef>
                <a:spcPts val="500"/>
              </a:spcBef>
              <a:spcAft>
                <a:spcPts val="0"/>
              </a:spcAft>
              <a:buClr>
                <a:schemeClr val="dk1"/>
              </a:buClr>
              <a:buSzPts val="1620"/>
              <a:buFont typeface="Noto Sans Symbols"/>
              <a:buChar char="▪"/>
            </a:pPr>
            <a:r>
              <a:rPr lang="en-GB" sz="1800">
                <a:solidFill>
                  <a:schemeClr val="dk1"/>
                </a:solidFill>
              </a:rPr>
              <a:t>Augment and/or complement NASA Earth observations</a:t>
            </a:r>
            <a:endParaRPr sz="1800">
              <a:solidFill>
                <a:schemeClr val="dk1"/>
              </a:solidFill>
            </a:endParaRPr>
          </a:p>
          <a:p>
            <a:pPr indent="-285750" lvl="1" marL="742950" rtl="0" algn="l">
              <a:lnSpc>
                <a:spcPct val="90000"/>
              </a:lnSpc>
              <a:spcBef>
                <a:spcPts val="500"/>
              </a:spcBef>
              <a:spcAft>
                <a:spcPts val="0"/>
              </a:spcAft>
              <a:buClr>
                <a:schemeClr val="dk1"/>
              </a:buClr>
              <a:buSzPts val="1620"/>
              <a:buFont typeface="Noto Sans Symbols"/>
              <a:buChar char="▪"/>
            </a:pPr>
            <a:r>
              <a:rPr lang="en-GB" sz="1800">
                <a:solidFill>
                  <a:schemeClr val="dk1"/>
                </a:solidFill>
              </a:rPr>
              <a:t>Cost effective means to advance/extend research and applications </a:t>
            </a:r>
            <a:endParaRPr sz="1800">
              <a:solidFill>
                <a:schemeClr val="dk1"/>
              </a:solidFill>
            </a:endParaRPr>
          </a:p>
          <a:p>
            <a:pPr indent="-342900" lvl="0" marL="342900" rtl="0" algn="l">
              <a:lnSpc>
                <a:spcPct val="100000"/>
              </a:lnSpc>
              <a:spcBef>
                <a:spcPts val="1000"/>
              </a:spcBef>
              <a:spcAft>
                <a:spcPts val="0"/>
              </a:spcAft>
              <a:buSzPts val="1800"/>
              <a:buFont typeface="Noto Sans Symbols"/>
              <a:buChar char="❖"/>
            </a:pPr>
            <a:r>
              <a:rPr lang="en-GB" sz="2000">
                <a:solidFill>
                  <a:schemeClr val="dk1"/>
                </a:solidFill>
              </a:rPr>
              <a:t>Blanket Purchase Agreements (BPAs) were awarded in September 2018 to Maxar (DigitalGlobe) Inc., Planet Labs Inc., and Spire Global</a:t>
            </a:r>
            <a:endParaRPr sz="2000">
              <a:solidFill>
                <a:schemeClr val="dk1"/>
              </a:solidFill>
            </a:endParaRPr>
          </a:p>
          <a:p>
            <a:pPr indent="-342900" lvl="0" marL="342900" rtl="0" algn="l">
              <a:lnSpc>
                <a:spcPct val="100000"/>
              </a:lnSpc>
              <a:spcBef>
                <a:spcPts val="1000"/>
              </a:spcBef>
              <a:spcAft>
                <a:spcPts val="0"/>
              </a:spcAft>
              <a:buClr>
                <a:schemeClr val="dk1"/>
              </a:buClr>
              <a:buSzPts val="1800"/>
              <a:buFont typeface="Noto Sans Symbols"/>
              <a:buChar char="❖"/>
            </a:pPr>
            <a:r>
              <a:rPr lang="en-GB" sz="2000">
                <a:solidFill>
                  <a:schemeClr val="dk1"/>
                </a:solidFill>
              </a:rPr>
              <a:t>Pilot successfully ended early 2020 🡪 sustained program - CSDA Program</a:t>
            </a:r>
            <a:endParaRPr>
              <a:solidFill>
                <a:schemeClr val="dk1"/>
              </a:solidFill>
            </a:endParaRPr>
          </a:p>
          <a:p>
            <a:pPr indent="-285750" lvl="1" marL="971550" rtl="0" algn="l">
              <a:lnSpc>
                <a:spcPct val="90000"/>
              </a:lnSpc>
              <a:spcBef>
                <a:spcPts val="500"/>
              </a:spcBef>
              <a:spcAft>
                <a:spcPts val="0"/>
              </a:spcAft>
              <a:buSzPts val="1800"/>
              <a:buFont typeface="Noto Sans Symbols"/>
              <a:buChar char="▪"/>
            </a:pPr>
            <a:r>
              <a:rPr i="1" lang="en-GB" sz="1800">
                <a:solidFill>
                  <a:schemeClr val="dk1"/>
                </a:solidFill>
              </a:rPr>
              <a:t>Restrictive nature of the End User License Agreements (EULAs) made standard scientific collaboration difficult and must be addressed in future data purchases</a:t>
            </a:r>
            <a:r>
              <a:rPr lang="en-GB" sz="1800">
                <a:solidFill>
                  <a:schemeClr val="dk1"/>
                </a:solidFill>
              </a:rPr>
              <a:t> </a:t>
            </a:r>
            <a:endParaRPr sz="1800">
              <a:solidFill>
                <a:schemeClr val="dk1"/>
              </a:solidFill>
            </a:endParaRPr>
          </a:p>
        </p:txBody>
      </p:sp>
      <p:pic>
        <p:nvPicPr>
          <p:cNvPr id="461" name="Google Shape;461;gfe89bbea3c_4_63"/>
          <p:cNvPicPr preferRelativeResize="0"/>
          <p:nvPr/>
        </p:nvPicPr>
        <p:blipFill rotWithShape="1">
          <a:blip r:embed="rId3">
            <a:alphaModFix/>
          </a:blip>
          <a:srcRect b="0" l="0" r="0" t="0"/>
          <a:stretch/>
        </p:blipFill>
        <p:spPr>
          <a:xfrm>
            <a:off x="9076436" y="1854753"/>
            <a:ext cx="2743200" cy="3549036"/>
          </a:xfrm>
          <a:prstGeom prst="rect">
            <a:avLst/>
          </a:prstGeom>
          <a:solidFill>
            <a:srgbClr val="ECECEC"/>
          </a:solidFill>
          <a:ln cap="sq" cmpd="sng" w="88900">
            <a:solidFill>
              <a:srgbClr val="FFFFFF"/>
            </a:solidFill>
            <a:prstDash val="solid"/>
            <a:miter lim="800000"/>
            <a:headEnd len="sm" w="sm" type="none"/>
            <a:tailEnd len="sm" w="sm" type="none"/>
          </a:ln>
          <a:effectLst>
            <a:outerShdw blurRad="50800" rotWithShape="0" algn="tl" dir="2700000" dist="38100">
              <a:srgbClr val="00206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fe89bbea3c_4_6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3200"/>
              <a:t>Commercial Smallsat Data Acquisition (CSDA) Program Objectives</a:t>
            </a:r>
            <a:endParaRPr/>
          </a:p>
        </p:txBody>
      </p:sp>
      <p:sp>
        <p:nvSpPr>
          <p:cNvPr id="467" name="Google Shape;467;gfe89bbea3c_4_69"/>
          <p:cNvSpPr txBox="1"/>
          <p:nvPr>
            <p:ph idx="1" type="body"/>
          </p:nvPr>
        </p:nvSpPr>
        <p:spPr>
          <a:xfrm>
            <a:off x="324233" y="1558533"/>
            <a:ext cx="11495400" cy="3924900"/>
          </a:xfrm>
          <a:prstGeom prst="rect">
            <a:avLst/>
          </a:prstGeom>
          <a:noFill/>
          <a:ln>
            <a:noFill/>
          </a:ln>
        </p:spPr>
        <p:txBody>
          <a:bodyPr anchorCtr="0" anchor="t" bIns="45700" lIns="91425" spcFirstLastPara="1" rIns="91425" wrap="square" tIns="45700">
            <a:spAutoFit/>
          </a:bodyPr>
          <a:lstStyle/>
          <a:p>
            <a:pPr indent="-457200" lvl="0" marL="457200" rtl="0" algn="l">
              <a:lnSpc>
                <a:spcPct val="100000"/>
              </a:lnSpc>
              <a:spcBef>
                <a:spcPts val="1000"/>
              </a:spcBef>
              <a:spcAft>
                <a:spcPts val="0"/>
              </a:spcAft>
              <a:buClr>
                <a:schemeClr val="dk1"/>
              </a:buClr>
              <a:buSzPts val="1800"/>
              <a:buFont typeface="Noto Sans Symbols"/>
              <a:buChar char="❖"/>
            </a:pPr>
            <a:r>
              <a:rPr lang="en-GB">
                <a:solidFill>
                  <a:schemeClr val="dk1"/>
                </a:solidFill>
              </a:rPr>
              <a:t>Establish a continuous and repeatable process to on-ramp new commercial data vendors.</a:t>
            </a:r>
            <a:endParaRPr>
              <a:solidFill>
                <a:schemeClr val="dk1"/>
              </a:solidFill>
            </a:endParaRPr>
          </a:p>
          <a:p>
            <a:pPr indent="-457200" lvl="0" marL="457200" rtl="0" algn="l">
              <a:lnSpc>
                <a:spcPct val="100000"/>
              </a:lnSpc>
              <a:spcBef>
                <a:spcPts val="1000"/>
              </a:spcBef>
              <a:spcAft>
                <a:spcPts val="0"/>
              </a:spcAft>
              <a:buClr>
                <a:schemeClr val="dk1"/>
              </a:buClr>
              <a:buSzPts val="1800"/>
              <a:buFont typeface="Noto Sans Symbols"/>
              <a:buChar char="❖"/>
            </a:pPr>
            <a:r>
              <a:rPr lang="en-GB">
                <a:solidFill>
                  <a:schemeClr val="dk1"/>
                </a:solidFill>
              </a:rPr>
              <a:t>Enable sustained use of purchased data for broader use and dissemination by Earth scientific community.</a:t>
            </a:r>
            <a:endParaRPr>
              <a:solidFill>
                <a:schemeClr val="dk1"/>
              </a:solidFill>
            </a:endParaRPr>
          </a:p>
          <a:p>
            <a:pPr indent="-457200" lvl="0" marL="457200" rtl="0" algn="l">
              <a:lnSpc>
                <a:spcPct val="100000"/>
              </a:lnSpc>
              <a:spcBef>
                <a:spcPts val="1000"/>
              </a:spcBef>
              <a:spcAft>
                <a:spcPts val="0"/>
              </a:spcAft>
              <a:buClr>
                <a:schemeClr val="dk1"/>
              </a:buClr>
              <a:buSzPts val="1800"/>
              <a:buFont typeface="Noto Sans Symbols"/>
              <a:buChar char="❖"/>
            </a:pPr>
            <a:r>
              <a:rPr lang="en-GB">
                <a:solidFill>
                  <a:schemeClr val="dk1"/>
                </a:solidFill>
              </a:rPr>
              <a:t>Ensure long-term data preservation, access and distribution of purchased data and long-term access for scientific reproducibility.</a:t>
            </a:r>
            <a:endParaRPr>
              <a:solidFill>
                <a:schemeClr val="dk1"/>
              </a:solidFill>
            </a:endParaRPr>
          </a:p>
          <a:p>
            <a:pPr indent="-457200" lvl="0" marL="457200" rtl="0" algn="l">
              <a:lnSpc>
                <a:spcPct val="100000"/>
              </a:lnSpc>
              <a:spcBef>
                <a:spcPts val="1000"/>
              </a:spcBef>
              <a:spcAft>
                <a:spcPts val="0"/>
              </a:spcAft>
              <a:buSzPts val="1800"/>
              <a:buFont typeface="Noto Sans Symbols"/>
              <a:buChar char="❖"/>
            </a:pPr>
            <a:r>
              <a:rPr lang="en-GB">
                <a:solidFill>
                  <a:schemeClr val="dk1"/>
                </a:solidFill>
              </a:rPr>
              <a:t>Coordinate with other U.S. Government agencies and international partners on the evaluation and scientific use of commercial data.</a:t>
            </a: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fe89bbea3c_4_7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3200"/>
              <a:t>End User License Agreements (EULAs) Summary</a:t>
            </a:r>
            <a:br>
              <a:rPr lang="en-GB" sz="3200"/>
            </a:br>
            <a:endParaRPr sz="3200"/>
          </a:p>
        </p:txBody>
      </p:sp>
      <p:graphicFrame>
        <p:nvGraphicFramePr>
          <p:cNvPr id="473" name="Google Shape;473;gfe89bbea3c_4_74"/>
          <p:cNvGraphicFramePr/>
          <p:nvPr/>
        </p:nvGraphicFramePr>
        <p:xfrm>
          <a:off x="1315778" y="1229878"/>
          <a:ext cx="3000000" cy="3000000"/>
        </p:xfrm>
        <a:graphic>
          <a:graphicData uri="http://schemas.openxmlformats.org/drawingml/2006/table">
            <a:tbl>
              <a:tblPr>
                <a:noFill/>
                <a:tableStyleId>{4B11A71F-D1DC-4066-812F-35D725D87F6B}</a:tableStyleId>
              </a:tblPr>
              <a:tblGrid>
                <a:gridCol w="5323900"/>
                <a:gridCol w="1745700"/>
                <a:gridCol w="1470075"/>
                <a:gridCol w="1106700"/>
              </a:tblGrid>
              <a:tr h="358125">
                <a:tc rowSpan="2">
                  <a:txBody>
                    <a:bodyPr/>
                    <a:lstStyle/>
                    <a:p>
                      <a:pPr indent="0" lvl="0" marL="0" marR="0" rtl="0" algn="ctr">
                        <a:lnSpc>
                          <a:spcPct val="107000"/>
                        </a:lnSpc>
                        <a:spcBef>
                          <a:spcPts val="0"/>
                        </a:spcBef>
                        <a:spcAft>
                          <a:spcPts val="0"/>
                        </a:spcAft>
                        <a:buNone/>
                      </a:pPr>
                      <a:r>
                        <a:rPr b="1" lang="en-GB" sz="2000" u="none" cap="none" strike="noStrike">
                          <a:latin typeface="Arial"/>
                          <a:ea typeface="Arial"/>
                          <a:cs typeface="Arial"/>
                          <a:sym typeface="Arial"/>
                        </a:rPr>
                        <a:t>Authorized User Community</a:t>
                      </a:r>
                      <a:endParaRPr b="1"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gridSpan="3">
                  <a:txBody>
                    <a:bodyPr/>
                    <a:lstStyle/>
                    <a:p>
                      <a:pPr indent="0" lvl="0" marL="0" marR="0" rtl="0" algn="ctr">
                        <a:lnSpc>
                          <a:spcPct val="107000"/>
                        </a:lnSpc>
                        <a:spcBef>
                          <a:spcPts val="0"/>
                        </a:spcBef>
                        <a:spcAft>
                          <a:spcPts val="0"/>
                        </a:spcAft>
                        <a:buNone/>
                      </a:pPr>
                      <a:r>
                        <a:rPr b="1" lang="en-GB" sz="2000" u="none" cap="none" strike="noStrike">
                          <a:latin typeface="Arial"/>
                          <a:ea typeface="Arial"/>
                          <a:cs typeface="Arial"/>
                          <a:sym typeface="Arial"/>
                        </a:rPr>
                        <a:t>Type of EULA</a:t>
                      </a:r>
                      <a:endParaRPr b="1"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hMerge="1"/>
              </a:tr>
              <a:tr h="744300">
                <a:tc vMerge="1"/>
                <a:tc>
                  <a:txBody>
                    <a:bodyPr/>
                    <a:lstStyle/>
                    <a:p>
                      <a:pPr indent="0" lvl="0" marL="0" marR="0" rtl="0" algn="l">
                        <a:lnSpc>
                          <a:spcPct val="107000"/>
                        </a:lnSpc>
                        <a:spcBef>
                          <a:spcPts val="0"/>
                        </a:spcBef>
                        <a:spcAft>
                          <a:spcPts val="0"/>
                        </a:spcAft>
                        <a:buNone/>
                      </a:pPr>
                      <a:r>
                        <a:rPr lang="en-GB" sz="2000" u="none" cap="none" strike="noStrike">
                          <a:latin typeface="Arial"/>
                          <a:ea typeface="Arial"/>
                          <a:cs typeface="Arial"/>
                          <a:sym typeface="Arial"/>
                        </a:rPr>
                        <a:t>Public Release</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GB" sz="2000" u="none" cap="none" strike="noStrike">
                          <a:latin typeface="Arial"/>
                          <a:ea typeface="Arial"/>
                          <a:cs typeface="Arial"/>
                          <a:sym typeface="Arial"/>
                        </a:rPr>
                        <a:t>U.S.G. Plus</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7000"/>
                        </a:lnSpc>
                        <a:spcBef>
                          <a:spcPts val="0"/>
                        </a:spcBef>
                        <a:spcAft>
                          <a:spcPts val="0"/>
                        </a:spcAft>
                        <a:buNone/>
                      </a:pPr>
                      <a:r>
                        <a:rPr lang="en-GB" sz="2000" u="none" cap="none" strike="noStrike">
                          <a:latin typeface="Arial"/>
                          <a:ea typeface="Arial"/>
                          <a:cs typeface="Arial"/>
                          <a:sym typeface="Arial"/>
                        </a:rPr>
                        <a:t>U.S.G.</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636975">
                <a:tc>
                  <a:txBody>
                    <a:bodyPr/>
                    <a:lstStyle/>
                    <a:p>
                      <a:pPr indent="0" lvl="0" marL="0" marR="0" rtl="0" algn="l">
                        <a:lnSpc>
                          <a:spcPct val="107000"/>
                        </a:lnSpc>
                        <a:spcBef>
                          <a:spcPts val="0"/>
                        </a:spcBef>
                        <a:spcAft>
                          <a:spcPts val="0"/>
                        </a:spcAft>
                        <a:buNone/>
                      </a:pPr>
                      <a:r>
                        <a:rPr lang="en-GB" sz="2000" u="none" cap="none" strike="noStrike">
                          <a:latin typeface="Arial"/>
                          <a:ea typeface="Arial"/>
                          <a:cs typeface="Arial"/>
                          <a:sym typeface="Arial"/>
                        </a:rPr>
                        <a:t>U.S. Federal Government including: </a:t>
                      </a:r>
                      <a:endParaRPr sz="2000" u="none" cap="none" strike="noStrike">
                        <a:latin typeface="Arial"/>
                        <a:ea typeface="Arial"/>
                        <a:cs typeface="Arial"/>
                        <a:sym typeface="Arial"/>
                      </a:endParaRPr>
                    </a:p>
                    <a:p>
                      <a:pPr indent="-342900" lvl="0" marL="342900" marR="0" rtl="0" algn="l">
                        <a:lnSpc>
                          <a:spcPct val="107000"/>
                        </a:lnSpc>
                        <a:spcBef>
                          <a:spcPts val="800"/>
                        </a:spcBef>
                        <a:spcAft>
                          <a:spcPts val="0"/>
                        </a:spcAft>
                        <a:buClr>
                          <a:srgbClr val="000000"/>
                        </a:buClr>
                        <a:buSzPts val="2000"/>
                        <a:buFont typeface="Courier New"/>
                        <a:buChar char="o"/>
                      </a:pPr>
                      <a:r>
                        <a:rPr lang="en-GB" sz="2000" u="none" cap="none" strike="noStrike">
                          <a:solidFill>
                            <a:srgbClr val="000000"/>
                          </a:solidFill>
                          <a:latin typeface="Arial"/>
                          <a:ea typeface="Arial"/>
                          <a:cs typeface="Arial"/>
                          <a:sym typeface="Arial"/>
                        </a:rPr>
                        <a:t>U.S. State/Local/Tribal Government; Academia; Contractors and Grantees associated with Government Agency </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GB" sz="2000" u="none" cap="none" strike="noStrike">
                          <a:latin typeface="Arial"/>
                          <a:ea typeface="Arial"/>
                          <a:cs typeface="Arial"/>
                          <a:sym typeface="Arial"/>
                        </a:rPr>
                        <a:t> </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GB" sz="2000" u="none" cap="none" strike="noStrike">
                          <a:latin typeface="Arial"/>
                          <a:ea typeface="Arial"/>
                          <a:cs typeface="Arial"/>
                          <a:sym typeface="Arial"/>
                        </a:rPr>
                        <a:t> </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GB" sz="2000" u="none" cap="none" strike="noStrike">
                          <a:latin typeface="Arial"/>
                          <a:ea typeface="Arial"/>
                          <a:cs typeface="Arial"/>
                          <a:sym typeface="Arial"/>
                        </a:rPr>
                        <a:t>X</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44300">
                <a:tc>
                  <a:txBody>
                    <a:bodyPr/>
                    <a:lstStyle/>
                    <a:p>
                      <a:pPr indent="0" lvl="0" marL="0" marR="0" rtl="0" algn="l">
                        <a:lnSpc>
                          <a:spcPct val="107000"/>
                        </a:lnSpc>
                        <a:spcBef>
                          <a:spcPts val="0"/>
                        </a:spcBef>
                        <a:spcAft>
                          <a:spcPts val="0"/>
                        </a:spcAft>
                        <a:buNone/>
                      </a:pPr>
                      <a:r>
                        <a:rPr lang="en-GB" sz="2000" u="none" cap="none" strike="noStrike">
                          <a:latin typeface="Arial"/>
                          <a:ea typeface="Arial"/>
                          <a:cs typeface="Arial"/>
                          <a:sym typeface="Arial"/>
                        </a:rPr>
                        <a:t>U. S. Federal Government, Foreign Civil Partners</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GB" sz="2000" u="none" cap="none" strike="noStrike">
                          <a:latin typeface="Arial"/>
                          <a:ea typeface="Arial"/>
                          <a:cs typeface="Arial"/>
                          <a:sym typeface="Arial"/>
                        </a:rPr>
                        <a:t> </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GB" sz="2000" u="none" cap="none" strike="noStrike">
                          <a:latin typeface="Arial"/>
                          <a:ea typeface="Arial"/>
                          <a:cs typeface="Arial"/>
                          <a:sym typeface="Arial"/>
                        </a:rPr>
                        <a:t>X</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GB" sz="2000" u="none" cap="none" strike="noStrike">
                          <a:latin typeface="Arial"/>
                          <a:ea typeface="Arial"/>
                          <a:cs typeface="Arial"/>
                          <a:sym typeface="Arial"/>
                        </a:rPr>
                        <a:t>X</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8125">
                <a:tc>
                  <a:txBody>
                    <a:bodyPr/>
                    <a:lstStyle/>
                    <a:p>
                      <a:pPr indent="0" lvl="0" marL="0" marR="0" rtl="0" algn="l">
                        <a:lnSpc>
                          <a:spcPct val="107000"/>
                        </a:lnSpc>
                        <a:spcBef>
                          <a:spcPts val="0"/>
                        </a:spcBef>
                        <a:spcAft>
                          <a:spcPts val="0"/>
                        </a:spcAft>
                        <a:buNone/>
                      </a:pPr>
                      <a:r>
                        <a:rPr lang="en-GB" sz="2000" u="none" cap="none" strike="noStrike">
                          <a:latin typeface="Arial"/>
                          <a:ea typeface="Arial"/>
                          <a:cs typeface="Arial"/>
                          <a:sym typeface="Arial"/>
                        </a:rPr>
                        <a:t>Public Release</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GB" sz="2000" u="none" cap="none" strike="noStrike">
                          <a:latin typeface="Arial"/>
                          <a:ea typeface="Arial"/>
                          <a:cs typeface="Arial"/>
                          <a:sym typeface="Arial"/>
                        </a:rPr>
                        <a:t>X</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GB" sz="2000" u="none" cap="none" strike="noStrike">
                          <a:latin typeface="Arial"/>
                          <a:ea typeface="Arial"/>
                          <a:cs typeface="Arial"/>
                          <a:sym typeface="Arial"/>
                        </a:rPr>
                        <a:t>X</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None/>
                      </a:pPr>
                      <a:r>
                        <a:rPr lang="en-GB" sz="2000" u="none" cap="none" strike="noStrike">
                          <a:latin typeface="Arial"/>
                          <a:ea typeface="Arial"/>
                          <a:cs typeface="Arial"/>
                          <a:sym typeface="Arial"/>
                        </a:rPr>
                        <a:t>X</a:t>
                      </a:r>
                      <a:endParaRPr sz="2000" u="none" cap="none" strike="noStrike">
                        <a:latin typeface="Arial"/>
                        <a:ea typeface="Arial"/>
                        <a:cs typeface="Arial"/>
                        <a:sym typeface="Arial"/>
                      </a:endParaRPr>
                    </a:p>
                  </a:txBody>
                  <a:tcPr marT="0" marB="0" marR="68575" marL="68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474" name="Google Shape;474;gfe89bbea3c_4_74"/>
          <p:cNvSpPr/>
          <p:nvPr/>
        </p:nvSpPr>
        <p:spPr>
          <a:xfrm>
            <a:off x="1201561" y="5612461"/>
            <a:ext cx="3331361"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Scientific Non-Commercial Use License</a:t>
            </a:r>
            <a:endParaRPr b="0" i="0" sz="1400" u="none" cap="none" strike="noStrike">
              <a:solidFill>
                <a:schemeClr val="dk1"/>
              </a:solidFill>
              <a:latin typeface="Arial"/>
              <a:ea typeface="Arial"/>
              <a:cs typeface="Arial"/>
              <a:sym typeface="Arial"/>
            </a:endParaRPr>
          </a:p>
        </p:txBody>
      </p:sp>
      <p:sp>
        <p:nvSpPr>
          <p:cNvPr id="475" name="Google Shape;475;gfe89bbea3c_4_74"/>
          <p:cNvSpPr/>
          <p:nvPr/>
        </p:nvSpPr>
        <p:spPr>
          <a:xfrm>
            <a:off x="1201561" y="5969072"/>
            <a:ext cx="10058400" cy="30773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Tiered EULA approach is modeled after National Reconnaissance Office’s (NRO’s) family of EULAs.</a:t>
            </a:r>
            <a:endParaRPr b="0" i="0" sz="105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fe89bbea3c_4_81"/>
          <p:cNvSpPr txBox="1"/>
          <p:nvPr>
            <p:ph idx="1" type="body"/>
          </p:nvPr>
        </p:nvSpPr>
        <p:spPr>
          <a:xfrm>
            <a:off x="324233" y="1558533"/>
            <a:ext cx="11495400" cy="4827900"/>
          </a:xfrm>
          <a:prstGeom prst="rect">
            <a:avLst/>
          </a:prstGeom>
          <a:noFill/>
          <a:ln>
            <a:noFill/>
          </a:ln>
        </p:spPr>
        <p:txBody>
          <a:bodyPr anchorCtr="0" anchor="t" bIns="45700" lIns="91425" spcFirstLastPara="1" rIns="91425" wrap="square" tIns="45700">
            <a:spAutoFit/>
          </a:bodyPr>
          <a:lstStyle/>
          <a:p>
            <a:pPr indent="-342900" lvl="0" marL="571500" rtl="0" algn="l">
              <a:lnSpc>
                <a:spcPct val="100000"/>
              </a:lnSpc>
              <a:spcBef>
                <a:spcPts val="1000"/>
              </a:spcBef>
              <a:spcAft>
                <a:spcPts val="0"/>
              </a:spcAft>
              <a:buClr>
                <a:schemeClr val="dk1"/>
              </a:buClr>
              <a:buSzPts val="1800"/>
              <a:buFont typeface="Noto Sans Symbols"/>
              <a:buChar char="❖"/>
            </a:pPr>
            <a:r>
              <a:rPr lang="en-GB" sz="2000">
                <a:solidFill>
                  <a:schemeClr val="dk1"/>
                </a:solidFill>
              </a:rPr>
              <a:t>In 2021, CSDA licensing agreements expanded to broaden the applicability for scientific applications across the U.S. Government</a:t>
            </a:r>
            <a:endParaRPr>
              <a:solidFill>
                <a:schemeClr val="dk1"/>
              </a:solidFill>
            </a:endParaRPr>
          </a:p>
          <a:p>
            <a:pPr indent="-342900" lvl="2" marL="1027113" rtl="0" algn="l">
              <a:lnSpc>
                <a:spcPct val="90000"/>
              </a:lnSpc>
              <a:spcBef>
                <a:spcPts val="500"/>
              </a:spcBef>
              <a:spcAft>
                <a:spcPts val="0"/>
              </a:spcAft>
              <a:buClr>
                <a:schemeClr val="dk1"/>
              </a:buClr>
              <a:buSzPts val="1800"/>
              <a:buFont typeface="Noto Sans Symbols"/>
              <a:buChar char="▪"/>
            </a:pPr>
            <a:r>
              <a:rPr lang="en-GB" sz="2000">
                <a:solidFill>
                  <a:schemeClr val="dk1"/>
                </a:solidFill>
              </a:rPr>
              <a:t>Spire Global, Inc.:  Available to Federal/State/Local/Tribal Governments &amp; funded research</a:t>
            </a:r>
            <a:endParaRPr>
              <a:solidFill>
                <a:schemeClr val="dk1"/>
              </a:solidFill>
            </a:endParaRPr>
          </a:p>
          <a:p>
            <a:pPr indent="-342900" lvl="4" marL="1484313" rtl="0" algn="l">
              <a:lnSpc>
                <a:spcPct val="90000"/>
              </a:lnSpc>
              <a:spcBef>
                <a:spcPts val="500"/>
              </a:spcBef>
              <a:spcAft>
                <a:spcPts val="0"/>
              </a:spcAft>
              <a:buClr>
                <a:schemeClr val="dk1"/>
              </a:buClr>
              <a:buSzPts val="1800"/>
              <a:buFont typeface="Courier New"/>
              <a:buChar char="o"/>
            </a:pPr>
            <a:r>
              <a:rPr lang="en-GB" sz="2000">
                <a:solidFill>
                  <a:schemeClr val="dk1"/>
                </a:solidFill>
              </a:rPr>
              <a:t>Full GNSS Science Data Catalog</a:t>
            </a:r>
            <a:endParaRPr>
              <a:solidFill>
                <a:schemeClr val="dk1"/>
              </a:solidFill>
            </a:endParaRPr>
          </a:p>
          <a:p>
            <a:pPr indent="-342900" lvl="2" marL="1027113" rtl="0" algn="l">
              <a:lnSpc>
                <a:spcPct val="90000"/>
              </a:lnSpc>
              <a:spcBef>
                <a:spcPts val="500"/>
              </a:spcBef>
              <a:spcAft>
                <a:spcPts val="0"/>
              </a:spcAft>
              <a:buClr>
                <a:schemeClr val="dk1"/>
              </a:buClr>
              <a:buSzPts val="1800"/>
              <a:buFont typeface="Noto Sans Symbols"/>
              <a:buChar char="▪"/>
            </a:pPr>
            <a:r>
              <a:rPr lang="en-GB" sz="2000">
                <a:solidFill>
                  <a:schemeClr val="dk1"/>
                </a:solidFill>
              </a:rPr>
              <a:t>Planet Labs:  Available to Federal Civilian Agencies, National Science Foundation (NSF), </a:t>
            </a:r>
            <a:r>
              <a:rPr lang="en-GB">
                <a:solidFill>
                  <a:schemeClr val="dk1"/>
                </a:solidFill>
              </a:rPr>
              <a:t>and</a:t>
            </a:r>
            <a:r>
              <a:rPr lang="en-GB" sz="2000">
                <a:solidFill>
                  <a:schemeClr val="dk1"/>
                </a:solidFill>
              </a:rPr>
              <a:t> their funded research </a:t>
            </a:r>
            <a:endParaRPr>
              <a:solidFill>
                <a:schemeClr val="dk1"/>
              </a:solidFill>
            </a:endParaRPr>
          </a:p>
          <a:p>
            <a:pPr indent="-342900" lvl="4" marL="1484313" rtl="0" algn="l">
              <a:lnSpc>
                <a:spcPct val="90000"/>
              </a:lnSpc>
              <a:spcBef>
                <a:spcPts val="500"/>
              </a:spcBef>
              <a:spcAft>
                <a:spcPts val="0"/>
              </a:spcAft>
              <a:buClr>
                <a:schemeClr val="dk1"/>
              </a:buClr>
              <a:buSzPts val="1800"/>
              <a:buFont typeface="Courier New"/>
              <a:buChar char="o"/>
            </a:pPr>
            <a:r>
              <a:rPr lang="en-GB" sz="2000">
                <a:solidFill>
                  <a:schemeClr val="dk1"/>
                </a:solidFill>
              </a:rPr>
              <a:t>Full PlanetScope and RapidEye archive</a:t>
            </a:r>
            <a:endParaRPr>
              <a:solidFill>
                <a:schemeClr val="dk1"/>
              </a:solidFill>
            </a:endParaRPr>
          </a:p>
          <a:p>
            <a:pPr indent="-342900" lvl="3" marL="1027113" rtl="0" algn="l">
              <a:lnSpc>
                <a:spcPct val="90000"/>
              </a:lnSpc>
              <a:spcBef>
                <a:spcPts val="500"/>
              </a:spcBef>
              <a:spcAft>
                <a:spcPts val="0"/>
              </a:spcAft>
              <a:buClr>
                <a:schemeClr val="dk1"/>
              </a:buClr>
              <a:buSzPts val="1800"/>
              <a:buFont typeface="Noto Sans Symbols"/>
              <a:buChar char="▪"/>
            </a:pPr>
            <a:r>
              <a:rPr lang="en-GB" sz="2000">
                <a:solidFill>
                  <a:schemeClr val="dk1"/>
                </a:solidFill>
              </a:rPr>
              <a:t>Other licensing details remain similar:</a:t>
            </a:r>
            <a:endParaRPr>
              <a:solidFill>
                <a:schemeClr val="dk1"/>
              </a:solidFill>
            </a:endParaRPr>
          </a:p>
          <a:p>
            <a:pPr indent="-342900" lvl="4" marL="1484313" rtl="0" algn="l">
              <a:lnSpc>
                <a:spcPct val="90000"/>
              </a:lnSpc>
              <a:spcBef>
                <a:spcPts val="500"/>
              </a:spcBef>
              <a:spcAft>
                <a:spcPts val="0"/>
              </a:spcAft>
              <a:buClr>
                <a:schemeClr val="dk1"/>
              </a:buClr>
              <a:buSzPts val="1800"/>
              <a:buFont typeface="Courier New"/>
              <a:buChar char="o"/>
            </a:pPr>
            <a:r>
              <a:rPr lang="en-GB" sz="2000">
                <a:solidFill>
                  <a:schemeClr val="dk1"/>
                </a:solidFill>
              </a:rPr>
              <a:t>30-day latency; scientific use only</a:t>
            </a:r>
            <a:endParaRPr>
              <a:solidFill>
                <a:schemeClr val="dk1"/>
              </a:solidFill>
            </a:endParaRPr>
          </a:p>
          <a:p>
            <a:pPr indent="-342900" lvl="0" marL="571500" rtl="0" algn="l">
              <a:lnSpc>
                <a:spcPct val="100000"/>
              </a:lnSpc>
              <a:spcBef>
                <a:spcPts val="1000"/>
              </a:spcBef>
              <a:spcAft>
                <a:spcPts val="0"/>
              </a:spcAft>
              <a:buClr>
                <a:schemeClr val="dk1"/>
              </a:buClr>
              <a:buSzPts val="1800"/>
              <a:buFont typeface="Noto Sans Symbols"/>
              <a:buChar char="❖"/>
            </a:pPr>
            <a:r>
              <a:rPr lang="en-GB" sz="2000">
                <a:solidFill>
                  <a:schemeClr val="dk1"/>
                </a:solidFill>
              </a:rPr>
              <a:t>On-ramp 2 and beyond vendors– utilize the broaden licenses: USG, USG Plus, and Public Release</a:t>
            </a:r>
            <a:endParaRPr>
              <a:solidFill>
                <a:schemeClr val="dk1"/>
              </a:solidFill>
            </a:endParaRPr>
          </a:p>
          <a:p>
            <a:pPr indent="-342900" lvl="0" marL="571500" rtl="0" algn="l">
              <a:lnSpc>
                <a:spcPct val="100000"/>
              </a:lnSpc>
              <a:spcBef>
                <a:spcPts val="1000"/>
              </a:spcBef>
              <a:spcAft>
                <a:spcPts val="0"/>
              </a:spcAft>
              <a:buClr>
                <a:schemeClr val="dk1"/>
              </a:buClr>
              <a:buSzPts val="1800"/>
              <a:buFont typeface="Noto Sans Symbols"/>
              <a:buChar char="❖"/>
            </a:pPr>
            <a:r>
              <a:rPr lang="en-GB" sz="2000">
                <a:solidFill>
                  <a:schemeClr val="dk1"/>
                </a:solidFill>
              </a:rPr>
              <a:t>These licensing uplifts will make the data more readily-available across the government and improve both value and interagency collaboration.</a:t>
            </a:r>
            <a:br>
              <a:rPr lang="en-GB" sz="2000">
                <a:solidFill>
                  <a:schemeClr val="dk1"/>
                </a:solidFill>
              </a:rPr>
            </a:br>
            <a:endParaRPr sz="2000">
              <a:solidFill>
                <a:schemeClr val="dk1"/>
              </a:solidFill>
            </a:endParaRPr>
          </a:p>
        </p:txBody>
      </p:sp>
      <p:sp>
        <p:nvSpPr>
          <p:cNvPr id="481" name="Google Shape;481;gfe89bbea3c_4_81"/>
          <p:cNvSpPr txBox="1"/>
          <p:nvPr>
            <p:ph type="title"/>
          </p:nvPr>
        </p:nvSpPr>
        <p:spPr>
          <a:xfrm>
            <a:off x="176048" y="175939"/>
            <a:ext cx="9387000" cy="702000"/>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rgbClr val="65CBF9"/>
              </a:buClr>
              <a:buSzPts val="4000"/>
              <a:buFont typeface="Arial"/>
              <a:buNone/>
            </a:pPr>
            <a:r>
              <a:rPr lang="en-GB"/>
              <a:t>CSDA Program License Uplifts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
          <p:cNvSpPr txBox="1"/>
          <p:nvPr/>
        </p:nvSpPr>
        <p:spPr>
          <a:xfrm>
            <a:off x="94020" y="103248"/>
            <a:ext cx="866851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Arial"/>
                <a:ea typeface="Arial"/>
                <a:cs typeface="Arial"/>
                <a:sym typeface="Arial"/>
              </a:rPr>
              <a:t>Session objectives &amp; decisions</a:t>
            </a:r>
            <a:endParaRPr b="0" i="0" sz="1400" u="none" cap="none" strike="noStrike">
              <a:solidFill>
                <a:srgbClr val="000000"/>
              </a:solidFill>
              <a:latin typeface="Arial"/>
              <a:ea typeface="Arial"/>
              <a:cs typeface="Arial"/>
              <a:sym typeface="Arial"/>
            </a:endParaRPr>
          </a:p>
        </p:txBody>
      </p:sp>
      <p:sp>
        <p:nvSpPr>
          <p:cNvPr id="228" name="Google Shape;228;p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29" name="Google Shape;229;p3"/>
          <p:cNvSpPr txBox="1"/>
          <p:nvPr/>
        </p:nvSpPr>
        <p:spPr>
          <a:xfrm>
            <a:off x="357105" y="1290957"/>
            <a:ext cx="11112000" cy="3663300"/>
          </a:xfrm>
          <a:prstGeom prst="rect">
            <a:avLst/>
          </a:prstGeom>
          <a:noFill/>
          <a:ln>
            <a:noFill/>
          </a:ln>
        </p:spPr>
        <p:txBody>
          <a:bodyPr anchorCtr="0" anchor="t" bIns="45700" lIns="91425" spcFirstLastPara="1" rIns="91425" wrap="square" tIns="45700">
            <a:spAutoFit/>
          </a:bodyPr>
          <a:lstStyle/>
          <a:p>
            <a:pPr indent="-214311" lvl="0" marL="214311" marR="0" rtl="0" algn="l">
              <a:lnSpc>
                <a:spcPct val="150000"/>
              </a:lnSpc>
              <a:spcBef>
                <a:spcPts val="0"/>
              </a:spcBef>
              <a:spcAft>
                <a:spcPts val="0"/>
              </a:spcAft>
              <a:buClr>
                <a:schemeClr val="dk1"/>
              </a:buClr>
              <a:buSzPts val="1600"/>
              <a:buFont typeface="Noto Sans Symbols"/>
              <a:buChar char="❖"/>
            </a:pPr>
            <a:r>
              <a:rPr b="1" i="1" lang="en-GB" sz="1600" u="none" cap="none" strike="noStrike">
                <a:solidFill>
                  <a:schemeClr val="dk1"/>
                </a:solidFill>
                <a:latin typeface="Arial"/>
                <a:ea typeface="Arial"/>
                <a:cs typeface="Arial"/>
                <a:sym typeface="Arial"/>
              </a:rPr>
              <a:t>Objectives: </a:t>
            </a:r>
            <a:endParaRPr b="1"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Noto Sans Symbols"/>
              <a:buChar char="❖"/>
            </a:pPr>
            <a:r>
              <a:rPr i="1" lang="en-GB" sz="1600">
                <a:solidFill>
                  <a:schemeClr val="dk1"/>
                </a:solidFill>
              </a:rPr>
              <a:t>Continuation of the thread started at SIT-37, but in person!</a:t>
            </a:r>
            <a:endParaRPr i="1" sz="1600">
              <a:solidFill>
                <a:schemeClr val="dk1"/>
              </a:solidFill>
            </a:endParaRPr>
          </a:p>
          <a:p>
            <a:pPr indent="-330200" lvl="1" marL="914400" marR="0" rtl="0" algn="l">
              <a:lnSpc>
                <a:spcPct val="150000"/>
              </a:lnSpc>
              <a:spcBef>
                <a:spcPts val="0"/>
              </a:spcBef>
              <a:spcAft>
                <a:spcPts val="0"/>
              </a:spcAft>
              <a:buClr>
                <a:schemeClr val="dk1"/>
              </a:buClr>
              <a:buSzPts val="1600"/>
              <a:buChar char="❖"/>
            </a:pPr>
            <a:r>
              <a:rPr i="1" lang="en-GB" sz="1600">
                <a:solidFill>
                  <a:schemeClr val="dk1"/>
                </a:solidFill>
              </a:rPr>
              <a:t>Namely…r</a:t>
            </a:r>
            <a:r>
              <a:rPr b="0" i="1" lang="en-GB" sz="1600" u="none" cap="none" strike="noStrike">
                <a:solidFill>
                  <a:schemeClr val="dk1"/>
                </a:solidFill>
                <a:latin typeface="Arial"/>
                <a:ea typeface="Arial"/>
                <a:cs typeface="Arial"/>
                <a:sym typeface="Arial"/>
              </a:rPr>
              <a:t>eflection on the new geometries in the satellite EO sector, including increasing proportion of commercial missions, and CEOS agency arrangements for commercial data buy and partnerships - hearing agency experiences and examples and strategising how public programmes and CEOS must adapt in the decade ahead with this new context. </a:t>
            </a:r>
            <a:endParaRPr b="0" i="1" sz="1600" u="none" cap="none" strike="noStrike">
              <a:solidFill>
                <a:schemeClr val="dk1"/>
              </a:solidFill>
              <a:latin typeface="Arial"/>
              <a:ea typeface="Arial"/>
              <a:cs typeface="Arial"/>
              <a:sym typeface="Arial"/>
            </a:endParaRPr>
          </a:p>
          <a:p>
            <a:pPr indent="0" lvl="0" marL="914400" marR="0" rtl="0" algn="l">
              <a:lnSpc>
                <a:spcPct val="150000"/>
              </a:lnSpc>
              <a:spcBef>
                <a:spcPts val="0"/>
              </a:spcBef>
              <a:spcAft>
                <a:spcPts val="0"/>
              </a:spcAft>
              <a:buNone/>
            </a:pPr>
            <a:r>
              <a:t/>
            </a:r>
            <a:endParaRPr i="1" sz="1600">
              <a:solidFill>
                <a:schemeClr val="dk1"/>
              </a:solidFill>
            </a:endParaRPr>
          </a:p>
          <a:p>
            <a:pPr indent="-330200" lvl="1" marL="914400" marR="0" rtl="0" algn="l">
              <a:lnSpc>
                <a:spcPct val="150000"/>
              </a:lnSpc>
              <a:spcBef>
                <a:spcPts val="0"/>
              </a:spcBef>
              <a:spcAft>
                <a:spcPts val="0"/>
              </a:spcAft>
              <a:buClr>
                <a:schemeClr val="dk1"/>
              </a:buClr>
              <a:buSzPts val="1600"/>
              <a:buChar char="❖"/>
            </a:pPr>
            <a:r>
              <a:rPr i="1" lang="en-GB" sz="1600">
                <a:solidFill>
                  <a:schemeClr val="dk1"/>
                </a:solidFill>
              </a:rPr>
              <a:t>T</a:t>
            </a:r>
            <a:r>
              <a:rPr b="0" i="1" lang="en-GB" sz="1600" u="none" cap="none" strike="noStrike">
                <a:solidFill>
                  <a:schemeClr val="dk1"/>
                </a:solidFill>
                <a:latin typeface="Arial"/>
                <a:ea typeface="Arial"/>
                <a:cs typeface="Arial"/>
                <a:sym typeface="Arial"/>
              </a:rPr>
              <a:t>he </a:t>
            </a:r>
            <a:r>
              <a:rPr b="0" i="1" lang="en-GB" sz="1600" u="sng" cap="none" strike="noStrike">
                <a:solidFill>
                  <a:schemeClr val="hlink"/>
                </a:solidFill>
                <a:latin typeface="Arial"/>
                <a:ea typeface="Arial"/>
                <a:cs typeface="Arial"/>
                <a:sym typeface="Arial"/>
                <a:hlinkClick r:id="rId3"/>
              </a:rPr>
              <a:t>background paper</a:t>
            </a:r>
            <a:r>
              <a:rPr b="0" i="1" lang="en-GB" sz="1600" u="none" cap="none" strike="noStrike">
                <a:solidFill>
                  <a:schemeClr val="dk1"/>
                </a:solidFill>
                <a:latin typeface="Arial"/>
                <a:ea typeface="Arial"/>
                <a:cs typeface="Arial"/>
                <a:sym typeface="Arial"/>
              </a:rPr>
              <a:t> first distributed ahead of SIT-37 </a:t>
            </a:r>
            <a:r>
              <a:rPr i="1" lang="en-GB" sz="1600">
                <a:solidFill>
                  <a:schemeClr val="dk1"/>
                </a:solidFill>
              </a:rPr>
              <a:t>has</a:t>
            </a:r>
            <a:r>
              <a:rPr b="0" i="1" lang="en-GB" sz="1600" u="none" cap="none" strike="noStrike">
                <a:solidFill>
                  <a:schemeClr val="dk1"/>
                </a:solidFill>
                <a:latin typeface="Arial"/>
                <a:ea typeface="Arial"/>
                <a:cs typeface="Arial"/>
                <a:sym typeface="Arial"/>
              </a:rPr>
              <a:t> further context and objectives.</a:t>
            </a:r>
            <a:endParaRPr b="0" i="1" sz="1600" u="none" cap="none" strike="noStrike">
              <a:solidFill>
                <a:schemeClr val="dk1"/>
              </a:solidFill>
              <a:latin typeface="Arial"/>
              <a:ea typeface="Arial"/>
              <a:cs typeface="Arial"/>
              <a:sym typeface="Arial"/>
            </a:endParaRPr>
          </a:p>
          <a:p>
            <a:pPr indent="0" lvl="0" marL="914400" marR="0" rtl="0" algn="l">
              <a:lnSpc>
                <a:spcPct val="150000"/>
              </a:lnSpc>
              <a:spcBef>
                <a:spcPts val="0"/>
              </a:spcBef>
              <a:spcAft>
                <a:spcPts val="0"/>
              </a:spcAft>
              <a:buClr>
                <a:srgbClr val="000000"/>
              </a:buClr>
              <a:buSzPts val="1600"/>
              <a:buFont typeface="Arial"/>
              <a:buNone/>
            </a:pPr>
            <a:r>
              <a:t/>
            </a:r>
            <a:endParaRPr b="0" i="1"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0" i="1" sz="16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fe89bbea3c_4_86"/>
          <p:cNvSpPr txBox="1"/>
          <p:nvPr>
            <p:ph idx="1" type="body"/>
          </p:nvPr>
        </p:nvSpPr>
        <p:spPr>
          <a:xfrm>
            <a:off x="324225" y="1228724"/>
            <a:ext cx="11495400" cy="49926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sz="2400"/>
              <a:t>On-ramp #3: On-ramp of qualified vendors from third RFI (December 2020) is underway. Sole source synopsis posted for Capella Space, ICEYE U.S., Inc, GeoOptics, Inc, and GHGSat, Inc. </a:t>
            </a:r>
            <a:endParaRPr/>
          </a:p>
          <a:p>
            <a:pPr indent="-381000" lvl="1" marL="914400" rtl="0" algn="l">
              <a:lnSpc>
                <a:spcPct val="90000"/>
              </a:lnSpc>
              <a:spcBef>
                <a:spcPts val="500"/>
              </a:spcBef>
              <a:spcAft>
                <a:spcPts val="0"/>
              </a:spcAft>
              <a:buSzPts val="2400"/>
              <a:buChar char="▪"/>
            </a:pPr>
            <a:r>
              <a:rPr lang="en-GB" sz="2000"/>
              <a:t>Selection of Principal Investigators (PIs) for evaluations via ROSES 2022 (A. 43); Proposals Due: July 21, 2022; Review panels being assembled</a:t>
            </a:r>
            <a:endParaRPr/>
          </a:p>
          <a:p>
            <a:pPr indent="-381000" lvl="1" marL="914400" rtl="0" algn="l">
              <a:lnSpc>
                <a:spcPct val="90000"/>
              </a:lnSpc>
              <a:spcBef>
                <a:spcPts val="500"/>
              </a:spcBef>
              <a:spcAft>
                <a:spcPts val="0"/>
              </a:spcAft>
              <a:buSzPts val="2400"/>
              <a:buChar char="▪"/>
            </a:pPr>
            <a:r>
              <a:rPr lang="en-GB" sz="2000"/>
              <a:t>Procurements are underway</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sz="2400"/>
              <a:t>Future On-ramp Plans</a:t>
            </a:r>
            <a:endParaRPr/>
          </a:p>
          <a:p>
            <a:pPr indent="-381000" lvl="1" marL="914400" rtl="0" algn="l">
              <a:lnSpc>
                <a:spcPct val="90000"/>
              </a:lnSpc>
              <a:spcBef>
                <a:spcPts val="500"/>
              </a:spcBef>
              <a:spcAft>
                <a:spcPts val="0"/>
              </a:spcAft>
              <a:buSzPts val="2400"/>
              <a:buChar char="▪"/>
            </a:pPr>
            <a:r>
              <a:rPr lang="en-GB" sz="2000">
                <a:solidFill>
                  <a:schemeClr val="dk1"/>
                </a:solidFill>
              </a:rPr>
              <a:t>Moving from BPAs to Multiple-Award Indefinite-Delivery, Indefinite-Quantity (IDIQ) contract with Firm-Fixed-Price (FFP) task orders, FY2023</a:t>
            </a:r>
            <a:endParaRPr/>
          </a:p>
          <a:p>
            <a:pPr indent="-355600" lvl="2" marL="1371600" rtl="0" algn="l">
              <a:lnSpc>
                <a:spcPct val="90000"/>
              </a:lnSpc>
              <a:spcBef>
                <a:spcPts val="500"/>
              </a:spcBef>
              <a:spcAft>
                <a:spcPts val="0"/>
              </a:spcAft>
              <a:buSzPts val="2000"/>
              <a:buChar char="o"/>
            </a:pPr>
            <a:r>
              <a:rPr lang="en-GB" sz="1600"/>
              <a:t>On-ramp new vendors for evaluation of new commercial Earth observing data products</a:t>
            </a:r>
            <a:endParaRPr/>
          </a:p>
          <a:p>
            <a:pPr indent="-355600" lvl="2" marL="1371600" rtl="0" algn="l">
              <a:lnSpc>
                <a:spcPct val="90000"/>
              </a:lnSpc>
              <a:spcBef>
                <a:spcPts val="500"/>
              </a:spcBef>
              <a:spcAft>
                <a:spcPts val="0"/>
              </a:spcAft>
              <a:buSzPts val="2000"/>
              <a:buChar char="o"/>
            </a:pPr>
            <a:r>
              <a:rPr lang="en-GB" sz="1600"/>
              <a:t>Sustained use and dissemination of previously CSDA evaluated data products </a:t>
            </a:r>
            <a:endParaRPr/>
          </a:p>
          <a:p>
            <a:pPr indent="-381000" lvl="1" marL="914400" rtl="0" algn="l">
              <a:lnSpc>
                <a:spcPct val="90000"/>
              </a:lnSpc>
              <a:spcBef>
                <a:spcPts val="500"/>
              </a:spcBef>
              <a:spcAft>
                <a:spcPts val="0"/>
              </a:spcAft>
              <a:buSzPts val="2400"/>
              <a:buChar char="▪"/>
            </a:pPr>
            <a:r>
              <a:rPr lang="en-GB" sz="2000"/>
              <a:t>NASA will continue to require End User License Agreements (EULAs) to enable broad levels of dissemination and shareability of the commercial data with the US government agencies and partners.</a:t>
            </a:r>
            <a:endParaRPr/>
          </a:p>
          <a:p>
            <a:pPr indent="-381000" lvl="1" marL="914400" rtl="0" algn="l">
              <a:lnSpc>
                <a:spcPct val="90000"/>
              </a:lnSpc>
              <a:spcBef>
                <a:spcPts val="500"/>
              </a:spcBef>
              <a:spcAft>
                <a:spcPts val="0"/>
              </a:spcAft>
              <a:buSzPts val="2400"/>
              <a:buChar char="▪"/>
            </a:pPr>
            <a:r>
              <a:rPr lang="en-GB" sz="2000"/>
              <a:t>Pre-solicitation Synopsis released April 12, 2022</a:t>
            </a:r>
            <a:endParaRPr/>
          </a:p>
        </p:txBody>
      </p:sp>
      <p:sp>
        <p:nvSpPr>
          <p:cNvPr id="487" name="Google Shape;487;gfe89bbea3c_4_8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4000"/>
              <a:t>Upcoming On-ramps and Evaluations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fe89bbea3c_4_91"/>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b="1" lang="en-GB" sz="2800">
                <a:latin typeface="Calibri"/>
                <a:ea typeface="Calibri"/>
                <a:cs typeface="Calibri"/>
                <a:sym typeface="Calibri"/>
              </a:rPr>
              <a:t>ESA/NASA Joint Program Planning Group Sub-Group 3: Ground Segments and Data: </a:t>
            </a:r>
            <a:r>
              <a:rPr i="1" lang="en-GB"/>
              <a:t>Coordinated evaluation of commercial Third Party mission data</a:t>
            </a:r>
            <a:endParaRPr/>
          </a:p>
          <a:p>
            <a:pPr indent="-381000" lvl="1" marL="914400" rtl="0" algn="l">
              <a:lnSpc>
                <a:spcPct val="90000"/>
              </a:lnSpc>
              <a:spcBef>
                <a:spcPts val="500"/>
              </a:spcBef>
              <a:spcAft>
                <a:spcPts val="0"/>
              </a:spcAft>
              <a:buSzPts val="2400"/>
              <a:buChar char="▪"/>
            </a:pPr>
            <a:r>
              <a:rPr lang="en-GB"/>
              <a:t>Elaborated common data assessment guidelines to be used to support future NASA and ESA evaluation of commercial missions </a:t>
            </a:r>
            <a:endParaRPr/>
          </a:p>
          <a:p>
            <a:pPr indent="-355600" lvl="2" marL="1371600" rtl="0" algn="l">
              <a:lnSpc>
                <a:spcPct val="90000"/>
              </a:lnSpc>
              <a:spcBef>
                <a:spcPts val="500"/>
              </a:spcBef>
              <a:spcAft>
                <a:spcPts val="0"/>
              </a:spcAft>
              <a:buSzPts val="2000"/>
              <a:buChar char="o"/>
            </a:pPr>
            <a:r>
              <a:rPr i="1" lang="en-GB"/>
              <a:t>Drafted Joint ESA-NASA </a:t>
            </a:r>
            <a:r>
              <a:rPr i="1" lang="en-GB" sz="2000"/>
              <a:t>Earth Observation Mission Quality Framework Guidelines for Optical and Synthetic Aperture Radar (SAR)</a:t>
            </a:r>
            <a:endParaRPr i="1"/>
          </a:p>
          <a:p>
            <a:pPr indent="-381000" lvl="1" marL="914400" rtl="0" algn="l">
              <a:lnSpc>
                <a:spcPct val="90000"/>
              </a:lnSpc>
              <a:spcBef>
                <a:spcPts val="500"/>
              </a:spcBef>
              <a:spcAft>
                <a:spcPts val="0"/>
              </a:spcAft>
              <a:buSzPts val="2400"/>
              <a:buChar char="▪"/>
            </a:pPr>
            <a:r>
              <a:rPr lang="en-GB"/>
              <a:t>Performed cross-assessment of some commercial missions, in particular Planet constellations (PlanetScope and SkySat constellations), exchanging information on the evaluation before publication</a:t>
            </a:r>
            <a:endParaRPr/>
          </a:p>
          <a:p>
            <a:pPr indent="-381000" lvl="1" marL="914400" rtl="0" algn="l">
              <a:lnSpc>
                <a:spcPct val="90000"/>
              </a:lnSpc>
              <a:spcBef>
                <a:spcPts val="500"/>
              </a:spcBef>
              <a:spcAft>
                <a:spcPts val="0"/>
              </a:spcAft>
              <a:buSzPts val="2400"/>
              <a:buChar char="▪"/>
            </a:pPr>
            <a:r>
              <a:rPr lang="en-GB"/>
              <a:t>Coordinated their participation to data quality workshops related to Very High Resolution EO  (VH-RODA, JACIE)</a:t>
            </a:r>
            <a:endParaRPr/>
          </a:p>
          <a:p>
            <a:pPr indent="-381000" lvl="1" marL="914400" rtl="0" algn="l">
              <a:lnSpc>
                <a:spcPct val="90000"/>
              </a:lnSpc>
              <a:spcBef>
                <a:spcPts val="500"/>
              </a:spcBef>
              <a:spcAft>
                <a:spcPts val="0"/>
              </a:spcAft>
              <a:buSzPts val="2400"/>
              <a:buChar char="▪"/>
            </a:pPr>
            <a:r>
              <a:rPr lang="en-GB" sz="2400">
                <a:solidFill>
                  <a:srgbClr val="000000"/>
                </a:solidFill>
                <a:latin typeface="Arial"/>
                <a:ea typeface="Arial"/>
                <a:cs typeface="Arial"/>
                <a:sym typeface="Arial"/>
              </a:rPr>
              <a:t>Initiate discussions on coordination data licenses for data purchased and related issues for facilitating data use, where permissible</a:t>
            </a:r>
            <a:endParaRPr i="1"/>
          </a:p>
          <a:p>
            <a:pPr indent="-228600" lvl="1" marL="914400" rtl="0" algn="l">
              <a:lnSpc>
                <a:spcPct val="90000"/>
              </a:lnSpc>
              <a:spcBef>
                <a:spcPts val="500"/>
              </a:spcBef>
              <a:spcAft>
                <a:spcPts val="0"/>
              </a:spcAft>
              <a:buSzPts val="2400"/>
              <a:buNone/>
            </a:pPr>
            <a:r>
              <a:t/>
            </a:r>
            <a:endParaRPr i="1"/>
          </a:p>
          <a:p>
            <a:pPr indent="-228600" lvl="1" marL="914400" rtl="0" algn="l">
              <a:lnSpc>
                <a:spcPct val="90000"/>
              </a:lnSpc>
              <a:spcBef>
                <a:spcPts val="500"/>
              </a:spcBef>
              <a:spcAft>
                <a:spcPts val="0"/>
              </a:spcAft>
              <a:buSzPts val="2400"/>
              <a:buNone/>
            </a:pPr>
            <a:r>
              <a:t/>
            </a:r>
            <a:endParaRPr/>
          </a:p>
        </p:txBody>
      </p:sp>
      <p:sp>
        <p:nvSpPr>
          <p:cNvPr id="493" name="Google Shape;493;gfe89bbea3c_4_9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4000"/>
              <a:t>ESA-NASA </a:t>
            </a:r>
            <a:r>
              <a:rPr i="1" lang="en-GB" sz="4000"/>
              <a:t>New Space </a:t>
            </a:r>
            <a:r>
              <a:rPr lang="en-GB" sz="4000"/>
              <a:t>Collaborations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fe89bbea3c_4_96"/>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GB"/>
              <a:t>Data Evaluations</a:t>
            </a:r>
            <a:endParaRPr sz="2000">
              <a:latin typeface="Arial"/>
              <a:ea typeface="Arial"/>
              <a:cs typeface="Arial"/>
              <a:sym typeface="Arial"/>
            </a:endParaRPr>
          </a:p>
          <a:p>
            <a:pPr indent="-355600" lvl="2" marL="1371600" rtl="0" algn="l">
              <a:lnSpc>
                <a:spcPct val="90000"/>
              </a:lnSpc>
              <a:spcBef>
                <a:spcPts val="500"/>
              </a:spcBef>
              <a:spcAft>
                <a:spcPts val="0"/>
              </a:spcAft>
              <a:buSzPts val="2000"/>
              <a:buChar char="o"/>
            </a:pPr>
            <a:r>
              <a:rPr lang="en-GB">
                <a:latin typeface="Arial"/>
                <a:ea typeface="Arial"/>
                <a:cs typeface="Arial"/>
                <a:sym typeface="Arial"/>
              </a:rPr>
              <a:t>Mechanisms to share preliminary and final results and understand </a:t>
            </a:r>
            <a:r>
              <a:rPr lang="en-GB">
                <a:solidFill>
                  <a:schemeClr val="dk1"/>
                </a:solidFill>
              </a:rPr>
              <a:t>the commonalities as well as the differences among the results</a:t>
            </a:r>
            <a:endParaRPr>
              <a:latin typeface="Arial"/>
              <a:ea typeface="Arial"/>
              <a:cs typeface="Arial"/>
              <a:sym typeface="Arial"/>
            </a:endParaRPr>
          </a:p>
          <a:p>
            <a:pPr indent="-355600" lvl="2" marL="1371600" rtl="0" algn="l">
              <a:lnSpc>
                <a:spcPct val="90000"/>
              </a:lnSpc>
              <a:spcBef>
                <a:spcPts val="500"/>
              </a:spcBef>
              <a:spcAft>
                <a:spcPts val="0"/>
              </a:spcAft>
              <a:buSzPts val="2000"/>
              <a:buChar char="o"/>
            </a:pPr>
            <a:r>
              <a:rPr lang="en-GB">
                <a:latin typeface="Arial"/>
                <a:ea typeface="Arial"/>
                <a:cs typeface="Arial"/>
                <a:sym typeface="Arial"/>
              </a:rPr>
              <a:t>Share final evaluation reports across CEOS</a:t>
            </a:r>
            <a:endParaRPr>
              <a:highlight>
                <a:srgbClr val="FFFF00"/>
              </a:highlight>
              <a:latin typeface="Arial"/>
              <a:ea typeface="Arial"/>
              <a:cs typeface="Arial"/>
              <a:sym typeface="Arial"/>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Data Quality Assessments</a:t>
            </a:r>
            <a:endParaRPr/>
          </a:p>
          <a:p>
            <a:pPr indent="-381000" lvl="1" marL="914400" rtl="0" algn="l">
              <a:lnSpc>
                <a:spcPct val="90000"/>
              </a:lnSpc>
              <a:spcBef>
                <a:spcPts val="500"/>
              </a:spcBef>
              <a:spcAft>
                <a:spcPts val="0"/>
              </a:spcAft>
              <a:buSzPts val="2400"/>
              <a:buChar char="▪"/>
            </a:pPr>
            <a:r>
              <a:rPr lang="en-GB"/>
              <a:t>Collaborate on the development of common data quality assessment guidelines</a:t>
            </a:r>
            <a:endParaRPr/>
          </a:p>
          <a:p>
            <a:pPr indent="-355600" lvl="2" marL="1371600" rtl="0" algn="l">
              <a:lnSpc>
                <a:spcPct val="90000"/>
              </a:lnSpc>
              <a:spcBef>
                <a:spcPts val="500"/>
              </a:spcBef>
              <a:spcAft>
                <a:spcPts val="0"/>
              </a:spcAft>
              <a:buSzPts val="2000"/>
              <a:buChar char="o"/>
            </a:pPr>
            <a:r>
              <a:rPr lang="en-GB"/>
              <a:t>Great start: Joint Draft ESA-NASA Earth Observation Mission Quality Framework Guidelines for Optical and Synthetic Aperture Radar (SAR). Briefed and well received at the </a:t>
            </a:r>
            <a:r>
              <a:rPr lang="en-GB">
                <a:solidFill>
                  <a:srgbClr val="000000"/>
                </a:solidFill>
              </a:rPr>
              <a:t>CEOS Working Group on Calibration &amp; Validation (WGCV) Infrared and Visible Optical Sensors (IVOS) 34 Meeting held August 31, 2022</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GB"/>
              <a:t>End User Licenses</a:t>
            </a:r>
            <a:endParaRPr/>
          </a:p>
          <a:p>
            <a:pPr indent="-381000" lvl="1" marL="914400" rtl="0" algn="l">
              <a:lnSpc>
                <a:spcPct val="90000"/>
              </a:lnSpc>
              <a:spcBef>
                <a:spcPts val="500"/>
              </a:spcBef>
              <a:spcAft>
                <a:spcPts val="0"/>
              </a:spcAft>
              <a:buSzPts val="2400"/>
              <a:buChar char="▪"/>
            </a:pPr>
            <a:r>
              <a:rPr lang="en-GB"/>
              <a:t>Have discussions on coordination data licenses for data purchased and related issues for facilitating data use, where permissible</a:t>
            </a:r>
            <a:endParaRPr/>
          </a:p>
          <a:p>
            <a:pPr indent="0" lvl="1" marL="533400" rtl="0" algn="l">
              <a:lnSpc>
                <a:spcPct val="90000"/>
              </a:lnSpc>
              <a:spcBef>
                <a:spcPts val="500"/>
              </a:spcBef>
              <a:spcAft>
                <a:spcPts val="0"/>
              </a:spcAft>
              <a:buSzPts val="2400"/>
              <a:buNone/>
            </a:pPr>
            <a:r>
              <a:t/>
            </a:r>
            <a:endParaRPr/>
          </a:p>
          <a:p>
            <a:pPr indent="-228600" lvl="2" marL="1371600" rtl="0" algn="l">
              <a:lnSpc>
                <a:spcPct val="90000"/>
              </a:lnSpc>
              <a:spcBef>
                <a:spcPts val="500"/>
              </a:spcBef>
              <a:spcAft>
                <a:spcPts val="0"/>
              </a:spcAft>
              <a:buSzPts val="2000"/>
              <a:buNone/>
            </a:pPr>
            <a:r>
              <a:t/>
            </a:r>
            <a:endParaRPr/>
          </a:p>
        </p:txBody>
      </p:sp>
      <p:sp>
        <p:nvSpPr>
          <p:cNvPr id="499" name="Google Shape;499;gfe89bbea3c_4_9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Opportunities for Collaboration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g1445dea3387_4_0"/>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C</a:t>
            </a:r>
            <a:r>
              <a:rPr lang="en-GB" sz="5400"/>
              <a:t>SA </a:t>
            </a:r>
            <a:endParaRPr sz="5400"/>
          </a:p>
        </p:txBody>
      </p:sp>
      <p:sp>
        <p:nvSpPr>
          <p:cNvPr id="505" name="Google Shape;505;g1445dea3387_4_0"/>
          <p:cNvSpPr/>
          <p:nvPr/>
        </p:nvSpPr>
        <p:spPr>
          <a:xfrm>
            <a:off x="7222284" y="395385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br>
              <a:rPr b="1" lang="en-GB" sz="2200">
                <a:solidFill>
                  <a:srgbClr val="6AA84F"/>
                </a:solidFill>
              </a:rPr>
            </a:br>
            <a:r>
              <a:rPr b="1" lang="en-GB" sz="2200">
                <a:solidFill>
                  <a:srgbClr val="6AA84F"/>
                </a:solidFill>
              </a:rPr>
              <a:t>Frederic Fournier, CSA</a:t>
            </a:r>
            <a:br>
              <a:rPr b="1" lang="en-GB" sz="2200">
                <a:solidFill>
                  <a:srgbClr val="6AA84F"/>
                </a:solidFill>
              </a:rPr>
            </a:br>
            <a:r>
              <a:rPr b="1" lang="en-GB" sz="2200">
                <a:solidFill>
                  <a:schemeClr val="accent1"/>
                </a:solidFill>
              </a:rPr>
              <a:t>Agenda Item 2.2</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rgbClr val="6AA84F"/>
              </a:solidFill>
            </a:endParaRPr>
          </a:p>
        </p:txBody>
      </p:sp>
      <p:grpSp>
        <p:nvGrpSpPr>
          <p:cNvPr id="506" name="Google Shape;506;g1445dea3387_4_0"/>
          <p:cNvGrpSpPr/>
          <p:nvPr/>
        </p:nvGrpSpPr>
        <p:grpSpPr>
          <a:xfrm>
            <a:off x="5595075" y="1954700"/>
            <a:ext cx="6460200" cy="1238100"/>
            <a:chOff x="6548500" y="1144075"/>
            <a:chExt cx="6460200" cy="1238100"/>
          </a:xfrm>
        </p:grpSpPr>
        <p:sp>
          <p:nvSpPr>
            <p:cNvPr id="507" name="Google Shape;507;g1445dea3387_4_0"/>
            <p:cNvSpPr/>
            <p:nvPr/>
          </p:nvSpPr>
          <p:spPr>
            <a:xfrm>
              <a:off x="6548500" y="1144075"/>
              <a:ext cx="1203900" cy="1238100"/>
            </a:xfrm>
            <a:prstGeom prst="star6">
              <a:avLst>
                <a:gd fmla="val 28868" name="adj"/>
                <a:gd fmla="val 115470" name="hf"/>
              </a:avLst>
            </a:prstGeom>
            <a:solidFill>
              <a:srgbClr val="FFFF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g1445dea3387_4_0"/>
            <p:cNvSpPr txBox="1"/>
            <p:nvPr/>
          </p:nvSpPr>
          <p:spPr>
            <a:xfrm>
              <a:off x="6783100" y="1455325"/>
              <a:ext cx="6225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1</a:t>
              </a:r>
              <a:r>
                <a:rPr b="1" i="0" lang="en-GB" sz="1400" u="none" cap="none" strike="noStrike">
                  <a:solidFill>
                    <a:srgbClr val="000000"/>
                  </a:solidFill>
                  <a:latin typeface="Arial"/>
                  <a:ea typeface="Arial"/>
                  <a:cs typeface="Arial"/>
                  <a:sym typeface="Arial"/>
                </a:rPr>
                <a:t>0 Mins</a:t>
              </a:r>
              <a:br>
                <a:rPr b="1" i="0" lang="en-GB"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graphicFrame>
        <p:nvGraphicFramePr>
          <p:cNvPr id="513" name="Google Shape;513;g151696a1d9d_2_0"/>
          <p:cNvGraphicFramePr/>
          <p:nvPr/>
        </p:nvGraphicFramePr>
        <p:xfrm>
          <a:off x="2686050" y="1638581"/>
          <a:ext cx="3000000" cy="3000000"/>
        </p:xfrm>
        <a:graphic>
          <a:graphicData uri="http://schemas.openxmlformats.org/drawingml/2006/table">
            <a:tbl>
              <a:tblPr bandRow="1" firstRow="1">
                <a:noFill/>
                <a:tableStyleId>{992ABF78-C8B1-4C81-8E59-4E001C8D9CBC}</a:tableStyleId>
              </a:tblPr>
              <a:tblGrid>
                <a:gridCol w="1653625"/>
                <a:gridCol w="7631950"/>
              </a:tblGrid>
              <a:tr h="562500">
                <a:tc>
                  <a:txBody>
                    <a:bodyPr/>
                    <a:lstStyle/>
                    <a:p>
                      <a:pPr indent="0" lvl="0" marL="0" marR="0" rtl="0" algn="ctr">
                        <a:lnSpc>
                          <a:spcPct val="100000"/>
                        </a:lnSpc>
                        <a:spcBef>
                          <a:spcPts val="0"/>
                        </a:spcBef>
                        <a:spcAft>
                          <a:spcPts val="0"/>
                        </a:spcAft>
                        <a:buNone/>
                      </a:pPr>
                      <a:r>
                        <a:rPr lang="en-GB" sz="2000" u="none" cap="small" strike="noStrike">
                          <a:latin typeface="Arial"/>
                          <a:ea typeface="Arial"/>
                          <a:cs typeface="Arial"/>
                          <a:sym typeface="Arial"/>
                        </a:rPr>
                        <a:t>Feedback Frequency</a:t>
                      </a:r>
                      <a:endParaRPr sz="2000" u="none" cap="small" strike="noStrike">
                        <a:latin typeface="Arial"/>
                        <a:ea typeface="Arial"/>
                        <a:cs typeface="Arial"/>
                        <a:sym typeface="Arial"/>
                      </a:endParaRPr>
                    </a:p>
                  </a:txBody>
                  <a:tcPr marT="45725" marB="45725" marR="91450" marL="91450" anchor="ctr">
                    <a:solidFill>
                      <a:srgbClr val="253B63"/>
                    </a:solidFill>
                  </a:tcPr>
                </a:tc>
                <a:tc>
                  <a:txBody>
                    <a:bodyPr/>
                    <a:lstStyle/>
                    <a:p>
                      <a:pPr indent="0" lvl="0" marL="0" marR="0" rtl="0" algn="ctr">
                        <a:lnSpc>
                          <a:spcPct val="100000"/>
                        </a:lnSpc>
                        <a:spcBef>
                          <a:spcPts val="0"/>
                        </a:spcBef>
                        <a:spcAft>
                          <a:spcPts val="0"/>
                        </a:spcAft>
                        <a:buNone/>
                      </a:pPr>
                      <a:r>
                        <a:rPr lang="en-GB" sz="2000" u="none" cap="small" strike="noStrike">
                          <a:latin typeface="Arial"/>
                          <a:ea typeface="Arial"/>
                          <a:cs typeface="Arial"/>
                          <a:sym typeface="Arial"/>
                        </a:rPr>
                        <a:t>Topic</a:t>
                      </a:r>
                      <a:endParaRPr sz="2000" u="none" cap="small" strike="noStrike">
                        <a:latin typeface="Arial"/>
                        <a:ea typeface="Arial"/>
                        <a:cs typeface="Arial"/>
                        <a:sym typeface="Arial"/>
                      </a:endParaRPr>
                    </a:p>
                  </a:txBody>
                  <a:tcPr marT="45725" marB="45725" marR="91450" marL="91450" anchor="ctr">
                    <a:solidFill>
                      <a:srgbClr val="253B63"/>
                    </a:solidFill>
                  </a:tcPr>
                </a:tc>
              </a:tr>
              <a:tr h="1210425">
                <a:tc>
                  <a:txBody>
                    <a:bodyPr/>
                    <a:lstStyle/>
                    <a:p>
                      <a:pPr indent="0" lvl="0" marL="0" marR="0" rtl="0" algn="ctr">
                        <a:lnSpc>
                          <a:spcPct val="100000"/>
                        </a:lnSpc>
                        <a:spcBef>
                          <a:spcPts val="0"/>
                        </a:spcBef>
                        <a:spcAft>
                          <a:spcPts val="0"/>
                        </a:spcAft>
                        <a:buNone/>
                      </a:pPr>
                      <a:r>
                        <a:t/>
                      </a:r>
                      <a:endParaRPr sz="1800" u="none" cap="none" strike="noStrike"/>
                    </a:p>
                    <a:p>
                      <a:pPr indent="0" lvl="0" marL="0" marR="0" rtl="0" algn="ctr">
                        <a:lnSpc>
                          <a:spcPct val="100000"/>
                        </a:lnSpc>
                        <a:spcBef>
                          <a:spcPts val="0"/>
                        </a:spcBef>
                        <a:spcAft>
                          <a:spcPts val="0"/>
                        </a:spcAft>
                        <a:buNone/>
                      </a:pPr>
                      <a:r>
                        <a:rPr b="1" lang="en-GB" sz="1800" u="none" cap="none" strike="noStrike"/>
                        <a:t>High</a:t>
                      </a:r>
                      <a:endParaRPr b="1" sz="1800" u="none" cap="none" strike="noStrike"/>
                    </a:p>
                  </a:txBody>
                  <a:tcPr marT="45725" marB="45725" marR="91450" marL="91450">
                    <a:solidFill>
                      <a:srgbClr val="DCE1E8"/>
                    </a:solidFill>
                  </a:tcPr>
                </a:tc>
                <a:tc>
                  <a:txBody>
                    <a:bodyPr/>
                    <a:lstStyle/>
                    <a:p>
                      <a:pPr indent="0" lvl="0" marL="0" marR="0" rtl="0" algn="l">
                        <a:lnSpc>
                          <a:spcPct val="150000"/>
                        </a:lnSpc>
                        <a:spcBef>
                          <a:spcPts val="0"/>
                        </a:spcBef>
                        <a:spcAft>
                          <a:spcPts val="0"/>
                        </a:spcAft>
                        <a:buNone/>
                      </a:pPr>
                      <a:r>
                        <a:rPr lang="en-GB" sz="1700" u="none" cap="none" strike="noStrike"/>
                        <a:t>Access to data and open data</a:t>
                      </a:r>
                      <a:endParaRPr/>
                    </a:p>
                    <a:p>
                      <a:pPr indent="0" lvl="0" marL="0" marR="0" rtl="0" algn="l">
                        <a:lnSpc>
                          <a:spcPct val="150000"/>
                        </a:lnSpc>
                        <a:spcBef>
                          <a:spcPts val="0"/>
                        </a:spcBef>
                        <a:spcAft>
                          <a:spcPts val="0"/>
                        </a:spcAft>
                        <a:buNone/>
                      </a:pPr>
                      <a:r>
                        <a:rPr lang="en-GB" sz="1700" u="none" cap="none" strike="noStrike"/>
                        <a:t>Collaboration and relationship between academia and research, industry and the public sector.</a:t>
                      </a:r>
                      <a:endParaRPr sz="1700" u="none" cap="none" strike="noStrike"/>
                    </a:p>
                  </a:txBody>
                  <a:tcPr marT="45725" marB="45725" marR="91450" marL="91450">
                    <a:solidFill>
                      <a:srgbClr val="DCE1E8"/>
                    </a:solidFill>
                  </a:tcPr>
                </a:tc>
              </a:tr>
              <a:tr h="1599425">
                <a:tc>
                  <a:txBody>
                    <a:bodyPr/>
                    <a:lstStyle/>
                    <a:p>
                      <a:pPr indent="0" lvl="0" marL="0" marR="0" rtl="0" algn="ctr">
                        <a:lnSpc>
                          <a:spcPct val="100000"/>
                        </a:lnSpc>
                        <a:spcBef>
                          <a:spcPts val="0"/>
                        </a:spcBef>
                        <a:spcAft>
                          <a:spcPts val="0"/>
                        </a:spcAft>
                        <a:buNone/>
                      </a:pPr>
                      <a:r>
                        <a:t/>
                      </a:r>
                      <a:endParaRPr sz="1800" u="none" cap="none" strike="noStrike"/>
                    </a:p>
                    <a:p>
                      <a:pPr indent="0" lvl="0" marL="0" marR="0" rtl="0" algn="ctr">
                        <a:lnSpc>
                          <a:spcPct val="100000"/>
                        </a:lnSpc>
                        <a:spcBef>
                          <a:spcPts val="0"/>
                        </a:spcBef>
                        <a:spcAft>
                          <a:spcPts val="0"/>
                        </a:spcAft>
                        <a:buNone/>
                      </a:pPr>
                      <a:r>
                        <a:t/>
                      </a:r>
                      <a:endParaRPr sz="1800" u="none" cap="none" strike="noStrike"/>
                    </a:p>
                    <a:p>
                      <a:pPr indent="0" lvl="0" marL="0" marR="0" rtl="0" algn="ctr">
                        <a:lnSpc>
                          <a:spcPct val="100000"/>
                        </a:lnSpc>
                        <a:spcBef>
                          <a:spcPts val="0"/>
                        </a:spcBef>
                        <a:spcAft>
                          <a:spcPts val="0"/>
                        </a:spcAft>
                        <a:buNone/>
                      </a:pPr>
                      <a:r>
                        <a:rPr b="1" lang="en-GB" sz="1800" u="none" cap="none" strike="noStrike"/>
                        <a:t>Moderate</a:t>
                      </a:r>
                      <a:endParaRPr b="1" sz="1800" u="none" cap="none" strike="noStrike"/>
                    </a:p>
                  </a:txBody>
                  <a:tcPr marT="45725" marB="45725" marR="91450" marL="91450">
                    <a:solidFill>
                      <a:srgbClr val="DCE1E8">
                        <a:alpha val="40000"/>
                      </a:srgbClr>
                    </a:solidFill>
                  </a:tcPr>
                </a:tc>
                <a:tc>
                  <a:txBody>
                    <a:bodyPr/>
                    <a:lstStyle/>
                    <a:p>
                      <a:pPr indent="0" lvl="0" marL="0" marR="0" rtl="0" algn="l">
                        <a:lnSpc>
                          <a:spcPct val="150000"/>
                        </a:lnSpc>
                        <a:spcBef>
                          <a:spcPts val="0"/>
                        </a:spcBef>
                        <a:spcAft>
                          <a:spcPts val="0"/>
                        </a:spcAft>
                        <a:buNone/>
                      </a:pPr>
                      <a:r>
                        <a:rPr lang="en-GB" sz="1700" u="none" cap="none" strike="noStrike"/>
                        <a:t>Development of the EO strategy (must be tailored to the needs of EO actors)</a:t>
                      </a:r>
                      <a:endParaRPr sz="1700" u="none" cap="none" strike="noStrike"/>
                    </a:p>
                    <a:p>
                      <a:pPr indent="0" lvl="0" marL="0" marR="0" rtl="0" algn="l">
                        <a:lnSpc>
                          <a:spcPct val="150000"/>
                        </a:lnSpc>
                        <a:spcBef>
                          <a:spcPts val="0"/>
                        </a:spcBef>
                        <a:spcAft>
                          <a:spcPts val="0"/>
                        </a:spcAft>
                        <a:buNone/>
                      </a:pPr>
                      <a:r>
                        <a:rPr lang="en-GB" sz="1700" u="none" cap="none" strike="noStrike"/>
                        <a:t>International branding and collaboration</a:t>
                      </a:r>
                      <a:endParaRPr/>
                    </a:p>
                    <a:p>
                      <a:pPr indent="0" lvl="0" marL="0" marR="0" rtl="0" algn="l">
                        <a:lnSpc>
                          <a:spcPct val="150000"/>
                        </a:lnSpc>
                        <a:spcBef>
                          <a:spcPts val="0"/>
                        </a:spcBef>
                        <a:spcAft>
                          <a:spcPts val="0"/>
                        </a:spcAft>
                        <a:buNone/>
                      </a:pPr>
                      <a:r>
                        <a:rPr lang="en-GB" sz="1700" u="none" cap="none" strike="noStrike"/>
                        <a:t>Long-term strategy for training highly-qualified personnel (HQP)</a:t>
                      </a:r>
                      <a:endParaRPr/>
                    </a:p>
                    <a:p>
                      <a:pPr indent="0" lvl="0" marL="0" marR="0" rtl="0" algn="l">
                        <a:lnSpc>
                          <a:spcPct val="150000"/>
                        </a:lnSpc>
                        <a:spcBef>
                          <a:spcPts val="0"/>
                        </a:spcBef>
                        <a:spcAft>
                          <a:spcPts val="0"/>
                        </a:spcAft>
                        <a:buNone/>
                      </a:pPr>
                      <a:r>
                        <a:rPr lang="en-GB" sz="1700" u="none" cap="none" strike="noStrike"/>
                        <a:t>Mission Launch</a:t>
                      </a:r>
                      <a:endParaRPr sz="1700" u="none" cap="none" strike="noStrike"/>
                    </a:p>
                  </a:txBody>
                  <a:tcPr marT="45725" marB="45725" marR="91450" marL="91450">
                    <a:solidFill>
                      <a:srgbClr val="DCE1E8">
                        <a:alpha val="40000"/>
                      </a:srgbClr>
                    </a:solidFill>
                  </a:tcPr>
                </a:tc>
              </a:tr>
              <a:tr h="1210425">
                <a:tc>
                  <a:txBody>
                    <a:bodyPr/>
                    <a:lstStyle/>
                    <a:p>
                      <a:pPr indent="0" lvl="0" marL="0" marR="0" rtl="0" algn="ctr">
                        <a:lnSpc>
                          <a:spcPct val="100000"/>
                        </a:lnSpc>
                        <a:spcBef>
                          <a:spcPts val="0"/>
                        </a:spcBef>
                        <a:spcAft>
                          <a:spcPts val="0"/>
                        </a:spcAft>
                        <a:buNone/>
                      </a:pPr>
                      <a:r>
                        <a:t/>
                      </a:r>
                      <a:endParaRPr sz="1800" u="none" cap="none" strike="noStrike"/>
                    </a:p>
                    <a:p>
                      <a:pPr indent="0" lvl="0" marL="0" marR="0" rtl="0" algn="ctr">
                        <a:lnSpc>
                          <a:spcPct val="100000"/>
                        </a:lnSpc>
                        <a:spcBef>
                          <a:spcPts val="0"/>
                        </a:spcBef>
                        <a:spcAft>
                          <a:spcPts val="0"/>
                        </a:spcAft>
                        <a:buNone/>
                      </a:pPr>
                      <a:r>
                        <a:rPr b="1" lang="en-GB" sz="1800" u="none" cap="none" strike="noStrike"/>
                        <a:t>Low</a:t>
                      </a:r>
                      <a:endParaRPr b="1" sz="1800" u="none" cap="none" strike="noStrike"/>
                    </a:p>
                  </a:txBody>
                  <a:tcPr marT="45725" marB="45725" marR="91450" marL="91450">
                    <a:solidFill>
                      <a:schemeClr val="lt1">
                        <a:alpha val="98823"/>
                      </a:schemeClr>
                    </a:solidFill>
                  </a:tcPr>
                </a:tc>
                <a:tc>
                  <a:txBody>
                    <a:bodyPr/>
                    <a:lstStyle/>
                    <a:p>
                      <a:pPr indent="0" lvl="0" marL="0" marR="0" rtl="0" algn="l">
                        <a:lnSpc>
                          <a:spcPct val="150000"/>
                        </a:lnSpc>
                        <a:spcBef>
                          <a:spcPts val="0"/>
                        </a:spcBef>
                        <a:spcAft>
                          <a:spcPts val="0"/>
                        </a:spcAft>
                        <a:buNone/>
                      </a:pPr>
                      <a:r>
                        <a:rPr lang="en-GB" sz="1700" u="none" cap="none" strike="noStrike"/>
                        <a:t>How to create Value-added products</a:t>
                      </a:r>
                      <a:endParaRPr sz="1700" u="none" cap="none" strike="noStrike"/>
                    </a:p>
                    <a:p>
                      <a:pPr indent="0" lvl="0" marL="0" marR="0" rtl="0" algn="l">
                        <a:lnSpc>
                          <a:spcPct val="150000"/>
                        </a:lnSpc>
                        <a:spcBef>
                          <a:spcPts val="0"/>
                        </a:spcBef>
                        <a:spcAft>
                          <a:spcPts val="0"/>
                        </a:spcAft>
                        <a:buNone/>
                      </a:pPr>
                      <a:r>
                        <a:rPr lang="en-GB" sz="1700" u="none" cap="none" strike="noStrike"/>
                        <a:t>Improving internal processes in Government agencies</a:t>
                      </a:r>
                      <a:endParaRPr sz="1700" u="none" cap="none" strike="noStrike"/>
                    </a:p>
                    <a:p>
                      <a:pPr indent="0" lvl="0" marL="0" marR="0" rtl="0" algn="l">
                        <a:lnSpc>
                          <a:spcPct val="150000"/>
                        </a:lnSpc>
                        <a:spcBef>
                          <a:spcPts val="0"/>
                        </a:spcBef>
                        <a:spcAft>
                          <a:spcPts val="0"/>
                        </a:spcAft>
                        <a:buNone/>
                      </a:pPr>
                      <a:r>
                        <a:rPr lang="en-GB" sz="1700" u="none" cap="none" strike="noStrike"/>
                        <a:t>Data comparability (by year, or with int’l sources)</a:t>
                      </a:r>
                      <a:endParaRPr sz="1700" u="none" cap="none" strike="noStrike"/>
                    </a:p>
                  </a:txBody>
                  <a:tcPr marT="45725" marB="45725" marR="91450" marL="91450">
                    <a:solidFill>
                      <a:schemeClr val="lt1"/>
                    </a:solidFill>
                  </a:tcPr>
                </a:tc>
              </a:tr>
            </a:tbl>
          </a:graphicData>
        </a:graphic>
      </p:graphicFrame>
      <p:sp>
        <p:nvSpPr>
          <p:cNvPr id="514" name="Google Shape;514;g151696a1d9d_2_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pic>
        <p:nvPicPr>
          <p:cNvPr id="515" name="Google Shape;515;g151696a1d9d_2_0"/>
          <p:cNvPicPr preferRelativeResize="0"/>
          <p:nvPr/>
        </p:nvPicPr>
        <p:blipFill rotWithShape="1">
          <a:blip r:embed="rId3">
            <a:alphaModFix/>
          </a:blip>
          <a:srcRect b="0" l="0" r="0" t="0"/>
          <a:stretch/>
        </p:blipFill>
        <p:spPr>
          <a:xfrm>
            <a:off x="0" y="0"/>
            <a:ext cx="4798031" cy="1014562"/>
          </a:xfrm>
          <a:prstGeom prst="rect">
            <a:avLst/>
          </a:prstGeom>
          <a:noFill/>
          <a:ln>
            <a:noFill/>
          </a:ln>
          <a:effectLst>
            <a:outerShdw blurRad="292100" rotWithShape="0" algn="tl" dir="2700000" dist="139700">
              <a:srgbClr val="333333">
                <a:alpha val="64705"/>
              </a:srgbClr>
            </a:outerShdw>
          </a:effectLst>
        </p:spPr>
      </p:pic>
      <p:pic>
        <p:nvPicPr>
          <p:cNvPr id="516" name="Google Shape;516;g151696a1d9d_2_0"/>
          <p:cNvPicPr preferRelativeResize="0"/>
          <p:nvPr/>
        </p:nvPicPr>
        <p:blipFill rotWithShape="1">
          <a:blip r:embed="rId4">
            <a:alphaModFix/>
          </a:blip>
          <a:srcRect b="0" l="0" r="0" t="0"/>
          <a:stretch/>
        </p:blipFill>
        <p:spPr>
          <a:xfrm>
            <a:off x="10265664" y="5880683"/>
            <a:ext cx="1849221" cy="544994"/>
          </a:xfrm>
          <a:prstGeom prst="rect">
            <a:avLst/>
          </a:prstGeom>
          <a:noFill/>
          <a:ln>
            <a:noFill/>
          </a:ln>
        </p:spPr>
      </p:pic>
      <p:sp>
        <p:nvSpPr>
          <p:cNvPr id="517" name="Google Shape;517;g151696a1d9d_2_0"/>
          <p:cNvSpPr txBox="1"/>
          <p:nvPr/>
        </p:nvSpPr>
        <p:spPr>
          <a:xfrm>
            <a:off x="3921368" y="1180919"/>
            <a:ext cx="470681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400" u="sng" cap="none" strike="noStrike">
                <a:solidFill>
                  <a:srgbClr val="000000"/>
                </a:solidFill>
                <a:latin typeface="Arial"/>
                <a:ea typeface="Arial"/>
                <a:cs typeface="Arial"/>
                <a:sym typeface="Arial"/>
              </a:rPr>
              <a:t>Recurring topics of interest</a:t>
            </a:r>
            <a:endParaRPr b="1" i="0" sz="2400" u="sng" cap="none" strike="noStrike">
              <a:solidFill>
                <a:srgbClr val="000000"/>
              </a:solidFill>
              <a:latin typeface="Arial"/>
              <a:ea typeface="Arial"/>
              <a:cs typeface="Arial"/>
              <a:sym typeface="Arial"/>
            </a:endParaRPr>
          </a:p>
        </p:txBody>
      </p:sp>
      <p:sp>
        <p:nvSpPr>
          <p:cNvPr id="518" name="Google Shape;518;g151696a1d9d_2_0"/>
          <p:cNvSpPr txBox="1"/>
          <p:nvPr/>
        </p:nvSpPr>
        <p:spPr>
          <a:xfrm>
            <a:off x="185736" y="2520889"/>
            <a:ext cx="2686051" cy="267765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2400" u="none" cap="none" strike="noStrike">
                <a:solidFill>
                  <a:schemeClr val="dk1"/>
                </a:solidFill>
                <a:latin typeface="Arial"/>
                <a:ea typeface="Arial"/>
                <a:cs typeface="Arial"/>
                <a:sym typeface="Arial"/>
              </a:rPr>
              <a:t>Community Guidance</a:t>
            </a:r>
            <a:endParaRPr/>
          </a:p>
          <a:p>
            <a:pPr indent="0" lvl="0" marL="0" marR="0" rtl="0" algn="l">
              <a:lnSpc>
                <a:spcPct val="100000"/>
              </a:lnSpc>
              <a:spcBef>
                <a:spcPts val="0"/>
              </a:spcBef>
              <a:spcAft>
                <a:spcPts val="0"/>
              </a:spcAft>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rPr b="0" i="0" lang="en-GB" sz="2400" u="none" cap="none" strike="noStrike">
                <a:solidFill>
                  <a:schemeClr val="dk1"/>
                </a:solidFill>
                <a:latin typeface="Arial"/>
                <a:ea typeface="Arial"/>
                <a:cs typeface="Arial"/>
                <a:sym typeface="Arial"/>
              </a:rPr>
              <a:t>Industry (27)</a:t>
            </a:r>
            <a:endParaRPr/>
          </a:p>
          <a:p>
            <a:pPr indent="0" lvl="0" marL="0" marR="0" rtl="0" algn="l">
              <a:lnSpc>
                <a:spcPct val="100000"/>
              </a:lnSpc>
              <a:spcBef>
                <a:spcPts val="0"/>
              </a:spcBef>
              <a:spcAft>
                <a:spcPts val="0"/>
              </a:spcAft>
              <a:buNone/>
            </a:pPr>
            <a:r>
              <a:rPr b="0" i="0" lang="en-GB" sz="2400" u="none" cap="none" strike="noStrike">
                <a:solidFill>
                  <a:schemeClr val="dk1"/>
                </a:solidFill>
                <a:latin typeface="Arial"/>
                <a:ea typeface="Arial"/>
                <a:cs typeface="Arial"/>
                <a:sym typeface="Arial"/>
              </a:rPr>
              <a:t>Academia and Research (28)</a:t>
            </a:r>
            <a:endParaRPr/>
          </a:p>
          <a:p>
            <a:pPr indent="0" lvl="0" marL="0" marR="0" rtl="0" algn="l">
              <a:lnSpc>
                <a:spcPct val="100000"/>
              </a:lnSpc>
              <a:spcBef>
                <a:spcPts val="0"/>
              </a:spcBef>
              <a:spcAft>
                <a:spcPts val="0"/>
              </a:spcAft>
              <a:buNone/>
            </a:pPr>
            <a:r>
              <a:rPr b="0" i="0" lang="en-GB" sz="2400" u="none" cap="none" strike="noStrike">
                <a:solidFill>
                  <a:schemeClr val="dk1"/>
                </a:solidFill>
                <a:latin typeface="Arial"/>
                <a:ea typeface="Arial"/>
                <a:cs typeface="Arial"/>
                <a:sym typeface="Arial"/>
              </a:rPr>
              <a:t>Public sector (27)</a:t>
            </a:r>
            <a:endParaRPr b="0" i="0" sz="2400" u="none" cap="none" strike="noStrike">
              <a:solidFill>
                <a:schemeClr val="dk1"/>
              </a:solidFill>
              <a:latin typeface="Arial"/>
              <a:ea typeface="Arial"/>
              <a:cs typeface="Arial"/>
              <a:sym typeface="Arial"/>
            </a:endParaRPr>
          </a:p>
        </p:txBody>
      </p:sp>
      <p:sp>
        <p:nvSpPr>
          <p:cNvPr id="519" name="Google Shape;519;g151696a1d9d_2_0"/>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143fb43f1f6_0_41"/>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Group Photo &amp; Break!</a:t>
            </a:r>
            <a:r>
              <a:rPr lang="en-GB" sz="5400"/>
              <a:t> </a:t>
            </a:r>
            <a:endParaRPr sz="5400"/>
          </a:p>
        </p:txBody>
      </p:sp>
      <p:sp>
        <p:nvSpPr>
          <p:cNvPr id="525" name="Google Shape;525;g143fb43f1f6_0_41"/>
          <p:cNvSpPr/>
          <p:nvPr/>
        </p:nvSpPr>
        <p:spPr>
          <a:xfrm>
            <a:off x="7282809" y="481705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br>
              <a:rPr b="1" lang="en-GB" sz="2200">
                <a:solidFill>
                  <a:srgbClr val="6AA84F"/>
                </a:solidFill>
              </a:rPr>
            </a:b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rgbClr val="6AA84F"/>
              </a:solidFill>
            </a:endParaRPr>
          </a:p>
        </p:txBody>
      </p:sp>
      <p:pic>
        <p:nvPicPr>
          <p:cNvPr id="526" name="Google Shape;526;g143fb43f1f6_0_41"/>
          <p:cNvPicPr preferRelativeResize="0"/>
          <p:nvPr/>
        </p:nvPicPr>
        <p:blipFill>
          <a:blip r:embed="rId3">
            <a:alphaModFix/>
          </a:blip>
          <a:stretch>
            <a:fillRect/>
          </a:stretch>
        </p:blipFill>
        <p:spPr>
          <a:xfrm>
            <a:off x="3254951" y="1075475"/>
            <a:ext cx="7802474" cy="4546550"/>
          </a:xfrm>
          <a:prstGeom prst="rect">
            <a:avLst/>
          </a:prstGeom>
          <a:noFill/>
          <a:ln>
            <a:noFill/>
          </a:ln>
        </p:spPr>
      </p:pic>
      <p:sp>
        <p:nvSpPr>
          <p:cNvPr id="527" name="Google Shape;527;g143fb43f1f6_0_41"/>
          <p:cNvSpPr/>
          <p:nvPr/>
        </p:nvSpPr>
        <p:spPr>
          <a:xfrm>
            <a:off x="1085575" y="2729700"/>
            <a:ext cx="1203900" cy="1238100"/>
          </a:xfrm>
          <a:prstGeom prst="star6">
            <a:avLst>
              <a:gd fmla="val 28868" name="adj"/>
              <a:gd fmla="val 115470" name="hf"/>
            </a:avLst>
          </a:prstGeom>
          <a:solidFill>
            <a:srgbClr val="FFFF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g143fb43f1f6_0_41"/>
          <p:cNvSpPr txBox="1"/>
          <p:nvPr/>
        </p:nvSpPr>
        <p:spPr>
          <a:xfrm>
            <a:off x="1319450" y="3121200"/>
            <a:ext cx="6225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2</a:t>
            </a:r>
            <a:r>
              <a:rPr b="1" i="0" lang="en-GB" sz="1400" u="none" cap="none" strike="noStrike">
                <a:solidFill>
                  <a:srgbClr val="000000"/>
                </a:solidFill>
                <a:latin typeface="Arial"/>
                <a:ea typeface="Arial"/>
                <a:cs typeface="Arial"/>
                <a:sym typeface="Arial"/>
              </a:rPr>
              <a:t>0 Mins</a:t>
            </a:r>
            <a:br>
              <a:rPr b="1" i="0" lang="en-GB"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143fb43f1f6_0_52"/>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CEOS Team Elevator Pitches</a:t>
            </a:r>
            <a:r>
              <a:rPr lang="en-GB" sz="5400"/>
              <a:t> </a:t>
            </a:r>
            <a:endParaRPr sz="5400"/>
          </a:p>
        </p:txBody>
      </p:sp>
      <p:sp>
        <p:nvSpPr>
          <p:cNvPr id="534" name="Google Shape;534;g143fb43f1f6_0_52"/>
          <p:cNvSpPr/>
          <p:nvPr/>
        </p:nvSpPr>
        <p:spPr>
          <a:xfrm>
            <a:off x="7222284" y="395385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br>
              <a:rPr b="1" lang="en-GB" sz="2200">
                <a:solidFill>
                  <a:srgbClr val="6AA84F"/>
                </a:solidFill>
              </a:rPr>
            </a:br>
            <a:br>
              <a:rPr b="1" lang="en-GB" sz="2200">
                <a:solidFill>
                  <a:srgbClr val="6AA84F"/>
                </a:solidFill>
              </a:rPr>
            </a:br>
            <a:r>
              <a:rPr b="1" lang="en-GB" sz="2200">
                <a:solidFill>
                  <a:schemeClr val="accent1"/>
                </a:solidFill>
              </a:rPr>
              <a:t>Agenda Item 2.3</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rgbClr val="6AA84F"/>
              </a:solidFill>
            </a:endParaRPr>
          </a:p>
        </p:txBody>
      </p:sp>
      <p:grpSp>
        <p:nvGrpSpPr>
          <p:cNvPr id="535" name="Google Shape;535;g143fb43f1f6_0_52"/>
          <p:cNvGrpSpPr/>
          <p:nvPr/>
        </p:nvGrpSpPr>
        <p:grpSpPr>
          <a:xfrm>
            <a:off x="5595075" y="1954700"/>
            <a:ext cx="6460200" cy="1238100"/>
            <a:chOff x="6548500" y="1144075"/>
            <a:chExt cx="6460200" cy="1238100"/>
          </a:xfrm>
        </p:grpSpPr>
        <p:sp>
          <p:nvSpPr>
            <p:cNvPr id="536" name="Google Shape;536;g143fb43f1f6_0_52"/>
            <p:cNvSpPr/>
            <p:nvPr/>
          </p:nvSpPr>
          <p:spPr>
            <a:xfrm>
              <a:off x="6548500" y="1144075"/>
              <a:ext cx="1203900" cy="1238100"/>
            </a:xfrm>
            <a:prstGeom prst="star6">
              <a:avLst>
                <a:gd fmla="val 28868" name="adj"/>
                <a:gd fmla="val 115470" name="hf"/>
              </a:avLst>
            </a:prstGeom>
            <a:solidFill>
              <a:srgbClr val="FFFF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g143fb43f1f6_0_52"/>
            <p:cNvSpPr txBox="1"/>
            <p:nvPr/>
          </p:nvSpPr>
          <p:spPr>
            <a:xfrm>
              <a:off x="6783100" y="1561100"/>
              <a:ext cx="6225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50</a:t>
              </a:r>
              <a:r>
                <a:rPr b="1" i="0" lang="en-GB" sz="1400" u="none" cap="none" strike="noStrike">
                  <a:solidFill>
                    <a:srgbClr val="000000"/>
                  </a:solidFill>
                  <a:latin typeface="Arial"/>
                  <a:ea typeface="Arial"/>
                  <a:cs typeface="Arial"/>
                  <a:sym typeface="Arial"/>
                </a:rPr>
                <a:t> Mins</a:t>
              </a:r>
              <a:br>
                <a:rPr b="1" i="0" lang="en-GB"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g119986c105a_0_0"/>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GB" sz="4400">
                <a:solidFill>
                  <a:schemeClr val="lt1"/>
                </a:solidFill>
              </a:rPr>
              <a:t>Elevator pitches</a:t>
            </a:r>
            <a:endParaRPr b="0" i="0" sz="1400" u="none" cap="none" strike="noStrike">
              <a:solidFill>
                <a:srgbClr val="000000"/>
              </a:solidFill>
              <a:latin typeface="Arial"/>
              <a:ea typeface="Arial"/>
              <a:cs typeface="Arial"/>
              <a:sym typeface="Arial"/>
            </a:endParaRPr>
          </a:p>
        </p:txBody>
      </p:sp>
      <p:sp>
        <p:nvSpPr>
          <p:cNvPr id="543" name="Google Shape;543;g119986c105a_0_0"/>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544" name="Google Shape;544;g119986c105a_0_0"/>
          <p:cNvSpPr txBox="1"/>
          <p:nvPr/>
        </p:nvSpPr>
        <p:spPr>
          <a:xfrm>
            <a:off x="229030" y="1299482"/>
            <a:ext cx="11112000" cy="4771500"/>
          </a:xfrm>
          <a:prstGeom prst="rect">
            <a:avLst/>
          </a:prstGeom>
          <a:noFill/>
          <a:ln>
            <a:noFill/>
          </a:ln>
        </p:spPr>
        <p:txBody>
          <a:bodyPr anchorCtr="0" anchor="t" bIns="45700" lIns="91425" spcFirstLastPara="1" rIns="91425" wrap="square" tIns="45700">
            <a:spAutoFit/>
          </a:bodyPr>
          <a:lstStyle/>
          <a:p>
            <a:pPr indent="-214312" lvl="0" marL="214312" marR="0" rtl="0" algn="l">
              <a:lnSpc>
                <a:spcPct val="150000"/>
              </a:lnSpc>
              <a:spcBef>
                <a:spcPts val="0"/>
              </a:spcBef>
              <a:spcAft>
                <a:spcPts val="0"/>
              </a:spcAft>
              <a:buClr>
                <a:schemeClr val="dk1"/>
              </a:buClr>
              <a:buSzPts val="1600"/>
              <a:buFont typeface="Arial"/>
              <a:buChar char="❖"/>
            </a:pPr>
            <a:r>
              <a:rPr b="1" i="1" lang="en-GB" sz="1600">
                <a:solidFill>
                  <a:schemeClr val="dk1"/>
                </a:solidFill>
              </a:rPr>
              <a:t>10 minute slots from volunteers across the CEOS structure - explaining how their work may benefit CEOS and space agency engagement with New Space for the greater good.</a:t>
            </a:r>
            <a:endParaRPr b="1" i="1" sz="1600">
              <a:solidFill>
                <a:schemeClr val="dk1"/>
              </a:solidFill>
            </a:endParaRPr>
          </a:p>
          <a:p>
            <a:pPr indent="0" lvl="0" marL="457200" marR="0" rtl="0" algn="l">
              <a:lnSpc>
                <a:spcPct val="150000"/>
              </a:lnSpc>
              <a:spcBef>
                <a:spcPts val="0"/>
              </a:spcBef>
              <a:spcAft>
                <a:spcPts val="0"/>
              </a:spcAft>
              <a:buNone/>
            </a:pPr>
            <a:r>
              <a:t/>
            </a:r>
            <a:endParaRPr b="1" i="1" sz="1600">
              <a:solidFill>
                <a:schemeClr val="dk1"/>
              </a:solidFill>
            </a:endParaRPr>
          </a:p>
          <a:p>
            <a:pPr indent="-214312" lvl="0" marL="214312" marR="0" rtl="0" algn="l">
              <a:lnSpc>
                <a:spcPct val="150000"/>
              </a:lnSpc>
              <a:spcBef>
                <a:spcPts val="0"/>
              </a:spcBef>
              <a:spcAft>
                <a:spcPts val="0"/>
              </a:spcAft>
              <a:buClr>
                <a:schemeClr val="dk1"/>
              </a:buClr>
              <a:buSzPts val="1600"/>
              <a:buChar char="❖"/>
            </a:pPr>
            <a:r>
              <a:rPr b="1" i="1" lang="en-GB" sz="1600">
                <a:solidFill>
                  <a:schemeClr val="dk1"/>
                </a:solidFill>
              </a:rPr>
              <a:t>Volunteers:</a:t>
            </a:r>
            <a:endParaRPr b="1" i="1" sz="1600">
              <a:solidFill>
                <a:schemeClr val="dk1"/>
              </a:solidFill>
            </a:endParaRPr>
          </a:p>
          <a:p>
            <a:pPr indent="-330200" lvl="1" marL="914400" marR="0" rtl="0" algn="l">
              <a:lnSpc>
                <a:spcPct val="150000"/>
              </a:lnSpc>
              <a:spcBef>
                <a:spcPts val="0"/>
              </a:spcBef>
              <a:spcAft>
                <a:spcPts val="0"/>
              </a:spcAft>
              <a:buClr>
                <a:schemeClr val="dk1"/>
              </a:buClr>
              <a:buSzPts val="1600"/>
              <a:buChar char="○"/>
            </a:pPr>
            <a:r>
              <a:rPr b="1" i="1" lang="en-GB" sz="1600">
                <a:solidFill>
                  <a:schemeClr val="dk1"/>
                </a:solidFill>
              </a:rPr>
              <a:t>CEOS-ARD Oversight Group </a:t>
            </a:r>
            <a:r>
              <a:rPr b="1" i="1" lang="en-GB" sz="1600">
                <a:solidFill>
                  <a:schemeClr val="dk1"/>
                </a:solidFill>
              </a:rPr>
              <a:t>(Ferran Gascon)</a:t>
            </a:r>
            <a:r>
              <a:rPr b="1" i="1" lang="en-GB" sz="1600">
                <a:solidFill>
                  <a:schemeClr val="dk1"/>
                </a:solidFill>
              </a:rPr>
              <a:t>: CEOS-ARD supporting new space </a:t>
            </a:r>
            <a:endParaRPr b="1" i="1" sz="1600">
              <a:solidFill>
                <a:schemeClr val="dk1"/>
              </a:solidFill>
            </a:endParaRPr>
          </a:p>
          <a:p>
            <a:pPr indent="-330200" lvl="1" marL="914400" marR="0" rtl="0" algn="l">
              <a:lnSpc>
                <a:spcPct val="150000"/>
              </a:lnSpc>
              <a:spcBef>
                <a:spcPts val="0"/>
              </a:spcBef>
              <a:spcAft>
                <a:spcPts val="0"/>
              </a:spcAft>
              <a:buClr>
                <a:schemeClr val="dk1"/>
              </a:buClr>
              <a:buSzPts val="1600"/>
              <a:buChar char="○"/>
            </a:pPr>
            <a:r>
              <a:rPr b="1" i="1" lang="en-GB" sz="1600">
                <a:solidFill>
                  <a:schemeClr val="dk1"/>
                </a:solidFill>
              </a:rPr>
              <a:t>LSI-VC (A Siqueira, S Labahn): Data Standards</a:t>
            </a:r>
            <a:endParaRPr b="1" i="1" sz="1600">
              <a:solidFill>
                <a:schemeClr val="dk1"/>
              </a:solidFill>
            </a:endParaRPr>
          </a:p>
          <a:p>
            <a:pPr indent="-330200" lvl="1" marL="914400" marR="0" rtl="0" algn="l">
              <a:lnSpc>
                <a:spcPct val="150000"/>
              </a:lnSpc>
              <a:spcBef>
                <a:spcPts val="0"/>
              </a:spcBef>
              <a:spcAft>
                <a:spcPts val="0"/>
              </a:spcAft>
              <a:buClr>
                <a:schemeClr val="dk1"/>
              </a:buClr>
              <a:buSzPts val="1600"/>
              <a:buChar char="○"/>
            </a:pPr>
            <a:r>
              <a:rPr b="1" i="1" lang="en-GB" sz="1600">
                <a:solidFill>
                  <a:schemeClr val="dk1"/>
                </a:solidFill>
              </a:rPr>
              <a:t>WGCV (Kuze-san, Philippe Goryl): Supporting smallsat data quality</a:t>
            </a:r>
            <a:endParaRPr b="1" i="1" sz="1600">
              <a:solidFill>
                <a:schemeClr val="dk1"/>
              </a:solidFill>
            </a:endParaRPr>
          </a:p>
          <a:p>
            <a:pPr indent="0" lvl="0" marL="914400" marR="0" rtl="0" algn="l">
              <a:lnSpc>
                <a:spcPct val="150000"/>
              </a:lnSpc>
              <a:spcBef>
                <a:spcPts val="0"/>
              </a:spcBef>
              <a:spcAft>
                <a:spcPts val="0"/>
              </a:spcAft>
              <a:buNone/>
            </a:pPr>
            <a:r>
              <a:t/>
            </a:r>
            <a:endParaRPr b="1" i="1" sz="1600">
              <a:solidFill>
                <a:schemeClr val="dk1"/>
              </a:solidFill>
            </a:endParaRPr>
          </a:p>
          <a:p>
            <a:pPr indent="-330200" lvl="0" marL="457200" marR="0" rtl="0" algn="l">
              <a:lnSpc>
                <a:spcPct val="150000"/>
              </a:lnSpc>
              <a:spcBef>
                <a:spcPts val="0"/>
              </a:spcBef>
              <a:spcAft>
                <a:spcPts val="0"/>
              </a:spcAft>
              <a:buClr>
                <a:schemeClr val="dk1"/>
              </a:buClr>
              <a:buSzPts val="1600"/>
              <a:buChar char="❖"/>
            </a:pPr>
            <a:r>
              <a:rPr b="1" i="1" lang="en-GB" sz="1600">
                <a:solidFill>
                  <a:schemeClr val="dk1"/>
                </a:solidFill>
              </a:rPr>
              <a:t>Others inspired to contribute are welcome as time permits</a:t>
            </a:r>
            <a:endParaRPr b="1" i="1" sz="1600">
              <a:solidFill>
                <a:schemeClr val="dk1"/>
              </a:solidFill>
            </a:endParaRPr>
          </a:p>
          <a:p>
            <a:pPr indent="0" lvl="0" marL="0" marR="0" rtl="0" algn="l">
              <a:lnSpc>
                <a:spcPct val="150000"/>
              </a:lnSpc>
              <a:spcBef>
                <a:spcPts val="0"/>
              </a:spcBef>
              <a:spcAft>
                <a:spcPts val="0"/>
              </a:spcAft>
              <a:buNone/>
            </a:pPr>
            <a:r>
              <a:t/>
            </a:r>
            <a:endParaRPr b="1" i="1" sz="1600">
              <a:solidFill>
                <a:schemeClr val="dk1"/>
              </a:solidFill>
            </a:endParaRPr>
          </a:p>
          <a:p>
            <a:pPr indent="0" lvl="0" marL="0" marR="0" rtl="0" algn="l">
              <a:lnSpc>
                <a:spcPct val="150000"/>
              </a:lnSpc>
              <a:spcBef>
                <a:spcPts val="0"/>
              </a:spcBef>
              <a:spcAft>
                <a:spcPts val="0"/>
              </a:spcAft>
              <a:buClr>
                <a:srgbClr val="000000"/>
              </a:buClr>
              <a:buSzPts val="1600"/>
              <a:buFont typeface="Arial"/>
              <a:buNone/>
            </a:pPr>
            <a:r>
              <a:t/>
            </a:r>
            <a:endParaRPr b="1" i="1"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1" i="1"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0" i="1" sz="1600" u="none" cap="none" strike="noStrike">
              <a:solidFill>
                <a:schemeClr val="dk1"/>
              </a:solidFill>
              <a:latin typeface="Arial"/>
              <a:ea typeface="Arial"/>
              <a:cs typeface="Arial"/>
              <a:sym typeface="Arial"/>
            </a:endParaRPr>
          </a:p>
        </p:txBody>
      </p:sp>
      <p:sp>
        <p:nvSpPr>
          <p:cNvPr id="545" name="Google Shape;545;g119986c105a_0_0"/>
          <p:cNvSpPr txBox="1"/>
          <p:nvPr/>
        </p:nvSpPr>
        <p:spPr>
          <a:xfrm>
            <a:off x="4618950" y="6063400"/>
            <a:ext cx="49179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chemeClr val="accent2"/>
                </a:solidFill>
                <a:latin typeface="Arial"/>
                <a:ea typeface="Arial"/>
                <a:cs typeface="Arial"/>
                <a:sym typeface="Arial"/>
              </a:rPr>
              <a:t>DISCUSS!</a:t>
            </a:r>
            <a:endParaRPr b="1" i="0" sz="1500" u="none" cap="none" strike="noStrike">
              <a:solidFill>
                <a:schemeClr val="accent2"/>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1395fb120eb_2_0"/>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7500"/>
              <a:t>CEOS-ARD Supporting New Space</a:t>
            </a:r>
            <a:endParaRPr i="1" sz="4000"/>
          </a:p>
        </p:txBody>
      </p:sp>
      <p:sp>
        <p:nvSpPr>
          <p:cNvPr id="551" name="Google Shape;551;g1395fb120eb_2_0"/>
          <p:cNvSpPr/>
          <p:nvPr/>
        </p:nvSpPr>
        <p:spPr>
          <a:xfrm>
            <a:off x="7222284" y="4100282"/>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None/>
            </a:pPr>
            <a:r>
              <a:t/>
            </a:r>
            <a:endParaRPr b="1" sz="2000">
              <a:solidFill>
                <a:schemeClr val="accent1"/>
              </a:solidFill>
            </a:endParaRPr>
          </a:p>
          <a:p>
            <a:pPr indent="0" lvl="0" marL="0" marR="0" rtl="0" algn="r">
              <a:lnSpc>
                <a:spcPct val="150000"/>
              </a:lnSpc>
              <a:spcBef>
                <a:spcPts val="0"/>
              </a:spcBef>
              <a:spcAft>
                <a:spcPts val="0"/>
              </a:spcAft>
              <a:buNone/>
            </a:pPr>
            <a:r>
              <a:rPr b="1" lang="en-GB" sz="2000">
                <a:solidFill>
                  <a:schemeClr val="accent1"/>
                </a:solidFill>
              </a:rPr>
              <a:t>Ferran Gascon</a:t>
            </a:r>
            <a:r>
              <a:rPr b="1" i="0" lang="en-GB" sz="2000" u="none" cap="none" strike="noStrike">
                <a:solidFill>
                  <a:schemeClr val="accent1"/>
                </a:solidFill>
                <a:latin typeface="Arial"/>
                <a:ea typeface="Arial"/>
                <a:cs typeface="Arial"/>
                <a:sym typeface="Arial"/>
              </a:rPr>
              <a:t>, </a:t>
            </a:r>
            <a:r>
              <a:rPr b="1" lang="en-GB" sz="2000">
                <a:solidFill>
                  <a:schemeClr val="accent1"/>
                </a:solidFill>
              </a:rPr>
              <a:t>ESA</a:t>
            </a:r>
            <a:endParaRPr b="1" sz="2000">
              <a:solidFill>
                <a:schemeClr val="accent1"/>
              </a:solidFill>
            </a:endParaRPr>
          </a:p>
          <a:p>
            <a:pPr indent="0" lvl="0" marL="0" marR="0" rtl="0" algn="r">
              <a:lnSpc>
                <a:spcPct val="150000"/>
              </a:lnSpc>
              <a:spcBef>
                <a:spcPts val="0"/>
              </a:spcBef>
              <a:spcAft>
                <a:spcPts val="0"/>
              </a:spcAft>
              <a:buNone/>
            </a:pPr>
            <a:r>
              <a:rPr b="1" lang="en-GB" sz="2000">
                <a:solidFill>
                  <a:schemeClr val="accent1"/>
                </a:solidFill>
              </a:rPr>
              <a:t>CEOS-ARD Oversight Group Lead</a:t>
            </a:r>
            <a:endParaRPr b="1" sz="2000">
              <a:solidFill>
                <a:schemeClr val="accent1"/>
              </a:solidFill>
            </a:endParaRPr>
          </a:p>
          <a:p>
            <a:pPr indent="0" lvl="0" marL="0" marR="0" rtl="0" algn="r">
              <a:lnSpc>
                <a:spcPct val="150000"/>
              </a:lnSpc>
              <a:spcBef>
                <a:spcPts val="0"/>
              </a:spcBef>
              <a:spcAft>
                <a:spcPts val="0"/>
              </a:spcAft>
              <a:buNone/>
            </a:pPr>
            <a:r>
              <a:rPr b="1" i="0" lang="en-GB" sz="2000" u="none" cap="none" strike="noStrike">
                <a:solidFill>
                  <a:schemeClr val="accent1"/>
                </a:solidFill>
                <a:latin typeface="Arial"/>
                <a:ea typeface="Arial"/>
                <a:cs typeface="Arial"/>
                <a:sym typeface="Arial"/>
              </a:rPr>
              <a:t>Agenda Item #2.3</a:t>
            </a:r>
            <a:endParaRPr sz="1200"/>
          </a:p>
          <a:p>
            <a:pPr indent="0" lvl="0" marL="0" marR="0" rtl="0" algn="r">
              <a:lnSpc>
                <a:spcPct val="150000"/>
              </a:lnSpc>
              <a:spcBef>
                <a:spcPts val="0"/>
              </a:spcBef>
              <a:spcAft>
                <a:spcPts val="0"/>
              </a:spcAft>
              <a:buNone/>
            </a:pPr>
            <a:r>
              <a:rPr b="1" i="0" lang="en-GB" sz="2000" u="none" cap="none" strike="noStrike">
                <a:solidFill>
                  <a:schemeClr val="accent1"/>
                </a:solidFill>
                <a:latin typeface="Arial"/>
                <a:ea typeface="Arial"/>
                <a:cs typeface="Arial"/>
                <a:sym typeface="Arial"/>
              </a:rPr>
              <a:t>SIT</a:t>
            </a:r>
            <a:r>
              <a:rPr b="1" lang="en-GB" sz="2000">
                <a:solidFill>
                  <a:schemeClr val="accent1"/>
                </a:solidFill>
              </a:rPr>
              <a:t> TW 2022, ESA/ESRIN</a:t>
            </a:r>
            <a:endParaRPr b="1" i="0" sz="20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None/>
            </a:pPr>
            <a:r>
              <a:rPr b="1" lang="en-GB" sz="2000">
                <a:solidFill>
                  <a:schemeClr val="accent1"/>
                </a:solidFill>
              </a:rPr>
              <a:t>13th - 15th September 2022</a:t>
            </a:r>
            <a:endParaRPr b="1" i="0" sz="2000" u="none" cap="none" strike="noStrike">
              <a:solidFill>
                <a:schemeClr val="accen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1395fb120eb_2_5"/>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GB"/>
              <a:t>CEOS-ARD (CEOS Analysis Ready Data)</a:t>
            </a:r>
            <a:endParaRPr/>
          </a:p>
          <a:p>
            <a:pPr indent="-381000" lvl="1" marL="914400" rtl="0" algn="l">
              <a:lnSpc>
                <a:spcPct val="90000"/>
              </a:lnSpc>
              <a:spcBef>
                <a:spcPts val="0"/>
              </a:spcBef>
              <a:spcAft>
                <a:spcPts val="0"/>
              </a:spcAft>
              <a:buSzPts val="2400"/>
              <a:buChar char="▪"/>
            </a:pPr>
            <a:r>
              <a:rPr lang="en-GB"/>
              <a:t>Specifications for key data products</a:t>
            </a:r>
            <a:endParaRPr/>
          </a:p>
          <a:p>
            <a:pPr indent="-381000" lvl="1" marL="914400" rtl="0" algn="l">
              <a:lnSpc>
                <a:spcPct val="90000"/>
              </a:lnSpc>
              <a:spcBef>
                <a:spcPts val="0"/>
              </a:spcBef>
              <a:spcAft>
                <a:spcPts val="0"/>
              </a:spcAft>
              <a:buSzPts val="2400"/>
              <a:buChar char="▪"/>
            </a:pPr>
            <a:r>
              <a:rPr lang="en-GB"/>
              <a:t>To ease data analysis</a:t>
            </a:r>
            <a:endParaRPr/>
          </a:p>
          <a:p>
            <a:pPr indent="-381000" lvl="1" marL="914400" rtl="0" algn="l">
              <a:lnSpc>
                <a:spcPct val="90000"/>
              </a:lnSpc>
              <a:spcBef>
                <a:spcPts val="0"/>
              </a:spcBef>
              <a:spcAft>
                <a:spcPts val="0"/>
              </a:spcAft>
              <a:buSzPts val="2400"/>
              <a:buChar char="▪"/>
            </a:pPr>
            <a:r>
              <a:rPr lang="en-GB"/>
              <a:t>To minimize additional user effort</a:t>
            </a:r>
            <a:endParaRPr/>
          </a:p>
          <a:p>
            <a:pPr indent="0" lvl="0" marL="914400" rtl="0" algn="l">
              <a:lnSpc>
                <a:spcPct val="90000"/>
              </a:lnSpc>
              <a:spcBef>
                <a:spcPts val="0"/>
              </a:spcBef>
              <a:spcAft>
                <a:spcPts val="0"/>
              </a:spcAft>
              <a:buNone/>
            </a:pPr>
            <a:r>
              <a:t/>
            </a:r>
            <a:endParaRPr/>
          </a:p>
          <a:p>
            <a:pPr indent="-406400" lvl="0" marL="457200" rtl="0" algn="l">
              <a:lnSpc>
                <a:spcPct val="90000"/>
              </a:lnSpc>
              <a:spcBef>
                <a:spcPts val="0"/>
              </a:spcBef>
              <a:spcAft>
                <a:spcPts val="0"/>
              </a:spcAft>
              <a:buSzPts val="2800"/>
              <a:buChar char="❖"/>
            </a:pPr>
            <a:r>
              <a:rPr lang="en-GB" sz="2400"/>
              <a:t>CEOS-ARD is a key step within the ‘interoperability spectrum’:</a:t>
            </a:r>
            <a:endParaRPr sz="2400"/>
          </a:p>
        </p:txBody>
      </p:sp>
      <p:sp>
        <p:nvSpPr>
          <p:cNvPr id="557" name="Google Shape;557;g1395fb120eb_2_5"/>
          <p:cNvSpPr txBox="1"/>
          <p:nvPr>
            <p:ph type="title"/>
          </p:nvPr>
        </p:nvSpPr>
        <p:spPr>
          <a:xfrm>
            <a:off x="167039" y="108373"/>
            <a:ext cx="9571500" cy="864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Background</a:t>
            </a:r>
            <a:endParaRPr/>
          </a:p>
        </p:txBody>
      </p:sp>
      <p:pic>
        <p:nvPicPr>
          <p:cNvPr id="558" name="Google Shape;558;g1395fb120eb_2_5"/>
          <p:cNvPicPr preferRelativeResize="0"/>
          <p:nvPr/>
        </p:nvPicPr>
        <p:blipFill>
          <a:blip r:embed="rId3">
            <a:alphaModFix/>
          </a:blip>
          <a:stretch>
            <a:fillRect/>
          </a:stretch>
        </p:blipFill>
        <p:spPr>
          <a:xfrm>
            <a:off x="2178254" y="4033800"/>
            <a:ext cx="7787350" cy="1896675"/>
          </a:xfrm>
          <a:prstGeom prst="rect">
            <a:avLst/>
          </a:prstGeom>
          <a:noFill/>
          <a:ln>
            <a:noFill/>
          </a:ln>
        </p:spPr>
      </p:pic>
      <p:sp>
        <p:nvSpPr>
          <p:cNvPr id="559" name="Google Shape;559;g1395fb120eb_2_5"/>
          <p:cNvSpPr txBox="1"/>
          <p:nvPr/>
        </p:nvSpPr>
        <p:spPr>
          <a:xfrm>
            <a:off x="4059475" y="6044025"/>
            <a:ext cx="68946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GB" sz="1100">
                <a:solidFill>
                  <a:schemeClr val="dk1"/>
                </a:solidFill>
              </a:rPr>
              <a:t>From WGISS &amp; LSI developed </a:t>
            </a:r>
            <a:r>
              <a:rPr b="1" lang="en-GB" sz="1100" u="sng">
                <a:solidFill>
                  <a:schemeClr val="dk1"/>
                </a:solidFill>
                <a:hlinkClick r:id="rId4">
                  <a:extLst>
                    <a:ext uri="{A12FA001-AC4F-418D-AE19-62706E023703}">
                      <ahyp:hlinkClr val="tx"/>
                    </a:ext>
                  </a:extLst>
                </a:hlinkClick>
              </a:rPr>
              <a:t>CEOS Interoperability Terminology Report (2020)</a:t>
            </a:r>
            <a:endParaRPr b="1" sz="11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143fb43f1f6_0_0"/>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GB" sz="4400">
                <a:solidFill>
                  <a:schemeClr val="lt1"/>
                </a:solidFill>
              </a:rPr>
              <a:t>SIT-37 highlights</a:t>
            </a:r>
            <a:endParaRPr b="0" i="0" sz="1400" u="none" cap="none" strike="noStrike">
              <a:solidFill>
                <a:srgbClr val="000000"/>
              </a:solidFill>
              <a:latin typeface="Arial"/>
              <a:ea typeface="Arial"/>
              <a:cs typeface="Arial"/>
              <a:sym typeface="Arial"/>
            </a:endParaRPr>
          </a:p>
        </p:txBody>
      </p:sp>
      <p:sp>
        <p:nvSpPr>
          <p:cNvPr id="235" name="Google Shape;235;g143fb43f1f6_0_0"/>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36" name="Google Shape;236;g143fb43f1f6_0_0"/>
          <p:cNvSpPr txBox="1"/>
          <p:nvPr/>
        </p:nvSpPr>
        <p:spPr>
          <a:xfrm>
            <a:off x="357105" y="1290957"/>
            <a:ext cx="11112000" cy="3663300"/>
          </a:xfrm>
          <a:prstGeom prst="rect">
            <a:avLst/>
          </a:prstGeom>
          <a:noFill/>
          <a:ln>
            <a:noFill/>
          </a:ln>
        </p:spPr>
        <p:txBody>
          <a:bodyPr anchorCtr="0" anchor="t" bIns="45700" lIns="91425" spcFirstLastPara="1" rIns="91425" wrap="square" tIns="45700">
            <a:spAutoFit/>
          </a:bodyPr>
          <a:lstStyle/>
          <a:p>
            <a:pPr indent="-214311" lvl="0" marL="214311" marR="0" rtl="0" algn="l">
              <a:lnSpc>
                <a:spcPct val="150000"/>
              </a:lnSpc>
              <a:spcBef>
                <a:spcPts val="0"/>
              </a:spcBef>
              <a:spcAft>
                <a:spcPts val="0"/>
              </a:spcAft>
              <a:buClr>
                <a:schemeClr val="dk1"/>
              </a:buClr>
              <a:buSzPts val="1600"/>
              <a:buFont typeface="Noto Sans Symbols"/>
              <a:buChar char="❖"/>
            </a:pPr>
            <a:r>
              <a:rPr b="1" i="1" lang="en-GB" sz="1600">
                <a:solidFill>
                  <a:schemeClr val="dk1"/>
                </a:solidFill>
              </a:rPr>
              <a:t>At SIT-37</a:t>
            </a:r>
            <a:r>
              <a:rPr b="1" i="1" lang="en-GB" sz="1600" u="none" cap="none" strike="noStrike">
                <a:solidFill>
                  <a:schemeClr val="dk1"/>
                </a:solidFill>
                <a:latin typeface="Arial"/>
                <a:ea typeface="Arial"/>
                <a:cs typeface="Arial"/>
                <a:sym typeface="Arial"/>
              </a:rPr>
              <a:t>: </a:t>
            </a:r>
            <a:endParaRPr b="1"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Noto Sans Symbols"/>
              <a:buChar char="❖"/>
            </a:pPr>
            <a:r>
              <a:rPr i="1" lang="en-GB" sz="1600">
                <a:solidFill>
                  <a:schemeClr val="dk1"/>
                </a:solidFill>
              </a:rPr>
              <a:t>We highlighted the trends in the sector impacting CEOS agency programmes</a:t>
            </a:r>
            <a:endParaRPr i="1" sz="1600">
              <a:solidFill>
                <a:schemeClr val="dk1"/>
              </a:solidFill>
            </a:endParaRPr>
          </a:p>
          <a:p>
            <a:pPr indent="-330200" lvl="1" marL="914400" marR="0" rtl="0" algn="l">
              <a:lnSpc>
                <a:spcPct val="150000"/>
              </a:lnSpc>
              <a:spcBef>
                <a:spcPts val="0"/>
              </a:spcBef>
              <a:spcAft>
                <a:spcPts val="0"/>
              </a:spcAft>
              <a:buClr>
                <a:schemeClr val="dk1"/>
              </a:buClr>
              <a:buSzPts val="1600"/>
              <a:buChar char="❖"/>
            </a:pPr>
            <a:r>
              <a:rPr i="1" lang="en-GB" sz="1600">
                <a:solidFill>
                  <a:schemeClr val="dk1"/>
                </a:solidFill>
              </a:rPr>
              <a:t>We heard from 3 CEOS agencies on their relevant strategies and activities</a:t>
            </a:r>
            <a:endParaRPr i="1" sz="1600">
              <a:solidFill>
                <a:schemeClr val="dk1"/>
              </a:solidFill>
            </a:endParaRPr>
          </a:p>
          <a:p>
            <a:pPr indent="-330200" lvl="2" marL="1371600" marR="0" rtl="0" algn="l">
              <a:lnSpc>
                <a:spcPct val="150000"/>
              </a:lnSpc>
              <a:spcBef>
                <a:spcPts val="0"/>
              </a:spcBef>
              <a:spcAft>
                <a:spcPts val="0"/>
              </a:spcAft>
              <a:buClr>
                <a:schemeClr val="dk1"/>
              </a:buClr>
              <a:buSzPts val="1600"/>
              <a:buChar char="■"/>
            </a:pPr>
            <a:r>
              <a:rPr i="1" lang="en-GB" sz="1600">
                <a:solidFill>
                  <a:schemeClr val="dk1"/>
                </a:solidFill>
              </a:rPr>
              <a:t>CNES: initiatives with industry</a:t>
            </a:r>
            <a:endParaRPr i="1" sz="1600">
              <a:solidFill>
                <a:schemeClr val="dk1"/>
              </a:solidFill>
            </a:endParaRPr>
          </a:p>
          <a:p>
            <a:pPr indent="-330200" lvl="2" marL="1371600" marR="0" rtl="0" algn="l">
              <a:lnSpc>
                <a:spcPct val="150000"/>
              </a:lnSpc>
              <a:spcBef>
                <a:spcPts val="0"/>
              </a:spcBef>
              <a:spcAft>
                <a:spcPts val="0"/>
              </a:spcAft>
              <a:buClr>
                <a:schemeClr val="dk1"/>
              </a:buClr>
              <a:buSzPts val="1600"/>
              <a:buChar char="■"/>
            </a:pPr>
            <a:r>
              <a:rPr i="1" lang="en-GB" sz="1600">
                <a:solidFill>
                  <a:schemeClr val="dk1"/>
                </a:solidFill>
              </a:rPr>
              <a:t>NOAA: new architectures, joint ventures, and commercial data buys</a:t>
            </a:r>
            <a:endParaRPr i="1" sz="1600">
              <a:solidFill>
                <a:schemeClr val="dk1"/>
              </a:solidFill>
            </a:endParaRPr>
          </a:p>
          <a:p>
            <a:pPr indent="-330200" lvl="2" marL="1371600" marR="0" rtl="0" algn="l">
              <a:lnSpc>
                <a:spcPct val="150000"/>
              </a:lnSpc>
              <a:spcBef>
                <a:spcPts val="0"/>
              </a:spcBef>
              <a:spcAft>
                <a:spcPts val="0"/>
              </a:spcAft>
              <a:buClr>
                <a:schemeClr val="dk1"/>
              </a:buClr>
              <a:buSzPts val="1600"/>
              <a:buChar char="■"/>
            </a:pPr>
            <a:r>
              <a:rPr i="1" lang="en-GB" sz="1600">
                <a:solidFill>
                  <a:schemeClr val="dk1"/>
                </a:solidFill>
              </a:rPr>
              <a:t>EC: strategies for COPERNICUS + New Space</a:t>
            </a:r>
            <a:r>
              <a:rPr b="0" i="1" lang="en-GB" sz="1600" u="none" cap="none" strike="noStrike">
                <a:solidFill>
                  <a:schemeClr val="dk1"/>
                </a:solidFill>
                <a:latin typeface="Arial"/>
                <a:ea typeface="Arial"/>
                <a:cs typeface="Arial"/>
                <a:sym typeface="Arial"/>
              </a:rPr>
              <a:t> </a:t>
            </a:r>
            <a:endParaRPr b="0"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Char char="❖"/>
            </a:pPr>
            <a:r>
              <a:rPr i="1" lang="en-GB" sz="1600">
                <a:solidFill>
                  <a:schemeClr val="dk1"/>
                </a:solidFill>
              </a:rPr>
              <a:t>Recognised risks and opportunities for public EO, and challenges in formulating a productive cooperation strategy for CEOS that supports both public and private ambitions</a:t>
            </a:r>
            <a:endParaRPr b="0" i="1" sz="1600" u="none" cap="none" strike="noStrike">
              <a:solidFill>
                <a:schemeClr val="dk1"/>
              </a:solidFill>
              <a:latin typeface="Arial"/>
              <a:ea typeface="Arial"/>
              <a:cs typeface="Arial"/>
              <a:sym typeface="Arial"/>
            </a:endParaRPr>
          </a:p>
          <a:p>
            <a:pPr indent="0" lvl="0" marL="914400" marR="0" rtl="0" algn="l">
              <a:lnSpc>
                <a:spcPct val="150000"/>
              </a:lnSpc>
              <a:spcBef>
                <a:spcPts val="0"/>
              </a:spcBef>
              <a:spcAft>
                <a:spcPts val="0"/>
              </a:spcAft>
              <a:buClr>
                <a:srgbClr val="000000"/>
              </a:buClr>
              <a:buSzPts val="1600"/>
              <a:buFont typeface="Arial"/>
              <a:buNone/>
            </a:pPr>
            <a:r>
              <a:t/>
            </a:r>
            <a:endParaRPr b="0" i="1"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0" i="1" sz="1600" u="none" cap="none" strike="noStrik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1395fb120eb_2_12"/>
          <p:cNvSpPr txBox="1"/>
          <p:nvPr>
            <p:ph idx="1" type="body"/>
          </p:nvPr>
        </p:nvSpPr>
        <p:spPr>
          <a:xfrm>
            <a:off x="324225" y="1997000"/>
            <a:ext cx="5250000" cy="4224600"/>
          </a:xfrm>
          <a:prstGeom prst="rect">
            <a:avLst/>
          </a:prstGeom>
        </p:spPr>
        <p:txBody>
          <a:bodyPr anchorCtr="0" anchor="t" bIns="45700" lIns="91425" spcFirstLastPara="1" rIns="91425" wrap="square" tIns="45700">
            <a:noAutofit/>
          </a:bodyPr>
          <a:lstStyle/>
          <a:p>
            <a:pPr indent="0" lvl="0" marL="0" rtl="0" algn="just">
              <a:spcBef>
                <a:spcPts val="1000"/>
              </a:spcBef>
              <a:spcAft>
                <a:spcPts val="0"/>
              </a:spcAft>
              <a:buNone/>
            </a:pPr>
            <a:r>
              <a:rPr lang="en-GB"/>
              <a:t>The CEOS-ARD Product Family Specifications (PFS) define parameters which facilitate interoperability</a:t>
            </a:r>
            <a:endParaRPr/>
          </a:p>
          <a:p>
            <a:pPr indent="0" lvl="0" marL="0" rtl="0" algn="just">
              <a:spcBef>
                <a:spcPts val="1000"/>
              </a:spcBef>
              <a:spcAft>
                <a:spcPts val="0"/>
              </a:spcAft>
              <a:buNone/>
            </a:pPr>
            <a:r>
              <a:t/>
            </a:r>
            <a:endParaRPr/>
          </a:p>
          <a:p>
            <a:pPr indent="0" lvl="0" marL="0" rtl="0" algn="just">
              <a:spcBef>
                <a:spcPts val="1000"/>
              </a:spcBef>
              <a:spcAft>
                <a:spcPts val="0"/>
              </a:spcAft>
              <a:buNone/>
            </a:pPr>
            <a:r>
              <a:rPr lang="en-GB"/>
              <a:t>A subset of what is needed to achieve full interoperability</a:t>
            </a:r>
            <a:endParaRPr/>
          </a:p>
          <a:p>
            <a:pPr indent="0" lvl="0" marL="0" rtl="0" algn="just">
              <a:spcBef>
                <a:spcPts val="1000"/>
              </a:spcBef>
              <a:spcAft>
                <a:spcPts val="0"/>
              </a:spcAft>
              <a:buNone/>
            </a:pPr>
            <a:r>
              <a:rPr lang="en-GB" sz="1700"/>
              <a:t>	</a:t>
            </a:r>
            <a:endParaRPr sz="1700"/>
          </a:p>
          <a:p>
            <a:pPr indent="0" lvl="0" marL="0" rtl="0" algn="just">
              <a:spcBef>
                <a:spcPts val="1000"/>
              </a:spcBef>
              <a:spcAft>
                <a:spcPts val="0"/>
              </a:spcAft>
              <a:buNone/>
            </a:pPr>
            <a:r>
              <a:t/>
            </a:r>
            <a:endParaRPr b="1" sz="1700">
              <a:solidFill>
                <a:srgbClr val="CC0000"/>
              </a:solidFill>
            </a:endParaRPr>
          </a:p>
        </p:txBody>
      </p:sp>
      <p:sp>
        <p:nvSpPr>
          <p:cNvPr id="565" name="Google Shape;565;g1395fb120eb_2_12"/>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Background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pic>
        <p:nvPicPr>
          <p:cNvPr id="566" name="Google Shape;566;g1395fb120eb_2_12"/>
          <p:cNvPicPr preferRelativeResize="0"/>
          <p:nvPr/>
        </p:nvPicPr>
        <p:blipFill>
          <a:blip r:embed="rId3">
            <a:alphaModFix/>
          </a:blip>
          <a:stretch>
            <a:fillRect/>
          </a:stretch>
        </p:blipFill>
        <p:spPr>
          <a:xfrm>
            <a:off x="8873055" y="1315464"/>
            <a:ext cx="2762250" cy="4543425"/>
          </a:xfrm>
          <a:prstGeom prst="rect">
            <a:avLst/>
          </a:prstGeom>
          <a:noFill/>
          <a:ln>
            <a:noFill/>
          </a:ln>
        </p:spPr>
      </p:pic>
      <p:pic>
        <p:nvPicPr>
          <p:cNvPr id="567" name="Google Shape;567;g1395fb120eb_2_12"/>
          <p:cNvPicPr preferRelativeResize="0"/>
          <p:nvPr/>
        </p:nvPicPr>
        <p:blipFill>
          <a:blip r:embed="rId4">
            <a:alphaModFix/>
          </a:blip>
          <a:stretch>
            <a:fillRect/>
          </a:stretch>
        </p:blipFill>
        <p:spPr>
          <a:xfrm>
            <a:off x="5932949" y="1391665"/>
            <a:ext cx="2762250" cy="437946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1395fb120eb_2_19"/>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CEOS-ARD Products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pic>
        <p:nvPicPr>
          <p:cNvPr id="573" name="Google Shape;573;g1395fb120eb_2_19"/>
          <p:cNvPicPr preferRelativeResize="0"/>
          <p:nvPr/>
        </p:nvPicPr>
        <p:blipFill>
          <a:blip r:embed="rId3">
            <a:alphaModFix/>
          </a:blip>
          <a:stretch>
            <a:fillRect/>
          </a:stretch>
        </p:blipFill>
        <p:spPr>
          <a:xfrm>
            <a:off x="4223050" y="1134175"/>
            <a:ext cx="6133499" cy="5319300"/>
          </a:xfrm>
          <a:prstGeom prst="rect">
            <a:avLst/>
          </a:prstGeom>
          <a:noFill/>
          <a:ln>
            <a:noFill/>
          </a:ln>
        </p:spPr>
      </p:pic>
      <p:pic>
        <p:nvPicPr>
          <p:cNvPr id="574" name="Google Shape;574;g1395fb120eb_2_19"/>
          <p:cNvPicPr preferRelativeResize="0"/>
          <p:nvPr/>
        </p:nvPicPr>
        <p:blipFill>
          <a:blip r:embed="rId4">
            <a:alphaModFix/>
          </a:blip>
          <a:stretch>
            <a:fillRect/>
          </a:stretch>
        </p:blipFill>
        <p:spPr>
          <a:xfrm>
            <a:off x="522076" y="2519400"/>
            <a:ext cx="2884102" cy="1834375"/>
          </a:xfrm>
          <a:prstGeom prst="rect">
            <a:avLst/>
          </a:prstGeom>
          <a:noFill/>
          <a:ln>
            <a:noFill/>
          </a:ln>
        </p:spPr>
      </p:pic>
      <p:sp>
        <p:nvSpPr>
          <p:cNvPr id="575" name="Google Shape;575;g1395fb120eb_2_19"/>
          <p:cNvSpPr txBox="1"/>
          <p:nvPr/>
        </p:nvSpPr>
        <p:spPr>
          <a:xfrm>
            <a:off x="522025" y="4353775"/>
            <a:ext cx="2884200" cy="3924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GB" sz="1500" u="sng">
                <a:solidFill>
                  <a:schemeClr val="hlink"/>
                </a:solidFill>
                <a:hlinkClick r:id="rId5"/>
              </a:rPr>
              <a:t>https://ceos.org/ard</a:t>
            </a:r>
            <a:endParaRPr sz="1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id="580" name="Google Shape;580;g1395fb120eb_2_26"/>
          <p:cNvPicPr preferRelativeResize="0"/>
          <p:nvPr/>
        </p:nvPicPr>
        <p:blipFill>
          <a:blip r:embed="rId3">
            <a:alphaModFix/>
          </a:blip>
          <a:stretch>
            <a:fillRect/>
          </a:stretch>
        </p:blipFill>
        <p:spPr>
          <a:xfrm>
            <a:off x="8504025" y="3828600"/>
            <a:ext cx="3494700" cy="2343525"/>
          </a:xfrm>
          <a:prstGeom prst="rect">
            <a:avLst/>
          </a:prstGeom>
          <a:noFill/>
          <a:ln>
            <a:noFill/>
          </a:ln>
        </p:spPr>
      </p:pic>
      <p:sp>
        <p:nvSpPr>
          <p:cNvPr id="581" name="Google Shape;581;g1395fb120eb_2_26"/>
          <p:cNvSpPr txBox="1"/>
          <p:nvPr>
            <p:ph idx="1" type="body"/>
          </p:nvPr>
        </p:nvSpPr>
        <p:spPr>
          <a:xfrm>
            <a:off x="272100" y="1259975"/>
            <a:ext cx="8638800" cy="4662900"/>
          </a:xfrm>
          <a:prstGeom prst="rect">
            <a:avLst/>
          </a:prstGeom>
        </p:spPr>
        <p:txBody>
          <a:bodyPr anchorCtr="0" anchor="t" bIns="45700" lIns="91425" spcFirstLastPara="1" rIns="91425" wrap="square" tIns="45700">
            <a:noAutofit/>
          </a:bodyPr>
          <a:lstStyle/>
          <a:p>
            <a:pPr indent="-387350" lvl="0" marL="457200" rtl="0" algn="just">
              <a:spcBef>
                <a:spcPts val="1000"/>
              </a:spcBef>
              <a:spcAft>
                <a:spcPts val="0"/>
              </a:spcAft>
              <a:buSzPts val="2500"/>
              <a:buChar char="❖"/>
            </a:pPr>
            <a:r>
              <a:rPr lang="en-GB" sz="2500"/>
              <a:t>Move CEOS agencies and other data providers' land surface imaging datasets along the interoperability spectrum, with a view to a future of </a:t>
            </a:r>
            <a:r>
              <a:rPr lang="en-GB" sz="2500" u="sng"/>
              <a:t>sensor agnostic land surface data from all missions</a:t>
            </a:r>
            <a:endParaRPr sz="2500" u="sng"/>
          </a:p>
          <a:p>
            <a:pPr indent="-387350" lvl="0" marL="457200" rtl="0" algn="just">
              <a:spcBef>
                <a:spcPts val="1800"/>
              </a:spcBef>
              <a:spcAft>
                <a:spcPts val="0"/>
              </a:spcAft>
              <a:buSzPts val="2500"/>
              <a:buChar char="❖"/>
            </a:pPr>
            <a:r>
              <a:rPr lang="en-GB" sz="2500"/>
              <a:t>Maximise the uptake and impact of all data sources for societal benefit</a:t>
            </a:r>
            <a:endParaRPr sz="2500"/>
          </a:p>
          <a:p>
            <a:pPr indent="-387350" lvl="0" marL="457200" rtl="0" algn="just">
              <a:spcBef>
                <a:spcPts val="1800"/>
              </a:spcBef>
              <a:spcAft>
                <a:spcPts val="0"/>
              </a:spcAft>
              <a:buSzPts val="2500"/>
              <a:buChar char="❖"/>
            </a:pPr>
            <a:r>
              <a:rPr lang="en-GB" sz="2500"/>
              <a:t>Reduce data processing burden on users</a:t>
            </a:r>
            <a:endParaRPr sz="2500"/>
          </a:p>
          <a:p>
            <a:pPr indent="-387350" lvl="0" marL="457200" rtl="0" algn="just">
              <a:spcBef>
                <a:spcPts val="1800"/>
              </a:spcBef>
              <a:spcAft>
                <a:spcPts val="1800"/>
              </a:spcAft>
              <a:buSzPts val="2500"/>
              <a:buChar char="❖"/>
            </a:pPr>
            <a:r>
              <a:rPr lang="en-GB" sz="2500"/>
              <a:t>Products assessed as CEOS-ARD are known by the community to meet the high standards set by CEOS space agencies, can be branded as such with the CEOS-ARD logo, and will be listed on ceos.org/ard. Assessments increase confidence and expand the reach and uptake of datasets.</a:t>
            </a:r>
            <a:endParaRPr sz="2500"/>
          </a:p>
        </p:txBody>
      </p:sp>
      <p:sp>
        <p:nvSpPr>
          <p:cNvPr id="582" name="Google Shape;582;g1395fb120eb_2_26"/>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CEOS-ARD Vision / Motivation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g1395fb120eb_2_32"/>
          <p:cNvSpPr txBox="1"/>
          <p:nvPr>
            <p:ph idx="1" type="body"/>
          </p:nvPr>
        </p:nvSpPr>
        <p:spPr>
          <a:xfrm>
            <a:off x="324233" y="1787133"/>
            <a:ext cx="11495400" cy="4662900"/>
          </a:xfrm>
          <a:prstGeom prst="rect">
            <a:avLst/>
          </a:prstGeom>
        </p:spPr>
        <p:txBody>
          <a:bodyPr anchorCtr="0" anchor="t" bIns="45700" lIns="91425" spcFirstLastPara="1" rIns="91425" wrap="square" tIns="45700">
            <a:noAutofit/>
          </a:bodyPr>
          <a:lstStyle/>
          <a:p>
            <a:pPr indent="-406400" lvl="0" marL="457200" rtl="0" algn="just">
              <a:spcBef>
                <a:spcPts val="1000"/>
              </a:spcBef>
              <a:spcAft>
                <a:spcPts val="0"/>
              </a:spcAft>
              <a:buSzPts val="2800"/>
              <a:buChar char="❖"/>
            </a:pPr>
            <a:r>
              <a:rPr lang="en-GB"/>
              <a:t>Much activity and talk in the community around ‘Analysis Ready Data’</a:t>
            </a:r>
            <a:endParaRPr/>
          </a:p>
          <a:p>
            <a:pPr indent="-406400" lvl="0" marL="457200" rtl="0" algn="just">
              <a:spcBef>
                <a:spcPts val="1200"/>
              </a:spcBef>
              <a:spcAft>
                <a:spcPts val="0"/>
              </a:spcAft>
              <a:buSzPts val="2800"/>
              <a:buChar char="❖"/>
            </a:pPr>
            <a:r>
              <a:rPr lang="en-GB"/>
              <a:t>Term ‘ARD’ is inherently subjective</a:t>
            </a:r>
            <a:endParaRPr/>
          </a:p>
          <a:p>
            <a:pPr indent="-406400" lvl="0" marL="457200" rtl="0" algn="just">
              <a:spcBef>
                <a:spcPts val="1200"/>
              </a:spcBef>
              <a:spcAft>
                <a:spcPts val="0"/>
              </a:spcAft>
              <a:buSzPts val="2800"/>
              <a:buChar char="❖"/>
            </a:pPr>
            <a:r>
              <a:rPr lang="en-GB"/>
              <a:t>CEOS, with its long heritage, experience and expertise has a key role to play in defining ARD for the community</a:t>
            </a:r>
            <a:endParaRPr/>
          </a:p>
          <a:p>
            <a:pPr indent="-381000" lvl="1" marL="914400" rtl="0" algn="just">
              <a:spcBef>
                <a:spcPts val="1200"/>
              </a:spcBef>
              <a:spcAft>
                <a:spcPts val="0"/>
              </a:spcAft>
              <a:buSzPts val="2400"/>
              <a:buChar char="▪"/>
            </a:pPr>
            <a:r>
              <a:rPr lang="en-GB"/>
              <a:t>Incl. ‘New Space’</a:t>
            </a:r>
            <a:endParaRPr/>
          </a:p>
          <a:p>
            <a:pPr indent="-406400" lvl="0" marL="457200" rtl="0" algn="just">
              <a:spcBef>
                <a:spcPts val="1200"/>
              </a:spcBef>
              <a:spcAft>
                <a:spcPts val="0"/>
              </a:spcAft>
              <a:buSzPts val="2800"/>
              <a:buChar char="❖"/>
            </a:pPr>
            <a:r>
              <a:rPr lang="en-GB"/>
              <a:t>Led the way with Land Surface Imaging</a:t>
            </a:r>
            <a:endParaRPr/>
          </a:p>
          <a:p>
            <a:pPr indent="-381000" lvl="1" marL="914400" rtl="0" algn="just">
              <a:spcBef>
                <a:spcPts val="1200"/>
              </a:spcBef>
              <a:spcAft>
                <a:spcPts val="1200"/>
              </a:spcAft>
              <a:buSzPts val="2400"/>
              <a:buChar char="▪"/>
            </a:pPr>
            <a:r>
              <a:rPr lang="en-GB"/>
              <a:t>CEOS-ARD Oversight Group now looking at other domains</a:t>
            </a:r>
            <a:endParaRPr/>
          </a:p>
        </p:txBody>
      </p:sp>
      <p:sp>
        <p:nvSpPr>
          <p:cNvPr id="588" name="Google Shape;588;g1395fb120eb_2_32"/>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CEOS Role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g1395fb120eb_2_37"/>
          <p:cNvPicPr preferRelativeResize="0"/>
          <p:nvPr/>
        </p:nvPicPr>
        <p:blipFill rotWithShape="1">
          <a:blip r:embed="rId3">
            <a:alphaModFix/>
          </a:blip>
          <a:srcRect b="0" l="3676" r="2523" t="17904"/>
          <a:stretch/>
        </p:blipFill>
        <p:spPr>
          <a:xfrm>
            <a:off x="0" y="0"/>
            <a:ext cx="12192000" cy="600216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1395fb120eb_2_41"/>
          <p:cNvSpPr txBox="1"/>
          <p:nvPr>
            <p:ph idx="1" type="body"/>
          </p:nvPr>
        </p:nvSpPr>
        <p:spPr>
          <a:xfrm>
            <a:off x="324233" y="1177533"/>
            <a:ext cx="11495400" cy="4662900"/>
          </a:xfrm>
          <a:prstGeom prst="rect">
            <a:avLst/>
          </a:prstGeom>
        </p:spPr>
        <p:txBody>
          <a:bodyPr anchorCtr="0" anchor="t" bIns="45700" lIns="91425" spcFirstLastPara="1" rIns="91425" wrap="square" tIns="45700">
            <a:noAutofit/>
          </a:bodyPr>
          <a:lstStyle/>
          <a:p>
            <a:pPr indent="-400050" lvl="0" marL="457200" rtl="0" algn="just">
              <a:spcBef>
                <a:spcPts val="1000"/>
              </a:spcBef>
              <a:spcAft>
                <a:spcPts val="0"/>
              </a:spcAft>
              <a:buSzPts val="2700"/>
              <a:buChar char="❖"/>
            </a:pPr>
            <a:r>
              <a:rPr lang="en-GB" sz="2700"/>
              <a:t>Enabling interoperability of all these (+ CEOS!) datasets </a:t>
            </a:r>
            <a:endParaRPr sz="2700"/>
          </a:p>
          <a:p>
            <a:pPr indent="-374650" lvl="1" marL="914400" rtl="0" algn="just">
              <a:spcBef>
                <a:spcPts val="1000"/>
              </a:spcBef>
              <a:spcAft>
                <a:spcPts val="0"/>
              </a:spcAft>
              <a:buSzPts val="2300"/>
              <a:buChar char="▪"/>
            </a:pPr>
            <a:r>
              <a:rPr lang="en-GB" sz="2300"/>
              <a:t>In an </a:t>
            </a:r>
            <a:r>
              <a:rPr lang="en-GB" sz="2300">
                <a:solidFill>
                  <a:srgbClr val="CC0000"/>
                </a:solidFill>
              </a:rPr>
              <a:t>‘open’</a:t>
            </a:r>
            <a:r>
              <a:rPr lang="en-GB" sz="2300"/>
              <a:t> way, i.e., direct from the data providers – not relying on others downstream to do the interoperability steps</a:t>
            </a:r>
            <a:endParaRPr sz="2300"/>
          </a:p>
          <a:p>
            <a:pPr indent="-374650" lvl="1" marL="914400" rtl="0" algn="just">
              <a:spcBef>
                <a:spcPts val="1000"/>
              </a:spcBef>
              <a:spcAft>
                <a:spcPts val="0"/>
              </a:spcAft>
              <a:buSzPts val="2300"/>
              <a:buChar char="▪"/>
            </a:pPr>
            <a:r>
              <a:rPr lang="en-GB" sz="2300"/>
              <a:t>Maximimise impact for all users, avoid platform dependency</a:t>
            </a:r>
            <a:endParaRPr sz="2300"/>
          </a:p>
          <a:p>
            <a:pPr indent="-374650" lvl="1" marL="914400" rtl="0" algn="just">
              <a:spcBef>
                <a:spcPts val="1000"/>
              </a:spcBef>
              <a:spcAft>
                <a:spcPts val="0"/>
              </a:spcAft>
              <a:buSzPts val="2300"/>
              <a:buChar char="▪"/>
            </a:pPr>
            <a:r>
              <a:rPr lang="en-GB" sz="2300"/>
              <a:t>Avoid unsuitable downstream handling of data / different approaches</a:t>
            </a:r>
            <a:endParaRPr sz="2300"/>
          </a:p>
          <a:p>
            <a:pPr indent="-349250" lvl="2" marL="1371600" rtl="0" algn="just">
              <a:spcBef>
                <a:spcPts val="1000"/>
              </a:spcBef>
              <a:spcAft>
                <a:spcPts val="0"/>
              </a:spcAft>
              <a:buSzPts val="1900"/>
              <a:buChar char="o"/>
            </a:pPr>
            <a:r>
              <a:rPr lang="en-GB" sz="1900" u="sng"/>
              <a:t>Undermines idea of interoperability!</a:t>
            </a:r>
            <a:endParaRPr sz="1900" u="sng"/>
          </a:p>
          <a:p>
            <a:pPr indent="-400050" lvl="0" marL="457200" rtl="0" algn="just">
              <a:spcBef>
                <a:spcPts val="1000"/>
              </a:spcBef>
              <a:spcAft>
                <a:spcPts val="0"/>
              </a:spcAft>
              <a:buSzPts val="2700"/>
              <a:buChar char="❖"/>
            </a:pPr>
            <a:r>
              <a:rPr lang="en-GB" sz="2700"/>
              <a:t>CEOS-ARD concepts are the first key step, but also need:</a:t>
            </a:r>
            <a:endParaRPr sz="2700"/>
          </a:p>
          <a:p>
            <a:pPr indent="-374650" lvl="1" marL="914400" rtl="0" algn="just">
              <a:spcBef>
                <a:spcPts val="1000"/>
              </a:spcBef>
              <a:spcAft>
                <a:spcPts val="0"/>
              </a:spcAft>
              <a:buSzPts val="2300"/>
              <a:buChar char="▪"/>
            </a:pPr>
            <a:r>
              <a:rPr lang="en-GB" sz="2300"/>
              <a:t>Gridding</a:t>
            </a:r>
            <a:endParaRPr sz="2300"/>
          </a:p>
          <a:p>
            <a:pPr indent="-374650" lvl="1" marL="914400" rtl="0" algn="just">
              <a:spcBef>
                <a:spcPts val="1000"/>
              </a:spcBef>
              <a:spcAft>
                <a:spcPts val="0"/>
              </a:spcAft>
              <a:buSzPts val="2300"/>
              <a:buChar char="▪"/>
            </a:pPr>
            <a:r>
              <a:rPr lang="en-GB" sz="2300"/>
              <a:t>Cloud-optimisation</a:t>
            </a:r>
            <a:endParaRPr sz="2300"/>
          </a:p>
          <a:p>
            <a:pPr indent="-374650" lvl="1" marL="914400" rtl="0" algn="just">
              <a:spcBef>
                <a:spcPts val="1000"/>
              </a:spcBef>
              <a:spcAft>
                <a:spcPts val="0"/>
              </a:spcAft>
              <a:buSzPts val="2300"/>
              <a:buChar char="▪"/>
            </a:pPr>
            <a:r>
              <a:rPr lang="en-GB" sz="2300"/>
              <a:t>Discoverability (STAC)</a:t>
            </a:r>
            <a:endParaRPr sz="2300"/>
          </a:p>
          <a:p>
            <a:pPr indent="-374650" lvl="1" marL="914400" rtl="0" algn="just">
              <a:spcBef>
                <a:spcPts val="1000"/>
              </a:spcBef>
              <a:spcAft>
                <a:spcPts val="0"/>
              </a:spcAft>
              <a:buSzPts val="2300"/>
              <a:buChar char="▪"/>
            </a:pPr>
            <a:r>
              <a:rPr lang="en-GB" sz="2300"/>
              <a:t>Consistent terminology</a:t>
            </a:r>
            <a:endParaRPr sz="2300"/>
          </a:p>
          <a:p>
            <a:pPr indent="-374650" lvl="1" marL="914400" rtl="0" algn="just">
              <a:spcBef>
                <a:spcPts val="1000"/>
              </a:spcBef>
              <a:spcAft>
                <a:spcPts val="600"/>
              </a:spcAft>
              <a:buSzPts val="2300"/>
              <a:buChar char="▪"/>
            </a:pPr>
            <a:r>
              <a:rPr lang="en-GB" sz="2300"/>
              <a:t>Consistent radiometric &amp; geometric references and traceability</a:t>
            </a:r>
            <a:endParaRPr sz="2300"/>
          </a:p>
        </p:txBody>
      </p:sp>
      <p:sp>
        <p:nvSpPr>
          <p:cNvPr id="599" name="Google Shape;599;g1395fb120eb_2_41"/>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4000"/>
              <a:t>Motivations</a:t>
            </a:r>
            <a:endParaRPr sz="5600"/>
          </a:p>
        </p:txBody>
      </p:sp>
      <p:sp>
        <p:nvSpPr>
          <p:cNvPr id="600" name="Google Shape;600;g1395fb120eb_2_41"/>
          <p:cNvSpPr txBox="1"/>
          <p:nvPr/>
        </p:nvSpPr>
        <p:spPr>
          <a:xfrm>
            <a:off x="5991375" y="5124775"/>
            <a:ext cx="5327100" cy="475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b="1" lang="en-GB" sz="2100">
                <a:solidFill>
                  <a:srgbClr val="CC0000"/>
                </a:solidFill>
              </a:rPr>
              <a:t>➤ CEOS Interoperability Framework</a:t>
            </a:r>
            <a:endParaRPr b="1" sz="2100">
              <a:solidFill>
                <a:srgbClr val="CC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1395fb120eb_2_47"/>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4400">
                <a:solidFill>
                  <a:schemeClr val="lt1"/>
                </a:solidFill>
              </a:rPr>
              <a:t>ARD Standards</a:t>
            </a:r>
            <a:endParaRPr sz="1500"/>
          </a:p>
        </p:txBody>
      </p:sp>
      <p:sp>
        <p:nvSpPr>
          <p:cNvPr id="606" name="Google Shape;606;g1395fb120eb_2_47"/>
          <p:cNvSpPr txBox="1"/>
          <p:nvPr/>
        </p:nvSpPr>
        <p:spPr>
          <a:xfrm>
            <a:off x="367205" y="1258890"/>
            <a:ext cx="11112000" cy="5493600"/>
          </a:xfrm>
          <a:prstGeom prst="rect">
            <a:avLst/>
          </a:prstGeom>
          <a:noFill/>
          <a:ln>
            <a:noFill/>
          </a:ln>
        </p:spPr>
        <p:txBody>
          <a:bodyPr anchorCtr="0" anchor="t" bIns="45700" lIns="91425" spcFirstLastPara="1" rIns="91425" wrap="square" tIns="45700">
            <a:spAutoFit/>
          </a:bodyPr>
          <a:lstStyle/>
          <a:p>
            <a:pPr indent="-444500" lvl="0" marL="609600" marR="0" rtl="0" algn="just">
              <a:lnSpc>
                <a:spcPct val="115000"/>
              </a:lnSpc>
              <a:spcBef>
                <a:spcPts val="0"/>
              </a:spcBef>
              <a:spcAft>
                <a:spcPts val="0"/>
              </a:spcAft>
              <a:buClr>
                <a:schemeClr val="dk1"/>
              </a:buClr>
              <a:buSzPts val="2200"/>
              <a:buChar char="●"/>
            </a:pPr>
            <a:r>
              <a:rPr b="1" lang="en-GB" sz="2200">
                <a:solidFill>
                  <a:schemeClr val="dk1"/>
                </a:solidFill>
              </a:rPr>
              <a:t>Overwhelming feedback from industry: formal standards are needed for ‘ARD’</a:t>
            </a:r>
            <a:endParaRPr b="1" sz="2200">
              <a:solidFill>
                <a:schemeClr val="dk1"/>
              </a:solidFill>
            </a:endParaRPr>
          </a:p>
          <a:p>
            <a:pPr indent="-444500" lvl="1" marL="1219200" marR="0" rtl="0" algn="just">
              <a:lnSpc>
                <a:spcPct val="115000"/>
              </a:lnSpc>
              <a:spcBef>
                <a:spcPts val="0"/>
              </a:spcBef>
              <a:spcAft>
                <a:spcPts val="0"/>
              </a:spcAft>
              <a:buClr>
                <a:schemeClr val="dk1"/>
              </a:buClr>
              <a:buSzPts val="2200"/>
              <a:buChar char="○"/>
            </a:pPr>
            <a:r>
              <a:rPr lang="en-GB" sz="2200">
                <a:solidFill>
                  <a:schemeClr val="dk1"/>
                </a:solidFill>
              </a:rPr>
              <a:t>Without a standard: difficult to implement CEOS-ARD into operational workflows and to ensure products interoperability.</a:t>
            </a:r>
            <a:endParaRPr sz="2200">
              <a:solidFill>
                <a:schemeClr val="dk1"/>
              </a:solidFill>
            </a:endParaRPr>
          </a:p>
          <a:p>
            <a:pPr indent="-444500" lvl="1" marL="1219200" marR="0" rtl="0" algn="just">
              <a:lnSpc>
                <a:spcPct val="115000"/>
              </a:lnSpc>
              <a:spcBef>
                <a:spcPts val="0"/>
              </a:spcBef>
              <a:spcAft>
                <a:spcPts val="0"/>
              </a:spcAft>
              <a:buClr>
                <a:schemeClr val="dk1"/>
              </a:buClr>
              <a:buSzPts val="2200"/>
              <a:buChar char="○"/>
            </a:pPr>
            <a:r>
              <a:rPr lang="en-GB" sz="2200">
                <a:solidFill>
                  <a:schemeClr val="dk1"/>
                </a:solidFill>
              </a:rPr>
              <a:t>Government and commercial sectors will likely not reference documents unless they have gone through an open standard process.</a:t>
            </a:r>
            <a:endParaRPr sz="2200">
              <a:solidFill>
                <a:schemeClr val="dk1"/>
              </a:solidFill>
            </a:endParaRPr>
          </a:p>
          <a:p>
            <a:pPr indent="-444500" lvl="1" marL="1219200" marR="0" rtl="0" algn="just">
              <a:lnSpc>
                <a:spcPct val="115000"/>
              </a:lnSpc>
              <a:spcBef>
                <a:spcPts val="0"/>
              </a:spcBef>
              <a:spcAft>
                <a:spcPts val="0"/>
              </a:spcAft>
              <a:buClr>
                <a:schemeClr val="dk1"/>
              </a:buClr>
              <a:buSzPts val="2200"/>
              <a:buChar char="○"/>
            </a:pPr>
            <a:r>
              <a:rPr lang="en-GB" sz="2200">
                <a:solidFill>
                  <a:schemeClr val="dk1"/>
                </a:solidFill>
              </a:rPr>
              <a:t>Standards built on the foundation of CEOS-ARD would be helpful</a:t>
            </a:r>
            <a:endParaRPr sz="2200">
              <a:solidFill>
                <a:schemeClr val="dk1"/>
              </a:solidFill>
            </a:endParaRPr>
          </a:p>
          <a:p>
            <a:pPr indent="0" lvl="0" marL="0" marR="0" rtl="0" algn="just">
              <a:lnSpc>
                <a:spcPct val="115000"/>
              </a:lnSpc>
              <a:spcBef>
                <a:spcPts val="0"/>
              </a:spcBef>
              <a:spcAft>
                <a:spcPts val="0"/>
              </a:spcAft>
              <a:buNone/>
            </a:pPr>
            <a:r>
              <a:t/>
            </a:r>
            <a:endParaRPr sz="2200">
              <a:solidFill>
                <a:schemeClr val="dk1"/>
              </a:solidFill>
            </a:endParaRPr>
          </a:p>
          <a:p>
            <a:pPr indent="-444500" lvl="0" marL="609600" marR="0" rtl="0" algn="just">
              <a:lnSpc>
                <a:spcPct val="115000"/>
              </a:lnSpc>
              <a:spcBef>
                <a:spcPts val="0"/>
              </a:spcBef>
              <a:spcAft>
                <a:spcPts val="0"/>
              </a:spcAft>
              <a:buClr>
                <a:schemeClr val="dk1"/>
              </a:buClr>
              <a:buSzPts val="2200"/>
              <a:buChar char="●"/>
            </a:pPr>
            <a:r>
              <a:rPr lang="en-GB" sz="2200">
                <a:solidFill>
                  <a:schemeClr val="dk1"/>
                </a:solidFill>
              </a:rPr>
              <a:t>Increase reach of the concepts of CEOS-ARD</a:t>
            </a:r>
            <a:endParaRPr sz="2200">
              <a:solidFill>
                <a:schemeClr val="dk1"/>
              </a:solidFill>
              <a:latin typeface="Arial"/>
              <a:ea typeface="Arial"/>
              <a:cs typeface="Arial"/>
              <a:sym typeface="Arial"/>
            </a:endParaRPr>
          </a:p>
          <a:p>
            <a:pPr indent="0" lvl="0" marL="609600" marR="0" rtl="0" algn="just">
              <a:lnSpc>
                <a:spcPct val="115000"/>
              </a:lnSpc>
              <a:spcBef>
                <a:spcPts val="0"/>
              </a:spcBef>
              <a:spcAft>
                <a:spcPts val="0"/>
              </a:spcAft>
              <a:buNone/>
            </a:pPr>
            <a:r>
              <a:t/>
            </a:r>
            <a:endParaRPr sz="2200">
              <a:solidFill>
                <a:schemeClr val="dk1"/>
              </a:solidFill>
            </a:endParaRPr>
          </a:p>
          <a:p>
            <a:pPr indent="-444500" lvl="0" marL="609600" marR="0" rtl="0" algn="just">
              <a:lnSpc>
                <a:spcPct val="115000"/>
              </a:lnSpc>
              <a:spcBef>
                <a:spcPts val="0"/>
              </a:spcBef>
              <a:spcAft>
                <a:spcPts val="0"/>
              </a:spcAft>
              <a:buClr>
                <a:schemeClr val="dk1"/>
              </a:buClr>
              <a:buSzPts val="2200"/>
              <a:buChar char="●"/>
            </a:pPr>
            <a:r>
              <a:rPr lang="en-GB" sz="2200">
                <a:solidFill>
                  <a:schemeClr val="dk1"/>
                </a:solidFill>
              </a:rPr>
              <a:t>Two avenues explored:</a:t>
            </a:r>
            <a:endParaRPr sz="2200">
              <a:solidFill>
                <a:schemeClr val="dk1"/>
              </a:solidFill>
            </a:endParaRPr>
          </a:p>
          <a:p>
            <a:pPr indent="-444500" lvl="1" marL="1219200" marR="0" rtl="0" algn="just">
              <a:lnSpc>
                <a:spcPct val="115000"/>
              </a:lnSpc>
              <a:spcBef>
                <a:spcPts val="0"/>
              </a:spcBef>
              <a:spcAft>
                <a:spcPts val="0"/>
              </a:spcAft>
              <a:buClr>
                <a:schemeClr val="dk1"/>
              </a:buClr>
              <a:buSzPts val="2200"/>
              <a:buChar char="○"/>
            </a:pPr>
            <a:r>
              <a:rPr lang="en-GB" sz="2200">
                <a:solidFill>
                  <a:schemeClr val="dk1"/>
                </a:solidFill>
              </a:rPr>
              <a:t>ISO-OGC</a:t>
            </a:r>
            <a:endParaRPr sz="2200">
              <a:solidFill>
                <a:schemeClr val="dk1"/>
              </a:solidFill>
            </a:endParaRPr>
          </a:p>
          <a:p>
            <a:pPr indent="-444500" lvl="1" marL="1219200" rtl="0" algn="just">
              <a:lnSpc>
                <a:spcPct val="115000"/>
              </a:lnSpc>
              <a:spcBef>
                <a:spcPts val="0"/>
              </a:spcBef>
              <a:spcAft>
                <a:spcPts val="0"/>
              </a:spcAft>
              <a:buClr>
                <a:schemeClr val="dk1"/>
              </a:buClr>
              <a:buSzPts val="2200"/>
              <a:buChar char="○"/>
            </a:pPr>
            <a:r>
              <a:rPr lang="en-GB" sz="2200">
                <a:solidFill>
                  <a:schemeClr val="dk1"/>
                </a:solidFill>
              </a:rPr>
              <a:t>IEEE/GRSS</a:t>
            </a:r>
            <a:endParaRPr sz="2200">
              <a:solidFill>
                <a:schemeClr val="dk1"/>
              </a:solidFill>
            </a:endParaRPr>
          </a:p>
          <a:p>
            <a:pPr indent="0" lvl="0" marL="0" marR="0" rtl="0" algn="just">
              <a:lnSpc>
                <a:spcPct val="115000"/>
              </a:lnSpc>
              <a:spcBef>
                <a:spcPts val="0"/>
              </a:spcBef>
              <a:spcAft>
                <a:spcPts val="0"/>
              </a:spcAft>
              <a:buNone/>
            </a:pPr>
            <a:r>
              <a:t/>
            </a:r>
            <a:endParaRPr sz="2200">
              <a:solidFill>
                <a:schemeClr val="dk1"/>
              </a:solidFill>
            </a:endParaRPr>
          </a:p>
        </p:txBody>
      </p:sp>
      <p:sp>
        <p:nvSpPr>
          <p:cNvPr id="607" name="Google Shape;607;g1395fb120eb_2_47"/>
          <p:cNvSpPr txBox="1"/>
          <p:nvPr/>
        </p:nvSpPr>
        <p:spPr>
          <a:xfrm>
            <a:off x="7114775" y="5146175"/>
            <a:ext cx="4142700" cy="954300"/>
          </a:xfrm>
          <a:prstGeom prst="rect">
            <a:avLst/>
          </a:prstGeom>
          <a:noFill/>
          <a:ln cap="flat" cmpd="sng" w="19050">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2500">
                <a:solidFill>
                  <a:schemeClr val="accent6"/>
                </a:solidFill>
                <a:highlight>
                  <a:schemeClr val="lt1"/>
                </a:highlight>
              </a:rPr>
              <a:t>Discussed further in following presentation…</a:t>
            </a:r>
            <a:endParaRPr b="1" sz="2500">
              <a:solidFill>
                <a:schemeClr val="accent6"/>
              </a:solidFill>
              <a:highlight>
                <a:schemeClr val="lt1"/>
              </a:high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g1395fb120eb_2_53"/>
          <p:cNvSpPr txBox="1"/>
          <p:nvPr>
            <p:ph idx="1" type="body"/>
          </p:nvPr>
        </p:nvSpPr>
        <p:spPr>
          <a:xfrm>
            <a:off x="324233" y="1482333"/>
            <a:ext cx="11495400" cy="4662900"/>
          </a:xfrm>
          <a:prstGeom prst="rect">
            <a:avLst/>
          </a:prstGeom>
        </p:spPr>
        <p:txBody>
          <a:bodyPr anchorCtr="0" anchor="t" bIns="45700" lIns="91425" spcFirstLastPara="1" rIns="91425" wrap="square" tIns="45700">
            <a:noAutofit/>
          </a:bodyPr>
          <a:lstStyle/>
          <a:p>
            <a:pPr indent="-387350" lvl="0" marL="457200" rtl="0" algn="just">
              <a:spcBef>
                <a:spcPts val="1000"/>
              </a:spcBef>
              <a:spcAft>
                <a:spcPts val="0"/>
              </a:spcAft>
              <a:buSzPts val="2500"/>
              <a:buChar char="❖"/>
            </a:pPr>
            <a:r>
              <a:rPr lang="en-GB" sz="2500"/>
              <a:t>Increasing engagement with private sector/new space on CEOS-ARD</a:t>
            </a:r>
            <a:endParaRPr sz="2500"/>
          </a:p>
          <a:p>
            <a:pPr indent="-361950" lvl="1" marL="914400" rtl="0" algn="just">
              <a:spcBef>
                <a:spcPts val="1000"/>
              </a:spcBef>
              <a:spcAft>
                <a:spcPts val="0"/>
              </a:spcAft>
              <a:buSzPts val="2100"/>
              <a:buChar char="▪"/>
            </a:pPr>
            <a:r>
              <a:rPr lang="en-GB" sz="2100" u="sng"/>
              <a:t>Sinergise:</a:t>
            </a:r>
            <a:r>
              <a:rPr lang="en-GB" sz="2100"/>
              <a:t> Produced the first Normalised Radar Backscatter CEOS-ARD – Sentinel-1 RTC for Digital Earth Africa</a:t>
            </a:r>
            <a:endParaRPr sz="2100"/>
          </a:p>
          <a:p>
            <a:pPr indent="-361950" lvl="1" marL="914400" rtl="0" algn="just">
              <a:spcBef>
                <a:spcPts val="1000"/>
              </a:spcBef>
              <a:spcAft>
                <a:spcPts val="0"/>
              </a:spcAft>
              <a:buSzPts val="2100"/>
              <a:buChar char="▪"/>
            </a:pPr>
            <a:r>
              <a:rPr lang="en-GB" sz="2100" u="sng"/>
              <a:t>Satellogic:</a:t>
            </a:r>
            <a:r>
              <a:rPr lang="en-GB" sz="2100"/>
              <a:t> Presented to LSI-VC, will consider CEOS-ARD PFS, currently developing their Surface Reflectance product – potential for CEOS-ARD from outset </a:t>
            </a:r>
            <a:endParaRPr sz="2100"/>
          </a:p>
          <a:p>
            <a:pPr indent="-361950" lvl="1" marL="914400" rtl="0" algn="just">
              <a:spcBef>
                <a:spcPts val="1000"/>
              </a:spcBef>
              <a:spcAft>
                <a:spcPts val="0"/>
              </a:spcAft>
              <a:buSzPts val="2100"/>
              <a:buChar char="▪"/>
            </a:pPr>
            <a:r>
              <a:rPr lang="en-GB" sz="2100" u="sng"/>
              <a:t>Capella:</a:t>
            </a:r>
            <a:r>
              <a:rPr lang="en-GB" sz="2100"/>
              <a:t> Free SAR imagery via the Registry of Open Data on AWS, CEOS-ARD Oversight Group engaged with them on possibility of CEOS-ARD assessment of products.</a:t>
            </a:r>
            <a:endParaRPr sz="2100"/>
          </a:p>
          <a:p>
            <a:pPr indent="-387350" lvl="0" marL="457200" rtl="0" algn="just">
              <a:spcBef>
                <a:spcPts val="1000"/>
              </a:spcBef>
              <a:spcAft>
                <a:spcPts val="0"/>
              </a:spcAft>
              <a:buSzPts val="2500"/>
              <a:buChar char="❖"/>
            </a:pPr>
            <a:r>
              <a:rPr lang="en-GB" sz="2500"/>
              <a:t>Earlier CARD4L PFS dialogue w/ Planet, PCI Geomatics, and Maxar in 2020</a:t>
            </a:r>
            <a:endParaRPr sz="2500"/>
          </a:p>
          <a:p>
            <a:pPr indent="-387350" lvl="0" marL="457200" rtl="0" algn="just">
              <a:spcBef>
                <a:spcPts val="1000"/>
              </a:spcBef>
              <a:spcAft>
                <a:spcPts val="0"/>
              </a:spcAft>
              <a:buSzPts val="2500"/>
              <a:buChar char="❖"/>
            </a:pPr>
            <a:r>
              <a:rPr lang="en-GB" sz="2500"/>
              <a:t>All </a:t>
            </a:r>
            <a:r>
              <a:rPr i="1" lang="en-GB" sz="2500"/>
              <a:t>ad hoc</a:t>
            </a:r>
            <a:r>
              <a:rPr lang="en-GB" sz="2500"/>
              <a:t>, past relationships, engagement of opportunity, etc.</a:t>
            </a:r>
            <a:endParaRPr sz="2500"/>
          </a:p>
          <a:p>
            <a:pPr indent="-387350" lvl="0" marL="457200" rtl="0" algn="just">
              <a:spcBef>
                <a:spcPts val="1000"/>
              </a:spcBef>
              <a:spcAft>
                <a:spcPts val="1000"/>
              </a:spcAft>
              <a:buSzPts val="2500"/>
              <a:buChar char="❖"/>
            </a:pPr>
            <a:r>
              <a:rPr lang="en-GB" sz="2500"/>
              <a:t>Proposed update of Commercial (incl. New Space) Engagement Strategy in LSI-VC – increase engagement coordination</a:t>
            </a:r>
            <a:endParaRPr sz="2500"/>
          </a:p>
        </p:txBody>
      </p:sp>
      <p:sp>
        <p:nvSpPr>
          <p:cNvPr id="613" name="Google Shape;613;g1395fb120eb_2_53"/>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‘New Space’ Engagement so far…</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g1395fb120eb_2_58"/>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0" lvl="0" marL="0" rtl="0" algn="just">
              <a:spcBef>
                <a:spcPts val="1000"/>
              </a:spcBef>
              <a:spcAft>
                <a:spcPts val="0"/>
              </a:spcAft>
              <a:buNone/>
            </a:pPr>
            <a:r>
              <a:rPr lang="en-GB" sz="2500"/>
              <a:t>CEOS should consider:</a:t>
            </a:r>
            <a:endParaRPr sz="2500"/>
          </a:p>
          <a:p>
            <a:pPr indent="-387350" lvl="0" marL="457200" rtl="0" algn="just">
              <a:spcBef>
                <a:spcPts val="1200"/>
              </a:spcBef>
              <a:spcAft>
                <a:spcPts val="0"/>
              </a:spcAft>
              <a:buSzPts val="2500"/>
              <a:buChar char="❖"/>
            </a:pPr>
            <a:r>
              <a:rPr lang="en-GB" sz="2500"/>
              <a:t>Promote CEOS-ARD from its own missions</a:t>
            </a:r>
            <a:endParaRPr sz="2500"/>
          </a:p>
          <a:p>
            <a:pPr indent="-387350" lvl="0" marL="457200" rtl="0" algn="just">
              <a:spcBef>
                <a:spcPts val="1200"/>
              </a:spcBef>
              <a:spcAft>
                <a:spcPts val="0"/>
              </a:spcAft>
              <a:buSzPts val="2500"/>
              <a:buChar char="❖"/>
            </a:pPr>
            <a:r>
              <a:rPr lang="en-GB" sz="2500"/>
              <a:t>Fully resource effort to move to routine production of CEOS-ARD for all missions, from the outset</a:t>
            </a:r>
            <a:endParaRPr sz="2500"/>
          </a:p>
          <a:p>
            <a:pPr indent="-387350" lvl="0" marL="457200" rtl="0" algn="just">
              <a:spcBef>
                <a:spcPts val="1200"/>
              </a:spcBef>
              <a:spcAft>
                <a:spcPts val="0"/>
              </a:spcAft>
              <a:buSzPts val="2500"/>
              <a:buChar char="❖"/>
            </a:pPr>
            <a:r>
              <a:rPr lang="en-GB" sz="2500"/>
              <a:t>Look at reprocessing campaigns for older missions.</a:t>
            </a:r>
            <a:endParaRPr sz="2500"/>
          </a:p>
          <a:p>
            <a:pPr indent="-387350" lvl="0" marL="457200" rtl="0" algn="just">
              <a:spcBef>
                <a:spcPts val="1200"/>
              </a:spcBef>
              <a:spcAft>
                <a:spcPts val="0"/>
              </a:spcAft>
              <a:buSzPts val="2500"/>
              <a:buChar char="❖"/>
            </a:pPr>
            <a:r>
              <a:rPr lang="en-GB" sz="2500"/>
              <a:t>Resource Commercial Engagement Strategy (incl. New Space)</a:t>
            </a:r>
            <a:endParaRPr sz="2500"/>
          </a:p>
          <a:p>
            <a:pPr indent="-387350" lvl="0" marL="457200" rtl="0" algn="just">
              <a:spcBef>
                <a:spcPts val="1200"/>
              </a:spcBef>
              <a:spcAft>
                <a:spcPts val="0"/>
              </a:spcAft>
              <a:buSzPts val="2500"/>
              <a:buChar char="❖"/>
            </a:pPr>
            <a:r>
              <a:rPr lang="en-GB" sz="2500"/>
              <a:t>Take the lead in standardisation effort of ARD</a:t>
            </a:r>
            <a:endParaRPr sz="2500"/>
          </a:p>
          <a:p>
            <a:pPr indent="-361950" lvl="1" marL="914400" rtl="0" algn="just">
              <a:spcBef>
                <a:spcPts val="1200"/>
              </a:spcBef>
              <a:spcAft>
                <a:spcPts val="0"/>
              </a:spcAft>
              <a:buSzPts val="2100"/>
              <a:buChar char="▪"/>
            </a:pPr>
            <a:r>
              <a:rPr lang="en-GB" sz="2100"/>
              <a:t>Ensure sufficient resources to engage</a:t>
            </a:r>
            <a:endParaRPr sz="2100"/>
          </a:p>
          <a:p>
            <a:pPr indent="-361950" lvl="1" marL="914400" rtl="0" algn="just">
              <a:spcBef>
                <a:spcPts val="1200"/>
              </a:spcBef>
              <a:spcAft>
                <a:spcPts val="1200"/>
              </a:spcAft>
              <a:buSzPts val="2100"/>
              <a:buChar char="▪"/>
            </a:pPr>
            <a:r>
              <a:rPr lang="en-GB" sz="2100"/>
              <a:t>CEOS-ARD as basis</a:t>
            </a:r>
            <a:endParaRPr sz="2100"/>
          </a:p>
        </p:txBody>
      </p:sp>
      <p:sp>
        <p:nvSpPr>
          <p:cNvPr id="619" name="Google Shape;619;g1395fb120eb_2_58"/>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CEOS Support</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g1395fb120eb_2_63"/>
          <p:cNvSpPr txBox="1"/>
          <p:nvPr>
            <p:ph idx="1" type="body"/>
          </p:nvPr>
        </p:nvSpPr>
        <p:spPr>
          <a:xfrm>
            <a:off x="324233" y="1329933"/>
            <a:ext cx="11495400" cy="4662900"/>
          </a:xfrm>
          <a:prstGeom prst="rect">
            <a:avLst/>
          </a:prstGeom>
        </p:spPr>
        <p:txBody>
          <a:bodyPr anchorCtr="0" anchor="t" bIns="45700" lIns="91425" spcFirstLastPara="1" rIns="91425" wrap="square" tIns="45700">
            <a:noAutofit/>
          </a:bodyPr>
          <a:lstStyle/>
          <a:p>
            <a:pPr indent="0" lvl="0" marL="0" rtl="0" algn="just">
              <a:spcBef>
                <a:spcPts val="1000"/>
              </a:spcBef>
              <a:spcAft>
                <a:spcPts val="0"/>
              </a:spcAft>
              <a:buNone/>
            </a:pPr>
            <a:r>
              <a:rPr lang="en-GB" sz="2500"/>
              <a:t>CEOS should consider:</a:t>
            </a:r>
            <a:endParaRPr sz="2500"/>
          </a:p>
          <a:p>
            <a:pPr indent="-387350" lvl="0" marL="457200" rtl="0" algn="just">
              <a:spcBef>
                <a:spcPts val="1200"/>
              </a:spcBef>
              <a:spcAft>
                <a:spcPts val="0"/>
              </a:spcAft>
              <a:buSzPts val="2500"/>
              <a:buChar char="❖"/>
            </a:pPr>
            <a:r>
              <a:rPr lang="en-GB" sz="2500"/>
              <a:t>Work with commercial sector incl. New space to promote datasets in line with CEOS-ARD specifications</a:t>
            </a:r>
            <a:endParaRPr sz="2500"/>
          </a:p>
          <a:p>
            <a:pPr indent="-387350" lvl="0" marL="457200" rtl="0" algn="just">
              <a:spcBef>
                <a:spcPts val="1200"/>
              </a:spcBef>
              <a:spcAft>
                <a:spcPts val="0"/>
              </a:spcAft>
              <a:buSzPts val="2500"/>
              <a:buChar char="❖"/>
            </a:pPr>
            <a:r>
              <a:rPr lang="en-GB" sz="2500"/>
              <a:t>Provide support to commercial and new space sector to meet specifications</a:t>
            </a:r>
            <a:endParaRPr sz="2500"/>
          </a:p>
          <a:p>
            <a:pPr indent="-387350" lvl="0" marL="457200" rtl="0" algn="just">
              <a:spcBef>
                <a:spcPts val="1200"/>
              </a:spcBef>
              <a:spcAft>
                <a:spcPts val="0"/>
              </a:spcAft>
              <a:buSzPts val="2500"/>
              <a:buChar char="❖"/>
            </a:pPr>
            <a:r>
              <a:rPr lang="en-GB" sz="2500"/>
              <a:t>Seek to evolve CEOS datasets along the interoperability spectrum - working on the additional components needed</a:t>
            </a:r>
            <a:endParaRPr sz="2500"/>
          </a:p>
          <a:p>
            <a:pPr indent="-361950" lvl="1" marL="914400" rtl="0" algn="just">
              <a:spcBef>
                <a:spcPts val="1200"/>
              </a:spcBef>
              <a:spcAft>
                <a:spcPts val="0"/>
              </a:spcAft>
              <a:buSzPts val="2100"/>
              <a:buChar char="▪"/>
            </a:pPr>
            <a:r>
              <a:rPr lang="en-GB" sz="2100"/>
              <a:t>CEOS Interoperability Framework</a:t>
            </a:r>
            <a:endParaRPr sz="2100"/>
          </a:p>
          <a:p>
            <a:pPr indent="-361950" lvl="1" marL="914400" rtl="0" algn="just">
              <a:spcBef>
                <a:spcPts val="1200"/>
              </a:spcBef>
              <a:spcAft>
                <a:spcPts val="0"/>
              </a:spcAft>
              <a:buSzPts val="2100"/>
              <a:buChar char="▪"/>
            </a:pPr>
            <a:r>
              <a:rPr lang="en-GB" sz="2100"/>
              <a:t>Data quality and Cal-Val</a:t>
            </a:r>
            <a:endParaRPr sz="2100"/>
          </a:p>
          <a:p>
            <a:pPr indent="-387350" lvl="0" marL="457200" rtl="0" algn="just">
              <a:spcBef>
                <a:spcPts val="1200"/>
              </a:spcBef>
              <a:spcAft>
                <a:spcPts val="0"/>
              </a:spcAft>
              <a:buSzPts val="2500"/>
              <a:buChar char="❖"/>
            </a:pPr>
            <a:r>
              <a:rPr lang="en-GB" sz="2500"/>
              <a:t>Support CEOS-ARD OG investigation into ARD for other domains</a:t>
            </a:r>
            <a:endParaRPr sz="2500"/>
          </a:p>
          <a:p>
            <a:pPr indent="-361950" lvl="1" marL="914400" rtl="0" algn="just">
              <a:spcBef>
                <a:spcPts val="1200"/>
              </a:spcBef>
              <a:spcAft>
                <a:spcPts val="1200"/>
              </a:spcAft>
              <a:buSzPts val="2100"/>
              <a:buChar char="▪"/>
            </a:pPr>
            <a:r>
              <a:rPr lang="en-GB" sz="2100"/>
              <a:t>New applications and users of more niche datasets - moving beyond land</a:t>
            </a:r>
            <a:endParaRPr sz="2100"/>
          </a:p>
        </p:txBody>
      </p:sp>
      <p:sp>
        <p:nvSpPr>
          <p:cNvPr id="625" name="Google Shape;625;g1395fb120eb_2_63"/>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CEOS Support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40" name="Shape 240"/>
        <p:cNvGrpSpPr/>
        <p:nvPr/>
      </p:nvGrpSpPr>
      <p:grpSpPr>
        <a:xfrm>
          <a:off x="0" y="0"/>
          <a:ext cx="0" cy="0"/>
          <a:chOff x="0" y="0"/>
          <a:chExt cx="0" cy="0"/>
        </a:xfrm>
      </p:grpSpPr>
      <p:sp>
        <p:nvSpPr>
          <p:cNvPr id="241" name="Google Shape;241;g1205d0e104b_0_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Space Market Segments</a:t>
            </a:r>
            <a:endParaRPr/>
          </a:p>
          <a:p>
            <a:pPr indent="0" lvl="0" marL="0" rtl="0" algn="l">
              <a:lnSpc>
                <a:spcPct val="90000"/>
              </a:lnSpc>
              <a:spcBef>
                <a:spcPts val="0"/>
              </a:spcBef>
              <a:spcAft>
                <a:spcPts val="0"/>
              </a:spcAft>
              <a:buSzPts val="4400"/>
              <a:buNone/>
            </a:pPr>
            <a:r>
              <a:t/>
            </a:r>
            <a:endParaRPr/>
          </a:p>
        </p:txBody>
      </p:sp>
      <p:pic>
        <p:nvPicPr>
          <p:cNvPr id="242" name="Google Shape;242;g1205d0e104b_0_0"/>
          <p:cNvPicPr preferRelativeResize="0"/>
          <p:nvPr/>
        </p:nvPicPr>
        <p:blipFill rotWithShape="1">
          <a:blip r:embed="rId3">
            <a:alphaModFix/>
          </a:blip>
          <a:srcRect b="0" l="0" r="0" t="0"/>
          <a:stretch/>
        </p:blipFill>
        <p:spPr>
          <a:xfrm>
            <a:off x="152400" y="1107439"/>
            <a:ext cx="11887200" cy="52481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g143fb43f1f6_0_77"/>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Data Standards</a:t>
            </a:r>
            <a:r>
              <a:rPr lang="en-GB" sz="5400"/>
              <a:t> </a:t>
            </a:r>
            <a:endParaRPr sz="5400"/>
          </a:p>
        </p:txBody>
      </p:sp>
      <p:sp>
        <p:nvSpPr>
          <p:cNvPr id="631" name="Google Shape;631;g143fb43f1f6_0_77"/>
          <p:cNvSpPr/>
          <p:nvPr/>
        </p:nvSpPr>
        <p:spPr>
          <a:xfrm>
            <a:off x="7222284" y="395385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br>
              <a:rPr b="1" lang="en-GB" sz="2200">
                <a:solidFill>
                  <a:srgbClr val="6AA84F"/>
                </a:solidFill>
              </a:rPr>
            </a:br>
            <a:r>
              <a:rPr b="1" lang="en-GB" sz="2200">
                <a:solidFill>
                  <a:srgbClr val="6AA84F"/>
                </a:solidFill>
              </a:rPr>
              <a:t>A Siqueira &amp; S Labahn, LSI-VC </a:t>
            </a:r>
            <a:br>
              <a:rPr b="1" lang="en-GB" sz="2200">
                <a:solidFill>
                  <a:srgbClr val="6AA84F"/>
                </a:solidFill>
              </a:rPr>
            </a:br>
            <a:r>
              <a:rPr b="1" lang="en-GB" sz="2200">
                <a:solidFill>
                  <a:schemeClr val="accent1"/>
                </a:solidFill>
              </a:rPr>
              <a:t>Agenda Item 2.2</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rgbClr val="6AA84F"/>
              </a:solidFill>
            </a:endParaRPr>
          </a:p>
        </p:txBody>
      </p:sp>
      <p:grpSp>
        <p:nvGrpSpPr>
          <p:cNvPr id="632" name="Google Shape;632;g143fb43f1f6_0_77"/>
          <p:cNvGrpSpPr/>
          <p:nvPr/>
        </p:nvGrpSpPr>
        <p:grpSpPr>
          <a:xfrm>
            <a:off x="5595075" y="1954700"/>
            <a:ext cx="6460200" cy="1238100"/>
            <a:chOff x="6548500" y="1144075"/>
            <a:chExt cx="6460200" cy="1238100"/>
          </a:xfrm>
        </p:grpSpPr>
        <p:sp>
          <p:nvSpPr>
            <p:cNvPr id="633" name="Google Shape;633;g143fb43f1f6_0_77"/>
            <p:cNvSpPr/>
            <p:nvPr/>
          </p:nvSpPr>
          <p:spPr>
            <a:xfrm>
              <a:off x="6548500" y="1144075"/>
              <a:ext cx="1203900" cy="1238100"/>
            </a:xfrm>
            <a:prstGeom prst="star6">
              <a:avLst>
                <a:gd fmla="val 28868" name="adj"/>
                <a:gd fmla="val 115470" name="hf"/>
              </a:avLst>
            </a:prstGeom>
            <a:solidFill>
              <a:srgbClr val="FFFF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g143fb43f1f6_0_77"/>
            <p:cNvSpPr txBox="1"/>
            <p:nvPr/>
          </p:nvSpPr>
          <p:spPr>
            <a:xfrm>
              <a:off x="6783100" y="1455325"/>
              <a:ext cx="6225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1</a:t>
              </a:r>
              <a:r>
                <a:rPr b="1" i="0" lang="en-GB" sz="1400" u="none" cap="none" strike="noStrike">
                  <a:solidFill>
                    <a:srgbClr val="000000"/>
                  </a:solidFill>
                  <a:latin typeface="Arial"/>
                  <a:ea typeface="Arial"/>
                  <a:cs typeface="Arial"/>
                  <a:sym typeface="Arial"/>
                </a:rPr>
                <a:t>0 Mins</a:t>
              </a:r>
              <a:br>
                <a:rPr b="1" i="0" lang="en-GB"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g143fb43f1f6_0_86"/>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GB" sz="5400"/>
              <a:t>Supporting smallsat data quality</a:t>
            </a:r>
            <a:endParaRPr sz="5400"/>
          </a:p>
          <a:p>
            <a:pPr indent="0" lvl="0" marL="0" rtl="0" algn="l">
              <a:lnSpc>
                <a:spcPct val="90000"/>
              </a:lnSpc>
              <a:spcBef>
                <a:spcPts val="0"/>
              </a:spcBef>
              <a:spcAft>
                <a:spcPts val="0"/>
              </a:spcAft>
              <a:buClr>
                <a:schemeClr val="dk1"/>
              </a:buClr>
              <a:buSzPts val="1100"/>
              <a:buFont typeface="Arial"/>
              <a:buNone/>
            </a:pPr>
            <a:r>
              <a:t/>
            </a:r>
            <a:endParaRPr sz="5400"/>
          </a:p>
          <a:p>
            <a:pPr indent="0" lvl="0" marL="0" rtl="0" algn="l">
              <a:lnSpc>
                <a:spcPct val="90000"/>
              </a:lnSpc>
              <a:spcBef>
                <a:spcPts val="0"/>
              </a:spcBef>
              <a:spcAft>
                <a:spcPts val="0"/>
              </a:spcAft>
              <a:buClr>
                <a:schemeClr val="lt1"/>
              </a:buClr>
              <a:buSzPts val="8000"/>
              <a:buFont typeface="Arial"/>
              <a:buNone/>
            </a:pPr>
            <a:r>
              <a:rPr lang="en-GB" sz="5400"/>
              <a:t> </a:t>
            </a:r>
            <a:endParaRPr sz="5400"/>
          </a:p>
        </p:txBody>
      </p:sp>
      <p:sp>
        <p:nvSpPr>
          <p:cNvPr id="640" name="Google Shape;640;g143fb43f1f6_0_86"/>
          <p:cNvSpPr/>
          <p:nvPr/>
        </p:nvSpPr>
        <p:spPr>
          <a:xfrm>
            <a:off x="7222284" y="3953857"/>
            <a:ext cx="4833000" cy="26052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rtl="0" algn="r">
              <a:lnSpc>
                <a:spcPct val="150000"/>
              </a:lnSpc>
              <a:spcBef>
                <a:spcPts val="0"/>
              </a:spcBef>
              <a:spcAft>
                <a:spcPts val="0"/>
              </a:spcAft>
              <a:buClr>
                <a:schemeClr val="dk1"/>
              </a:buClr>
              <a:buSzPts val="2200"/>
              <a:buFont typeface="Arial"/>
              <a:buNone/>
            </a:pPr>
            <a:br>
              <a:rPr b="1" lang="en-GB" sz="2200">
                <a:solidFill>
                  <a:srgbClr val="6AA84F"/>
                </a:solidFill>
              </a:rPr>
            </a:br>
            <a:r>
              <a:rPr b="1" lang="en-GB" sz="2200">
                <a:solidFill>
                  <a:srgbClr val="6AA84F"/>
                </a:solidFill>
              </a:rPr>
              <a:t>A Kuze &amp; P Goryl, WGCV </a:t>
            </a:r>
            <a:br>
              <a:rPr b="1" lang="en-GB" sz="2200">
                <a:solidFill>
                  <a:srgbClr val="6AA84F"/>
                </a:solidFill>
              </a:rPr>
            </a:br>
            <a:r>
              <a:rPr b="1" lang="en-GB" sz="2200">
                <a:solidFill>
                  <a:schemeClr val="accent1"/>
                </a:solidFill>
              </a:rPr>
              <a:t>Agenda Item 2.3</a:t>
            </a:r>
            <a:endParaRPr>
              <a:solidFill>
                <a:schemeClr val="dk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SIT TW 2022, ESA/ESRIN</a:t>
            </a:r>
            <a:endParaRPr b="1" sz="2200">
              <a:solidFill>
                <a:schemeClr val="accent1"/>
              </a:solidFill>
            </a:endParaRPr>
          </a:p>
          <a:p>
            <a:pPr indent="0" lvl="0" marL="0" rtl="0" algn="r">
              <a:lnSpc>
                <a:spcPct val="150000"/>
              </a:lnSpc>
              <a:spcBef>
                <a:spcPts val="0"/>
              </a:spcBef>
              <a:spcAft>
                <a:spcPts val="0"/>
              </a:spcAft>
              <a:buClr>
                <a:schemeClr val="dk1"/>
              </a:buClr>
              <a:buSzPts val="2200"/>
              <a:buFont typeface="Arial"/>
              <a:buNone/>
            </a:pPr>
            <a:r>
              <a:rPr b="1" lang="en-GB" sz="2200">
                <a:solidFill>
                  <a:schemeClr val="accent1"/>
                </a:solidFill>
              </a:rPr>
              <a:t>14th - 15th September 2022</a:t>
            </a:r>
            <a:endParaRPr b="1" sz="2200">
              <a:solidFill>
                <a:srgbClr val="6AA84F"/>
              </a:solidFill>
            </a:endParaRPr>
          </a:p>
        </p:txBody>
      </p:sp>
      <p:grpSp>
        <p:nvGrpSpPr>
          <p:cNvPr id="641" name="Google Shape;641;g143fb43f1f6_0_86"/>
          <p:cNvGrpSpPr/>
          <p:nvPr/>
        </p:nvGrpSpPr>
        <p:grpSpPr>
          <a:xfrm>
            <a:off x="5595075" y="1954700"/>
            <a:ext cx="6460200" cy="1238100"/>
            <a:chOff x="6548500" y="1144075"/>
            <a:chExt cx="6460200" cy="1238100"/>
          </a:xfrm>
        </p:grpSpPr>
        <p:sp>
          <p:nvSpPr>
            <p:cNvPr id="642" name="Google Shape;642;g143fb43f1f6_0_86"/>
            <p:cNvSpPr/>
            <p:nvPr/>
          </p:nvSpPr>
          <p:spPr>
            <a:xfrm>
              <a:off x="6548500" y="1144075"/>
              <a:ext cx="1203900" cy="1238100"/>
            </a:xfrm>
            <a:prstGeom prst="star6">
              <a:avLst>
                <a:gd fmla="val 28868" name="adj"/>
                <a:gd fmla="val 115470" name="hf"/>
              </a:avLst>
            </a:prstGeom>
            <a:solidFill>
              <a:srgbClr val="FFFF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g143fb43f1f6_0_86"/>
            <p:cNvSpPr txBox="1"/>
            <p:nvPr/>
          </p:nvSpPr>
          <p:spPr>
            <a:xfrm>
              <a:off x="6783100" y="1455325"/>
              <a:ext cx="6225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1</a:t>
              </a:r>
              <a:r>
                <a:rPr b="1" i="0" lang="en-GB" sz="1400" u="none" cap="none" strike="noStrike">
                  <a:solidFill>
                    <a:srgbClr val="000000"/>
                  </a:solidFill>
                  <a:latin typeface="Arial"/>
                  <a:ea typeface="Arial"/>
                  <a:cs typeface="Arial"/>
                  <a:sym typeface="Arial"/>
                </a:rPr>
                <a:t>0 Mins</a:t>
              </a:r>
              <a:br>
                <a:rPr b="1" i="0" lang="en-GB"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g1173b3f38ad_0_8"/>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5400"/>
              <a:t>Discussion on CEOS Strategy </a:t>
            </a:r>
            <a:endParaRPr sz="5400"/>
          </a:p>
        </p:txBody>
      </p:sp>
      <p:sp>
        <p:nvSpPr>
          <p:cNvPr id="649" name="Google Shape;649;g1173b3f38ad_0_8"/>
          <p:cNvSpPr/>
          <p:nvPr/>
        </p:nvSpPr>
        <p:spPr>
          <a:xfrm>
            <a:off x="7222275" y="4509125"/>
            <a:ext cx="4833000" cy="20499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br>
              <a:rPr b="1" i="0" lang="en-GB" sz="2200" u="none" cap="none" strike="noStrike">
                <a:solidFill>
                  <a:srgbClr val="6AA84F"/>
                </a:solidFill>
                <a:latin typeface="Arial"/>
                <a:ea typeface="Arial"/>
                <a:cs typeface="Arial"/>
                <a:sym typeface="Arial"/>
              </a:rPr>
            </a:br>
            <a:r>
              <a:rPr b="1" lang="en-GB" sz="2200">
                <a:solidFill>
                  <a:schemeClr val="accent1"/>
                </a:solidFill>
              </a:rPr>
              <a:t>Agenda Item 2.4</a:t>
            </a:r>
            <a:endParaRPr b="1" sz="2200">
              <a:solidFill>
                <a:schemeClr val="accent1"/>
              </a:solidFill>
            </a:endParaRPr>
          </a:p>
          <a:p>
            <a:pPr indent="0" lvl="0" marL="0" marR="0" rtl="0" algn="r">
              <a:lnSpc>
                <a:spcPct val="150000"/>
              </a:lnSpc>
              <a:spcBef>
                <a:spcPts val="0"/>
              </a:spcBef>
              <a:spcAft>
                <a:spcPts val="0"/>
              </a:spcAft>
              <a:buClr>
                <a:schemeClr val="dk1"/>
              </a:buClr>
              <a:buSzPts val="1100"/>
              <a:buFont typeface="Arial"/>
              <a:buNone/>
            </a:pPr>
            <a:r>
              <a:rPr b="1" lang="en-GB" sz="2200">
                <a:solidFill>
                  <a:schemeClr val="accent1"/>
                </a:solidFill>
              </a:rPr>
              <a:t>SIT TW 2022, ESA/ESRIN</a:t>
            </a:r>
            <a:endParaRPr b="1" sz="2200">
              <a:solidFill>
                <a:schemeClr val="accent1"/>
              </a:solidFill>
            </a:endParaRPr>
          </a:p>
          <a:p>
            <a:pPr indent="0" lvl="0" marL="0" marR="0" rtl="0" algn="r">
              <a:lnSpc>
                <a:spcPct val="150000"/>
              </a:lnSpc>
              <a:spcBef>
                <a:spcPts val="0"/>
              </a:spcBef>
              <a:spcAft>
                <a:spcPts val="0"/>
              </a:spcAft>
              <a:buClr>
                <a:schemeClr val="dk1"/>
              </a:buClr>
              <a:buSzPts val="1100"/>
              <a:buFont typeface="Arial"/>
              <a:buNone/>
            </a:pPr>
            <a:r>
              <a:rPr b="1" lang="en-GB" sz="2200">
                <a:solidFill>
                  <a:schemeClr val="accent1"/>
                </a:solidFill>
              </a:rPr>
              <a:t>14th - 15th September 2022</a:t>
            </a:r>
            <a:endParaRPr b="1" sz="2200">
              <a:solidFill>
                <a:schemeClr val="accent1"/>
              </a:solidFill>
            </a:endParaRPr>
          </a:p>
          <a:p>
            <a:pPr indent="0" lvl="0" marL="0" marR="0" rtl="0" algn="r">
              <a:lnSpc>
                <a:spcPct val="150000"/>
              </a:lnSpc>
              <a:spcBef>
                <a:spcPts val="0"/>
              </a:spcBef>
              <a:spcAft>
                <a:spcPts val="0"/>
              </a:spcAft>
              <a:buClr>
                <a:schemeClr val="dk1"/>
              </a:buClr>
              <a:buSzPts val="1100"/>
              <a:buFont typeface="Arial"/>
              <a:buNone/>
            </a:pPr>
            <a:r>
              <a:t/>
            </a:r>
            <a:endParaRPr b="1" sz="2200">
              <a:solidFill>
                <a:schemeClr val="accent1"/>
              </a:solidFill>
            </a:endParaRPr>
          </a:p>
          <a:p>
            <a:pPr indent="0" lvl="0" marL="0" marR="0" rtl="0" algn="r">
              <a:lnSpc>
                <a:spcPct val="150000"/>
              </a:lnSpc>
              <a:spcBef>
                <a:spcPts val="0"/>
              </a:spcBef>
              <a:spcAft>
                <a:spcPts val="0"/>
              </a:spcAft>
              <a:buClr>
                <a:srgbClr val="000000"/>
              </a:buClr>
              <a:buSzPts val="2200"/>
              <a:buFont typeface="Arial"/>
              <a:buNone/>
            </a:pPr>
            <a:r>
              <a:t/>
            </a:r>
            <a:endParaRPr b="1" sz="2200">
              <a:solidFill>
                <a:schemeClr val="accent1"/>
              </a:solidFill>
            </a:endParaRPr>
          </a:p>
        </p:txBody>
      </p:sp>
      <p:sp>
        <p:nvSpPr>
          <p:cNvPr id="650" name="Google Shape;650;g1173b3f38ad_0_8"/>
          <p:cNvSpPr txBox="1"/>
          <p:nvPr/>
        </p:nvSpPr>
        <p:spPr>
          <a:xfrm>
            <a:off x="5829675" y="2265950"/>
            <a:ext cx="6225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1</a:t>
            </a:r>
            <a:r>
              <a:rPr b="1" i="0" lang="en-GB" sz="1400" u="none" cap="none" strike="noStrike">
                <a:solidFill>
                  <a:srgbClr val="000000"/>
                </a:solidFill>
                <a:latin typeface="Arial"/>
                <a:ea typeface="Arial"/>
                <a:cs typeface="Arial"/>
                <a:sym typeface="Arial"/>
              </a:rPr>
              <a:t>0 Mins</a:t>
            </a:r>
            <a:br>
              <a:rPr b="1" i="0" lang="en-GB"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p:txBody>
      </p:sp>
      <p:grpSp>
        <p:nvGrpSpPr>
          <p:cNvPr id="651" name="Google Shape;651;g1173b3f38ad_0_8"/>
          <p:cNvGrpSpPr/>
          <p:nvPr/>
        </p:nvGrpSpPr>
        <p:grpSpPr>
          <a:xfrm>
            <a:off x="5595075" y="1954700"/>
            <a:ext cx="6460200" cy="1238100"/>
            <a:chOff x="6548500" y="1144075"/>
            <a:chExt cx="6460200" cy="1238100"/>
          </a:xfrm>
        </p:grpSpPr>
        <p:sp>
          <p:nvSpPr>
            <p:cNvPr id="652" name="Google Shape;652;g1173b3f38ad_0_8"/>
            <p:cNvSpPr/>
            <p:nvPr/>
          </p:nvSpPr>
          <p:spPr>
            <a:xfrm>
              <a:off x="6548500" y="1144075"/>
              <a:ext cx="1203900" cy="1238100"/>
            </a:xfrm>
            <a:prstGeom prst="star6">
              <a:avLst>
                <a:gd fmla="val 28868" name="adj"/>
                <a:gd fmla="val 115470" name="hf"/>
              </a:avLst>
            </a:prstGeom>
            <a:solidFill>
              <a:srgbClr val="FFFF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g1173b3f38ad_0_8"/>
            <p:cNvSpPr txBox="1"/>
            <p:nvPr/>
          </p:nvSpPr>
          <p:spPr>
            <a:xfrm>
              <a:off x="6783100" y="1455325"/>
              <a:ext cx="6225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GB"/>
                <a:t>45</a:t>
              </a:r>
              <a:r>
                <a:rPr b="1" i="0" lang="en-GB" sz="1400" u="none" cap="none" strike="noStrike">
                  <a:solidFill>
                    <a:srgbClr val="000000"/>
                  </a:solidFill>
                  <a:latin typeface="Arial"/>
                  <a:ea typeface="Arial"/>
                  <a:cs typeface="Arial"/>
                  <a:sym typeface="Arial"/>
                </a:rPr>
                <a:t> Mins</a:t>
              </a:r>
              <a:br>
                <a:rPr b="1" i="0" lang="en-GB" sz="1400" u="none" cap="none" strike="noStrike">
                  <a:solidFill>
                    <a:srgbClr val="000000"/>
                  </a:solidFill>
                  <a:latin typeface="Arial"/>
                  <a:ea typeface="Arial"/>
                  <a:cs typeface="Arial"/>
                  <a:sym typeface="Arial"/>
                </a:rPr>
              </a:br>
              <a:endParaRPr b="1" i="0" sz="1400" u="none" cap="none" strike="noStrike">
                <a:solidFill>
                  <a:srgbClr val="000000"/>
                </a:solidFill>
                <a:latin typeface="Arial"/>
                <a:ea typeface="Arial"/>
                <a:cs typeface="Arial"/>
                <a:sym typeface="Arial"/>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1445a2886bc_0_0"/>
          <p:cNvSpPr txBox="1"/>
          <p:nvPr/>
        </p:nvSpPr>
        <p:spPr>
          <a:xfrm>
            <a:off x="94020" y="103248"/>
            <a:ext cx="86685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lang="en-GB" sz="3900">
                <a:solidFill>
                  <a:schemeClr val="lt1"/>
                </a:solidFill>
              </a:rPr>
              <a:t>SWOT for CEOS &amp; Sectoral Changes</a:t>
            </a:r>
            <a:endParaRPr b="0" i="0" sz="900" u="none" cap="none" strike="noStrike">
              <a:solidFill>
                <a:srgbClr val="000000"/>
              </a:solidFill>
              <a:latin typeface="Arial"/>
              <a:ea typeface="Arial"/>
              <a:cs typeface="Arial"/>
              <a:sym typeface="Arial"/>
            </a:endParaRPr>
          </a:p>
        </p:txBody>
      </p:sp>
      <p:sp>
        <p:nvSpPr>
          <p:cNvPr id="659" name="Google Shape;659;g1445a2886bc_0_0"/>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graphicFrame>
        <p:nvGraphicFramePr>
          <p:cNvPr id="660" name="Google Shape;660;g1445a2886bc_0_0"/>
          <p:cNvGraphicFramePr/>
          <p:nvPr/>
        </p:nvGraphicFramePr>
        <p:xfrm>
          <a:off x="322138" y="1097525"/>
          <a:ext cx="3000000" cy="3000000"/>
        </p:xfrm>
        <a:graphic>
          <a:graphicData uri="http://schemas.openxmlformats.org/drawingml/2006/table">
            <a:tbl>
              <a:tblPr>
                <a:noFill/>
                <a:tableStyleId>{4B11A71F-D1DC-4066-812F-35D725D87F6B}</a:tableStyleId>
              </a:tblPr>
              <a:tblGrid>
                <a:gridCol w="1001625"/>
                <a:gridCol w="439425"/>
                <a:gridCol w="4544900"/>
                <a:gridCol w="439425"/>
                <a:gridCol w="4544900"/>
              </a:tblGrid>
              <a:tr h="249275">
                <a:tc>
                  <a:txBody>
                    <a:bodyPr/>
                    <a:lstStyle/>
                    <a:p>
                      <a:pPr indent="0" lvl="0" marL="0" rtl="0" algn="l">
                        <a:spcBef>
                          <a:spcPts val="0"/>
                        </a:spcBef>
                        <a:spcAft>
                          <a:spcPts val="0"/>
                        </a:spcAft>
                        <a:buNone/>
                      </a:pPr>
                      <a:r>
                        <a:t/>
                      </a:r>
                      <a:endParaRPr/>
                    </a:p>
                  </a:txBody>
                  <a:tcPr marT="17150" marB="17150" marR="17150" marL="17150">
                    <a:solidFill>
                      <a:srgbClr val="FFFFFF"/>
                    </a:solidFill>
                  </a:tcPr>
                </a:tc>
                <a:tc>
                  <a:txBody>
                    <a:bodyPr/>
                    <a:lstStyle/>
                    <a:p>
                      <a:pPr indent="0" lvl="0" marL="0" rtl="0" algn="l">
                        <a:spcBef>
                          <a:spcPts val="0"/>
                        </a:spcBef>
                        <a:spcAft>
                          <a:spcPts val="0"/>
                        </a:spcAft>
                        <a:buNone/>
                      </a:pPr>
                      <a:r>
                        <a:t/>
                      </a:r>
                      <a:endParaRPr/>
                    </a:p>
                  </a:txBody>
                  <a:tcPr marT="17150" marB="17150" marR="17150" marL="17150">
                    <a:solidFill>
                      <a:srgbClr val="FFFFFF"/>
                    </a:solidFill>
                  </a:tcPr>
                </a:tc>
                <a:tc>
                  <a:txBody>
                    <a:bodyPr/>
                    <a:lstStyle/>
                    <a:p>
                      <a:pPr indent="0" lvl="0" marL="0" rtl="0" algn="ctr">
                        <a:lnSpc>
                          <a:spcPct val="115000"/>
                        </a:lnSpc>
                        <a:spcBef>
                          <a:spcPts val="0"/>
                        </a:spcBef>
                        <a:spcAft>
                          <a:spcPts val="0"/>
                        </a:spcAft>
                        <a:buNone/>
                      </a:pPr>
                      <a:r>
                        <a:rPr b="1" lang="en-GB" sz="1100">
                          <a:solidFill>
                            <a:srgbClr val="FFFFFF"/>
                          </a:solidFill>
                          <a:latin typeface="Calibri"/>
                          <a:ea typeface="Calibri"/>
                          <a:cs typeface="Calibri"/>
                          <a:sym typeface="Calibri"/>
                        </a:rPr>
                        <a:t>Positive</a:t>
                      </a:r>
                      <a:endParaRPr b="1" sz="1100">
                        <a:solidFill>
                          <a:srgbClr val="FFFFFF"/>
                        </a:solidFill>
                        <a:latin typeface="Calibri"/>
                        <a:ea typeface="Calibri"/>
                        <a:cs typeface="Calibri"/>
                        <a:sym typeface="Calibri"/>
                      </a:endParaRPr>
                    </a:p>
                  </a:txBody>
                  <a:tcPr marT="17150" marB="17150" marR="17150" marL="17150">
                    <a:lnT cap="flat" cmpd="sng" w="12700">
                      <a:solidFill>
                        <a:srgbClr val="FFFFFF"/>
                      </a:solidFill>
                      <a:prstDash val="solid"/>
                      <a:round/>
                      <a:headEnd len="sm" w="sm" type="none"/>
                      <a:tailEnd len="sm" w="sm" type="none"/>
                    </a:lnT>
                    <a:solidFill>
                      <a:srgbClr val="4472C4"/>
                    </a:solidFill>
                  </a:tcPr>
                </a:tc>
                <a:tc>
                  <a:txBody>
                    <a:bodyPr/>
                    <a:lstStyle/>
                    <a:p>
                      <a:pPr indent="0" lvl="0" marL="0" rtl="0" algn="l">
                        <a:spcBef>
                          <a:spcPts val="0"/>
                        </a:spcBef>
                        <a:spcAft>
                          <a:spcPts val="0"/>
                        </a:spcAft>
                        <a:buNone/>
                      </a:pPr>
                      <a:r>
                        <a:t/>
                      </a:r>
                      <a:endParaRPr/>
                    </a:p>
                  </a:txBody>
                  <a:tcPr marT="17150" marB="17150" marR="17150" marL="17150">
                    <a:solidFill>
                      <a:srgbClr val="FFFFFF"/>
                    </a:solidFill>
                  </a:tcPr>
                </a:tc>
                <a:tc>
                  <a:txBody>
                    <a:bodyPr/>
                    <a:lstStyle/>
                    <a:p>
                      <a:pPr indent="0" lvl="0" marL="0" rtl="0" algn="ctr">
                        <a:lnSpc>
                          <a:spcPct val="115000"/>
                        </a:lnSpc>
                        <a:spcBef>
                          <a:spcPts val="0"/>
                        </a:spcBef>
                        <a:spcAft>
                          <a:spcPts val="0"/>
                        </a:spcAft>
                        <a:buNone/>
                      </a:pPr>
                      <a:r>
                        <a:rPr b="1" lang="en-GB" sz="1100">
                          <a:solidFill>
                            <a:srgbClr val="FFFFFF"/>
                          </a:solidFill>
                          <a:latin typeface="Calibri"/>
                          <a:ea typeface="Calibri"/>
                          <a:cs typeface="Calibri"/>
                          <a:sym typeface="Calibri"/>
                        </a:rPr>
                        <a:t>Negative</a:t>
                      </a:r>
                      <a:endParaRPr b="1" sz="1100">
                        <a:solidFill>
                          <a:srgbClr val="FFFFFF"/>
                        </a:solidFill>
                        <a:latin typeface="Calibri"/>
                        <a:ea typeface="Calibri"/>
                        <a:cs typeface="Calibri"/>
                        <a:sym typeface="Calibri"/>
                      </a:endParaRPr>
                    </a:p>
                  </a:txBody>
                  <a:tcPr marT="17150" marB="17150" marR="17150" marL="17150">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solidFill>
                      <a:srgbClr val="4472C4"/>
                    </a:solidFill>
                  </a:tcPr>
                </a:tc>
              </a:tr>
              <a:tr h="249275">
                <a:tc>
                  <a:txBody>
                    <a:bodyPr/>
                    <a:lstStyle/>
                    <a:p>
                      <a:pPr indent="0" lvl="0" marL="0" rtl="0" algn="l">
                        <a:spcBef>
                          <a:spcPts val="0"/>
                        </a:spcBef>
                        <a:spcAft>
                          <a:spcPts val="0"/>
                        </a:spcAft>
                        <a:buNone/>
                      </a:pPr>
                      <a:r>
                        <a:t/>
                      </a:r>
                      <a:endParaRPr/>
                    </a:p>
                  </a:txBody>
                  <a:tcPr marT="17150" marB="17150" marR="17150" marL="17150">
                    <a:solidFill>
                      <a:srgbClr val="FFFFFF"/>
                    </a:solidFill>
                  </a:tcPr>
                </a:tc>
                <a:tc>
                  <a:txBody>
                    <a:bodyPr/>
                    <a:lstStyle/>
                    <a:p>
                      <a:pPr indent="0" lvl="0" marL="0" rtl="0" algn="l">
                        <a:spcBef>
                          <a:spcPts val="0"/>
                        </a:spcBef>
                        <a:spcAft>
                          <a:spcPts val="0"/>
                        </a:spcAft>
                        <a:buNone/>
                      </a:pPr>
                      <a:r>
                        <a:t/>
                      </a:r>
                      <a:endParaRPr/>
                    </a:p>
                  </a:txBody>
                  <a:tcPr marT="17150" marB="17150" marR="17150" marL="17150">
                    <a:solidFill>
                      <a:srgbClr val="FFFFFF"/>
                    </a:solidFill>
                  </a:tcPr>
                </a:tc>
                <a:tc>
                  <a:txBody>
                    <a:bodyPr/>
                    <a:lstStyle/>
                    <a:p>
                      <a:pPr indent="0" lvl="0" marL="0" rtl="0" algn="l">
                        <a:spcBef>
                          <a:spcPts val="0"/>
                        </a:spcBef>
                        <a:spcAft>
                          <a:spcPts val="0"/>
                        </a:spcAft>
                        <a:buNone/>
                      </a:pPr>
                      <a:r>
                        <a:t/>
                      </a:r>
                      <a:endParaRPr/>
                    </a:p>
                  </a:txBody>
                  <a:tcPr marT="17150" marB="17150" marR="17150" marL="17150">
                    <a:solidFill>
                      <a:srgbClr val="FFFFFF"/>
                    </a:solidFill>
                  </a:tcPr>
                </a:tc>
                <a:tc>
                  <a:txBody>
                    <a:bodyPr/>
                    <a:lstStyle/>
                    <a:p>
                      <a:pPr indent="0" lvl="0" marL="0" rtl="0" algn="l">
                        <a:spcBef>
                          <a:spcPts val="0"/>
                        </a:spcBef>
                        <a:spcAft>
                          <a:spcPts val="0"/>
                        </a:spcAft>
                        <a:buNone/>
                      </a:pPr>
                      <a:r>
                        <a:t/>
                      </a:r>
                      <a:endParaRPr/>
                    </a:p>
                  </a:txBody>
                  <a:tcPr marT="17150" marB="17150" marR="17150" marL="17150">
                    <a:solidFill>
                      <a:srgbClr val="FFFFFF"/>
                    </a:solidFill>
                  </a:tcPr>
                </a:tc>
                <a:tc>
                  <a:txBody>
                    <a:bodyPr/>
                    <a:lstStyle/>
                    <a:p>
                      <a:pPr indent="0" lvl="0" marL="0" rtl="0" algn="l">
                        <a:spcBef>
                          <a:spcPts val="0"/>
                        </a:spcBef>
                        <a:spcAft>
                          <a:spcPts val="0"/>
                        </a:spcAft>
                        <a:buNone/>
                      </a:pPr>
                      <a:r>
                        <a:t/>
                      </a:r>
                      <a:endParaRPr/>
                    </a:p>
                  </a:txBody>
                  <a:tcPr marT="17150" marB="17150" marR="17150" marL="17150">
                    <a:solidFill>
                      <a:srgbClr val="FFFFFF"/>
                    </a:solidFill>
                  </a:tcPr>
                </a:tc>
              </a:tr>
              <a:tr h="1740950">
                <a:tc>
                  <a:txBody>
                    <a:bodyPr/>
                    <a:lstStyle/>
                    <a:p>
                      <a:pPr indent="0" lvl="0" marL="0" rtl="0" algn="ctr">
                        <a:lnSpc>
                          <a:spcPct val="115000"/>
                        </a:lnSpc>
                        <a:spcBef>
                          <a:spcPts val="0"/>
                        </a:spcBef>
                        <a:spcAft>
                          <a:spcPts val="0"/>
                        </a:spcAft>
                        <a:buNone/>
                      </a:pPr>
                      <a:r>
                        <a:rPr b="1" lang="en-GB" sz="1100">
                          <a:solidFill>
                            <a:srgbClr val="FFFFFF"/>
                          </a:solidFill>
                          <a:latin typeface="Calibri"/>
                          <a:ea typeface="Calibri"/>
                          <a:cs typeface="Calibri"/>
                          <a:sym typeface="Calibri"/>
                        </a:rPr>
                        <a:t>Internal</a:t>
                      </a:r>
                      <a:endParaRPr b="1" sz="1100">
                        <a:solidFill>
                          <a:srgbClr val="FFFFFF"/>
                        </a:solidFill>
                        <a:latin typeface="Calibri"/>
                        <a:ea typeface="Calibri"/>
                        <a:cs typeface="Calibri"/>
                        <a:sym typeface="Calibri"/>
                      </a:endParaRPr>
                    </a:p>
                  </a:txBody>
                  <a:tcPr marT="17150" marB="17150" marR="17150" marL="17150">
                    <a:lnL cap="flat" cmpd="sng" w="12700">
                      <a:solidFill>
                        <a:srgbClr val="FFFFFF"/>
                      </a:solidFill>
                      <a:prstDash val="solid"/>
                      <a:round/>
                      <a:headEnd len="sm" w="sm" type="none"/>
                      <a:tailEnd len="sm" w="sm" type="none"/>
                    </a:lnL>
                    <a:solidFill>
                      <a:srgbClr val="4472C4"/>
                    </a:solidFill>
                  </a:tcPr>
                </a:tc>
                <a:tc>
                  <a:txBody>
                    <a:bodyPr/>
                    <a:lstStyle/>
                    <a:p>
                      <a:pPr indent="0" lvl="0" marL="0" rtl="0" algn="l">
                        <a:spcBef>
                          <a:spcPts val="0"/>
                        </a:spcBef>
                        <a:spcAft>
                          <a:spcPts val="0"/>
                        </a:spcAft>
                        <a:buNone/>
                      </a:pPr>
                      <a:r>
                        <a:t/>
                      </a:r>
                      <a:endParaRPr/>
                    </a:p>
                  </a:txBody>
                  <a:tcPr marT="17150" marB="17150" marR="17150" marL="17150">
                    <a:solidFill>
                      <a:srgbClr val="FFFFFF"/>
                    </a:solidFill>
                  </a:tcPr>
                </a:tc>
                <a:tc>
                  <a:txBody>
                    <a:bodyPr/>
                    <a:lstStyle/>
                    <a:p>
                      <a:pPr indent="-190500" lvl="0" marL="0" rtl="0" algn="ctr">
                        <a:lnSpc>
                          <a:spcPct val="115000"/>
                        </a:lnSpc>
                        <a:spcBef>
                          <a:spcPts val="0"/>
                        </a:spcBef>
                        <a:spcAft>
                          <a:spcPts val="0"/>
                        </a:spcAft>
                        <a:buNone/>
                      </a:pPr>
                      <a:r>
                        <a:rPr b="1" lang="en-GB" sz="1100">
                          <a:latin typeface="Calibri"/>
                          <a:ea typeface="Calibri"/>
                          <a:cs typeface="Calibri"/>
                          <a:sym typeface="Calibri"/>
                        </a:rPr>
                        <a:t>Strengths</a:t>
                      </a:r>
                      <a:endParaRPr b="1" sz="1100">
                        <a:latin typeface="Calibri"/>
                        <a:ea typeface="Calibri"/>
                        <a:cs typeface="Calibri"/>
                        <a:sym typeface="Calibri"/>
                      </a:endParaRPr>
                    </a:p>
                    <a:p>
                      <a:pPr indent="-298450" lvl="0" marL="457200" rtl="0" algn="l">
                        <a:lnSpc>
                          <a:spcPct val="115000"/>
                        </a:lnSpc>
                        <a:spcBef>
                          <a:spcPts val="1200"/>
                        </a:spcBef>
                        <a:spcAft>
                          <a:spcPts val="0"/>
                        </a:spcAft>
                        <a:buSzPts val="1100"/>
                        <a:buFont typeface="Calibri"/>
                        <a:buChar char="●"/>
                      </a:pPr>
                      <a:r>
                        <a:rPr b="1" lang="en-GB" sz="1100">
                          <a:latin typeface="Calibri"/>
                          <a:ea typeface="Calibri"/>
                          <a:cs typeface="Calibri"/>
                          <a:sym typeface="Calibri"/>
                        </a:rPr>
                        <a:t>Long heritage of well characterised and long life EO missions</a:t>
                      </a:r>
                      <a:endParaRPr b="1" sz="1100">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Existing international collaboration on major challenges such as ECVs &amp; SDGs</a:t>
                      </a:r>
                      <a:endParaRPr b="1" sz="1100">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Connected to policy communities (eg UNFCCC)</a:t>
                      </a:r>
                      <a:endParaRPr b="1" sz="1100">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Long term observing programmes</a:t>
                      </a:r>
                      <a:endParaRPr b="1" sz="1100">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b="1" lang="en-GB" sz="1100">
                          <a:solidFill>
                            <a:schemeClr val="dk1"/>
                          </a:solidFill>
                          <a:latin typeface="Calibri"/>
                          <a:ea typeface="Calibri"/>
                          <a:cs typeface="Calibri"/>
                          <a:sym typeface="Calibri"/>
                        </a:rPr>
                        <a:t>Public d</a:t>
                      </a:r>
                      <a:r>
                        <a:rPr b="1" lang="en-GB" sz="1100">
                          <a:solidFill>
                            <a:schemeClr val="dk1"/>
                          </a:solidFill>
                          <a:latin typeface="Calibri"/>
                          <a:ea typeface="Calibri"/>
                          <a:cs typeface="Calibri"/>
                          <a:sym typeface="Calibri"/>
                        </a:rPr>
                        <a:t>ata policies trend towards free &amp; open</a:t>
                      </a:r>
                      <a:endParaRPr b="1" sz="11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b="1" lang="en-GB" sz="1100">
                          <a:solidFill>
                            <a:schemeClr val="dk1"/>
                          </a:solidFill>
                          <a:latin typeface="Calibri"/>
                          <a:ea typeface="Calibri"/>
                          <a:cs typeface="Calibri"/>
                          <a:sym typeface="Calibri"/>
                        </a:rPr>
                        <a:t>Innovative sensors for improved contribution to science</a:t>
                      </a:r>
                      <a:endParaRPr b="1" sz="1100">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Already engaged with private sector data management</a:t>
                      </a:r>
                      <a:endParaRPr b="1" sz="1100">
                        <a:latin typeface="Calibri"/>
                        <a:ea typeface="Calibri"/>
                        <a:cs typeface="Calibri"/>
                        <a:sym typeface="Calibri"/>
                      </a:endParaRPr>
                    </a:p>
                  </a:txBody>
                  <a:tcPr marT="17150" marB="17150" marR="17150" marL="17150">
                    <a:solidFill>
                      <a:srgbClr val="A9D18E"/>
                    </a:solidFill>
                  </a:tcPr>
                </a:tc>
                <a:tc>
                  <a:txBody>
                    <a:bodyPr/>
                    <a:lstStyle/>
                    <a:p>
                      <a:pPr indent="0" lvl="0" marL="0" rtl="0" algn="l">
                        <a:spcBef>
                          <a:spcPts val="0"/>
                        </a:spcBef>
                        <a:spcAft>
                          <a:spcPts val="0"/>
                        </a:spcAft>
                        <a:buNone/>
                      </a:pPr>
                      <a:r>
                        <a:t/>
                      </a:r>
                      <a:endParaRPr/>
                    </a:p>
                  </a:txBody>
                  <a:tcPr marT="2550" marB="2550" marR="2550" marL="2550">
                    <a:solidFill>
                      <a:srgbClr val="FFFFFF"/>
                    </a:solidFill>
                  </a:tcPr>
                </a:tc>
                <a:tc>
                  <a:txBody>
                    <a:bodyPr/>
                    <a:lstStyle/>
                    <a:p>
                      <a:pPr indent="-190500" lvl="0" marL="190500" rtl="0" algn="ctr">
                        <a:lnSpc>
                          <a:spcPct val="115000"/>
                        </a:lnSpc>
                        <a:spcBef>
                          <a:spcPts val="0"/>
                        </a:spcBef>
                        <a:spcAft>
                          <a:spcPts val="0"/>
                        </a:spcAft>
                        <a:buNone/>
                      </a:pPr>
                      <a:r>
                        <a:rPr b="1" lang="en-GB" sz="1100">
                          <a:latin typeface="Calibri"/>
                          <a:ea typeface="Calibri"/>
                          <a:cs typeface="Calibri"/>
                          <a:sym typeface="Calibri"/>
                        </a:rPr>
                        <a:t>Weaknesses</a:t>
                      </a:r>
                      <a:endParaRPr b="1" sz="1100">
                        <a:latin typeface="Calibri"/>
                        <a:ea typeface="Calibri"/>
                        <a:cs typeface="Calibri"/>
                        <a:sym typeface="Calibri"/>
                      </a:endParaRPr>
                    </a:p>
                    <a:p>
                      <a:pPr indent="-298450" lvl="0" marL="457200" rtl="0" algn="l">
                        <a:lnSpc>
                          <a:spcPct val="115000"/>
                        </a:lnSpc>
                        <a:spcBef>
                          <a:spcPts val="1200"/>
                        </a:spcBef>
                        <a:spcAft>
                          <a:spcPts val="0"/>
                        </a:spcAft>
                        <a:buSzPts val="1100"/>
                        <a:buFont typeface="Calibri"/>
                        <a:buChar char="●"/>
                      </a:pPr>
                      <a:r>
                        <a:rPr b="1" lang="en-GB" sz="1100">
                          <a:latin typeface="Calibri"/>
                          <a:ea typeface="Calibri"/>
                          <a:cs typeface="Calibri"/>
                          <a:sym typeface="Calibri"/>
                        </a:rPr>
                        <a:t>Best efforts</a:t>
                      </a:r>
                      <a:endParaRPr b="1" sz="1100">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Slow relative to non-traditional systems</a:t>
                      </a:r>
                      <a:endParaRPr b="1" sz="1100">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History of awkwardness when national industry benefits enter conversation</a:t>
                      </a:r>
                      <a:endParaRPr b="1" sz="1100">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Institutional</a:t>
                      </a:r>
                      <a:r>
                        <a:rPr b="1" lang="en-GB" sz="1100">
                          <a:latin typeface="Calibri"/>
                          <a:ea typeface="Calibri"/>
                          <a:cs typeface="Calibri"/>
                          <a:sym typeface="Calibri"/>
                        </a:rPr>
                        <a:t> mechanisms reduce flexibility</a:t>
                      </a:r>
                      <a:endParaRPr b="1" sz="1100">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Cooperations between </a:t>
                      </a:r>
                      <a:r>
                        <a:rPr b="1" lang="en-GB" sz="1100">
                          <a:latin typeface="Calibri"/>
                          <a:ea typeface="Calibri"/>
                          <a:cs typeface="Calibri"/>
                          <a:sym typeface="Calibri"/>
                        </a:rPr>
                        <a:t>national</a:t>
                      </a:r>
                      <a:r>
                        <a:rPr b="1" lang="en-GB" sz="1100">
                          <a:latin typeface="Calibri"/>
                          <a:ea typeface="Calibri"/>
                          <a:cs typeface="Calibri"/>
                          <a:sym typeface="Calibri"/>
                        </a:rPr>
                        <a:t> agencies are slow to implement</a:t>
                      </a:r>
                      <a:endParaRPr b="1" sz="1100">
                        <a:latin typeface="Calibri"/>
                        <a:ea typeface="Calibri"/>
                        <a:cs typeface="Calibri"/>
                        <a:sym typeface="Calibri"/>
                      </a:endParaRPr>
                    </a:p>
                  </a:txBody>
                  <a:tcPr marT="17150" marB="17150" marR="17150" marL="17150">
                    <a:lnR cap="flat" cmpd="sng" w="12700">
                      <a:solidFill>
                        <a:srgbClr val="FFFFFF"/>
                      </a:solidFill>
                      <a:prstDash val="solid"/>
                      <a:round/>
                      <a:headEnd len="sm" w="sm" type="none"/>
                      <a:tailEnd len="sm" w="sm" type="none"/>
                    </a:lnR>
                    <a:solidFill>
                      <a:srgbClr val="E2F0D9"/>
                    </a:solidFill>
                  </a:tcPr>
                </a:tc>
              </a:tr>
              <a:tr h="249275">
                <a:tc>
                  <a:txBody>
                    <a:bodyPr/>
                    <a:lstStyle/>
                    <a:p>
                      <a:pPr indent="0" lvl="0" marL="0" rtl="0" algn="l">
                        <a:spcBef>
                          <a:spcPts val="0"/>
                        </a:spcBef>
                        <a:spcAft>
                          <a:spcPts val="0"/>
                        </a:spcAft>
                        <a:buNone/>
                      </a:pPr>
                      <a:r>
                        <a:t/>
                      </a:r>
                      <a:endParaRPr/>
                    </a:p>
                  </a:txBody>
                  <a:tcPr marT="17150" marB="17150" marR="17150" marL="17150">
                    <a:solidFill>
                      <a:srgbClr val="FFFFFF"/>
                    </a:solidFill>
                  </a:tcPr>
                </a:tc>
                <a:tc>
                  <a:txBody>
                    <a:bodyPr/>
                    <a:lstStyle/>
                    <a:p>
                      <a:pPr indent="0" lvl="0" marL="0" rtl="0" algn="l">
                        <a:spcBef>
                          <a:spcPts val="0"/>
                        </a:spcBef>
                        <a:spcAft>
                          <a:spcPts val="0"/>
                        </a:spcAft>
                        <a:buNone/>
                      </a:pPr>
                      <a:r>
                        <a:t/>
                      </a:r>
                      <a:endParaRPr/>
                    </a:p>
                  </a:txBody>
                  <a:tcPr marT="17150" marB="17150" marR="17150" marL="17150">
                    <a:solidFill>
                      <a:srgbClr val="FFFFFF"/>
                    </a:solidFill>
                  </a:tcPr>
                </a:tc>
                <a:tc>
                  <a:txBody>
                    <a:bodyPr/>
                    <a:lstStyle/>
                    <a:p>
                      <a:pPr indent="0" lvl="0" marL="0" rtl="0" algn="l">
                        <a:spcBef>
                          <a:spcPts val="0"/>
                        </a:spcBef>
                        <a:spcAft>
                          <a:spcPts val="0"/>
                        </a:spcAft>
                        <a:buNone/>
                      </a:pPr>
                      <a:r>
                        <a:t/>
                      </a:r>
                      <a:endParaRPr/>
                    </a:p>
                  </a:txBody>
                  <a:tcPr marT="17150" marB="17150" marR="17150" marL="17150">
                    <a:solidFill>
                      <a:srgbClr val="FFFFFF"/>
                    </a:solidFill>
                  </a:tcPr>
                </a:tc>
                <a:tc>
                  <a:txBody>
                    <a:bodyPr/>
                    <a:lstStyle/>
                    <a:p>
                      <a:pPr indent="0" lvl="0" marL="0" rtl="0" algn="l">
                        <a:spcBef>
                          <a:spcPts val="0"/>
                        </a:spcBef>
                        <a:spcAft>
                          <a:spcPts val="0"/>
                        </a:spcAft>
                        <a:buNone/>
                      </a:pPr>
                      <a:r>
                        <a:t/>
                      </a:r>
                      <a:endParaRPr/>
                    </a:p>
                  </a:txBody>
                  <a:tcPr marT="2550" marB="2550" marR="2550" marL="2550">
                    <a:solidFill>
                      <a:srgbClr val="FFFFFF"/>
                    </a:solidFill>
                  </a:tcPr>
                </a:tc>
                <a:tc>
                  <a:txBody>
                    <a:bodyPr/>
                    <a:lstStyle/>
                    <a:p>
                      <a:pPr indent="0" lvl="0" marL="0" rtl="0" algn="l">
                        <a:spcBef>
                          <a:spcPts val="0"/>
                        </a:spcBef>
                        <a:spcAft>
                          <a:spcPts val="0"/>
                        </a:spcAft>
                        <a:buNone/>
                      </a:pPr>
                      <a:r>
                        <a:t/>
                      </a:r>
                      <a:endParaRPr/>
                    </a:p>
                  </a:txBody>
                  <a:tcPr marT="17150" marB="17150" marR="17150" marL="17150">
                    <a:solidFill>
                      <a:srgbClr val="FFFFFF"/>
                    </a:solidFill>
                  </a:tcPr>
                </a:tc>
              </a:tr>
              <a:tr h="2698350">
                <a:tc>
                  <a:txBody>
                    <a:bodyPr/>
                    <a:lstStyle/>
                    <a:p>
                      <a:pPr indent="0" lvl="0" marL="0" rtl="0" algn="ctr">
                        <a:lnSpc>
                          <a:spcPct val="115000"/>
                        </a:lnSpc>
                        <a:spcBef>
                          <a:spcPts val="0"/>
                        </a:spcBef>
                        <a:spcAft>
                          <a:spcPts val="0"/>
                        </a:spcAft>
                        <a:buNone/>
                      </a:pPr>
                      <a:r>
                        <a:rPr b="1" lang="en-GB" sz="1100">
                          <a:solidFill>
                            <a:srgbClr val="FFFFFF"/>
                          </a:solidFill>
                          <a:latin typeface="Calibri"/>
                          <a:ea typeface="Calibri"/>
                          <a:cs typeface="Calibri"/>
                          <a:sym typeface="Calibri"/>
                        </a:rPr>
                        <a:t>External</a:t>
                      </a:r>
                      <a:endParaRPr b="1" sz="1100">
                        <a:solidFill>
                          <a:srgbClr val="FFFFFF"/>
                        </a:solidFill>
                        <a:latin typeface="Calibri"/>
                        <a:ea typeface="Calibri"/>
                        <a:cs typeface="Calibri"/>
                        <a:sym typeface="Calibri"/>
                      </a:endParaRPr>
                    </a:p>
                  </a:txBody>
                  <a:tcPr marT="17150" marB="17150" marR="17150" marL="17150">
                    <a:solidFill>
                      <a:srgbClr val="4472C4"/>
                    </a:solidFill>
                  </a:tcPr>
                </a:tc>
                <a:tc>
                  <a:txBody>
                    <a:bodyPr/>
                    <a:lstStyle/>
                    <a:p>
                      <a:pPr indent="0" lvl="0" marL="0" rtl="0" algn="l">
                        <a:spcBef>
                          <a:spcPts val="0"/>
                        </a:spcBef>
                        <a:spcAft>
                          <a:spcPts val="0"/>
                        </a:spcAft>
                        <a:buNone/>
                      </a:pPr>
                      <a:r>
                        <a:t/>
                      </a:r>
                      <a:endParaRPr/>
                    </a:p>
                  </a:txBody>
                  <a:tcPr marT="17150" marB="17150" marR="17150" marL="17150">
                    <a:solidFill>
                      <a:srgbClr val="FFFFFF"/>
                    </a:solidFill>
                  </a:tcPr>
                </a:tc>
                <a:tc>
                  <a:txBody>
                    <a:bodyPr/>
                    <a:lstStyle/>
                    <a:p>
                      <a:pPr indent="-190500" lvl="0" marL="190500" rtl="0" algn="ctr">
                        <a:lnSpc>
                          <a:spcPct val="115000"/>
                        </a:lnSpc>
                        <a:spcBef>
                          <a:spcPts val="0"/>
                        </a:spcBef>
                        <a:spcAft>
                          <a:spcPts val="0"/>
                        </a:spcAft>
                        <a:buNone/>
                      </a:pPr>
                      <a:r>
                        <a:rPr b="1" lang="en-GB" sz="1100">
                          <a:latin typeface="Calibri"/>
                          <a:ea typeface="Calibri"/>
                          <a:cs typeface="Calibri"/>
                          <a:sym typeface="Calibri"/>
                        </a:rPr>
                        <a:t>Opportunities</a:t>
                      </a:r>
                      <a:endParaRPr b="1" sz="1100">
                        <a:latin typeface="Calibri"/>
                        <a:ea typeface="Calibri"/>
                        <a:cs typeface="Calibri"/>
                        <a:sym typeface="Calibri"/>
                      </a:endParaRPr>
                    </a:p>
                    <a:p>
                      <a:pPr indent="-298450" lvl="0" marL="457200" rtl="0" algn="l">
                        <a:lnSpc>
                          <a:spcPct val="115000"/>
                        </a:lnSpc>
                        <a:spcBef>
                          <a:spcPts val="1200"/>
                        </a:spcBef>
                        <a:spcAft>
                          <a:spcPts val="0"/>
                        </a:spcAft>
                        <a:buSzPts val="1100"/>
                        <a:buFont typeface="Calibri"/>
                        <a:buChar char="●"/>
                      </a:pPr>
                      <a:r>
                        <a:rPr b="1" lang="en-GB" sz="1100">
                          <a:latin typeface="Calibri"/>
                          <a:ea typeface="Calibri"/>
                          <a:cs typeface="Calibri"/>
                          <a:sym typeface="Calibri"/>
                        </a:rPr>
                        <a:t>Engage $Bns for new EO infrastructure on our big challenges like climate &amp; disasters</a:t>
                      </a:r>
                      <a:endParaRPr b="1" sz="1100">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Support the utility of and combine with New Space to improve ability of satellite EO to address challenges - New Space data as a complement to public </a:t>
                      </a:r>
                      <a:r>
                        <a:rPr b="1" lang="en-GB" sz="1100">
                          <a:solidFill>
                            <a:schemeClr val="dk1"/>
                          </a:solidFill>
                          <a:latin typeface="Calibri"/>
                          <a:ea typeface="Calibri"/>
                          <a:cs typeface="Calibri"/>
                          <a:sym typeface="Calibri"/>
                        </a:rPr>
                        <a:t>EO </a:t>
                      </a:r>
                      <a:r>
                        <a:rPr b="1" lang="en-GB" sz="1100">
                          <a:latin typeface="Calibri"/>
                          <a:ea typeface="Calibri"/>
                          <a:cs typeface="Calibri"/>
                          <a:sym typeface="Calibri"/>
                        </a:rPr>
                        <a:t>data</a:t>
                      </a:r>
                      <a:endParaRPr b="1" sz="1100">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Harness our decades of standards work to support data mixing and interoperability</a:t>
                      </a:r>
                      <a:endParaRPr b="1" sz="1100">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Harness our cal-val legacy infrastructure and expertise (including CEOS agency SITSAT projects) to ensure quality of New Space outputs </a:t>
                      </a:r>
                      <a:r>
                        <a:rPr b="1" lang="en-GB" sz="1100">
                          <a:solidFill>
                            <a:schemeClr val="dk1"/>
                          </a:solidFill>
                          <a:latin typeface="Calibri"/>
                          <a:ea typeface="Calibri"/>
                          <a:cs typeface="Calibri"/>
                          <a:sym typeface="Calibri"/>
                        </a:rPr>
                        <a:t>&lt;strength of public missions in cal/val starts with onboard capabilities that new space satellites often lack&gt;</a:t>
                      </a:r>
                      <a:endParaRPr b="1" sz="1100">
                        <a:solidFill>
                          <a:srgbClr val="FF0000"/>
                        </a:solidFill>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Multiple</a:t>
                      </a:r>
                      <a:r>
                        <a:rPr b="1" lang="en-GB" sz="1100">
                          <a:latin typeface="Calibri"/>
                          <a:ea typeface="Calibri"/>
                          <a:cs typeface="Calibri"/>
                          <a:sym typeface="Calibri"/>
                        </a:rPr>
                        <a:t> win-win mechanisms possible </a:t>
                      </a:r>
                      <a:r>
                        <a:rPr b="1" lang="en-GB" sz="1100">
                          <a:solidFill>
                            <a:schemeClr val="dk1"/>
                          </a:solidFill>
                          <a:latin typeface="Calibri"/>
                          <a:ea typeface="Calibri"/>
                          <a:cs typeface="Calibri"/>
                          <a:sym typeface="Calibri"/>
                        </a:rPr>
                        <a:t>e.g. long-term institutional support to the sustained growth of New Space sector</a:t>
                      </a:r>
                      <a:endParaRPr b="1" sz="1100">
                        <a:solidFill>
                          <a:schemeClr val="dk1"/>
                        </a:solidFill>
                        <a:latin typeface="Calibri"/>
                        <a:ea typeface="Calibri"/>
                        <a:cs typeface="Calibri"/>
                        <a:sym typeface="Calibri"/>
                      </a:endParaRPr>
                    </a:p>
                    <a:p>
                      <a:pPr indent="0" lvl="0" marL="457200" rtl="0" algn="l">
                        <a:lnSpc>
                          <a:spcPct val="115000"/>
                        </a:lnSpc>
                        <a:spcBef>
                          <a:spcPts val="0"/>
                        </a:spcBef>
                        <a:spcAft>
                          <a:spcPts val="0"/>
                        </a:spcAft>
                        <a:buNone/>
                      </a:pPr>
                      <a:r>
                        <a:t/>
                      </a:r>
                      <a:endParaRPr sz="1100">
                        <a:latin typeface="Calibri"/>
                        <a:ea typeface="Calibri"/>
                        <a:cs typeface="Calibri"/>
                        <a:sym typeface="Calibri"/>
                      </a:endParaRPr>
                    </a:p>
                  </a:txBody>
                  <a:tcPr marT="17150" marB="17150" marR="17150" marL="17150">
                    <a:solidFill>
                      <a:srgbClr val="F4B183"/>
                    </a:solidFill>
                  </a:tcPr>
                </a:tc>
                <a:tc>
                  <a:txBody>
                    <a:bodyPr/>
                    <a:lstStyle/>
                    <a:p>
                      <a:pPr indent="0" lvl="0" marL="0" rtl="0" algn="l">
                        <a:spcBef>
                          <a:spcPts val="0"/>
                        </a:spcBef>
                        <a:spcAft>
                          <a:spcPts val="0"/>
                        </a:spcAft>
                        <a:buNone/>
                      </a:pPr>
                      <a:r>
                        <a:t/>
                      </a:r>
                      <a:endParaRPr/>
                    </a:p>
                  </a:txBody>
                  <a:tcPr marT="2550" marB="2550" marR="2550" marL="2550">
                    <a:solidFill>
                      <a:srgbClr val="FFFFFF"/>
                    </a:solidFill>
                  </a:tcPr>
                </a:tc>
                <a:tc>
                  <a:txBody>
                    <a:bodyPr/>
                    <a:lstStyle/>
                    <a:p>
                      <a:pPr indent="-190500" lvl="0" marL="190500" rtl="0" algn="ctr">
                        <a:lnSpc>
                          <a:spcPct val="115000"/>
                        </a:lnSpc>
                        <a:spcBef>
                          <a:spcPts val="0"/>
                        </a:spcBef>
                        <a:spcAft>
                          <a:spcPts val="0"/>
                        </a:spcAft>
                        <a:buNone/>
                      </a:pPr>
                      <a:r>
                        <a:rPr b="1" lang="en-GB" sz="1100">
                          <a:latin typeface="Calibri"/>
                          <a:ea typeface="Calibri"/>
                          <a:cs typeface="Calibri"/>
                          <a:sym typeface="Calibri"/>
                        </a:rPr>
                        <a:t>Threats</a:t>
                      </a:r>
                      <a:endParaRPr b="1" sz="1100">
                        <a:latin typeface="Calibri"/>
                        <a:ea typeface="Calibri"/>
                        <a:cs typeface="Calibri"/>
                        <a:sym typeface="Calibri"/>
                      </a:endParaRPr>
                    </a:p>
                    <a:p>
                      <a:pPr indent="-298450" lvl="0" marL="457200" rtl="0" algn="l">
                        <a:lnSpc>
                          <a:spcPct val="115000"/>
                        </a:lnSpc>
                        <a:spcBef>
                          <a:spcPts val="1200"/>
                        </a:spcBef>
                        <a:spcAft>
                          <a:spcPts val="0"/>
                        </a:spcAft>
                        <a:buSzPts val="1100"/>
                        <a:buFont typeface="Calibri"/>
                        <a:buChar char="●"/>
                      </a:pPr>
                      <a:r>
                        <a:rPr b="1" lang="en-GB" sz="1100">
                          <a:latin typeface="Calibri"/>
                          <a:ea typeface="Calibri"/>
                          <a:cs typeface="Calibri"/>
                          <a:sym typeface="Calibri"/>
                        </a:rPr>
                        <a:t>Erosion of public EO programmes from pressure to support New Space &amp; improved cost-benefit from New Space approaches</a:t>
                      </a:r>
                      <a:endParaRPr b="1" sz="1100">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Loss of trust and confidence in EO if the New Space infrastructure output quality is poor or claims are inflated</a:t>
                      </a:r>
                      <a:endParaRPr b="1" sz="1100">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Strengths of </a:t>
                      </a:r>
                      <a:r>
                        <a:rPr b="1" lang="en-GB" sz="1100">
                          <a:latin typeface="Calibri"/>
                          <a:ea typeface="Calibri"/>
                          <a:cs typeface="Calibri"/>
                          <a:sym typeface="Calibri"/>
                        </a:rPr>
                        <a:t>traditional</a:t>
                      </a:r>
                      <a:r>
                        <a:rPr b="1" lang="en-GB" sz="1100">
                          <a:latin typeface="Calibri"/>
                          <a:ea typeface="Calibri"/>
                          <a:cs typeface="Calibri"/>
                          <a:sym typeface="Calibri"/>
                        </a:rPr>
                        <a:t> approach in quality and programme management etc not appreciated</a:t>
                      </a:r>
                      <a:endParaRPr b="1" sz="1100">
                        <a:latin typeface="Calibri"/>
                        <a:ea typeface="Calibri"/>
                        <a:cs typeface="Calibri"/>
                        <a:sym typeface="Calibri"/>
                      </a:endParaRPr>
                    </a:p>
                    <a:p>
                      <a:pPr indent="-298450" lvl="0" marL="457200" rtl="0" algn="l">
                        <a:lnSpc>
                          <a:spcPct val="115000"/>
                        </a:lnSpc>
                        <a:spcBef>
                          <a:spcPts val="0"/>
                        </a:spcBef>
                        <a:spcAft>
                          <a:spcPts val="0"/>
                        </a:spcAft>
                        <a:buSzPts val="1100"/>
                        <a:buFont typeface="Calibri"/>
                        <a:buChar char="●"/>
                      </a:pPr>
                      <a:r>
                        <a:rPr b="1" lang="en-GB" sz="1100">
                          <a:latin typeface="Calibri"/>
                          <a:ea typeface="Calibri"/>
                          <a:cs typeface="Calibri"/>
                          <a:sym typeface="Calibri"/>
                        </a:rPr>
                        <a:t>Space environment congestion/debris</a:t>
                      </a:r>
                      <a:endParaRPr b="1" sz="1100">
                        <a:latin typeface="Calibri"/>
                        <a:ea typeface="Calibri"/>
                        <a:cs typeface="Calibri"/>
                        <a:sym typeface="Calibri"/>
                      </a:endParaRPr>
                    </a:p>
                  </a:txBody>
                  <a:tcPr marT="17150" marB="17150" marR="17150" marL="17150">
                    <a:lnR cap="flat" cmpd="sng" w="12700">
                      <a:solidFill>
                        <a:srgbClr val="FFFFFF"/>
                      </a:solidFill>
                      <a:prstDash val="solid"/>
                      <a:round/>
                      <a:headEnd len="sm" w="sm" type="none"/>
                      <a:tailEnd len="sm" w="sm" type="none"/>
                    </a:lnR>
                    <a:lnB cap="flat" cmpd="sng" w="12700">
                      <a:solidFill>
                        <a:srgbClr val="FFFFFF"/>
                      </a:solidFill>
                      <a:prstDash val="solid"/>
                      <a:round/>
                      <a:headEnd len="sm" w="sm" type="none"/>
                      <a:tailEnd len="sm" w="sm" type="none"/>
                    </a:lnB>
                    <a:solidFill>
                      <a:srgbClr val="FBE5D6"/>
                    </a:solidFill>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143fb43f1f6_0_60"/>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Arial"/>
                <a:ea typeface="Arial"/>
                <a:cs typeface="Arial"/>
                <a:sym typeface="Arial"/>
              </a:rPr>
              <a:t>Candidate measures</a:t>
            </a:r>
            <a:endParaRPr b="0" i="0" sz="1400" u="none" cap="none" strike="noStrike">
              <a:solidFill>
                <a:srgbClr val="000000"/>
              </a:solidFill>
              <a:latin typeface="Arial"/>
              <a:ea typeface="Arial"/>
              <a:cs typeface="Arial"/>
              <a:sym typeface="Arial"/>
            </a:endParaRPr>
          </a:p>
        </p:txBody>
      </p:sp>
      <p:sp>
        <p:nvSpPr>
          <p:cNvPr id="666" name="Google Shape;666;g143fb43f1f6_0_60"/>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67" name="Google Shape;667;g143fb43f1f6_0_60"/>
          <p:cNvSpPr txBox="1"/>
          <p:nvPr/>
        </p:nvSpPr>
        <p:spPr>
          <a:xfrm>
            <a:off x="194680" y="1116282"/>
            <a:ext cx="11112000" cy="6618600"/>
          </a:xfrm>
          <a:prstGeom prst="rect">
            <a:avLst/>
          </a:prstGeom>
          <a:noFill/>
          <a:ln>
            <a:noFill/>
          </a:ln>
        </p:spPr>
        <p:txBody>
          <a:bodyPr anchorCtr="0" anchor="t" bIns="45700" lIns="91425" spcFirstLastPara="1" rIns="91425" wrap="square" tIns="45700">
            <a:spAutoFit/>
          </a:bodyPr>
          <a:lstStyle/>
          <a:p>
            <a:pPr indent="-214312" lvl="0" marL="214312" marR="0" rtl="0" algn="l">
              <a:lnSpc>
                <a:spcPct val="150000"/>
              </a:lnSpc>
              <a:spcBef>
                <a:spcPts val="0"/>
              </a:spcBef>
              <a:spcAft>
                <a:spcPts val="0"/>
              </a:spcAft>
              <a:buClr>
                <a:schemeClr val="dk1"/>
              </a:buClr>
              <a:buSzPts val="1600"/>
              <a:buFont typeface="Arial"/>
              <a:buChar char="❖"/>
            </a:pPr>
            <a:r>
              <a:rPr b="1" i="1" lang="en-GB" sz="1600" u="none" cap="none" strike="noStrike">
                <a:solidFill>
                  <a:schemeClr val="dk1"/>
                </a:solidFill>
                <a:latin typeface="Arial"/>
                <a:ea typeface="Arial"/>
                <a:cs typeface="Arial"/>
                <a:sym typeface="Arial"/>
              </a:rPr>
              <a:t>Examples to leverage our long technical heritage:</a:t>
            </a:r>
            <a:endParaRPr b="1" i="1" sz="1600" u="none" cap="none" strike="noStrike">
              <a:solidFill>
                <a:schemeClr val="dk1"/>
              </a:solidFill>
              <a:latin typeface="Arial"/>
              <a:ea typeface="Arial"/>
              <a:cs typeface="Arial"/>
              <a:sym typeface="Arial"/>
            </a:endParaRPr>
          </a:p>
          <a:p>
            <a:pPr indent="-330200" lvl="0" marL="457200" marR="0" rtl="0" algn="l">
              <a:lnSpc>
                <a:spcPct val="150000"/>
              </a:lnSpc>
              <a:spcBef>
                <a:spcPts val="0"/>
              </a:spcBef>
              <a:spcAft>
                <a:spcPts val="0"/>
              </a:spcAft>
              <a:buClr>
                <a:schemeClr val="dk1"/>
              </a:buClr>
              <a:buSzPts val="1600"/>
              <a:buFont typeface="Arial"/>
              <a:buAutoNum type="arabicPeriod"/>
            </a:pPr>
            <a:r>
              <a:rPr b="1" i="1" lang="en-GB" sz="1600" u="none" cap="none" strike="noStrike">
                <a:solidFill>
                  <a:schemeClr val="dk1"/>
                </a:solidFill>
                <a:latin typeface="Arial"/>
                <a:ea typeface="Arial"/>
                <a:cs typeface="Arial"/>
                <a:sym typeface="Arial"/>
              </a:rPr>
              <a:t>CEOS has spent decades investing in data standards for interoperability, ARD, catalogues etc. If we anticipate an explosion in diversity of datastreams and sources, including through space agency data buys, is </a:t>
            </a:r>
            <a:r>
              <a:rPr b="1" i="1" lang="en-GB" sz="1600" u="none" cap="none" strike="noStrike">
                <a:solidFill>
                  <a:schemeClr val="accent2"/>
                </a:solidFill>
                <a:latin typeface="Arial"/>
                <a:ea typeface="Arial"/>
                <a:cs typeface="Arial"/>
                <a:sym typeface="Arial"/>
              </a:rPr>
              <a:t>NOW</a:t>
            </a:r>
            <a:r>
              <a:rPr b="1" i="1" lang="en-GB" sz="1600" u="none" cap="none" strike="noStrike">
                <a:solidFill>
                  <a:schemeClr val="dk1"/>
                </a:solidFill>
                <a:latin typeface="Arial"/>
                <a:ea typeface="Arial"/>
                <a:cs typeface="Arial"/>
                <a:sym typeface="Arial"/>
              </a:rPr>
              <a:t> not the time to seek uptake of those standards?</a:t>
            </a:r>
            <a:endParaRPr b="1"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Arial"/>
              <a:buChar char="❖"/>
            </a:pPr>
            <a:r>
              <a:rPr b="0" i="1" lang="en-GB" sz="1600" u="none" cap="none" strike="noStrike">
                <a:solidFill>
                  <a:schemeClr val="dk1"/>
                </a:solidFill>
                <a:latin typeface="Arial"/>
                <a:ea typeface="Arial"/>
                <a:cs typeface="Arial"/>
                <a:sym typeface="Arial"/>
              </a:rPr>
              <a:t>For maximum benefit across the whole sector</a:t>
            </a:r>
            <a:endParaRPr b="0"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Arial"/>
              <a:buChar char="❖"/>
            </a:pPr>
            <a:r>
              <a:rPr b="0" i="1" lang="en-GB" sz="1600" u="none" cap="none" strike="noStrike">
                <a:solidFill>
                  <a:schemeClr val="dk1"/>
                </a:solidFill>
                <a:latin typeface="Arial"/>
                <a:ea typeface="Arial"/>
                <a:cs typeface="Arial"/>
                <a:sym typeface="Arial"/>
              </a:rPr>
              <a:t>To allow public EO programmes to be bigger than the sum of their parts</a:t>
            </a:r>
            <a:endParaRPr b="0"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Arial"/>
              <a:buChar char="❖"/>
            </a:pPr>
            <a:r>
              <a:rPr b="0" i="1" lang="en-GB" sz="1600" u="none" cap="none" strike="noStrike">
                <a:solidFill>
                  <a:schemeClr val="dk1"/>
                </a:solidFill>
                <a:latin typeface="Arial"/>
                <a:ea typeface="Arial"/>
                <a:cs typeface="Arial"/>
                <a:sym typeface="Arial"/>
              </a:rPr>
              <a:t>Ensure all our good work is not lost in the noise of a rapidly expanded sector</a:t>
            </a:r>
            <a:endParaRPr b="0" i="1" sz="1600" u="none" cap="none" strike="noStrike">
              <a:solidFill>
                <a:schemeClr val="dk1"/>
              </a:solidFill>
              <a:latin typeface="Arial"/>
              <a:ea typeface="Arial"/>
              <a:cs typeface="Arial"/>
              <a:sym typeface="Arial"/>
            </a:endParaRPr>
          </a:p>
          <a:p>
            <a:pPr indent="-330200" lvl="0" marL="457200" marR="0" rtl="0" algn="l">
              <a:lnSpc>
                <a:spcPct val="150000"/>
              </a:lnSpc>
              <a:spcBef>
                <a:spcPts val="0"/>
              </a:spcBef>
              <a:spcAft>
                <a:spcPts val="0"/>
              </a:spcAft>
              <a:buClr>
                <a:schemeClr val="dk1"/>
              </a:buClr>
              <a:buSzPts val="1600"/>
              <a:buFont typeface="Arial"/>
              <a:buAutoNum type="arabicPeriod"/>
            </a:pPr>
            <a:r>
              <a:rPr b="1" i="1" lang="en-GB" sz="1600" u="none" cap="none" strike="noStrike">
                <a:solidFill>
                  <a:schemeClr val="dk1"/>
                </a:solidFill>
                <a:latin typeface="Arial"/>
                <a:ea typeface="Arial"/>
                <a:cs typeface="Arial"/>
                <a:sym typeface="Arial"/>
              </a:rPr>
              <a:t>Likewise we have huge investment by CEOS agencies in legacy infrastructure for cal-val</a:t>
            </a:r>
            <a:endParaRPr b="1"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Arial"/>
              <a:buChar char="❖"/>
            </a:pPr>
            <a:r>
              <a:rPr b="0" i="1" lang="en-GB" sz="1600" u="none" cap="none" strike="noStrike">
                <a:solidFill>
                  <a:schemeClr val="dk1"/>
                </a:solidFill>
                <a:latin typeface="Arial"/>
                <a:ea typeface="Arial"/>
                <a:cs typeface="Arial"/>
                <a:sym typeface="Arial"/>
              </a:rPr>
              <a:t>Supporting easier access and application of the legacy infrastructure for New Space would increase utility and value of the commercial data. </a:t>
            </a:r>
            <a:r>
              <a:rPr b="0" i="1" lang="en-GB" sz="1600" u="none" cap="none" strike="noStrike">
                <a:solidFill>
                  <a:srgbClr val="0000FF"/>
                </a:solidFill>
                <a:latin typeface="Arial"/>
                <a:ea typeface="Arial"/>
                <a:cs typeface="Arial"/>
                <a:sym typeface="Arial"/>
              </a:rPr>
              <a:t>R</a:t>
            </a:r>
            <a:r>
              <a:rPr i="1" lang="en-GB" sz="1600">
                <a:solidFill>
                  <a:srgbClr val="0000FF"/>
                </a:solidFill>
              </a:rPr>
              <a:t>e</a:t>
            </a:r>
            <a:r>
              <a:rPr b="0" i="1" lang="en-GB" sz="1600" u="none" cap="none" strike="noStrike">
                <a:solidFill>
                  <a:srgbClr val="0000FF"/>
                </a:solidFill>
                <a:latin typeface="Arial"/>
                <a:ea typeface="Arial"/>
                <a:cs typeface="Arial"/>
                <a:sym typeface="Arial"/>
              </a:rPr>
              <a:t>garding commercial data buy: mostly </a:t>
            </a:r>
            <a:r>
              <a:rPr i="1" lang="en-GB" sz="1600">
                <a:solidFill>
                  <a:srgbClr val="0000FF"/>
                </a:solidFill>
              </a:rPr>
              <a:t>by national space agencies - could national arrangements made such CEOS WGs and VCs can benefit from this data ?</a:t>
            </a:r>
            <a:endParaRPr b="0" i="1" sz="1600" u="none" cap="none" strike="noStrike">
              <a:solidFill>
                <a:srgbClr val="0000FF"/>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Arial"/>
              <a:buChar char="❖"/>
            </a:pPr>
            <a:r>
              <a:rPr b="0" i="1" lang="en-GB" sz="1600" u="none" cap="none" strike="noStrike">
                <a:solidFill>
                  <a:schemeClr val="dk1"/>
                </a:solidFill>
                <a:latin typeface="Arial"/>
                <a:ea typeface="Arial"/>
                <a:cs typeface="Arial"/>
                <a:sym typeface="Arial"/>
              </a:rPr>
              <a:t>Australia and UK discussion of Data Integrity Framework for that purpose</a:t>
            </a:r>
            <a:endParaRPr b="0"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Arial"/>
              <a:buChar char="❖"/>
            </a:pPr>
            <a:r>
              <a:rPr b="0" i="1" lang="en-GB" sz="1600" u="none" cap="none" strike="noStrike">
                <a:solidFill>
                  <a:schemeClr val="dk1"/>
                </a:solidFill>
                <a:latin typeface="Arial"/>
                <a:ea typeface="Arial"/>
                <a:cs typeface="Arial"/>
                <a:sym typeface="Arial"/>
              </a:rPr>
              <a:t>Open Source Toolkit for use of CEOS agency cal-val sites</a:t>
            </a:r>
            <a:endParaRPr b="0" i="1" sz="1600" u="none" cap="none" strike="noStrike">
              <a:solidFill>
                <a:schemeClr val="dk1"/>
              </a:solidFill>
              <a:latin typeface="Arial"/>
              <a:ea typeface="Arial"/>
              <a:cs typeface="Arial"/>
              <a:sym typeface="Arial"/>
            </a:endParaRPr>
          </a:p>
          <a:p>
            <a:pPr indent="-330200" lvl="0" marL="457200" marR="0" rtl="0" algn="l">
              <a:lnSpc>
                <a:spcPct val="150000"/>
              </a:lnSpc>
              <a:spcBef>
                <a:spcPts val="0"/>
              </a:spcBef>
              <a:spcAft>
                <a:spcPts val="0"/>
              </a:spcAft>
              <a:buClr>
                <a:schemeClr val="dk1"/>
              </a:buClr>
              <a:buSzPts val="1600"/>
              <a:buFont typeface="Arial"/>
              <a:buAutoNum type="arabicPeriod"/>
            </a:pPr>
            <a:r>
              <a:rPr b="1" i="1" lang="en-GB" sz="1600" u="none" cap="none" strike="noStrike">
                <a:solidFill>
                  <a:schemeClr val="dk1"/>
                </a:solidFill>
                <a:latin typeface="Arial"/>
                <a:ea typeface="Arial"/>
                <a:cs typeface="Arial"/>
                <a:sym typeface="Arial"/>
              </a:rPr>
              <a:t>SITSAT (SI Traceability Satellites) efforts by ESA/UK (TRUTHS), NASA (CLARREO), GA (SCR). </a:t>
            </a:r>
            <a:r>
              <a:rPr b="1" i="1" lang="en-GB" sz="1600" u="none" cap="none" strike="noStrike">
                <a:solidFill>
                  <a:srgbClr val="0000FF"/>
                </a:solidFill>
                <a:latin typeface="Arial"/>
                <a:ea typeface="Arial"/>
                <a:cs typeface="Arial"/>
                <a:sym typeface="Arial"/>
              </a:rPr>
              <a:t>N</a:t>
            </a:r>
            <a:r>
              <a:rPr b="1" i="1" lang="en-GB" sz="1600">
                <a:solidFill>
                  <a:srgbClr val="0000FF"/>
                </a:solidFill>
              </a:rPr>
              <a:t>ot only: large “public” satellites carry onboard calibration capabilities and benefit from an excellent attitude control</a:t>
            </a:r>
            <a:endParaRPr b="1" i="1" sz="1600" u="none" cap="none" strike="noStrike">
              <a:solidFill>
                <a:srgbClr val="0000FF"/>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1" i="1"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1" i="1"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0" i="1" sz="1600" u="none" cap="none" strike="noStrike">
              <a:solidFill>
                <a:schemeClr val="dk1"/>
              </a:solidFill>
              <a:latin typeface="Arial"/>
              <a:ea typeface="Arial"/>
              <a:cs typeface="Arial"/>
              <a:sym typeface="Arial"/>
            </a:endParaRPr>
          </a:p>
        </p:txBody>
      </p:sp>
      <p:sp>
        <p:nvSpPr>
          <p:cNvPr id="668" name="Google Shape;668;g143fb43f1f6_0_60"/>
          <p:cNvSpPr txBox="1"/>
          <p:nvPr/>
        </p:nvSpPr>
        <p:spPr>
          <a:xfrm>
            <a:off x="4241125" y="6466900"/>
            <a:ext cx="49179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GB" sz="1500" u="none" cap="none" strike="noStrike">
                <a:solidFill>
                  <a:schemeClr val="accent2"/>
                </a:solidFill>
                <a:latin typeface="Arial"/>
                <a:ea typeface="Arial"/>
                <a:cs typeface="Arial"/>
                <a:sym typeface="Arial"/>
              </a:rPr>
              <a:t>DISCUSS!</a:t>
            </a:r>
            <a:endParaRPr b="1" i="0" sz="1500" u="none" cap="none" strike="noStrike">
              <a:solidFill>
                <a:schemeClr val="accent2"/>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g11eed66fce2_0_0"/>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Arial"/>
                <a:ea typeface="Arial"/>
                <a:cs typeface="Arial"/>
                <a:sym typeface="Arial"/>
              </a:rPr>
              <a:t>Next steps</a:t>
            </a:r>
            <a:endParaRPr b="0" i="0" sz="1400" u="none" cap="none" strike="noStrike">
              <a:solidFill>
                <a:srgbClr val="000000"/>
              </a:solidFill>
              <a:latin typeface="Arial"/>
              <a:ea typeface="Arial"/>
              <a:cs typeface="Arial"/>
              <a:sym typeface="Arial"/>
            </a:endParaRPr>
          </a:p>
        </p:txBody>
      </p:sp>
      <p:sp>
        <p:nvSpPr>
          <p:cNvPr id="674" name="Google Shape;674;g11eed66fce2_0_0"/>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75" name="Google Shape;675;g11eed66fce2_0_0"/>
          <p:cNvSpPr txBox="1"/>
          <p:nvPr/>
        </p:nvSpPr>
        <p:spPr>
          <a:xfrm>
            <a:off x="229030" y="1299482"/>
            <a:ext cx="11112000" cy="2185800"/>
          </a:xfrm>
          <a:prstGeom prst="rect">
            <a:avLst/>
          </a:prstGeom>
          <a:noFill/>
          <a:ln>
            <a:noFill/>
          </a:ln>
        </p:spPr>
        <p:txBody>
          <a:bodyPr anchorCtr="0" anchor="t" bIns="45700" lIns="91425" spcFirstLastPara="1" rIns="91425" wrap="square" tIns="45700">
            <a:spAutoFit/>
          </a:bodyPr>
          <a:lstStyle/>
          <a:p>
            <a:pPr indent="-214311" lvl="0" marL="214311" marR="0" rtl="0" algn="l">
              <a:lnSpc>
                <a:spcPct val="150000"/>
              </a:lnSpc>
              <a:spcBef>
                <a:spcPts val="0"/>
              </a:spcBef>
              <a:spcAft>
                <a:spcPts val="0"/>
              </a:spcAft>
              <a:buClr>
                <a:schemeClr val="dk1"/>
              </a:buClr>
              <a:buSzPts val="1600"/>
              <a:buFont typeface="Arial"/>
              <a:buChar char="❖"/>
            </a:pPr>
            <a:r>
              <a:rPr b="1" i="1" lang="en-GB" sz="1600">
                <a:solidFill>
                  <a:schemeClr val="dk1"/>
                </a:solidFill>
              </a:rPr>
              <a:t>Principals discussion at CEOS Plenary - New Space session volunteered by CEOS Chair, CNES</a:t>
            </a:r>
            <a:endParaRPr b="1" i="1" sz="1600" u="none" cap="none" strike="noStrike">
              <a:solidFill>
                <a:schemeClr val="dk1"/>
              </a:solidFill>
              <a:latin typeface="Arial"/>
              <a:ea typeface="Arial"/>
              <a:cs typeface="Arial"/>
              <a:sym typeface="Arial"/>
            </a:endParaRPr>
          </a:p>
          <a:p>
            <a:pPr indent="0" lvl="0" marL="457200" marR="0" rtl="0" algn="l">
              <a:lnSpc>
                <a:spcPct val="150000"/>
              </a:lnSpc>
              <a:spcBef>
                <a:spcPts val="0"/>
              </a:spcBef>
              <a:spcAft>
                <a:spcPts val="0"/>
              </a:spcAft>
              <a:buClr>
                <a:srgbClr val="000000"/>
              </a:buClr>
              <a:buSzPts val="1600"/>
              <a:buFont typeface="Arial"/>
              <a:buNone/>
            </a:pPr>
            <a:r>
              <a:t/>
            </a:r>
            <a:endParaRPr b="1" i="1" sz="1600" u="none" cap="none" strike="noStrike">
              <a:solidFill>
                <a:schemeClr val="dk1"/>
              </a:solidFill>
              <a:latin typeface="Arial"/>
              <a:ea typeface="Arial"/>
              <a:cs typeface="Arial"/>
              <a:sym typeface="Arial"/>
            </a:endParaRPr>
          </a:p>
          <a:p>
            <a:pPr indent="-214311" lvl="0" marL="214311" marR="0" rtl="0" algn="l">
              <a:lnSpc>
                <a:spcPct val="150000"/>
              </a:lnSpc>
              <a:spcBef>
                <a:spcPts val="0"/>
              </a:spcBef>
              <a:spcAft>
                <a:spcPts val="0"/>
              </a:spcAft>
              <a:buClr>
                <a:schemeClr val="dk1"/>
              </a:buClr>
              <a:buSzPts val="1600"/>
              <a:buFont typeface="Arial"/>
              <a:buChar char="❖"/>
            </a:pPr>
            <a:r>
              <a:rPr b="1" i="1" lang="en-GB" sz="1600">
                <a:solidFill>
                  <a:schemeClr val="dk1"/>
                </a:solidFill>
              </a:rPr>
              <a:t>Looking for concrete actions in 2023 for our 2nd year as SIT Chair Team</a:t>
            </a:r>
            <a:endParaRPr b="1" i="1"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1" i="1"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1" i="1"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0" i="1" sz="16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46" name="Shape 246"/>
        <p:cNvGrpSpPr/>
        <p:nvPr/>
      </p:nvGrpSpPr>
      <p:grpSpPr>
        <a:xfrm>
          <a:off x="0" y="0"/>
          <a:ext cx="0" cy="0"/>
          <a:chOff x="0" y="0"/>
          <a:chExt cx="0" cy="0"/>
        </a:xfrm>
      </p:grpSpPr>
      <p:sp>
        <p:nvSpPr>
          <p:cNvPr id="247" name="Google Shape;247;g1205d0e104b_0_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3200"/>
              <a:t>Investment opportunities across entire value chain </a:t>
            </a:r>
            <a:endParaRPr sz="3200"/>
          </a:p>
          <a:p>
            <a:pPr indent="0" lvl="0" marL="0" rtl="0" algn="l">
              <a:lnSpc>
                <a:spcPct val="90000"/>
              </a:lnSpc>
              <a:spcBef>
                <a:spcPts val="0"/>
              </a:spcBef>
              <a:spcAft>
                <a:spcPts val="0"/>
              </a:spcAft>
              <a:buSzPts val="4400"/>
              <a:buNone/>
            </a:pPr>
            <a:r>
              <a:t/>
            </a:r>
            <a:endParaRPr sz="3000"/>
          </a:p>
        </p:txBody>
      </p:sp>
      <p:pic>
        <p:nvPicPr>
          <p:cNvPr id="248" name="Google Shape;248;g1205d0e104b_0_7"/>
          <p:cNvPicPr preferRelativeResize="0"/>
          <p:nvPr/>
        </p:nvPicPr>
        <p:blipFill rotWithShape="1">
          <a:blip r:embed="rId3">
            <a:alphaModFix/>
          </a:blip>
          <a:srcRect b="0" l="0" r="0" t="0"/>
          <a:stretch/>
        </p:blipFill>
        <p:spPr>
          <a:xfrm>
            <a:off x="152400" y="1717039"/>
            <a:ext cx="11887199" cy="4594803"/>
          </a:xfrm>
          <a:prstGeom prst="rect">
            <a:avLst/>
          </a:prstGeom>
          <a:noFill/>
          <a:ln>
            <a:noFill/>
          </a:ln>
        </p:spPr>
      </p:pic>
      <p:pic>
        <p:nvPicPr>
          <p:cNvPr id="249" name="Google Shape;249;g1205d0e104b_0_7"/>
          <p:cNvPicPr preferRelativeResize="0"/>
          <p:nvPr/>
        </p:nvPicPr>
        <p:blipFill rotWithShape="1">
          <a:blip r:embed="rId4">
            <a:alphaModFix/>
          </a:blip>
          <a:srcRect b="0" l="0" r="0" t="0"/>
          <a:stretch/>
        </p:blipFill>
        <p:spPr>
          <a:xfrm>
            <a:off x="152400" y="1107439"/>
            <a:ext cx="11887200" cy="6240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11940b07ad3_0_0"/>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Arial"/>
                <a:ea typeface="Arial"/>
                <a:cs typeface="Arial"/>
                <a:sym typeface="Arial"/>
              </a:rPr>
              <a:t>Context</a:t>
            </a:r>
            <a:endParaRPr b="0" i="0" sz="1400" u="none" cap="none" strike="noStrike">
              <a:solidFill>
                <a:srgbClr val="000000"/>
              </a:solidFill>
              <a:latin typeface="Arial"/>
              <a:ea typeface="Arial"/>
              <a:cs typeface="Arial"/>
              <a:sym typeface="Arial"/>
            </a:endParaRPr>
          </a:p>
        </p:txBody>
      </p:sp>
      <p:sp>
        <p:nvSpPr>
          <p:cNvPr id="255" name="Google Shape;255;g11940b07ad3_0_0"/>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56" name="Google Shape;256;g11940b07ad3_0_0"/>
          <p:cNvSpPr txBox="1"/>
          <p:nvPr/>
        </p:nvSpPr>
        <p:spPr>
          <a:xfrm>
            <a:off x="288805" y="1111657"/>
            <a:ext cx="11112000" cy="5510400"/>
          </a:xfrm>
          <a:prstGeom prst="rect">
            <a:avLst/>
          </a:prstGeom>
          <a:noFill/>
          <a:ln>
            <a:noFill/>
          </a:ln>
        </p:spPr>
        <p:txBody>
          <a:bodyPr anchorCtr="0" anchor="t" bIns="45700" lIns="91425" spcFirstLastPara="1" rIns="91425" wrap="square" tIns="45700">
            <a:spAutoFit/>
          </a:bodyPr>
          <a:lstStyle/>
          <a:p>
            <a:pPr indent="-214311" lvl="0" marL="214311" marR="0" rtl="0" algn="l">
              <a:lnSpc>
                <a:spcPct val="150000"/>
              </a:lnSpc>
              <a:spcBef>
                <a:spcPts val="0"/>
              </a:spcBef>
              <a:spcAft>
                <a:spcPts val="0"/>
              </a:spcAft>
              <a:buClr>
                <a:schemeClr val="dk1"/>
              </a:buClr>
              <a:buSzPts val="1600"/>
              <a:buFont typeface="Noto Sans Symbols"/>
              <a:buChar char="❖"/>
            </a:pPr>
            <a:r>
              <a:rPr b="1" i="1" lang="en-GB" sz="1600" u="none" cap="none" strike="noStrike">
                <a:solidFill>
                  <a:schemeClr val="dk1"/>
                </a:solidFill>
                <a:latin typeface="Arial"/>
                <a:ea typeface="Arial"/>
                <a:cs typeface="Arial"/>
                <a:sym typeface="Arial"/>
              </a:rPr>
              <a:t>The share of on-orbit EO satellites belonging to public EO programmes is shrinking rapidly</a:t>
            </a:r>
            <a:endParaRPr b="1" i="1" sz="1600" u="none" cap="none" strike="noStrike">
              <a:solidFill>
                <a:schemeClr val="dk1"/>
              </a:solidFill>
              <a:latin typeface="Arial"/>
              <a:ea typeface="Arial"/>
              <a:cs typeface="Arial"/>
              <a:sym typeface="Arial"/>
            </a:endParaRPr>
          </a:p>
          <a:p>
            <a:pPr indent="0" lvl="0" marL="457200" marR="0" rtl="0" algn="l">
              <a:lnSpc>
                <a:spcPct val="150000"/>
              </a:lnSpc>
              <a:spcBef>
                <a:spcPts val="0"/>
              </a:spcBef>
              <a:spcAft>
                <a:spcPts val="0"/>
              </a:spcAft>
              <a:buClr>
                <a:srgbClr val="000000"/>
              </a:buClr>
              <a:buSzPts val="1600"/>
              <a:buFont typeface="Arial"/>
              <a:buNone/>
            </a:pPr>
            <a:r>
              <a:t/>
            </a:r>
            <a:endParaRPr b="1" i="1" sz="1600" u="none" cap="none" strike="noStrike">
              <a:solidFill>
                <a:schemeClr val="dk1"/>
              </a:solidFill>
              <a:latin typeface="Arial"/>
              <a:ea typeface="Arial"/>
              <a:cs typeface="Arial"/>
              <a:sym typeface="Arial"/>
            </a:endParaRPr>
          </a:p>
          <a:p>
            <a:pPr indent="-214311" lvl="0" marL="214311" marR="0" rtl="0" algn="l">
              <a:lnSpc>
                <a:spcPct val="150000"/>
              </a:lnSpc>
              <a:spcBef>
                <a:spcPts val="0"/>
              </a:spcBef>
              <a:spcAft>
                <a:spcPts val="0"/>
              </a:spcAft>
              <a:buClr>
                <a:schemeClr val="dk1"/>
              </a:buClr>
              <a:buSzPts val="1600"/>
              <a:buFont typeface="Noto Sans Symbols"/>
              <a:buChar char="❖"/>
            </a:pPr>
            <a:r>
              <a:rPr b="1" i="1" lang="en-GB" sz="1600" u="none" cap="none" strike="noStrike">
                <a:solidFill>
                  <a:schemeClr val="dk1"/>
                </a:solidFill>
                <a:latin typeface="Arial"/>
                <a:ea typeface="Arial"/>
                <a:cs typeface="Arial"/>
                <a:sym typeface="Arial"/>
              </a:rPr>
              <a:t>10 years ago, CEOS agencies launched 14 EO missions during </a:t>
            </a:r>
            <a:r>
              <a:rPr b="1" i="1" lang="en-GB" sz="1600" u="none" cap="none" strike="noStrike">
                <a:solidFill>
                  <a:srgbClr val="6AA84F"/>
                </a:solidFill>
                <a:latin typeface="Arial"/>
                <a:ea typeface="Arial"/>
                <a:cs typeface="Arial"/>
                <a:sym typeface="Arial"/>
              </a:rPr>
              <a:t>2012</a:t>
            </a:r>
            <a:r>
              <a:rPr b="1" i="1" lang="en-GB" sz="1600" u="none" cap="none" strike="noStrike">
                <a:solidFill>
                  <a:schemeClr val="dk1"/>
                </a:solidFill>
                <a:latin typeface="Arial"/>
                <a:ea typeface="Arial"/>
                <a:cs typeface="Arial"/>
                <a:sym typeface="Arial"/>
              </a:rPr>
              <a:t> calendar year (MIM)</a:t>
            </a:r>
            <a:endParaRPr b="1"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Arial"/>
              <a:buChar char="❖"/>
            </a:pPr>
            <a:r>
              <a:rPr b="0" i="1" lang="en-GB" sz="1600" u="none" cap="none" strike="noStrike">
                <a:solidFill>
                  <a:schemeClr val="dk1"/>
                </a:solidFill>
                <a:latin typeface="Arial"/>
                <a:ea typeface="Arial"/>
                <a:cs typeface="Arial"/>
                <a:sym typeface="Arial"/>
              </a:rPr>
              <a:t>5 from China</a:t>
            </a:r>
            <a:endParaRPr b="0"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Arial"/>
              <a:buChar char="❖"/>
            </a:pPr>
            <a:r>
              <a:rPr b="0" i="1" lang="en-GB" sz="1600" u="none" cap="none" strike="noStrike">
                <a:solidFill>
                  <a:schemeClr val="dk1"/>
                </a:solidFill>
                <a:latin typeface="Arial"/>
                <a:ea typeface="Arial"/>
                <a:cs typeface="Arial"/>
                <a:sym typeface="Arial"/>
              </a:rPr>
              <a:t>Some with commercial data aspects</a:t>
            </a:r>
            <a:endParaRPr b="0"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Arial"/>
              <a:buChar char="❖"/>
            </a:pPr>
            <a:r>
              <a:rPr b="0" i="1" lang="en-GB" sz="1600" u="none" cap="none" strike="noStrike">
                <a:solidFill>
                  <a:schemeClr val="dk1"/>
                </a:solidFill>
                <a:latin typeface="Arial"/>
                <a:ea typeface="Arial"/>
                <a:cs typeface="Arial"/>
                <a:sym typeface="Arial"/>
              </a:rPr>
              <a:t>SPOT-6 and Ple</a:t>
            </a:r>
            <a:r>
              <a:rPr i="1" lang="en-GB" sz="1600">
                <a:solidFill>
                  <a:schemeClr val="dk1"/>
                </a:solidFill>
              </a:rPr>
              <a:t>ia</a:t>
            </a:r>
            <a:r>
              <a:rPr b="0" i="1" lang="en-GB" sz="1600" u="none" cap="none" strike="noStrike">
                <a:solidFill>
                  <a:schemeClr val="dk1"/>
                </a:solidFill>
                <a:latin typeface="Arial"/>
                <a:ea typeface="Arial"/>
                <a:cs typeface="Arial"/>
                <a:sym typeface="Arial"/>
              </a:rPr>
              <a:t>des 1B the only identified commercial sector launches that year</a:t>
            </a:r>
            <a:endParaRPr b="0" i="1" sz="1600" u="none" cap="none" strike="noStrike">
              <a:solidFill>
                <a:schemeClr val="dk1"/>
              </a:solidFill>
              <a:latin typeface="Arial"/>
              <a:ea typeface="Arial"/>
              <a:cs typeface="Arial"/>
              <a:sym typeface="Arial"/>
            </a:endParaRPr>
          </a:p>
          <a:p>
            <a:pPr indent="0" lvl="0" marL="914400" marR="0" rtl="0" algn="l">
              <a:lnSpc>
                <a:spcPct val="150000"/>
              </a:lnSpc>
              <a:spcBef>
                <a:spcPts val="0"/>
              </a:spcBef>
              <a:spcAft>
                <a:spcPts val="0"/>
              </a:spcAft>
              <a:buClr>
                <a:srgbClr val="000000"/>
              </a:buClr>
              <a:buSzPts val="1600"/>
              <a:buFont typeface="Arial"/>
              <a:buNone/>
            </a:pPr>
            <a:r>
              <a:t/>
            </a:r>
            <a:endParaRPr b="0" i="1" sz="1600" u="none" cap="none" strike="noStrike">
              <a:solidFill>
                <a:schemeClr val="dk1"/>
              </a:solidFill>
              <a:latin typeface="Arial"/>
              <a:ea typeface="Arial"/>
              <a:cs typeface="Arial"/>
              <a:sym typeface="Arial"/>
            </a:endParaRPr>
          </a:p>
          <a:p>
            <a:pPr indent="-330200" lvl="0" marL="457200" marR="0" rtl="0" algn="l">
              <a:lnSpc>
                <a:spcPct val="150000"/>
              </a:lnSpc>
              <a:spcBef>
                <a:spcPts val="0"/>
              </a:spcBef>
              <a:spcAft>
                <a:spcPts val="0"/>
              </a:spcAft>
              <a:buClr>
                <a:schemeClr val="dk1"/>
              </a:buClr>
              <a:buSzPts val="1600"/>
              <a:buFont typeface="Arial"/>
              <a:buChar char="❖"/>
            </a:pPr>
            <a:r>
              <a:rPr b="1" i="1" lang="en-GB" sz="1600" u="none" cap="none" strike="noStrike">
                <a:solidFill>
                  <a:schemeClr val="accent2"/>
                </a:solidFill>
                <a:latin typeface="Arial"/>
                <a:ea typeface="Arial"/>
                <a:cs typeface="Arial"/>
                <a:sym typeface="Arial"/>
              </a:rPr>
              <a:t>By 2020</a:t>
            </a:r>
            <a:r>
              <a:rPr b="1" i="1" lang="en-GB" sz="1600" u="none" cap="none" strike="noStrike">
                <a:solidFill>
                  <a:schemeClr val="dk1"/>
                </a:solidFill>
                <a:latin typeface="Arial"/>
                <a:ea typeface="Arial"/>
                <a:cs typeface="Arial"/>
                <a:sym typeface="Arial"/>
              </a:rPr>
              <a:t>, more than 50 private companies have announced their intention to develop Earth observing missions or constellations, representing roughly 1,800 small satellites, the majority of which are under 50kg</a:t>
            </a:r>
            <a:endParaRPr b="1"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Arial"/>
              <a:buChar char="❖"/>
            </a:pPr>
            <a:r>
              <a:rPr b="1" i="1" lang="en-GB" sz="1600" u="none" cap="none" strike="noStrike">
                <a:solidFill>
                  <a:schemeClr val="dk1"/>
                </a:solidFill>
                <a:latin typeface="Arial"/>
                <a:ea typeface="Arial"/>
                <a:cs typeface="Arial"/>
                <a:sym typeface="Arial"/>
              </a:rPr>
              <a:t>Eg Planet already has ~ 200 active EO satellites in orbit</a:t>
            </a:r>
            <a:endParaRPr b="1"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Arial"/>
              <a:buChar char="❖"/>
            </a:pPr>
            <a:r>
              <a:rPr b="1" i="1" lang="en-GB" sz="1600" u="none" cap="none" strike="noStrike">
                <a:solidFill>
                  <a:schemeClr val="dk1"/>
                </a:solidFill>
                <a:latin typeface="Arial"/>
                <a:ea typeface="Arial"/>
                <a:cs typeface="Arial"/>
                <a:sym typeface="Arial"/>
              </a:rPr>
              <a:t>8 CEOS launches in 2021 (5 from China)</a:t>
            </a:r>
            <a:endParaRPr b="1" i="1" sz="1600" u="none" cap="none" strike="noStrike">
              <a:solidFill>
                <a:schemeClr val="dk1"/>
              </a:solidFill>
              <a:latin typeface="Arial"/>
              <a:ea typeface="Arial"/>
              <a:cs typeface="Arial"/>
              <a:sym typeface="Arial"/>
            </a:endParaRPr>
          </a:p>
          <a:p>
            <a:pPr indent="-330200" lvl="1" marL="914400" marR="0" rtl="0" algn="l">
              <a:lnSpc>
                <a:spcPct val="150000"/>
              </a:lnSpc>
              <a:spcBef>
                <a:spcPts val="0"/>
              </a:spcBef>
              <a:spcAft>
                <a:spcPts val="0"/>
              </a:spcAft>
              <a:buClr>
                <a:schemeClr val="dk1"/>
              </a:buClr>
              <a:buSzPts val="1600"/>
              <a:buFont typeface="Arial"/>
              <a:buChar char="❖"/>
            </a:pPr>
            <a:r>
              <a:rPr b="1" i="1" lang="en-GB" sz="1600" u="none" cap="none" strike="noStrike">
                <a:solidFill>
                  <a:schemeClr val="dk1"/>
                </a:solidFill>
                <a:latin typeface="Arial"/>
                <a:ea typeface="Arial"/>
                <a:cs typeface="Arial"/>
                <a:sym typeface="Arial"/>
              </a:rPr>
              <a:t>MIM activity shows 80+ commercial EO missions in 2021 (mostly Planet)</a:t>
            </a:r>
            <a:endParaRPr b="1" i="1" sz="1600" u="none" cap="none" strike="noStrike">
              <a:solidFill>
                <a:schemeClr val="dk1"/>
              </a:solidFill>
              <a:latin typeface="Arial"/>
              <a:ea typeface="Arial"/>
              <a:cs typeface="Arial"/>
              <a:sym typeface="Arial"/>
            </a:endParaRPr>
          </a:p>
          <a:p>
            <a:pPr indent="0" lvl="0" marL="914400" marR="0" rtl="0" algn="l">
              <a:lnSpc>
                <a:spcPct val="150000"/>
              </a:lnSpc>
              <a:spcBef>
                <a:spcPts val="0"/>
              </a:spcBef>
              <a:spcAft>
                <a:spcPts val="0"/>
              </a:spcAft>
              <a:buClr>
                <a:srgbClr val="000000"/>
              </a:buClr>
              <a:buSzPts val="1600"/>
              <a:buFont typeface="Arial"/>
              <a:buNone/>
            </a:pPr>
            <a:r>
              <a:t/>
            </a:r>
            <a:endParaRPr b="1" i="1" sz="1600" u="none" cap="none" strike="noStrike">
              <a:solidFill>
                <a:schemeClr val="dk1"/>
              </a:solidFill>
              <a:latin typeface="Arial"/>
              <a:ea typeface="Arial"/>
              <a:cs typeface="Arial"/>
              <a:sym typeface="Arial"/>
            </a:endParaRPr>
          </a:p>
          <a:p>
            <a:pPr indent="-330200" lvl="0" marL="457200" marR="0" rtl="0" algn="l">
              <a:lnSpc>
                <a:spcPct val="150000"/>
              </a:lnSpc>
              <a:spcBef>
                <a:spcPts val="0"/>
              </a:spcBef>
              <a:spcAft>
                <a:spcPts val="0"/>
              </a:spcAft>
              <a:buClr>
                <a:schemeClr val="dk1"/>
              </a:buClr>
              <a:buSzPts val="1600"/>
              <a:buFont typeface="Arial"/>
              <a:buChar char="❖"/>
            </a:pPr>
            <a:r>
              <a:rPr b="1" i="1" lang="en-GB" sz="1600" u="none" cap="none" strike="noStrike">
                <a:solidFill>
                  <a:schemeClr val="dk1"/>
                </a:solidFill>
                <a:latin typeface="Arial"/>
                <a:ea typeface="Arial"/>
                <a:cs typeface="Arial"/>
                <a:sym typeface="Arial"/>
              </a:rPr>
              <a:t>These companies raised ~$US 5Bn in each of 2020 and 2021, up from $1Bn in 2019</a:t>
            </a:r>
            <a:endParaRPr b="1" i="1" sz="16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0" i="1" sz="16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11940b07ad3_0_33"/>
          <p:cNvSpPr txBox="1"/>
          <p:nvPr/>
        </p:nvSpPr>
        <p:spPr>
          <a:xfrm>
            <a:off x="94020" y="103248"/>
            <a:ext cx="86685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Arial"/>
                <a:ea typeface="Arial"/>
                <a:cs typeface="Arial"/>
                <a:sym typeface="Arial"/>
              </a:rPr>
              <a:t>Context</a:t>
            </a:r>
            <a:endParaRPr b="0" i="0" sz="1400" u="none" cap="none" strike="noStrike">
              <a:solidFill>
                <a:srgbClr val="000000"/>
              </a:solidFill>
              <a:latin typeface="Arial"/>
              <a:ea typeface="Arial"/>
              <a:cs typeface="Arial"/>
              <a:sym typeface="Arial"/>
            </a:endParaRPr>
          </a:p>
        </p:txBody>
      </p:sp>
      <p:sp>
        <p:nvSpPr>
          <p:cNvPr id="262" name="Google Shape;262;g11940b07ad3_0_33"/>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pic>
        <p:nvPicPr>
          <p:cNvPr id="263" name="Google Shape;263;g11940b07ad3_0_33"/>
          <p:cNvPicPr preferRelativeResize="0"/>
          <p:nvPr/>
        </p:nvPicPr>
        <p:blipFill rotWithShape="1">
          <a:blip r:embed="rId3">
            <a:alphaModFix/>
          </a:blip>
          <a:srcRect b="0" l="0" r="0" t="0"/>
          <a:stretch/>
        </p:blipFill>
        <p:spPr>
          <a:xfrm>
            <a:off x="1535525" y="1459950"/>
            <a:ext cx="8375127" cy="4731450"/>
          </a:xfrm>
          <a:prstGeom prst="rect">
            <a:avLst/>
          </a:prstGeom>
          <a:noFill/>
          <a:ln>
            <a:noFill/>
          </a:ln>
        </p:spPr>
      </p:pic>
      <p:sp>
        <p:nvSpPr>
          <p:cNvPr id="264" name="Google Shape;264;g11940b07ad3_0_33"/>
          <p:cNvSpPr txBox="1"/>
          <p:nvPr/>
        </p:nvSpPr>
        <p:spPr>
          <a:xfrm>
            <a:off x="10100250" y="4038375"/>
            <a:ext cx="4917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4A86E8"/>
                </a:solidFill>
                <a:latin typeface="Arial"/>
                <a:ea typeface="Arial"/>
                <a:cs typeface="Arial"/>
                <a:sym typeface="Arial"/>
              </a:rPr>
              <a:t>EO missions</a:t>
            </a:r>
            <a:endParaRPr b="0" i="0" sz="1400" u="none" cap="none" strike="noStrike">
              <a:solidFill>
                <a:srgbClr val="4A86E8"/>
              </a:solidFill>
              <a:latin typeface="Arial"/>
              <a:ea typeface="Arial"/>
              <a:cs typeface="Arial"/>
              <a:sym typeface="Arial"/>
            </a:endParaRPr>
          </a:p>
        </p:txBody>
      </p:sp>
      <p:cxnSp>
        <p:nvCxnSpPr>
          <p:cNvPr id="265" name="Google Shape;265;g11940b07ad3_0_33"/>
          <p:cNvCxnSpPr>
            <a:stCxn id="264" idx="1"/>
          </p:cNvCxnSpPr>
          <p:nvPr/>
        </p:nvCxnSpPr>
        <p:spPr>
          <a:xfrm rot="10800000">
            <a:off x="9493950" y="3090975"/>
            <a:ext cx="606300" cy="1147500"/>
          </a:xfrm>
          <a:prstGeom prst="straightConnector1">
            <a:avLst/>
          </a:prstGeom>
          <a:noFill/>
          <a:ln cap="flat" cmpd="sng" w="9525">
            <a:solidFill>
              <a:schemeClr val="dk2"/>
            </a:solidFill>
            <a:prstDash val="solid"/>
            <a:round/>
            <a:headEnd len="sm" w="sm" type="none"/>
            <a:tailEnd len="med" w="med" type="triangle"/>
          </a:ln>
        </p:spPr>
      </p:cxnSp>
      <p:cxnSp>
        <p:nvCxnSpPr>
          <p:cNvPr id="266" name="Google Shape;266;g11940b07ad3_0_33"/>
          <p:cNvCxnSpPr>
            <a:stCxn id="264" idx="1"/>
          </p:cNvCxnSpPr>
          <p:nvPr/>
        </p:nvCxnSpPr>
        <p:spPr>
          <a:xfrm rot="10800000">
            <a:off x="9468450" y="3509175"/>
            <a:ext cx="631800" cy="729300"/>
          </a:xfrm>
          <a:prstGeom prst="straightConnector1">
            <a:avLst/>
          </a:prstGeom>
          <a:noFill/>
          <a:ln cap="flat" cmpd="sng" w="9525">
            <a:solidFill>
              <a:schemeClr val="dk2"/>
            </a:solidFill>
            <a:prstDash val="solid"/>
            <a:round/>
            <a:headEnd len="sm" w="sm" type="none"/>
            <a:tailEnd len="med" w="med" type="triangle"/>
          </a:ln>
        </p:spPr>
      </p:cxnSp>
      <p:cxnSp>
        <p:nvCxnSpPr>
          <p:cNvPr id="267" name="Google Shape;267;g11940b07ad3_0_33"/>
          <p:cNvCxnSpPr>
            <a:stCxn id="264" idx="1"/>
          </p:cNvCxnSpPr>
          <p:nvPr/>
        </p:nvCxnSpPr>
        <p:spPr>
          <a:xfrm rot="10800000">
            <a:off x="9451350" y="3893175"/>
            <a:ext cx="648900" cy="345300"/>
          </a:xfrm>
          <a:prstGeom prst="straightConnector1">
            <a:avLst/>
          </a:prstGeom>
          <a:noFill/>
          <a:ln cap="flat" cmpd="sng" w="9525">
            <a:solidFill>
              <a:schemeClr val="dk2"/>
            </a:solidFill>
            <a:prstDash val="solid"/>
            <a:round/>
            <a:headEnd len="sm" w="sm" type="none"/>
            <a:tailEnd len="med" w="med" type="triangle"/>
          </a:ln>
        </p:spPr>
      </p:cxnSp>
      <p:cxnSp>
        <p:nvCxnSpPr>
          <p:cNvPr id="268" name="Google Shape;268;g11940b07ad3_0_33"/>
          <p:cNvCxnSpPr>
            <a:stCxn id="264" idx="1"/>
          </p:cNvCxnSpPr>
          <p:nvPr/>
        </p:nvCxnSpPr>
        <p:spPr>
          <a:xfrm rot="10800000">
            <a:off x="9476850" y="4132275"/>
            <a:ext cx="623400" cy="106200"/>
          </a:xfrm>
          <a:prstGeom prst="straightConnector1">
            <a:avLst/>
          </a:prstGeom>
          <a:noFill/>
          <a:ln cap="flat" cmpd="sng" w="9525">
            <a:solidFill>
              <a:schemeClr val="dk2"/>
            </a:solidFill>
            <a:prstDash val="solid"/>
            <a:round/>
            <a:headEnd len="sm" w="sm" type="none"/>
            <a:tailEnd len="med" w="med" type="triangle"/>
          </a:ln>
        </p:spPr>
      </p:cxnSp>
      <p:cxnSp>
        <p:nvCxnSpPr>
          <p:cNvPr id="269" name="Google Shape;269;g11940b07ad3_0_33"/>
          <p:cNvCxnSpPr>
            <a:stCxn id="264" idx="1"/>
          </p:cNvCxnSpPr>
          <p:nvPr/>
        </p:nvCxnSpPr>
        <p:spPr>
          <a:xfrm flipH="1">
            <a:off x="9502650" y="4238475"/>
            <a:ext cx="597600" cy="286500"/>
          </a:xfrm>
          <a:prstGeom prst="straightConnector1">
            <a:avLst/>
          </a:prstGeom>
          <a:noFill/>
          <a:ln cap="flat" cmpd="sng" w="9525">
            <a:solidFill>
              <a:schemeClr val="dk2"/>
            </a:solidFill>
            <a:prstDash val="solid"/>
            <a:round/>
            <a:headEnd len="sm" w="sm" type="none"/>
            <a:tailEnd len="med" w="med" type="triangle"/>
          </a:ln>
        </p:spPr>
      </p:cxnSp>
      <p:cxnSp>
        <p:nvCxnSpPr>
          <p:cNvPr id="270" name="Google Shape;270;g11940b07ad3_0_33"/>
          <p:cNvCxnSpPr>
            <a:stCxn id="264" idx="1"/>
          </p:cNvCxnSpPr>
          <p:nvPr/>
        </p:nvCxnSpPr>
        <p:spPr>
          <a:xfrm flipH="1">
            <a:off x="9468450" y="4238475"/>
            <a:ext cx="631800" cy="730500"/>
          </a:xfrm>
          <a:prstGeom prst="straightConnector1">
            <a:avLst/>
          </a:prstGeom>
          <a:noFill/>
          <a:ln cap="flat" cmpd="sng" w="9525">
            <a:solidFill>
              <a:schemeClr val="dk2"/>
            </a:solidFill>
            <a:prstDash val="solid"/>
            <a:round/>
            <a:headEnd len="sm" w="sm" type="none"/>
            <a:tailEnd len="med" w="med" type="triangle"/>
          </a:ln>
        </p:spPr>
      </p:cxnSp>
      <p:cxnSp>
        <p:nvCxnSpPr>
          <p:cNvPr id="271" name="Google Shape;271;g11940b07ad3_0_33"/>
          <p:cNvCxnSpPr>
            <a:stCxn id="264" idx="1"/>
          </p:cNvCxnSpPr>
          <p:nvPr/>
        </p:nvCxnSpPr>
        <p:spPr>
          <a:xfrm flipH="1">
            <a:off x="9476850" y="4238475"/>
            <a:ext cx="623400" cy="1140300"/>
          </a:xfrm>
          <a:prstGeom prst="straightConnector1">
            <a:avLst/>
          </a:prstGeom>
          <a:noFill/>
          <a:ln cap="flat" cmpd="sng" w="9525">
            <a:solidFill>
              <a:schemeClr val="dk2"/>
            </a:solidFill>
            <a:prstDash val="solid"/>
            <a:round/>
            <a:headEnd len="sm" w="sm" type="none"/>
            <a:tailEnd len="med" w="med" type="triangle"/>
          </a:ln>
        </p:spPr>
      </p:cxnSp>
      <p:cxnSp>
        <p:nvCxnSpPr>
          <p:cNvPr id="272" name="Google Shape;272;g11940b07ad3_0_33"/>
          <p:cNvCxnSpPr>
            <a:stCxn id="264" idx="1"/>
          </p:cNvCxnSpPr>
          <p:nvPr/>
        </p:nvCxnSpPr>
        <p:spPr>
          <a:xfrm flipH="1">
            <a:off x="9451350" y="4238475"/>
            <a:ext cx="648900" cy="155880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76" name="Shape 276"/>
        <p:cNvGrpSpPr/>
        <p:nvPr/>
      </p:nvGrpSpPr>
      <p:grpSpPr>
        <a:xfrm>
          <a:off x="0" y="0"/>
          <a:ext cx="0" cy="0"/>
          <a:chOff x="0" y="0"/>
          <a:chExt cx="0" cy="0"/>
        </a:xfrm>
      </p:grpSpPr>
      <p:sp>
        <p:nvSpPr>
          <p:cNvPr id="277" name="Google Shape;277;gf3be084d29_0_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sz="3100"/>
              <a:t>Investment opportunities across entire value chain</a:t>
            </a:r>
            <a:endParaRPr sz="3100"/>
          </a:p>
        </p:txBody>
      </p:sp>
      <p:pic>
        <p:nvPicPr>
          <p:cNvPr id="278" name="Google Shape;278;gf3be084d29_0_0"/>
          <p:cNvPicPr preferRelativeResize="0"/>
          <p:nvPr/>
        </p:nvPicPr>
        <p:blipFill rotWithShape="1">
          <a:blip r:embed="rId3">
            <a:alphaModFix/>
          </a:blip>
          <a:srcRect b="0" l="0" r="0" t="0"/>
          <a:stretch/>
        </p:blipFill>
        <p:spPr>
          <a:xfrm>
            <a:off x="152400" y="1107439"/>
            <a:ext cx="11887200" cy="5141214"/>
          </a:xfrm>
          <a:prstGeom prst="rect">
            <a:avLst/>
          </a:prstGeom>
          <a:noFill/>
          <a:ln>
            <a:noFill/>
          </a:ln>
        </p:spPr>
      </p:pic>
      <p:sp>
        <p:nvSpPr>
          <p:cNvPr id="279" name="Google Shape;279;gf3be084d29_0_0"/>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2021-10-07T09:33:41Z</dcterms:created>
  <dc:creator>Elizabeth Marion Rose</dc:creator>
</cp:coreProperties>
</file>