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3"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20" Type="http://schemas.openxmlformats.org/officeDocument/2006/relationships/slide" Target="slides/slide16.xml"/><Relationship Id="rId42" Type="http://schemas.openxmlformats.org/officeDocument/2006/relationships/slide" Target="slides/slide38.xml"/><Relationship Id="rId41" Type="http://schemas.openxmlformats.org/officeDocument/2006/relationships/slide" Target="slides/slide37.xml"/><Relationship Id="rId22" Type="http://schemas.openxmlformats.org/officeDocument/2006/relationships/slide" Target="slides/slide18.xml"/><Relationship Id="rId44" Type="http://schemas.openxmlformats.org/officeDocument/2006/relationships/slide" Target="slides/slide40.xml"/><Relationship Id="rId21" Type="http://schemas.openxmlformats.org/officeDocument/2006/relationships/slide" Target="slides/slide17.xml"/><Relationship Id="rId43" Type="http://schemas.openxmlformats.org/officeDocument/2006/relationships/slide" Target="slides/slide39.xml"/><Relationship Id="rId24" Type="http://schemas.openxmlformats.org/officeDocument/2006/relationships/slide" Target="slides/slide20.xml"/><Relationship Id="rId23" Type="http://schemas.openxmlformats.org/officeDocument/2006/relationships/slide" Target="slides/slide19.xml"/><Relationship Id="rId45" Type="http://schemas.openxmlformats.org/officeDocument/2006/relationships/slide" Target="slides/slide41.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slide" Target="slides/slide33.xml"/><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39" Type="http://schemas.openxmlformats.org/officeDocument/2006/relationships/slide" Target="slides/slide35.xml"/><Relationship Id="rId16" Type="http://schemas.openxmlformats.org/officeDocument/2006/relationships/slide" Target="slides/slide12.xml"/><Relationship Id="rId38" Type="http://schemas.openxmlformats.org/officeDocument/2006/relationships/slide" Target="slides/slide34.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1465d387d6f_0_4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1465d387d6f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1465d387d6f_0_4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1465d387d6f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1465d387d6f_0_5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1465d387d6f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1465d387d6f_0_6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1465d387d6f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1465d387d6f_0_6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1465d387d6f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1465d387d6f_0_7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1465d387d6f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1465d387d6f_0_8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1465d387d6f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1465d387d6f_0_8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1465d387d6f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1465d387d6f_0_9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1465d387d6f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1465d387d6f_0_10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1465d387d6f_0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fe26844b5f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fe26844b5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1465d387d6f_0_10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1465d387d6f_0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1502e47e9d4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1502e47e9d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14665ac93a7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14665ac93a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14665ac93a7_0_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14665ac93a7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14665ac93a7_0_1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02" name="Google Shape;202;g14665ac93a7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g14665ac93a7_0_1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14665ac93a7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g14665ac93a7_0_2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14665ac93a7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14665ac93a7_0_3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14665ac93a7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g14665ac93a7_0_3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26" name="Google Shape;226;g14665ac93a7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g14665ac93a7_0_4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32" name="Google Shape;232;g14665ac93a7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465d387d6f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1465d387d6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g14665ac93a7_0_4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38" name="Google Shape;238;g14665ac93a7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g1502e47e9d4_0_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44" name="Google Shape;244;g1502e47e9d4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g14665ac93a7_0_5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50" name="Google Shape;250;g14665ac93a7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g14665ac93a7_0_6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56" name="Google Shape;256;g14665ac93a7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g14665ac93a7_0_7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62" name="Google Shape;262;g14665ac93a7_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g14665ac93a7_0_7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68" name="Google Shape;268;g14665ac93a7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g14665ac93a7_0_8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74" name="Google Shape;274;g14665ac93a7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g14665ac93a7_0_8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80" name="Google Shape;280;g14665ac93a7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g14665ac93a7_0_9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86" name="Google Shape;286;g14665ac93a7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g14665ac93a7_0_10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92" name="Google Shape;292;g14665ac93a7_0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465d387d6f_0_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1465d387d6f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 name="Shape 296"/>
        <p:cNvGrpSpPr/>
        <p:nvPr/>
      </p:nvGrpSpPr>
      <p:grpSpPr>
        <a:xfrm>
          <a:off x="0" y="0"/>
          <a:ext cx="0" cy="0"/>
          <a:chOff x="0" y="0"/>
          <a:chExt cx="0" cy="0"/>
        </a:xfrm>
      </p:grpSpPr>
      <p:sp>
        <p:nvSpPr>
          <p:cNvPr id="297" name="Google Shape;297;g14665ac93a7_0_10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98" name="Google Shape;298;g14665ac93a7_0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2" name="Shape 302"/>
        <p:cNvGrpSpPr/>
        <p:nvPr/>
      </p:nvGrpSpPr>
      <p:grpSpPr>
        <a:xfrm>
          <a:off x="0" y="0"/>
          <a:ext cx="0" cy="0"/>
          <a:chOff x="0" y="0"/>
          <a:chExt cx="0" cy="0"/>
        </a:xfrm>
      </p:grpSpPr>
      <p:sp>
        <p:nvSpPr>
          <p:cNvPr id="303" name="Google Shape;303;gfe26844b5f_0_6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304" name="Google Shape;304;gfe26844b5f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465d387d6f_0_1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465d387d6f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1465d387d6f_0_1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1465d387d6f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1465d387d6f_0_2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1465d387d6f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1465d387d6f_0_3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1465d387d6f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1465d387d6f_0_3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1465d387d6f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 Id="rId3" Type="http://schemas.openxmlformats.org/officeDocument/2006/relationships/image" Target="../media/image8.jpg"/><Relationship Id="rId4" Type="http://schemas.openxmlformats.org/officeDocument/2006/relationships/image" Target="../media/image6.jpg"/><Relationship Id="rId5" Type="http://schemas.openxmlformats.org/officeDocument/2006/relationships/image" Target="../media/image7.png"/><Relationship Id="rId6"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b="0" l="0" r="0" t="0"/>
          <a:stretch/>
        </p:blipFill>
        <p:spPr>
          <a:xfrm>
            <a:off x="3301750" y="2265730"/>
            <a:ext cx="8288157" cy="2756714"/>
          </a:xfrm>
          <a:prstGeom prst="rect">
            <a:avLst/>
          </a:prstGeom>
          <a:noFill/>
          <a:ln>
            <a:noFill/>
          </a:ln>
        </p:spPr>
      </p:pic>
      <p:pic>
        <p:nvPicPr>
          <p:cNvPr id="13" name="Google Shape;13;p2"/>
          <p:cNvPicPr preferRelativeResize="0"/>
          <p:nvPr/>
        </p:nvPicPr>
        <p:blipFill rotWithShape="1">
          <a:blip r:embed="rId3">
            <a:alphaModFix/>
          </a:blip>
          <a:srcRect b="-113" l="0" r="0" t="0"/>
          <a:stretch/>
        </p:blipFill>
        <p:spPr>
          <a:xfrm flipH="1" rot="10800000">
            <a:off x="2824280" y="4824248"/>
            <a:ext cx="5391556" cy="2038097"/>
          </a:xfrm>
          <a:prstGeom prst="rect">
            <a:avLst/>
          </a:prstGeom>
          <a:noFill/>
          <a:ln>
            <a:noFill/>
          </a:ln>
        </p:spPr>
      </p:pic>
      <p:pic>
        <p:nvPicPr>
          <p:cNvPr descr="A picture containing nature&#10;&#10;Description automatically generated" id="14" name="Google Shape;14;p2"/>
          <p:cNvPicPr preferRelativeResize="0"/>
          <p:nvPr/>
        </p:nvPicPr>
        <p:blipFill rotWithShape="1">
          <a:blip r:embed="rId4">
            <a:alphaModFix/>
          </a:blip>
          <a:srcRect b="0" l="0" r="0" t="0"/>
          <a:stretch/>
        </p:blipFill>
        <p:spPr>
          <a:xfrm>
            <a:off x="8477344" y="-1"/>
            <a:ext cx="3714656" cy="2686815"/>
          </a:xfrm>
          <a:prstGeom prst="rect">
            <a:avLst/>
          </a:prstGeom>
          <a:noFill/>
          <a:ln>
            <a:noFill/>
          </a:ln>
        </p:spPr>
      </p:pic>
      <p:sp>
        <p:nvSpPr>
          <p:cNvPr id="15" name="Google Shape;15;p2"/>
          <p:cNvSpPr/>
          <p:nvPr/>
        </p:nvSpPr>
        <p:spPr>
          <a:xfrm flipH="1">
            <a:off x="5456394" y="1968439"/>
            <a:ext cx="6751471" cy="4901119"/>
          </a:xfrm>
          <a:custGeom>
            <a:rect b="b" l="l" r="r" t="t"/>
            <a:pathLst>
              <a:path extrusionOk="0" h="4901119" w="6751471">
                <a:moveTo>
                  <a:pt x="0" y="4901119"/>
                </a:moveTo>
                <a:cubicBezTo>
                  <a:pt x="794" y="3261063"/>
                  <a:pt x="1588" y="1640056"/>
                  <a:pt x="2382" y="0"/>
                </a:cubicBezTo>
                <a:lnTo>
                  <a:pt x="6751471" y="4901119"/>
                </a:lnTo>
                <a:lnTo>
                  <a:pt x="0" y="4901119"/>
                </a:lnTo>
                <a:close/>
              </a:path>
            </a:pathLst>
          </a:custGeom>
          <a:solidFill>
            <a:schemeClr val="accent4"/>
          </a:solidFill>
          <a:ln>
            <a:noFill/>
          </a:ln>
          <a:effectLst>
            <a:outerShdw blurRad="50800" rotWithShape="0" algn="br" dir="13500000" dist="381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16" name="Google Shape;16;p2"/>
          <p:cNvSpPr/>
          <p:nvPr/>
        </p:nvSpPr>
        <p:spPr>
          <a:xfrm flipH="1">
            <a:off x="-4784" y="-14542"/>
            <a:ext cx="12199164" cy="6874921"/>
          </a:xfrm>
          <a:custGeom>
            <a:rect b="b" l="l" r="r" t="t"/>
            <a:pathLst>
              <a:path extrusionOk="0" h="6836301" w="14761910">
                <a:moveTo>
                  <a:pt x="11356917" y="6833935"/>
                </a:moveTo>
                <a:lnTo>
                  <a:pt x="0" y="12611"/>
                </a:lnTo>
                <a:lnTo>
                  <a:pt x="14761631" y="0"/>
                </a:lnTo>
                <a:cubicBezTo>
                  <a:pt x="14763636" y="1138989"/>
                  <a:pt x="14754117" y="2277978"/>
                  <a:pt x="14756122" y="3416967"/>
                </a:cubicBezTo>
                <a:cubicBezTo>
                  <a:pt x="14754955" y="4555956"/>
                  <a:pt x="14759552" y="5697312"/>
                  <a:pt x="14758385" y="6836301"/>
                </a:cubicBezTo>
                <a:lnTo>
                  <a:pt x="11356917" y="6833935"/>
                </a:lnTo>
                <a:close/>
              </a:path>
            </a:pathLst>
          </a:custGeom>
          <a:solidFill>
            <a:schemeClr val="accent1"/>
          </a:solidFill>
          <a:ln>
            <a:noFill/>
          </a:ln>
          <a:effectLst>
            <a:outerShdw blurRad="50800" rotWithShape="0" algn="t" dir="2700000" dist="38100">
              <a:srgbClr val="000000">
                <a:alpha val="40000"/>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id="17" name="Google Shape;17;p2"/>
          <p:cNvPicPr preferRelativeResize="0"/>
          <p:nvPr/>
        </p:nvPicPr>
        <p:blipFill rotWithShape="1">
          <a:blip r:embed="rId5">
            <a:alphaModFix/>
          </a:blip>
          <a:srcRect b="0" l="0" r="0" t="0"/>
          <a:stretch/>
        </p:blipFill>
        <p:spPr>
          <a:xfrm>
            <a:off x="138431" y="5311498"/>
            <a:ext cx="2738896" cy="1508514"/>
          </a:xfrm>
          <a:prstGeom prst="rect">
            <a:avLst/>
          </a:prstGeom>
          <a:noFill/>
          <a:ln>
            <a:noFill/>
          </a:ln>
          <a:effectLst>
            <a:outerShdw blurRad="50800" rotWithShape="0" algn="tl" dir="2700000" dist="38100">
              <a:srgbClr val="000000">
                <a:alpha val="40000"/>
              </a:srgbClr>
            </a:outerShdw>
          </a:effectLst>
        </p:spPr>
      </p:pic>
      <p:pic>
        <p:nvPicPr>
          <p:cNvPr id="18" name="Google Shape;18;p2"/>
          <p:cNvPicPr preferRelativeResize="0"/>
          <p:nvPr/>
        </p:nvPicPr>
        <p:blipFill rotWithShape="1">
          <a:blip r:embed="rId6">
            <a:alphaModFix amt="34000"/>
          </a:blip>
          <a:srcRect b="-8773" l="32582" r="8554" t="2399"/>
          <a:stretch/>
        </p:blipFill>
        <p:spPr>
          <a:xfrm rot="5400000">
            <a:off x="5734286" y="-1016167"/>
            <a:ext cx="5455273" cy="7480884"/>
          </a:xfrm>
          <a:prstGeom prst="rtTriangle">
            <a:avLst/>
          </a:prstGeom>
          <a:noFill/>
          <a:ln>
            <a:noFill/>
          </a:ln>
        </p:spPr>
      </p:pic>
      <p:pic>
        <p:nvPicPr>
          <p:cNvPr id="19" name="Google Shape;19;p2"/>
          <p:cNvPicPr preferRelativeResize="0"/>
          <p:nvPr/>
        </p:nvPicPr>
        <p:blipFill rotWithShape="1">
          <a:blip r:embed="rId6">
            <a:alphaModFix amt="34000"/>
          </a:blip>
          <a:srcRect b="673" l="54016" r="11355" t="36081"/>
          <a:stretch/>
        </p:blipFill>
        <p:spPr>
          <a:xfrm rot="-5400000">
            <a:off x="5792642" y="4819952"/>
            <a:ext cx="1719709" cy="2366806"/>
          </a:xfrm>
          <a:prstGeom prst="rtTriangle">
            <a:avLst/>
          </a:prstGeom>
          <a:noFill/>
          <a:ln>
            <a:noFill/>
          </a:ln>
        </p:spPr>
      </p:pic>
      <p:sp>
        <p:nvSpPr>
          <p:cNvPr id="20" name="Google Shape;20;p2"/>
          <p:cNvSpPr txBox="1"/>
          <p:nvPr>
            <p:ph type="title"/>
          </p:nvPr>
        </p:nvSpPr>
        <p:spPr>
          <a:xfrm>
            <a:off x="176047" y="175938"/>
            <a:ext cx="6157185" cy="397264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lt1"/>
              </a:buClr>
              <a:buSzPts val="8000"/>
              <a:buFont typeface="Arial"/>
              <a:buNone/>
              <a:defRPr b="0" i="0" sz="8000" u="none" cap="none" strike="noStrik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21" name="Shape 21"/>
        <p:cNvGrpSpPr/>
        <p:nvPr/>
      </p:nvGrpSpPr>
      <p:grpSpPr>
        <a:xfrm>
          <a:off x="0" y="0"/>
          <a:ext cx="0" cy="0"/>
          <a:chOff x="0" y="0"/>
          <a:chExt cx="0" cy="0"/>
        </a:xfrm>
      </p:grpSpPr>
      <p:sp>
        <p:nvSpPr>
          <p:cNvPr id="22" name="Google Shape;22;p3"/>
          <p:cNvSpPr/>
          <p:nvPr/>
        </p:nvSpPr>
        <p:spPr>
          <a:xfrm>
            <a:off x="0" y="1"/>
            <a:ext cx="12192000" cy="103749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2"/>
              </a:solidFill>
              <a:latin typeface="Arial"/>
              <a:ea typeface="Arial"/>
              <a:cs typeface="Arial"/>
              <a:sym typeface="Arial"/>
            </a:endParaRPr>
          </a:p>
        </p:txBody>
      </p:sp>
      <p:pic>
        <p:nvPicPr>
          <p:cNvPr id="23" name="Google Shape;23;p3"/>
          <p:cNvPicPr preferRelativeResize="0"/>
          <p:nvPr/>
        </p:nvPicPr>
        <p:blipFill rotWithShape="1">
          <a:blip r:embed="rId2">
            <a:alphaModFix amt="34000"/>
          </a:blip>
          <a:srcRect b="35419" l="51339" r="-2839" t="39269"/>
          <a:stretch/>
        </p:blipFill>
        <p:spPr>
          <a:xfrm flipH="1">
            <a:off x="9304422" y="0"/>
            <a:ext cx="2887578" cy="1037492"/>
          </a:xfrm>
          <a:prstGeom prst="rect">
            <a:avLst/>
          </a:prstGeom>
          <a:noFill/>
          <a:ln>
            <a:noFill/>
          </a:ln>
        </p:spPr>
      </p:pic>
      <p:pic>
        <p:nvPicPr>
          <p:cNvPr id="24" name="Google Shape;24;p3"/>
          <p:cNvPicPr preferRelativeResize="0"/>
          <p:nvPr/>
        </p:nvPicPr>
        <p:blipFill rotWithShape="1">
          <a:blip r:embed="rId3">
            <a:alphaModFix/>
          </a:blip>
          <a:srcRect b="0" l="0" r="0" t="0"/>
          <a:stretch/>
        </p:blipFill>
        <p:spPr>
          <a:xfrm>
            <a:off x="9791700" y="111656"/>
            <a:ext cx="2027900" cy="803439"/>
          </a:xfrm>
          <a:prstGeom prst="rect">
            <a:avLst/>
          </a:prstGeom>
          <a:noFill/>
          <a:ln>
            <a:noFill/>
          </a:ln>
          <a:effectLst>
            <a:outerShdw blurRad="50800" rotWithShape="0" algn="tl" dir="2700000" dist="38100">
              <a:srgbClr val="000000">
                <a:alpha val="40000"/>
              </a:srgbClr>
            </a:outerShdw>
          </a:effectLst>
        </p:spPr>
      </p:pic>
      <p:sp>
        <p:nvSpPr>
          <p:cNvPr id="25" name="Google Shape;25;p3"/>
          <p:cNvSpPr/>
          <p:nvPr/>
        </p:nvSpPr>
        <p:spPr>
          <a:xfrm>
            <a:off x="-1778" y="6574604"/>
            <a:ext cx="12193777" cy="283396"/>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2"/>
              </a:solidFill>
              <a:latin typeface="Arial"/>
              <a:ea typeface="Arial"/>
              <a:cs typeface="Arial"/>
              <a:sym typeface="Arial"/>
            </a:endParaRPr>
          </a:p>
        </p:txBody>
      </p:sp>
      <p:sp>
        <p:nvSpPr>
          <p:cNvPr id="26" name="Google Shape;26;p3"/>
          <p:cNvSpPr/>
          <p:nvPr/>
        </p:nvSpPr>
        <p:spPr>
          <a:xfrm flipH="1" rot="10800000">
            <a:off x="-4504" y="6540436"/>
            <a:ext cx="12196504" cy="59527"/>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2"/>
              </a:solidFill>
              <a:latin typeface="Arial"/>
              <a:ea typeface="Arial"/>
              <a:cs typeface="Arial"/>
              <a:sym typeface="Arial"/>
            </a:endParaRPr>
          </a:p>
        </p:txBody>
      </p:sp>
      <p:sp>
        <p:nvSpPr>
          <p:cNvPr id="27" name="Google Shape;27;p3"/>
          <p:cNvSpPr txBox="1"/>
          <p:nvPr/>
        </p:nvSpPr>
        <p:spPr>
          <a:xfrm>
            <a:off x="10265664" y="6574604"/>
            <a:ext cx="1925447" cy="307777"/>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1" i="0" lang="en-GB" sz="1400" u="none" cap="none" strike="noStrike">
                <a:solidFill>
                  <a:schemeClr val="accent1"/>
                </a:solidFill>
                <a:latin typeface="Arial"/>
                <a:ea typeface="Arial"/>
                <a:cs typeface="Arial"/>
                <a:sym typeface="Arial"/>
              </a:rPr>
              <a:t>Slide </a:t>
            </a:r>
            <a:fld id="{00000000-1234-1234-1234-123412341234}" type="slidenum">
              <a:rPr b="1" i="0" lang="en-GB" sz="1400" u="none" cap="none" strike="noStrike">
                <a:solidFill>
                  <a:schemeClr val="accent1"/>
                </a:solidFill>
                <a:latin typeface="Arial"/>
                <a:ea typeface="Arial"/>
                <a:cs typeface="Arial"/>
                <a:sym typeface="Arial"/>
              </a:rPr>
              <a:t>‹#›</a:t>
            </a:fld>
            <a:endParaRPr b="1" i="0" sz="1400" u="none" cap="none" strike="noStrike">
              <a:solidFill>
                <a:schemeClr val="accent1"/>
              </a:solidFill>
              <a:latin typeface="Arial"/>
              <a:ea typeface="Arial"/>
              <a:cs typeface="Arial"/>
              <a:sym typeface="Arial"/>
            </a:endParaRPr>
          </a:p>
        </p:txBody>
      </p:sp>
      <p:sp>
        <p:nvSpPr>
          <p:cNvPr id="28" name="Google Shape;28;p3"/>
          <p:cNvSpPr txBox="1"/>
          <p:nvPr/>
        </p:nvSpPr>
        <p:spPr>
          <a:xfrm>
            <a:off x="-24384" y="6562799"/>
            <a:ext cx="4925700" cy="738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GB" sz="1400" u="none" cap="none" strike="noStrike">
                <a:solidFill>
                  <a:schemeClr val="accent1"/>
                </a:solidFill>
                <a:latin typeface="Arial"/>
                <a:ea typeface="Arial"/>
                <a:cs typeface="Arial"/>
                <a:sym typeface="Arial"/>
              </a:rPr>
              <a:t>SIT-</a:t>
            </a:r>
            <a:r>
              <a:rPr b="1" lang="en-GB">
                <a:solidFill>
                  <a:schemeClr val="accent1"/>
                </a:solidFill>
              </a:rPr>
              <a:t>TW</a:t>
            </a:r>
            <a:r>
              <a:rPr b="1" i="0" lang="en-GB" sz="1400" u="none" cap="none" strike="noStrike">
                <a:solidFill>
                  <a:schemeClr val="accent1"/>
                </a:solidFill>
                <a:latin typeface="Arial"/>
                <a:ea typeface="Arial"/>
                <a:cs typeface="Arial"/>
                <a:sym typeface="Arial"/>
              </a:rPr>
              <a:t>, </a:t>
            </a:r>
            <a:r>
              <a:rPr b="1" lang="en-GB">
                <a:solidFill>
                  <a:schemeClr val="accent1"/>
                </a:solidFill>
              </a:rPr>
              <a:t>14-15 September 2022</a:t>
            </a:r>
            <a:endParaRPr b="1">
              <a:solidFill>
                <a:schemeClr val="accent1"/>
              </a:solidFill>
            </a:endParaRPr>
          </a:p>
          <a:p>
            <a:pPr indent="0" lvl="0" marL="0" marR="0" rtl="0" algn="l">
              <a:spcBef>
                <a:spcPts val="0"/>
              </a:spcBef>
              <a:spcAft>
                <a:spcPts val="0"/>
              </a:spcAft>
              <a:buClr>
                <a:schemeClr val="dk1"/>
              </a:buClr>
              <a:buSzPts val="1100"/>
              <a:buFont typeface="Arial"/>
              <a:buNone/>
            </a:pPr>
            <a:r>
              <a:t/>
            </a:r>
            <a:endParaRPr b="1">
              <a:solidFill>
                <a:schemeClr val="accent1"/>
              </a:solidFill>
            </a:endParaRPr>
          </a:p>
          <a:p>
            <a:pPr indent="0" lvl="0" marL="0" marR="0" rtl="0" algn="l">
              <a:spcBef>
                <a:spcPts val="0"/>
              </a:spcBef>
              <a:spcAft>
                <a:spcPts val="0"/>
              </a:spcAft>
              <a:buNone/>
            </a:pPr>
            <a:r>
              <a:t/>
            </a:r>
            <a:endParaRPr b="1">
              <a:solidFill>
                <a:schemeClr val="accent1"/>
              </a:solidFill>
            </a:endParaRPr>
          </a:p>
        </p:txBody>
      </p:sp>
      <p:sp>
        <p:nvSpPr>
          <p:cNvPr id="29" name="Google Shape;29;p3"/>
          <p:cNvSpPr txBox="1"/>
          <p:nvPr>
            <p:ph idx="1" type="body"/>
          </p:nvPr>
        </p:nvSpPr>
        <p:spPr>
          <a:xfrm>
            <a:off x="324233" y="1558533"/>
            <a:ext cx="11495400" cy="4662871"/>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Noto Sans Symbols"/>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Noto Sans Symbols"/>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Courier New"/>
              <a:buChar char="o"/>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55600" lvl="5" marL="27432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30" name="Google Shape;30;p3"/>
          <p:cNvSpPr txBox="1"/>
          <p:nvPr>
            <p:ph type="title"/>
          </p:nvPr>
        </p:nvSpPr>
        <p:spPr>
          <a:xfrm>
            <a:off x="176048" y="175939"/>
            <a:ext cx="9386864" cy="779002"/>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lt1"/>
              </a:buClr>
              <a:buSzPts val="4400"/>
              <a:buFont typeface="Arial"/>
              <a:buNone/>
              <a:defRPr b="0" i="0" sz="4400" u="none" cap="none" strike="noStrik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31" name="Shape 31"/>
        <p:cNvGrpSpPr/>
        <p:nvPr/>
      </p:nvGrpSpPr>
      <p:grpSpPr>
        <a:xfrm>
          <a:off x="0" y="0"/>
          <a:ext cx="0" cy="0"/>
          <a:chOff x="0" y="0"/>
          <a:chExt cx="0" cy="0"/>
        </a:xfrm>
      </p:grpSpPr>
      <p:sp>
        <p:nvSpPr>
          <p:cNvPr id="32" name="Google Shape;32;p4"/>
          <p:cNvSpPr/>
          <p:nvPr/>
        </p:nvSpPr>
        <p:spPr>
          <a:xfrm>
            <a:off x="0" y="1"/>
            <a:ext cx="12192000" cy="103749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2"/>
              </a:solidFill>
              <a:latin typeface="Arial"/>
              <a:ea typeface="Arial"/>
              <a:cs typeface="Arial"/>
              <a:sym typeface="Arial"/>
            </a:endParaRPr>
          </a:p>
        </p:txBody>
      </p:sp>
      <p:pic>
        <p:nvPicPr>
          <p:cNvPr id="33" name="Google Shape;33;p4"/>
          <p:cNvPicPr preferRelativeResize="0"/>
          <p:nvPr/>
        </p:nvPicPr>
        <p:blipFill rotWithShape="1">
          <a:blip r:embed="rId2">
            <a:alphaModFix amt="34000"/>
          </a:blip>
          <a:srcRect b="35419" l="51339" r="-2839" t="39269"/>
          <a:stretch/>
        </p:blipFill>
        <p:spPr>
          <a:xfrm flipH="1">
            <a:off x="9304422" y="0"/>
            <a:ext cx="2887578" cy="1037492"/>
          </a:xfrm>
          <a:prstGeom prst="rect">
            <a:avLst/>
          </a:prstGeom>
          <a:noFill/>
          <a:ln>
            <a:noFill/>
          </a:ln>
        </p:spPr>
      </p:pic>
      <p:pic>
        <p:nvPicPr>
          <p:cNvPr id="34" name="Google Shape;34;p4"/>
          <p:cNvPicPr preferRelativeResize="0"/>
          <p:nvPr/>
        </p:nvPicPr>
        <p:blipFill rotWithShape="1">
          <a:blip r:embed="rId3">
            <a:alphaModFix/>
          </a:blip>
          <a:srcRect b="0" l="0" r="0" t="0"/>
          <a:stretch/>
        </p:blipFill>
        <p:spPr>
          <a:xfrm>
            <a:off x="9791700" y="111656"/>
            <a:ext cx="2027900" cy="803439"/>
          </a:xfrm>
          <a:prstGeom prst="rect">
            <a:avLst/>
          </a:prstGeom>
          <a:noFill/>
          <a:ln>
            <a:noFill/>
          </a:ln>
          <a:effectLst>
            <a:outerShdw blurRad="50800" rotWithShape="0" algn="tl" dir="2700000" dist="38100">
              <a:srgbClr val="000000">
                <a:alpha val="40000"/>
              </a:srgbClr>
            </a:outerShdw>
          </a:effectLst>
        </p:spPr>
      </p:pic>
      <p:sp>
        <p:nvSpPr>
          <p:cNvPr id="35" name="Google Shape;35;p4"/>
          <p:cNvSpPr/>
          <p:nvPr/>
        </p:nvSpPr>
        <p:spPr>
          <a:xfrm>
            <a:off x="-1778" y="6574604"/>
            <a:ext cx="12193777" cy="283396"/>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2"/>
              </a:solidFill>
              <a:latin typeface="Arial"/>
              <a:ea typeface="Arial"/>
              <a:cs typeface="Arial"/>
              <a:sym typeface="Arial"/>
            </a:endParaRPr>
          </a:p>
        </p:txBody>
      </p:sp>
      <p:sp>
        <p:nvSpPr>
          <p:cNvPr id="36" name="Google Shape;36;p4"/>
          <p:cNvSpPr/>
          <p:nvPr/>
        </p:nvSpPr>
        <p:spPr>
          <a:xfrm flipH="1" rot="10800000">
            <a:off x="-4504" y="6540436"/>
            <a:ext cx="12196504" cy="59527"/>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2"/>
              </a:solidFill>
              <a:latin typeface="Arial"/>
              <a:ea typeface="Arial"/>
              <a:cs typeface="Arial"/>
              <a:sym typeface="Arial"/>
            </a:endParaRPr>
          </a:p>
        </p:txBody>
      </p:sp>
      <p:sp>
        <p:nvSpPr>
          <p:cNvPr id="37" name="Google Shape;37;p4"/>
          <p:cNvSpPr txBox="1"/>
          <p:nvPr>
            <p:ph idx="1" type="body"/>
          </p:nvPr>
        </p:nvSpPr>
        <p:spPr>
          <a:xfrm>
            <a:off x="386632" y="1445923"/>
            <a:ext cx="5509008" cy="4775482"/>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Noto Sans Symbols"/>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Noto Sans Symbols"/>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Courier New"/>
              <a:buChar char="o"/>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55600" lvl="5" marL="27432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38" name="Google Shape;38;p4"/>
          <p:cNvSpPr txBox="1"/>
          <p:nvPr>
            <p:ph idx="2" type="body"/>
          </p:nvPr>
        </p:nvSpPr>
        <p:spPr>
          <a:xfrm>
            <a:off x="6296361" y="1445923"/>
            <a:ext cx="5509008" cy="4775482"/>
          </a:xfrm>
          <a:prstGeom prst="rect">
            <a:avLst/>
          </a:prstGeom>
          <a:noFill/>
          <a:ln>
            <a:noFill/>
          </a:ln>
        </p:spPr>
        <p:txBody>
          <a:bodyPr anchorCtr="0" anchor="t" bIns="45700" lIns="91425" spcFirstLastPara="1" rIns="91425" wrap="square" tIns="45700">
            <a:noAutofit/>
          </a:bodyPr>
          <a:lstStyle>
            <a:lvl1pPr indent="-406400" lvl="0" marL="457200" marR="0" rtl="0" algn="l">
              <a:lnSpc>
                <a:spcPct val="90000"/>
              </a:lnSpc>
              <a:spcBef>
                <a:spcPts val="1000"/>
              </a:spcBef>
              <a:spcAft>
                <a:spcPts val="0"/>
              </a:spcAft>
              <a:buClr>
                <a:schemeClr val="dk1"/>
              </a:buClr>
              <a:buSzPts val="2800"/>
              <a:buFont typeface="Noto Sans Symbols"/>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Noto Sans Symbols"/>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Courier New"/>
              <a:buChar char="o"/>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55600" lvl="5" marL="27432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39" name="Google Shape;39;p4"/>
          <p:cNvSpPr txBox="1"/>
          <p:nvPr/>
        </p:nvSpPr>
        <p:spPr>
          <a:xfrm>
            <a:off x="10265664" y="6574604"/>
            <a:ext cx="1925447" cy="307777"/>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1" lang="en-GB" sz="1400">
                <a:solidFill>
                  <a:schemeClr val="accent1"/>
                </a:solidFill>
                <a:latin typeface="Arial"/>
                <a:ea typeface="Arial"/>
                <a:cs typeface="Arial"/>
                <a:sym typeface="Arial"/>
              </a:rPr>
              <a:t>Slide </a:t>
            </a:r>
            <a:fld id="{00000000-1234-1234-1234-123412341234}" type="slidenum">
              <a:rPr b="1" lang="en-GB" sz="1400">
                <a:solidFill>
                  <a:schemeClr val="accent1"/>
                </a:solidFill>
                <a:latin typeface="Arial"/>
                <a:ea typeface="Arial"/>
                <a:cs typeface="Arial"/>
                <a:sym typeface="Arial"/>
              </a:rPr>
              <a:t>‹#›</a:t>
            </a:fld>
            <a:endParaRPr b="1" sz="1400">
              <a:solidFill>
                <a:schemeClr val="accent1"/>
              </a:solidFill>
              <a:latin typeface="Arial"/>
              <a:ea typeface="Arial"/>
              <a:cs typeface="Arial"/>
              <a:sym typeface="Arial"/>
            </a:endParaRPr>
          </a:p>
        </p:txBody>
      </p:sp>
      <p:sp>
        <p:nvSpPr>
          <p:cNvPr id="40" name="Google Shape;40;p4"/>
          <p:cNvSpPr txBox="1"/>
          <p:nvPr>
            <p:ph type="title"/>
          </p:nvPr>
        </p:nvSpPr>
        <p:spPr>
          <a:xfrm>
            <a:off x="176048" y="175939"/>
            <a:ext cx="9386864" cy="779002"/>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lt1"/>
              </a:buClr>
              <a:buSzPts val="4400"/>
              <a:buFont typeface="Arial"/>
              <a:buNone/>
              <a:defRPr b="0" i="0" sz="4400" u="none" cap="none" strike="noStrik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1" name="Google Shape;41;p4"/>
          <p:cNvSpPr txBox="1"/>
          <p:nvPr/>
        </p:nvSpPr>
        <p:spPr>
          <a:xfrm>
            <a:off x="-24384" y="6562799"/>
            <a:ext cx="4925568" cy="307777"/>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chemeClr val="dk1"/>
              </a:buClr>
              <a:buFont typeface="Arial"/>
              <a:buNone/>
            </a:pPr>
            <a:r>
              <a:rPr b="1" lang="en-GB">
                <a:solidFill>
                  <a:schemeClr val="accent1"/>
                </a:solidFill>
              </a:rPr>
              <a:t>SIT-TW, 13-15 September 2022</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42" name="Shape 42"/>
        <p:cNvGrpSpPr/>
        <p:nvPr/>
      </p:nvGrpSpPr>
      <p:grpSpPr>
        <a:xfrm>
          <a:off x="0" y="0"/>
          <a:ext cx="0" cy="0"/>
          <a:chOff x="0" y="0"/>
          <a:chExt cx="0" cy="0"/>
        </a:xfrm>
      </p:grpSpPr>
      <p:sp>
        <p:nvSpPr>
          <p:cNvPr id="43" name="Google Shape;43;p5"/>
          <p:cNvSpPr/>
          <p:nvPr/>
        </p:nvSpPr>
        <p:spPr>
          <a:xfrm>
            <a:off x="0" y="1"/>
            <a:ext cx="12192000" cy="103749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2"/>
              </a:solidFill>
              <a:latin typeface="Arial"/>
              <a:ea typeface="Arial"/>
              <a:cs typeface="Arial"/>
              <a:sym typeface="Arial"/>
            </a:endParaRPr>
          </a:p>
        </p:txBody>
      </p:sp>
      <p:pic>
        <p:nvPicPr>
          <p:cNvPr id="44" name="Google Shape;44;p5"/>
          <p:cNvPicPr preferRelativeResize="0"/>
          <p:nvPr/>
        </p:nvPicPr>
        <p:blipFill rotWithShape="1">
          <a:blip r:embed="rId2">
            <a:alphaModFix amt="34000"/>
          </a:blip>
          <a:srcRect b="35419" l="51339" r="-2839" t="39269"/>
          <a:stretch/>
        </p:blipFill>
        <p:spPr>
          <a:xfrm flipH="1">
            <a:off x="9304422" y="0"/>
            <a:ext cx="2887578" cy="1037492"/>
          </a:xfrm>
          <a:prstGeom prst="rect">
            <a:avLst/>
          </a:prstGeom>
          <a:noFill/>
          <a:ln>
            <a:noFill/>
          </a:ln>
        </p:spPr>
      </p:pic>
      <p:pic>
        <p:nvPicPr>
          <p:cNvPr id="45" name="Google Shape;45;p5"/>
          <p:cNvPicPr preferRelativeResize="0"/>
          <p:nvPr/>
        </p:nvPicPr>
        <p:blipFill rotWithShape="1">
          <a:blip r:embed="rId3">
            <a:alphaModFix/>
          </a:blip>
          <a:srcRect b="0" l="0" r="0" t="0"/>
          <a:stretch/>
        </p:blipFill>
        <p:spPr>
          <a:xfrm>
            <a:off x="9791700" y="111656"/>
            <a:ext cx="2027900" cy="803439"/>
          </a:xfrm>
          <a:prstGeom prst="rect">
            <a:avLst/>
          </a:prstGeom>
          <a:noFill/>
          <a:ln>
            <a:noFill/>
          </a:ln>
          <a:effectLst>
            <a:outerShdw blurRad="50800" rotWithShape="0" algn="tl" dir="2700000" dist="38100">
              <a:srgbClr val="000000">
                <a:alpha val="40000"/>
              </a:srgbClr>
            </a:outerShdw>
          </a:effectLst>
        </p:spPr>
      </p:pic>
      <p:sp>
        <p:nvSpPr>
          <p:cNvPr id="46" name="Google Shape;46;p5"/>
          <p:cNvSpPr/>
          <p:nvPr/>
        </p:nvSpPr>
        <p:spPr>
          <a:xfrm>
            <a:off x="-1778" y="6574604"/>
            <a:ext cx="12193777" cy="283396"/>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2"/>
              </a:solidFill>
              <a:latin typeface="Arial"/>
              <a:ea typeface="Arial"/>
              <a:cs typeface="Arial"/>
              <a:sym typeface="Arial"/>
            </a:endParaRPr>
          </a:p>
        </p:txBody>
      </p:sp>
      <p:sp>
        <p:nvSpPr>
          <p:cNvPr id="47" name="Google Shape;47;p5"/>
          <p:cNvSpPr/>
          <p:nvPr/>
        </p:nvSpPr>
        <p:spPr>
          <a:xfrm flipH="1" rot="10800000">
            <a:off x="-4504" y="6540436"/>
            <a:ext cx="12196504" cy="59527"/>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2"/>
              </a:solidFill>
              <a:latin typeface="Arial"/>
              <a:ea typeface="Arial"/>
              <a:cs typeface="Arial"/>
              <a:sym typeface="Arial"/>
            </a:endParaRPr>
          </a:p>
        </p:txBody>
      </p:sp>
      <p:sp>
        <p:nvSpPr>
          <p:cNvPr id="48" name="Google Shape;48;p5"/>
          <p:cNvSpPr txBox="1"/>
          <p:nvPr/>
        </p:nvSpPr>
        <p:spPr>
          <a:xfrm>
            <a:off x="10265664" y="6574604"/>
            <a:ext cx="1925447" cy="307777"/>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1" lang="en-GB" sz="1400">
                <a:solidFill>
                  <a:schemeClr val="accent1"/>
                </a:solidFill>
                <a:latin typeface="Arial"/>
                <a:ea typeface="Arial"/>
                <a:cs typeface="Arial"/>
                <a:sym typeface="Arial"/>
              </a:rPr>
              <a:t>Slide </a:t>
            </a:r>
            <a:fld id="{00000000-1234-1234-1234-123412341234}" type="slidenum">
              <a:rPr b="1" lang="en-GB" sz="1400">
                <a:solidFill>
                  <a:schemeClr val="accent1"/>
                </a:solidFill>
                <a:latin typeface="Arial"/>
                <a:ea typeface="Arial"/>
                <a:cs typeface="Arial"/>
                <a:sym typeface="Arial"/>
              </a:rPr>
              <a:t>‹#›</a:t>
            </a:fld>
            <a:endParaRPr b="1" sz="1400">
              <a:solidFill>
                <a:schemeClr val="accent1"/>
              </a:solidFill>
              <a:latin typeface="Arial"/>
              <a:ea typeface="Arial"/>
              <a:cs typeface="Arial"/>
              <a:sym typeface="Arial"/>
            </a:endParaRPr>
          </a:p>
        </p:txBody>
      </p:sp>
      <p:sp>
        <p:nvSpPr>
          <p:cNvPr id="49" name="Google Shape;49;p5"/>
          <p:cNvSpPr txBox="1"/>
          <p:nvPr>
            <p:ph type="title"/>
          </p:nvPr>
        </p:nvSpPr>
        <p:spPr>
          <a:xfrm>
            <a:off x="176048" y="175939"/>
            <a:ext cx="9386864" cy="779002"/>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lt1"/>
              </a:buClr>
              <a:buSzPts val="4400"/>
              <a:buFont typeface="Arial"/>
              <a:buNone/>
              <a:defRPr b="0" i="0" sz="4400" u="none" cap="none" strike="noStrik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0" name="Google Shape;50;p5"/>
          <p:cNvSpPr txBox="1"/>
          <p:nvPr/>
        </p:nvSpPr>
        <p:spPr>
          <a:xfrm>
            <a:off x="-24384" y="6562799"/>
            <a:ext cx="4925568" cy="307777"/>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chemeClr val="dk1"/>
              </a:buClr>
              <a:buFont typeface="Arial"/>
              <a:buNone/>
            </a:pPr>
            <a:r>
              <a:rPr b="1" lang="en-GB">
                <a:solidFill>
                  <a:schemeClr val="accent1"/>
                </a:solidFill>
              </a:rPr>
              <a:t>SIT-TW, 13-15 September 2022</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p:cSld name="Content with Caption">
    <p:spTree>
      <p:nvGrpSpPr>
        <p:cNvPr id="51" name="Shape 51"/>
        <p:cNvGrpSpPr/>
        <p:nvPr/>
      </p:nvGrpSpPr>
      <p:grpSpPr>
        <a:xfrm>
          <a:off x="0" y="0"/>
          <a:ext cx="0" cy="0"/>
          <a:chOff x="0" y="0"/>
          <a:chExt cx="0" cy="0"/>
        </a:xfrm>
      </p:grpSpPr>
      <p:sp>
        <p:nvSpPr>
          <p:cNvPr id="52" name="Google Shape;52;p6"/>
          <p:cNvSpPr/>
          <p:nvPr/>
        </p:nvSpPr>
        <p:spPr>
          <a:xfrm>
            <a:off x="0" y="1"/>
            <a:ext cx="12192000" cy="103749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2"/>
              </a:solidFill>
              <a:latin typeface="Arial"/>
              <a:ea typeface="Arial"/>
              <a:cs typeface="Arial"/>
              <a:sym typeface="Arial"/>
            </a:endParaRPr>
          </a:p>
        </p:txBody>
      </p:sp>
      <p:pic>
        <p:nvPicPr>
          <p:cNvPr id="53" name="Google Shape;53;p6"/>
          <p:cNvPicPr preferRelativeResize="0"/>
          <p:nvPr/>
        </p:nvPicPr>
        <p:blipFill rotWithShape="1">
          <a:blip r:embed="rId2">
            <a:alphaModFix amt="34000"/>
          </a:blip>
          <a:srcRect b="35419" l="51339" r="-2839" t="39269"/>
          <a:stretch/>
        </p:blipFill>
        <p:spPr>
          <a:xfrm flipH="1">
            <a:off x="9304422" y="0"/>
            <a:ext cx="2887578" cy="1037492"/>
          </a:xfrm>
          <a:prstGeom prst="rect">
            <a:avLst/>
          </a:prstGeom>
          <a:noFill/>
          <a:ln>
            <a:noFill/>
          </a:ln>
        </p:spPr>
      </p:pic>
      <p:pic>
        <p:nvPicPr>
          <p:cNvPr id="54" name="Google Shape;54;p6"/>
          <p:cNvPicPr preferRelativeResize="0"/>
          <p:nvPr/>
        </p:nvPicPr>
        <p:blipFill rotWithShape="1">
          <a:blip r:embed="rId3">
            <a:alphaModFix/>
          </a:blip>
          <a:srcRect b="0" l="0" r="0" t="0"/>
          <a:stretch/>
        </p:blipFill>
        <p:spPr>
          <a:xfrm>
            <a:off x="9791700" y="111656"/>
            <a:ext cx="2027900" cy="803439"/>
          </a:xfrm>
          <a:prstGeom prst="rect">
            <a:avLst/>
          </a:prstGeom>
          <a:noFill/>
          <a:ln>
            <a:noFill/>
          </a:ln>
          <a:effectLst>
            <a:outerShdw blurRad="50800" rotWithShape="0" algn="tl" dir="2700000" dist="38100">
              <a:srgbClr val="000000">
                <a:alpha val="40000"/>
              </a:srgbClr>
            </a:outerShdw>
          </a:effectLst>
        </p:spPr>
      </p:pic>
      <p:sp>
        <p:nvSpPr>
          <p:cNvPr id="55" name="Google Shape;55;p6"/>
          <p:cNvSpPr/>
          <p:nvPr/>
        </p:nvSpPr>
        <p:spPr>
          <a:xfrm>
            <a:off x="-1778" y="6574604"/>
            <a:ext cx="12193777" cy="283396"/>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2"/>
              </a:solidFill>
              <a:latin typeface="Arial"/>
              <a:ea typeface="Arial"/>
              <a:cs typeface="Arial"/>
              <a:sym typeface="Arial"/>
            </a:endParaRPr>
          </a:p>
        </p:txBody>
      </p:sp>
      <p:sp>
        <p:nvSpPr>
          <p:cNvPr id="56" name="Google Shape;56;p6"/>
          <p:cNvSpPr/>
          <p:nvPr/>
        </p:nvSpPr>
        <p:spPr>
          <a:xfrm flipH="1" rot="10800000">
            <a:off x="-4504" y="6540436"/>
            <a:ext cx="12196504" cy="59527"/>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2"/>
              </a:solidFill>
              <a:latin typeface="Arial"/>
              <a:ea typeface="Arial"/>
              <a:cs typeface="Arial"/>
              <a:sym typeface="Arial"/>
            </a:endParaRPr>
          </a:p>
        </p:txBody>
      </p:sp>
      <p:sp>
        <p:nvSpPr>
          <p:cNvPr id="57" name="Google Shape;57;p6"/>
          <p:cNvSpPr txBox="1"/>
          <p:nvPr>
            <p:ph idx="1" type="body"/>
          </p:nvPr>
        </p:nvSpPr>
        <p:spPr>
          <a:xfrm>
            <a:off x="5180012" y="1373852"/>
            <a:ext cx="6172200" cy="4694402"/>
          </a:xfrm>
          <a:prstGeom prst="rect">
            <a:avLst/>
          </a:prstGeom>
          <a:noFill/>
          <a:ln>
            <a:noFill/>
          </a:ln>
        </p:spPr>
        <p:txBody>
          <a:bodyPr anchorCtr="0" anchor="t" bIns="45700" lIns="91425" spcFirstLastPara="1" rIns="91425" wrap="square" tIns="45700">
            <a:noAutofit/>
          </a:bodyPr>
          <a:lstStyle>
            <a:lvl1pPr indent="-431800" lvl="0" marL="457200" marR="0" rtl="0" algn="l">
              <a:lnSpc>
                <a:spcPct val="90000"/>
              </a:lnSpc>
              <a:spcBef>
                <a:spcPts val="1000"/>
              </a:spcBef>
              <a:spcAft>
                <a:spcPts val="0"/>
              </a:spcAft>
              <a:buClr>
                <a:schemeClr val="dk1"/>
              </a:buClr>
              <a:buSzPts val="3200"/>
              <a:buFont typeface="Noto Sans Symbols"/>
              <a:buChar char="❖"/>
              <a:defRPr b="0" i="0" sz="3200" u="none" cap="none" strike="noStrike">
                <a:solidFill>
                  <a:schemeClr val="dk1"/>
                </a:solidFill>
                <a:latin typeface="Arial"/>
                <a:ea typeface="Arial"/>
                <a:cs typeface="Arial"/>
                <a:sym typeface="Arial"/>
              </a:defRPr>
            </a:lvl1pPr>
            <a:lvl2pPr indent="-406400" lvl="1" marL="914400" marR="0" rtl="0" algn="l">
              <a:lnSpc>
                <a:spcPct val="90000"/>
              </a:lnSpc>
              <a:spcBef>
                <a:spcPts val="500"/>
              </a:spcBef>
              <a:spcAft>
                <a:spcPts val="0"/>
              </a:spcAft>
              <a:buClr>
                <a:schemeClr val="dk1"/>
              </a:buClr>
              <a:buSzPts val="2800"/>
              <a:buFont typeface="Noto Sans Symbols"/>
              <a:buChar char="▪"/>
              <a:defRPr b="0" i="0" sz="2800" u="none" cap="none" strike="noStrike">
                <a:solidFill>
                  <a:schemeClr val="dk1"/>
                </a:solidFill>
                <a:latin typeface="Arial"/>
                <a:ea typeface="Arial"/>
                <a:cs typeface="Arial"/>
                <a:sym typeface="Arial"/>
              </a:defRPr>
            </a:lvl2pPr>
            <a:lvl3pPr indent="-381000" lvl="2" marL="1371600" marR="0" rtl="0" algn="l">
              <a:lnSpc>
                <a:spcPct val="90000"/>
              </a:lnSpc>
              <a:spcBef>
                <a:spcPts val="500"/>
              </a:spcBef>
              <a:spcAft>
                <a:spcPts val="0"/>
              </a:spcAft>
              <a:buClr>
                <a:schemeClr val="dk1"/>
              </a:buClr>
              <a:buSzPts val="2400"/>
              <a:buFont typeface="Courier New"/>
              <a:buChar char="o"/>
              <a:defRPr b="0" i="0" sz="2400" u="none" cap="none" strike="noStrike">
                <a:solidFill>
                  <a:schemeClr val="dk1"/>
                </a:solidFill>
                <a:latin typeface="Arial"/>
                <a:ea typeface="Arial"/>
                <a:cs typeface="Arial"/>
                <a:sym typeface="Arial"/>
              </a:defRPr>
            </a:lvl3pPr>
            <a:lvl4pPr indent="-355600" lvl="3" marL="1828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58" name="Google Shape;58;p6"/>
          <p:cNvSpPr txBox="1"/>
          <p:nvPr>
            <p:ph idx="2" type="body"/>
          </p:nvPr>
        </p:nvSpPr>
        <p:spPr>
          <a:xfrm>
            <a:off x="839788" y="1373852"/>
            <a:ext cx="3932237" cy="4630558"/>
          </a:xfrm>
          <a:prstGeom prst="rect">
            <a:avLst/>
          </a:prstGeom>
          <a:noFill/>
          <a:ln>
            <a:noFill/>
          </a:ln>
        </p:spPr>
        <p:txBody>
          <a:bodyPr anchorCtr="0" anchor="t" bIns="45700" lIns="91425" spcFirstLastPara="1" rIns="91425" wrap="square" tIns="45700">
            <a:noAutofit/>
          </a:bodyPr>
          <a:lstStyle>
            <a:lvl1pPr indent="-228600" lvl="0" marL="457200" marR="0" rtl="0" algn="l">
              <a:lnSpc>
                <a:spcPct val="90000"/>
              </a:lnSpc>
              <a:spcBef>
                <a:spcPts val="10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1pPr>
            <a:lvl2pPr indent="-228600" lvl="1" marL="914400" marR="0" rtl="0" algn="l">
              <a:lnSpc>
                <a:spcPct val="90000"/>
              </a:lnSpc>
              <a:spcBef>
                <a:spcPts val="50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228600" lvl="2" marL="1371600" marR="0" rtl="0" algn="l">
              <a:lnSpc>
                <a:spcPct val="90000"/>
              </a:lnSpc>
              <a:spcBef>
                <a:spcPts val="50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4pPr>
            <a:lvl5pPr indent="-228600" lvl="4" marL="22860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5pPr>
            <a:lvl6pPr indent="-228600" lvl="5" marL="27432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6pPr>
            <a:lvl7pPr indent="-228600" lvl="6" marL="32004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7pPr>
            <a:lvl8pPr indent="-228600" lvl="7" marL="36576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8pPr>
            <a:lvl9pPr indent="-228600" lvl="8" marL="4114800" marR="0" rtl="0" algn="l">
              <a:lnSpc>
                <a:spcPct val="90000"/>
              </a:lnSpc>
              <a:spcBef>
                <a:spcPts val="5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9pPr>
          </a:lstStyle>
          <a:p/>
        </p:txBody>
      </p:sp>
      <p:sp>
        <p:nvSpPr>
          <p:cNvPr id="59" name="Google Shape;59;p6"/>
          <p:cNvSpPr txBox="1"/>
          <p:nvPr/>
        </p:nvSpPr>
        <p:spPr>
          <a:xfrm>
            <a:off x="10265664" y="6574604"/>
            <a:ext cx="1925447" cy="307777"/>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1" lang="en-GB" sz="1400">
                <a:solidFill>
                  <a:schemeClr val="accent1"/>
                </a:solidFill>
                <a:latin typeface="Arial"/>
                <a:ea typeface="Arial"/>
                <a:cs typeface="Arial"/>
                <a:sym typeface="Arial"/>
              </a:rPr>
              <a:t>Slide </a:t>
            </a:r>
            <a:fld id="{00000000-1234-1234-1234-123412341234}" type="slidenum">
              <a:rPr b="1" lang="en-GB" sz="1400">
                <a:solidFill>
                  <a:schemeClr val="accent1"/>
                </a:solidFill>
                <a:latin typeface="Arial"/>
                <a:ea typeface="Arial"/>
                <a:cs typeface="Arial"/>
                <a:sym typeface="Arial"/>
              </a:rPr>
              <a:t>‹#›</a:t>
            </a:fld>
            <a:endParaRPr b="1" sz="1400">
              <a:solidFill>
                <a:schemeClr val="accent1"/>
              </a:solidFill>
              <a:latin typeface="Arial"/>
              <a:ea typeface="Arial"/>
              <a:cs typeface="Arial"/>
              <a:sym typeface="Arial"/>
            </a:endParaRPr>
          </a:p>
        </p:txBody>
      </p:sp>
      <p:sp>
        <p:nvSpPr>
          <p:cNvPr id="60" name="Google Shape;60;p6"/>
          <p:cNvSpPr txBox="1"/>
          <p:nvPr>
            <p:ph type="title"/>
          </p:nvPr>
        </p:nvSpPr>
        <p:spPr>
          <a:xfrm>
            <a:off x="176048" y="175939"/>
            <a:ext cx="9386864" cy="779002"/>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chemeClr val="lt1"/>
              </a:buClr>
              <a:buSzPts val="4400"/>
              <a:buFont typeface="Arial"/>
              <a:buNone/>
              <a:defRPr b="0" i="0" sz="4400" u="none" cap="none" strike="noStrik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1" name="Google Shape;61;p6"/>
          <p:cNvSpPr txBox="1"/>
          <p:nvPr/>
        </p:nvSpPr>
        <p:spPr>
          <a:xfrm>
            <a:off x="-24384" y="6562799"/>
            <a:ext cx="4925568" cy="307777"/>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chemeClr val="dk1"/>
              </a:buClr>
              <a:buFont typeface="Arial"/>
              <a:buNone/>
            </a:pPr>
            <a:r>
              <a:rPr b="1" lang="en-GB">
                <a:solidFill>
                  <a:schemeClr val="accent1"/>
                </a:solidFill>
              </a:rPr>
              <a:t>SIT-TW, 13-15 September 2022</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3.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p:nvPr/>
        </p:nvSpPr>
        <p:spPr>
          <a:xfrm>
            <a:off x="0" y="1"/>
            <a:ext cx="12192000" cy="103749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2"/>
              </a:solidFill>
              <a:latin typeface="Arial"/>
              <a:ea typeface="Arial"/>
              <a:cs typeface="Arial"/>
              <a:sym typeface="Arial"/>
            </a:endParaRPr>
          </a:p>
        </p:txBody>
      </p:sp>
      <p:pic>
        <p:nvPicPr>
          <p:cNvPr id="7" name="Google Shape;7;p1"/>
          <p:cNvPicPr preferRelativeResize="0"/>
          <p:nvPr/>
        </p:nvPicPr>
        <p:blipFill rotWithShape="1">
          <a:blip r:embed="rId1">
            <a:alphaModFix amt="34000"/>
          </a:blip>
          <a:srcRect b="35419" l="51339" r="-2839" t="39269"/>
          <a:stretch/>
        </p:blipFill>
        <p:spPr>
          <a:xfrm flipH="1">
            <a:off x="9304422" y="0"/>
            <a:ext cx="2887578" cy="1037492"/>
          </a:xfrm>
          <a:prstGeom prst="rect">
            <a:avLst/>
          </a:prstGeom>
          <a:noFill/>
          <a:ln>
            <a:noFill/>
          </a:ln>
        </p:spPr>
      </p:pic>
      <p:pic>
        <p:nvPicPr>
          <p:cNvPr id="8" name="Google Shape;8;p1"/>
          <p:cNvPicPr preferRelativeResize="0"/>
          <p:nvPr/>
        </p:nvPicPr>
        <p:blipFill rotWithShape="1">
          <a:blip r:embed="rId2">
            <a:alphaModFix/>
          </a:blip>
          <a:srcRect b="0" l="0" r="0" t="0"/>
          <a:stretch/>
        </p:blipFill>
        <p:spPr>
          <a:xfrm>
            <a:off x="9791700" y="111656"/>
            <a:ext cx="2027900" cy="803439"/>
          </a:xfrm>
          <a:prstGeom prst="rect">
            <a:avLst/>
          </a:prstGeom>
          <a:noFill/>
          <a:ln>
            <a:noFill/>
          </a:ln>
          <a:effectLst>
            <a:outerShdw blurRad="50800" rotWithShape="0" algn="tl" dir="2700000" dist="38100">
              <a:srgbClr val="000000">
                <a:alpha val="40000"/>
              </a:srgbClr>
            </a:outerShdw>
          </a:effectLst>
        </p:spPr>
      </p:pic>
      <p:sp>
        <p:nvSpPr>
          <p:cNvPr id="9" name="Google Shape;9;p1"/>
          <p:cNvSpPr/>
          <p:nvPr/>
        </p:nvSpPr>
        <p:spPr>
          <a:xfrm>
            <a:off x="-1778" y="6574604"/>
            <a:ext cx="12193777" cy="283396"/>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2"/>
              </a:solidFill>
              <a:latin typeface="Arial"/>
              <a:ea typeface="Arial"/>
              <a:cs typeface="Arial"/>
              <a:sym typeface="Arial"/>
            </a:endParaRPr>
          </a:p>
        </p:txBody>
      </p:sp>
      <p:sp>
        <p:nvSpPr>
          <p:cNvPr id="10" name="Google Shape;10;p1"/>
          <p:cNvSpPr/>
          <p:nvPr/>
        </p:nvSpPr>
        <p:spPr>
          <a:xfrm flipH="1" rot="10800000">
            <a:off x="-4504" y="6540436"/>
            <a:ext cx="12196504" cy="59527"/>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2"/>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 id="2147483651" r:id="rId6"/>
    <p:sldLayoutId id="2147483652" r:id="rId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hyperlink" Target="https://ceos.org/document_management/Meetings/SIT-Technical-Workshop/2022-SIT-Tech-Workshop/Documents/CEOS%20AC-VC%20White%20Paper%20PM2.5%20Monitoring%20Draft-version-4.1%2026-7-2022.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7"/>
          <p:cNvSpPr txBox="1"/>
          <p:nvPr>
            <p:ph type="title"/>
          </p:nvPr>
        </p:nvSpPr>
        <p:spPr>
          <a:xfrm>
            <a:off x="176047" y="175938"/>
            <a:ext cx="6157185" cy="3972645"/>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lt1"/>
              </a:buClr>
              <a:buSzPts val="8000"/>
              <a:buFont typeface="Arial"/>
              <a:buNone/>
            </a:pPr>
            <a:r>
              <a:rPr lang="en-GB" sz="7500"/>
              <a:t>SIT Technical Workshop 2022</a:t>
            </a:r>
            <a:endParaRPr sz="7500"/>
          </a:p>
          <a:p>
            <a:pPr indent="0" lvl="0" marL="0" rtl="0" algn="l">
              <a:lnSpc>
                <a:spcPct val="90000"/>
              </a:lnSpc>
              <a:spcBef>
                <a:spcPts val="0"/>
              </a:spcBef>
              <a:spcAft>
                <a:spcPts val="0"/>
              </a:spcAft>
              <a:buClr>
                <a:schemeClr val="lt1"/>
              </a:buClr>
              <a:buSzPts val="8000"/>
              <a:buFont typeface="Arial"/>
              <a:buNone/>
            </a:pPr>
            <a:r>
              <a:rPr i="1" lang="en-GB" sz="4000"/>
              <a:t>Review of Outcomes from Each Session</a:t>
            </a:r>
            <a:endParaRPr i="1" sz="4000"/>
          </a:p>
        </p:txBody>
      </p:sp>
      <p:sp>
        <p:nvSpPr>
          <p:cNvPr id="67" name="Google Shape;67;p7"/>
          <p:cNvSpPr/>
          <p:nvPr/>
        </p:nvSpPr>
        <p:spPr>
          <a:xfrm>
            <a:off x="7222284" y="4252682"/>
            <a:ext cx="4832943" cy="2605318"/>
          </a:xfrm>
          <a:prstGeom prst="rect">
            <a:avLst/>
          </a:prstGeom>
          <a:noFill/>
          <a:ln>
            <a:noFill/>
          </a:ln>
        </p:spPr>
        <p:txBody>
          <a:bodyPr anchorCtr="0" anchor="t" bIns="0" lIns="0" spcFirstLastPara="1" rIns="0" wrap="square" tIns="0">
            <a:noAutofit/>
          </a:bodyPr>
          <a:lstStyle/>
          <a:p>
            <a:pPr indent="0" lvl="0" marL="0" marR="0" rtl="0" algn="r">
              <a:lnSpc>
                <a:spcPct val="150000"/>
              </a:lnSpc>
              <a:spcBef>
                <a:spcPts val="0"/>
              </a:spcBef>
              <a:spcAft>
                <a:spcPts val="0"/>
              </a:spcAft>
              <a:buNone/>
            </a:pPr>
            <a:r>
              <a:t/>
            </a:r>
            <a:endParaRPr b="1" sz="2200">
              <a:solidFill>
                <a:schemeClr val="accent1"/>
              </a:solidFill>
            </a:endParaRPr>
          </a:p>
          <a:p>
            <a:pPr indent="0" lvl="0" marL="0" marR="0" rtl="0" algn="r">
              <a:lnSpc>
                <a:spcPct val="150000"/>
              </a:lnSpc>
              <a:spcBef>
                <a:spcPts val="0"/>
              </a:spcBef>
              <a:spcAft>
                <a:spcPts val="0"/>
              </a:spcAft>
              <a:buNone/>
            </a:pPr>
            <a:r>
              <a:rPr b="1" i="0" lang="en-GB" sz="2200" u="none" cap="none" strike="noStrike">
                <a:solidFill>
                  <a:schemeClr val="accent1"/>
                </a:solidFill>
                <a:latin typeface="Arial"/>
                <a:ea typeface="Arial"/>
                <a:cs typeface="Arial"/>
                <a:sym typeface="Arial"/>
              </a:rPr>
              <a:t>Presenter, Organization</a:t>
            </a:r>
            <a:endParaRPr/>
          </a:p>
          <a:p>
            <a:pPr indent="0" lvl="0" marL="0" marR="0" rtl="0" algn="r">
              <a:lnSpc>
                <a:spcPct val="150000"/>
              </a:lnSpc>
              <a:spcBef>
                <a:spcPts val="0"/>
              </a:spcBef>
              <a:spcAft>
                <a:spcPts val="0"/>
              </a:spcAft>
              <a:buNone/>
            </a:pPr>
            <a:r>
              <a:rPr b="1" i="0" lang="en-GB" sz="2200" u="none" cap="none" strike="noStrike">
                <a:solidFill>
                  <a:schemeClr val="accent1"/>
                </a:solidFill>
                <a:latin typeface="Arial"/>
                <a:ea typeface="Arial"/>
                <a:cs typeface="Arial"/>
                <a:sym typeface="Arial"/>
              </a:rPr>
              <a:t>Agenda Item 10.2</a:t>
            </a:r>
            <a:endParaRPr/>
          </a:p>
          <a:p>
            <a:pPr indent="0" lvl="0" marL="0" marR="0" rtl="0" algn="r">
              <a:lnSpc>
                <a:spcPct val="150000"/>
              </a:lnSpc>
              <a:spcBef>
                <a:spcPts val="0"/>
              </a:spcBef>
              <a:spcAft>
                <a:spcPts val="0"/>
              </a:spcAft>
              <a:buNone/>
            </a:pPr>
            <a:r>
              <a:rPr b="1" i="0" lang="en-GB" sz="2200" u="none" cap="none" strike="noStrike">
                <a:solidFill>
                  <a:schemeClr val="accent1"/>
                </a:solidFill>
                <a:latin typeface="Arial"/>
                <a:ea typeface="Arial"/>
                <a:cs typeface="Arial"/>
                <a:sym typeface="Arial"/>
              </a:rPr>
              <a:t>SIT</a:t>
            </a:r>
            <a:r>
              <a:rPr b="1" lang="en-GB" sz="2200">
                <a:solidFill>
                  <a:schemeClr val="accent1"/>
                </a:solidFill>
              </a:rPr>
              <a:t> TW 2022, ESA/ESRIN</a:t>
            </a:r>
            <a:endParaRPr b="1" i="0" sz="2200" u="none" cap="none" strike="noStrike">
              <a:solidFill>
                <a:schemeClr val="accent1"/>
              </a:solidFill>
              <a:latin typeface="Arial"/>
              <a:ea typeface="Arial"/>
              <a:cs typeface="Arial"/>
              <a:sym typeface="Arial"/>
            </a:endParaRPr>
          </a:p>
          <a:p>
            <a:pPr indent="0" lvl="0" marL="0" marR="0" rtl="0" algn="r">
              <a:lnSpc>
                <a:spcPct val="150000"/>
              </a:lnSpc>
              <a:spcBef>
                <a:spcPts val="0"/>
              </a:spcBef>
              <a:spcAft>
                <a:spcPts val="0"/>
              </a:spcAft>
              <a:buNone/>
            </a:pPr>
            <a:r>
              <a:rPr b="1" lang="en-GB" sz="2200">
                <a:solidFill>
                  <a:schemeClr val="accent1"/>
                </a:solidFill>
              </a:rPr>
              <a:t>14th - 15th September 2022</a:t>
            </a:r>
            <a:endParaRPr b="1" i="0" sz="2200" u="none" cap="none" strike="noStrike">
              <a:solidFill>
                <a:schemeClr val="accent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6"/>
          <p:cNvSpPr txBox="1"/>
          <p:nvPr>
            <p:ph idx="1" type="body"/>
          </p:nvPr>
        </p:nvSpPr>
        <p:spPr>
          <a:xfrm>
            <a:off x="348308" y="135298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Dr. Wenying Su (NASA/Langley) has been nominated as the WGClimate Vice-Chair - subject to approval of CEOS plenary.</a:t>
            </a:r>
            <a:endParaRPr b="1" i="1" sz="1600"/>
          </a:p>
          <a:p>
            <a:pPr indent="-330200" lvl="1" marL="914400" rtl="0" algn="l">
              <a:lnSpc>
                <a:spcPct val="150000"/>
              </a:lnSpc>
              <a:spcBef>
                <a:spcPts val="0"/>
              </a:spcBef>
              <a:spcAft>
                <a:spcPts val="0"/>
              </a:spcAft>
              <a:buSzPts val="1600"/>
              <a:buChar char="➢"/>
            </a:pPr>
            <a:r>
              <a:rPr b="1" i="1" lang="en-GB" sz="1600"/>
              <a:t>Gap analysis workshop wrt Carbon Cycle ECVs successfully held with an impressive expert attendance; an excerpt of the outcome related to the GCOS IP draft has been sent to the GCOS secretariat as response with emphasizing the individual comments of individual CEOS/CGMS members; general report is under draft for publication end of 2022; report to GCOS secretariat is available; workshop addressed GST strategy action item 1 &amp; 2 and results will be forwarded together with the report   </a:t>
            </a:r>
            <a:endParaRPr b="1" i="1" sz="1600"/>
          </a:p>
          <a:p>
            <a:pPr indent="-330200" lvl="1" marL="914400" rtl="0" algn="l">
              <a:lnSpc>
                <a:spcPct val="150000"/>
              </a:lnSpc>
              <a:spcBef>
                <a:spcPts val="0"/>
              </a:spcBef>
              <a:spcAft>
                <a:spcPts val="0"/>
              </a:spcAft>
              <a:buSzPts val="1600"/>
              <a:buChar char="➢"/>
            </a:pPr>
            <a:r>
              <a:rPr b="1" i="1" lang="en-GB" sz="1600"/>
              <a:t>WGClimate is collecting use cases for climate data records using climatemonitoring.info </a:t>
            </a:r>
            <a:endParaRPr b="1" i="1" sz="1600"/>
          </a:p>
          <a:p>
            <a:pPr indent="-330200" lvl="1" marL="914400" rtl="0" algn="l">
              <a:lnSpc>
                <a:spcPct val="150000"/>
              </a:lnSpc>
              <a:spcBef>
                <a:spcPts val="0"/>
              </a:spcBef>
              <a:spcAft>
                <a:spcPts val="0"/>
              </a:spcAft>
              <a:buSzPts val="1600"/>
              <a:buChar char="➢"/>
            </a:pPr>
            <a:r>
              <a:rPr b="1" i="1" lang="en-GB" sz="1600"/>
              <a:t>CEOS-CGMS SBSTA-57 statement has been drafted and sent to CEOS-SEC and CGMS-SEC for comment.</a:t>
            </a:r>
            <a:endParaRPr b="1" i="1" sz="1600"/>
          </a:p>
          <a:p>
            <a:pPr indent="-330200" lvl="0" marL="457200" rtl="0" algn="l">
              <a:lnSpc>
                <a:spcPct val="150000"/>
              </a:lnSpc>
              <a:spcBef>
                <a:spcPts val="0"/>
              </a:spcBef>
              <a:spcAft>
                <a:spcPts val="0"/>
              </a:spcAft>
              <a:buSzPts val="1600"/>
              <a:buChar char="❖"/>
            </a:pPr>
            <a:r>
              <a:rPr b="1" i="1" lang="en-GB" sz="1600" u="sng"/>
              <a:t>Action and Decisions recorded</a:t>
            </a:r>
            <a:endParaRPr b="1" i="1" sz="1600" u="sng"/>
          </a:p>
          <a:p>
            <a:pPr indent="-330200" lvl="1" marL="914400" rtl="0" algn="l">
              <a:lnSpc>
                <a:spcPct val="150000"/>
              </a:lnSpc>
              <a:spcBef>
                <a:spcPts val="0"/>
              </a:spcBef>
              <a:spcAft>
                <a:spcPts val="0"/>
              </a:spcAft>
              <a:buSzPts val="1600"/>
              <a:buChar char="➢"/>
            </a:pPr>
            <a:r>
              <a:rPr b="1" i="1" lang="en-GB" sz="1600"/>
              <a:t>WGClimate Chair to confirm with CEOS Chair as to who will present the CEOS-CGMS Statement to SBSTA</a:t>
            </a:r>
            <a:endParaRPr b="1" i="1" sz="1600"/>
          </a:p>
          <a:p>
            <a:pPr indent="-330200" lvl="0" marL="457200" rtl="0" algn="l">
              <a:lnSpc>
                <a:spcPct val="150000"/>
              </a:lnSpc>
              <a:spcBef>
                <a:spcPts val="0"/>
              </a:spcBef>
              <a:spcAft>
                <a:spcPts val="0"/>
              </a:spcAft>
              <a:buSzPts val="1600"/>
              <a:buChar char="❖"/>
            </a:pPr>
            <a:r>
              <a:rPr b="1" i="1" lang="en-GB" sz="1600" u="sng"/>
              <a:t>Documents endorsed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p:txBody>
      </p:sp>
      <p:sp>
        <p:nvSpPr>
          <p:cNvPr id="121" name="Google Shape;121;p16"/>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2700"/>
              <a:t>3</a:t>
            </a:r>
            <a:r>
              <a:rPr lang="en-GB" sz="2600"/>
              <a:t>.2 </a:t>
            </a:r>
            <a:r>
              <a:rPr lang="en-GB" sz="2600"/>
              <a:t>WGClimate Update on SBSTA and COP, Recent Activities </a:t>
            </a:r>
            <a:endParaRPr sz="2600"/>
          </a:p>
          <a:p>
            <a:pPr indent="0" lvl="0" marL="0" rtl="0" algn="l">
              <a:spcBef>
                <a:spcPts val="0"/>
              </a:spcBef>
              <a:spcAft>
                <a:spcPts val="0"/>
              </a:spcAft>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400"/>
          </a:p>
          <a:p>
            <a:pPr indent="0" lvl="0" marL="0" rtl="0" algn="l">
              <a:spcBef>
                <a:spcPts val="0"/>
              </a:spcBef>
              <a:spcAft>
                <a:spcPts val="0"/>
              </a:spcAft>
              <a:buNone/>
            </a:pPr>
            <a:r>
              <a:t/>
            </a:r>
            <a:endParaRPr sz="34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17"/>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WMO initiative on an international framework for coordination is very welcome and space agencies are engaging appropriately.</a:t>
            </a:r>
            <a:endParaRPr b="1" i="1" sz="1600"/>
          </a:p>
          <a:p>
            <a:pPr indent="-330200" lvl="1" marL="914400" rtl="0" algn="l">
              <a:lnSpc>
                <a:spcPct val="150000"/>
              </a:lnSpc>
              <a:spcBef>
                <a:spcPts val="0"/>
              </a:spcBef>
              <a:spcAft>
                <a:spcPts val="0"/>
              </a:spcAft>
              <a:buSzPts val="1600"/>
              <a:buChar char="➢"/>
            </a:pPr>
            <a:r>
              <a:rPr b="1" i="1" lang="en-GB" sz="1600"/>
              <a:t>Next steps on Roadmap explained inc: efforts to integrate CO2 and CH4 based inventories using fluxes from total column data and fossil emissions from high-resolution plume mappers; nascent efforts to develop greenhouse gas information systems (e.g. COCO2, IMEO, NASA)</a:t>
            </a:r>
            <a:endParaRPr b="1" i="1" sz="1600"/>
          </a:p>
          <a:p>
            <a:pPr indent="-330200" lvl="1" marL="914400" rtl="0" algn="l">
              <a:lnSpc>
                <a:spcPct val="150000"/>
              </a:lnSpc>
              <a:spcBef>
                <a:spcPts val="0"/>
              </a:spcBef>
              <a:spcAft>
                <a:spcPts val="0"/>
              </a:spcAft>
              <a:buSzPts val="1600"/>
              <a:buChar char="➢"/>
            </a:pPr>
            <a:r>
              <a:rPr b="1" i="1" lang="en-GB" sz="1600"/>
              <a:t>Team looking forward towards GST2 and beyond</a:t>
            </a:r>
            <a:endParaRPr b="1" i="1" sz="1600"/>
          </a:p>
          <a:p>
            <a:pPr indent="-330200" lvl="0" marL="457200" rtl="0" algn="l">
              <a:lnSpc>
                <a:spcPct val="150000"/>
              </a:lnSpc>
              <a:spcBef>
                <a:spcPts val="0"/>
              </a:spcBef>
              <a:spcAft>
                <a:spcPts val="0"/>
              </a:spcAft>
              <a:buSzPts val="1600"/>
              <a:buChar char="❖"/>
            </a:pPr>
            <a:r>
              <a:rPr b="1" i="1" lang="en-GB" sz="1600" u="sng"/>
              <a:t>Action and Decisions recorded</a:t>
            </a:r>
            <a:endParaRPr b="1" i="1" sz="1600" u="sng"/>
          </a:p>
          <a:p>
            <a:pPr indent="-330200" lvl="1" marL="914400" rtl="0" algn="l">
              <a:lnSpc>
                <a:spcPct val="150000"/>
              </a:lnSpc>
              <a:spcBef>
                <a:spcPts val="0"/>
              </a:spcBef>
              <a:spcAft>
                <a:spcPts val="0"/>
              </a:spcAft>
              <a:buSzPts val="1600"/>
              <a:buChar char="➢"/>
            </a:pPr>
            <a:r>
              <a:rPr b="1" i="1" lang="en-GB" sz="1600"/>
              <a:t>N/A</a:t>
            </a:r>
            <a:endParaRPr b="1" i="1" sz="1600"/>
          </a:p>
          <a:p>
            <a:pPr indent="-330200" lvl="0" marL="457200" rtl="0" algn="l">
              <a:lnSpc>
                <a:spcPct val="150000"/>
              </a:lnSpc>
              <a:spcBef>
                <a:spcPts val="0"/>
              </a:spcBef>
              <a:spcAft>
                <a:spcPts val="0"/>
              </a:spcAft>
              <a:buSzPts val="1600"/>
              <a:buChar char="❖"/>
            </a:pPr>
            <a:r>
              <a:rPr b="1" i="1" lang="en-GB" sz="1600" u="sng"/>
              <a:t>Documents endorsed</a:t>
            </a:r>
            <a:endParaRPr b="1" i="1" sz="1600" u="sng"/>
          </a:p>
          <a:p>
            <a:pPr indent="-330200" lvl="1" marL="914400" rtl="0" algn="l">
              <a:lnSpc>
                <a:spcPct val="150000"/>
              </a:lnSpc>
              <a:spcBef>
                <a:spcPts val="0"/>
              </a:spcBef>
              <a:spcAft>
                <a:spcPts val="0"/>
              </a:spcAft>
              <a:buSzPts val="1600"/>
              <a:buChar char="➢"/>
            </a:pPr>
            <a:r>
              <a:rPr b="1" i="1" lang="en-GB" sz="1600"/>
              <a:t>N/A</a:t>
            </a:r>
            <a:endParaRPr b="1" i="1" sz="1600"/>
          </a:p>
        </p:txBody>
      </p:sp>
      <p:sp>
        <p:nvSpPr>
          <p:cNvPr id="127" name="Google Shape;127;p17"/>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3300"/>
              <a:t>3.3 GHG Roadmap Update</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400"/>
          </a:p>
          <a:p>
            <a:pPr indent="0" lvl="0" marL="0" rtl="0" algn="l">
              <a:spcBef>
                <a:spcPts val="0"/>
              </a:spcBef>
              <a:spcAft>
                <a:spcPts val="0"/>
              </a:spcAft>
              <a:buNone/>
            </a:pPr>
            <a:r>
              <a:t/>
            </a:r>
            <a:endParaRPr sz="34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18"/>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A CEOS-TOPC AFOLU Workshop was held last week (12 Sep, ESRIN) which brought together the team along with the Terrestrial Observation Panel for Climate (TOPC). The workshop was structured along the lines of the AFOLU thematic expert teams, along with aspects of global assessments and synthesis, national climate policy, and GHG inventories.</a:t>
            </a:r>
            <a:endParaRPr b="1" i="1" sz="1600"/>
          </a:p>
          <a:p>
            <a:pPr indent="-330200" lvl="1" marL="914400" rtl="0" algn="l">
              <a:lnSpc>
                <a:spcPct val="150000"/>
              </a:lnSpc>
              <a:spcBef>
                <a:spcPts val="0"/>
              </a:spcBef>
              <a:spcAft>
                <a:spcPts val="0"/>
              </a:spcAft>
              <a:buSzPts val="1600"/>
              <a:buChar char="➢"/>
            </a:pPr>
            <a:r>
              <a:rPr b="1" i="1" lang="en-GB" sz="1600"/>
              <a:t>The workshop affirmed AFOLU is a ‘generational challenge’ that CEOS should attempt to rise to and provides a framework for long-term coordination to 2035 (GST1, GST2, GST3)</a:t>
            </a:r>
            <a:endParaRPr b="1" i="1" sz="1600"/>
          </a:p>
          <a:p>
            <a:pPr indent="-330200" lvl="1" marL="914400" rtl="0" algn="l">
              <a:lnSpc>
                <a:spcPct val="150000"/>
              </a:lnSpc>
              <a:spcBef>
                <a:spcPts val="0"/>
              </a:spcBef>
              <a:spcAft>
                <a:spcPts val="0"/>
              </a:spcAft>
              <a:buSzPts val="1600"/>
              <a:buChar char="➢"/>
            </a:pPr>
            <a:r>
              <a:rPr b="1" i="1" lang="en-GB" sz="1600"/>
              <a:t>It was clear from the discussion that contributions from agencies or other resources are required to progress the activity, and realise its ambitions.</a:t>
            </a:r>
            <a:endParaRPr b="1" i="1" sz="1600"/>
          </a:p>
          <a:p>
            <a:pPr indent="-330200" lvl="1" marL="914400" rtl="0" algn="l">
              <a:lnSpc>
                <a:spcPct val="150000"/>
              </a:lnSpc>
              <a:spcBef>
                <a:spcPts val="0"/>
              </a:spcBef>
              <a:spcAft>
                <a:spcPts val="0"/>
              </a:spcAft>
              <a:buSzPts val="1600"/>
              <a:buChar char="➢"/>
            </a:pPr>
            <a:r>
              <a:rPr b="1" i="1" lang="en-GB" sz="1600"/>
              <a:t>The team plans to regroup and refocus its efforts to get the Roadmap done by end 2023</a:t>
            </a:r>
            <a:endParaRPr b="1" i="1" sz="1600"/>
          </a:p>
          <a:p>
            <a:pPr indent="-330200" lvl="0" marL="457200" rtl="0" algn="l">
              <a:lnSpc>
                <a:spcPct val="150000"/>
              </a:lnSpc>
              <a:spcBef>
                <a:spcPts val="0"/>
              </a:spcBef>
              <a:spcAft>
                <a:spcPts val="0"/>
              </a:spcAft>
              <a:buSzPts val="1600"/>
              <a:buChar char="❖"/>
            </a:pPr>
            <a:r>
              <a:rPr b="1" i="1" lang="en-GB" sz="1600" u="sng"/>
              <a:t>Action and Decisions recorded</a:t>
            </a:r>
            <a:endParaRPr b="1" i="1" sz="1600" u="sng"/>
          </a:p>
          <a:p>
            <a:pPr indent="-330200" lvl="1" marL="914400" rtl="0" algn="l">
              <a:lnSpc>
                <a:spcPct val="150000"/>
              </a:lnSpc>
              <a:spcBef>
                <a:spcPts val="0"/>
              </a:spcBef>
              <a:spcAft>
                <a:spcPts val="0"/>
              </a:spcAft>
              <a:buSzPts val="1600"/>
              <a:buChar char="➢"/>
            </a:pPr>
            <a:r>
              <a:rPr b="1" i="1" lang="en-GB" sz="1600"/>
              <a:t>None</a:t>
            </a:r>
            <a:endParaRPr b="1" i="1" sz="1600"/>
          </a:p>
        </p:txBody>
      </p:sp>
      <p:sp>
        <p:nvSpPr>
          <p:cNvPr id="133" name="Google Shape;133;p18"/>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3300"/>
              <a:t>3.4 AFOLU Roadmap Update</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400"/>
          </a:p>
          <a:p>
            <a:pPr indent="0" lvl="0" marL="0" rtl="0" algn="l">
              <a:spcBef>
                <a:spcPts val="0"/>
              </a:spcBef>
              <a:spcAft>
                <a:spcPts val="0"/>
              </a:spcAft>
              <a:buNone/>
            </a:pPr>
            <a:r>
              <a:t/>
            </a:r>
            <a:endParaRPr sz="34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19"/>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This Workshop was held in November 2021, and took into account evolving policy needs seeking to provide a comprehensive picture for decades to come. This includes the capability to provide integrated observations of GHG emission plumes (and their reduction) over the next 15-30 years. </a:t>
            </a:r>
            <a:endParaRPr b="1" i="1" sz="1600"/>
          </a:p>
          <a:p>
            <a:pPr indent="-330200" lvl="1" marL="914400" rtl="0" algn="l">
              <a:lnSpc>
                <a:spcPct val="150000"/>
              </a:lnSpc>
              <a:spcBef>
                <a:spcPts val="0"/>
              </a:spcBef>
              <a:spcAft>
                <a:spcPts val="0"/>
              </a:spcAft>
              <a:buSzPts val="1600"/>
              <a:buChar char="➢"/>
            </a:pPr>
            <a:r>
              <a:rPr b="1" i="1" lang="en-GB" sz="1600"/>
              <a:t>A final report will be released by the end of year, with a first draft to be sent to attendees in October.</a:t>
            </a:r>
            <a:endParaRPr b="1" i="1" sz="1600"/>
          </a:p>
          <a:p>
            <a:pPr indent="-330200" lvl="0" marL="457200" rtl="0" algn="l">
              <a:lnSpc>
                <a:spcPct val="150000"/>
              </a:lnSpc>
              <a:spcBef>
                <a:spcPts val="0"/>
              </a:spcBef>
              <a:spcAft>
                <a:spcPts val="0"/>
              </a:spcAft>
              <a:buSzPts val="1600"/>
              <a:buChar char="❖"/>
            </a:pPr>
            <a:r>
              <a:rPr b="1" i="1" lang="en-GB" sz="1600" u="sng"/>
              <a:t>Action and Decisions recorded</a:t>
            </a:r>
            <a:endParaRPr b="1" i="1" sz="1600" u="sng"/>
          </a:p>
          <a:p>
            <a:pPr indent="-330200" lvl="1" marL="914400" rtl="0" algn="l">
              <a:lnSpc>
                <a:spcPct val="150000"/>
              </a:lnSpc>
              <a:spcBef>
                <a:spcPts val="0"/>
              </a:spcBef>
              <a:spcAft>
                <a:spcPts val="0"/>
              </a:spcAft>
              <a:buSzPts val="1600"/>
              <a:buChar char="➢"/>
            </a:pPr>
            <a:r>
              <a:rPr b="1" i="1" lang="en-GB" sz="1600"/>
              <a:t>None</a:t>
            </a:r>
            <a:endParaRPr b="1" i="1" sz="1600"/>
          </a:p>
          <a:p>
            <a:pPr indent="-330200" lvl="0" marL="457200" rtl="0" algn="l">
              <a:lnSpc>
                <a:spcPct val="150000"/>
              </a:lnSpc>
              <a:spcBef>
                <a:spcPts val="0"/>
              </a:spcBef>
              <a:spcAft>
                <a:spcPts val="0"/>
              </a:spcAft>
              <a:buSzPts val="1600"/>
              <a:buChar char="❖"/>
            </a:pPr>
            <a:r>
              <a:rPr b="1" i="1" lang="en-GB" sz="1600" u="sng"/>
              <a:t>Documents endorsed</a:t>
            </a:r>
            <a:endParaRPr b="1" i="1" sz="1600" u="sng"/>
          </a:p>
          <a:p>
            <a:pPr indent="-330200" lvl="1" marL="914400" rtl="0" algn="l">
              <a:lnSpc>
                <a:spcPct val="150000"/>
              </a:lnSpc>
              <a:spcBef>
                <a:spcPts val="0"/>
              </a:spcBef>
              <a:spcAft>
                <a:spcPts val="0"/>
              </a:spcAft>
              <a:buSzPts val="1600"/>
              <a:buChar char="➢"/>
            </a:pPr>
            <a:r>
              <a:rPr b="1" i="1" lang="en-GB" sz="1600"/>
              <a:t>None</a:t>
            </a:r>
            <a:endParaRPr b="1" i="1" sz="1600"/>
          </a:p>
        </p:txBody>
      </p:sp>
      <p:sp>
        <p:nvSpPr>
          <p:cNvPr id="139" name="Google Shape;139;p19"/>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3300"/>
              <a:t>3.5 </a:t>
            </a:r>
            <a:r>
              <a:rPr lang="en-GB" sz="3300"/>
              <a:t>JRC Workshop Report</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400"/>
          </a:p>
          <a:p>
            <a:pPr indent="0" lvl="0" marL="0" rtl="0" algn="l">
              <a:spcBef>
                <a:spcPts val="0"/>
              </a:spcBef>
              <a:spcAft>
                <a:spcPts val="0"/>
              </a:spcAft>
              <a:buNone/>
            </a:pPr>
            <a:r>
              <a:t/>
            </a:r>
            <a:endParaRPr sz="34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0"/>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The GCOS Implementation Plan (IP) has typically been updated every 5-6 years, with the latest update coming this year (2022). This year’s IP has a different structure with fewer, more focused, and better integrated actions with a clearer means of assessment and stakeholders.</a:t>
            </a:r>
            <a:endParaRPr b="1" i="1" sz="1600"/>
          </a:p>
          <a:p>
            <a:pPr indent="-330200" lvl="1" marL="914400" rtl="0" algn="l">
              <a:lnSpc>
                <a:spcPct val="150000"/>
              </a:lnSpc>
              <a:spcBef>
                <a:spcPts val="0"/>
              </a:spcBef>
              <a:spcAft>
                <a:spcPts val="0"/>
              </a:spcAft>
              <a:buSzPts val="1600"/>
              <a:buChar char="➢"/>
            </a:pPr>
            <a:r>
              <a:rPr b="1" i="1" lang="en-GB" sz="1600"/>
              <a:t>A number of actions of relevance to space agencies</a:t>
            </a:r>
            <a:endParaRPr b="1" i="1" sz="1600"/>
          </a:p>
          <a:p>
            <a:pPr indent="-330200" lvl="1" marL="914400" rtl="0" algn="l">
              <a:lnSpc>
                <a:spcPct val="150000"/>
              </a:lnSpc>
              <a:spcBef>
                <a:spcPts val="0"/>
              </a:spcBef>
              <a:spcAft>
                <a:spcPts val="0"/>
              </a:spcAft>
              <a:buSzPts val="1600"/>
              <a:buChar char="➢"/>
            </a:pPr>
            <a:r>
              <a:rPr b="1" i="1" lang="en-GB" sz="1600"/>
              <a:t>Expect that the GCOS IP can be a framing reference for a lot of activities around UNFCCC. Will be presented at the Earth Information Day.</a:t>
            </a:r>
            <a:endParaRPr b="1" i="1" sz="1600"/>
          </a:p>
          <a:p>
            <a:pPr indent="-330200" lvl="0" marL="457200" rtl="0" algn="l">
              <a:lnSpc>
                <a:spcPct val="150000"/>
              </a:lnSpc>
              <a:spcBef>
                <a:spcPts val="0"/>
              </a:spcBef>
              <a:spcAft>
                <a:spcPts val="0"/>
              </a:spcAft>
              <a:buSzPts val="1600"/>
              <a:buChar char="❖"/>
            </a:pPr>
            <a:r>
              <a:rPr b="1" i="1" lang="en-GB" sz="1600" u="sng"/>
              <a:t>Action and Decisions recorded</a:t>
            </a:r>
            <a:endParaRPr b="1" i="1" sz="1600" u="sng"/>
          </a:p>
          <a:p>
            <a:pPr indent="-330200" lvl="1" marL="914400" rtl="0" algn="l">
              <a:lnSpc>
                <a:spcPct val="150000"/>
              </a:lnSpc>
              <a:spcBef>
                <a:spcPts val="0"/>
              </a:spcBef>
              <a:spcAft>
                <a:spcPts val="0"/>
              </a:spcAft>
              <a:buSzPts val="1600"/>
              <a:buChar char="➢"/>
            </a:pPr>
            <a:r>
              <a:rPr b="1" i="1" lang="en-GB" sz="1600"/>
              <a:t>None</a:t>
            </a:r>
            <a:endParaRPr b="1" i="1" sz="1600"/>
          </a:p>
          <a:p>
            <a:pPr indent="-330200" lvl="0" marL="457200" rtl="0" algn="l">
              <a:lnSpc>
                <a:spcPct val="150000"/>
              </a:lnSpc>
              <a:spcBef>
                <a:spcPts val="0"/>
              </a:spcBef>
              <a:spcAft>
                <a:spcPts val="0"/>
              </a:spcAft>
              <a:buSzPts val="1600"/>
              <a:buChar char="❖"/>
            </a:pPr>
            <a:r>
              <a:rPr b="1" i="1" lang="en-GB" sz="1600" u="sng"/>
              <a:t>Documents endorsed</a:t>
            </a:r>
            <a:endParaRPr b="1" i="1" sz="1600" u="sng"/>
          </a:p>
          <a:p>
            <a:pPr indent="-330200" lvl="1" marL="914400" rtl="0" algn="l">
              <a:lnSpc>
                <a:spcPct val="150000"/>
              </a:lnSpc>
              <a:spcBef>
                <a:spcPts val="0"/>
              </a:spcBef>
              <a:spcAft>
                <a:spcPts val="0"/>
              </a:spcAft>
              <a:buSzPts val="1600"/>
              <a:buChar char="➢"/>
            </a:pPr>
            <a:r>
              <a:rPr b="1" i="1" lang="en-GB" sz="1600"/>
              <a:t>None</a:t>
            </a:r>
            <a:endParaRPr b="1" i="1" sz="1600"/>
          </a:p>
        </p:txBody>
      </p:sp>
      <p:sp>
        <p:nvSpPr>
          <p:cNvPr id="145" name="Google Shape;145;p20"/>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3300"/>
              <a:t>3.6 </a:t>
            </a:r>
            <a:r>
              <a:rPr lang="en-GB" sz="3300"/>
              <a:t>GCOS Implementation Plan Update</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400"/>
          </a:p>
          <a:p>
            <a:pPr indent="0" lvl="0" marL="0" rtl="0" algn="l">
              <a:spcBef>
                <a:spcPts val="0"/>
              </a:spcBef>
              <a:spcAft>
                <a:spcPts val="0"/>
              </a:spcAft>
              <a:buNone/>
            </a:pPr>
            <a:r>
              <a:t/>
            </a:r>
            <a:endParaRPr sz="34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1"/>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The Methane Alert and Response System (MARS) has been developed as a response to the global methane pledge. This pledge has now been signed by &gt;120 countries.</a:t>
            </a:r>
            <a:endParaRPr b="1" i="1" sz="1600"/>
          </a:p>
          <a:p>
            <a:pPr indent="-330200" lvl="1" marL="914400" rtl="0" algn="l">
              <a:lnSpc>
                <a:spcPct val="150000"/>
              </a:lnSpc>
              <a:spcBef>
                <a:spcPts val="0"/>
              </a:spcBef>
              <a:spcAft>
                <a:spcPts val="0"/>
              </a:spcAft>
              <a:buSzPts val="1600"/>
              <a:buChar char="➢"/>
            </a:pPr>
            <a:r>
              <a:rPr b="1" i="1" lang="en-GB" sz="1600"/>
              <a:t>&gt;50% of global methane emissions are anthropogenic, meaning this is an area where actions taken can make a difference.</a:t>
            </a:r>
            <a:endParaRPr b="1" i="1" sz="1600"/>
          </a:p>
          <a:p>
            <a:pPr indent="-330200" lvl="1" marL="914400" rtl="0" algn="l">
              <a:lnSpc>
                <a:spcPct val="150000"/>
              </a:lnSpc>
              <a:spcBef>
                <a:spcPts val="0"/>
              </a:spcBef>
              <a:spcAft>
                <a:spcPts val="0"/>
              </a:spcAft>
              <a:buSzPts val="1600"/>
              <a:buChar char="➢"/>
            </a:pPr>
            <a:r>
              <a:rPr b="1" i="1" lang="en-GB" sz="1600"/>
              <a:t>MARS is one output of IMEO, which aims to catalyse reductions of methane emissions using transparent, data driven approaches. It uses satellite remote sensing for detection and attribution of methane plumes from point sources and will include notification and mitigation-tracking workflows.</a:t>
            </a:r>
            <a:endParaRPr b="1" i="1" sz="1600"/>
          </a:p>
          <a:p>
            <a:pPr indent="-330200" lvl="1" marL="914400" rtl="0" algn="l">
              <a:lnSpc>
                <a:spcPct val="150000"/>
              </a:lnSpc>
              <a:spcBef>
                <a:spcPts val="0"/>
              </a:spcBef>
              <a:spcAft>
                <a:spcPts val="0"/>
              </a:spcAft>
              <a:buSzPts val="1600"/>
              <a:buChar char="➢"/>
            </a:pPr>
            <a:r>
              <a:rPr b="1" i="1" lang="en-GB" sz="1600"/>
              <a:t>Several requests for CEOS support on data, algorithms and validation of CH4 plume detection and subsequent flux rate quantification</a:t>
            </a:r>
            <a:endParaRPr b="1" i="1" sz="1600"/>
          </a:p>
          <a:p>
            <a:pPr indent="-330200" lvl="0" marL="457200" rtl="0" algn="l">
              <a:lnSpc>
                <a:spcPct val="150000"/>
              </a:lnSpc>
              <a:spcBef>
                <a:spcPts val="0"/>
              </a:spcBef>
              <a:spcAft>
                <a:spcPts val="0"/>
              </a:spcAft>
              <a:buSzPts val="1600"/>
              <a:buChar char="❖"/>
            </a:pPr>
            <a:r>
              <a:rPr b="1" i="1" lang="en-GB" sz="1600" u="sng"/>
              <a:t>Action and Decisions recorded</a:t>
            </a:r>
            <a:endParaRPr b="1" i="1" sz="1600" u="sng"/>
          </a:p>
          <a:p>
            <a:pPr indent="-330200" lvl="1" marL="914400" rtl="0" algn="l">
              <a:lnSpc>
                <a:spcPct val="150000"/>
              </a:lnSpc>
              <a:spcBef>
                <a:spcPts val="0"/>
              </a:spcBef>
              <a:spcAft>
                <a:spcPts val="0"/>
              </a:spcAft>
              <a:buSzPts val="1600"/>
              <a:buChar char="➢"/>
            </a:pPr>
            <a:r>
              <a:rPr b="1" i="1" lang="en-GB" sz="1600"/>
              <a:t>SIT Chair will follow up with relevant agencies and CEOS teams on the cooperation requests submitted by IMEO to CEOS through the recent letter and TW presentation and bring an update to CEOS Plenary</a:t>
            </a:r>
            <a:endParaRPr b="1" i="1" sz="1600"/>
          </a:p>
          <a:p>
            <a:pPr indent="0" lvl="0" marL="457200" rtl="0" algn="l">
              <a:lnSpc>
                <a:spcPct val="150000"/>
              </a:lnSpc>
              <a:spcBef>
                <a:spcPts val="1000"/>
              </a:spcBef>
              <a:spcAft>
                <a:spcPts val="0"/>
              </a:spcAft>
              <a:buNone/>
            </a:pPr>
            <a:r>
              <a:t/>
            </a:r>
            <a:endParaRPr b="1" i="1" sz="1600"/>
          </a:p>
        </p:txBody>
      </p:sp>
      <p:sp>
        <p:nvSpPr>
          <p:cNvPr id="151" name="Google Shape;151;p21"/>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3300"/>
              <a:t>3.7 </a:t>
            </a:r>
            <a:r>
              <a:rPr lang="en-GB" sz="3300"/>
              <a:t>IMEO Update and Technical Needs</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400"/>
          </a:p>
          <a:p>
            <a:pPr indent="0" lvl="0" marL="0" rtl="0" algn="l">
              <a:spcBef>
                <a:spcPts val="0"/>
              </a:spcBef>
              <a:spcAft>
                <a:spcPts val="0"/>
              </a:spcAft>
              <a:buNone/>
            </a:pPr>
            <a:r>
              <a:t/>
            </a:r>
            <a:endParaRPr sz="34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2"/>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Ocean Carbon from Space Workshop was held in February 2022 and strongly attended with around 450 participants. All presentations and posters are available on the workshop website, together with the synthesis, by every chair of their session’s discussion outcomes. </a:t>
            </a:r>
            <a:endParaRPr b="1" i="1" sz="1600"/>
          </a:p>
          <a:p>
            <a:pPr indent="-330200" lvl="1" marL="914400" rtl="0" algn="l">
              <a:lnSpc>
                <a:spcPct val="150000"/>
              </a:lnSpc>
              <a:spcBef>
                <a:spcPts val="0"/>
              </a:spcBef>
              <a:spcAft>
                <a:spcPts val="0"/>
              </a:spcAft>
              <a:buSzPts val="1600"/>
              <a:buChar char="➢"/>
            </a:pPr>
            <a:r>
              <a:rPr b="1" i="1" lang="en-GB" sz="1600"/>
              <a:t>A community white paper gathering the workshop’s outcome and recommendations has been submitted for publication to the Earth System Reviews Aquatic Carbon From Space Special Issue. First manuscripts to be published by the end of 2022 and the issue completed by the end of Q1 of 2023 (or Q2 at the latest). </a:t>
            </a:r>
            <a:endParaRPr b="1" i="1" sz="1600"/>
          </a:p>
          <a:p>
            <a:pPr indent="-330200" lvl="1" marL="914400" rtl="0" algn="l">
              <a:lnSpc>
                <a:spcPct val="150000"/>
              </a:lnSpc>
              <a:spcBef>
                <a:spcPts val="0"/>
              </a:spcBef>
              <a:spcAft>
                <a:spcPts val="0"/>
              </a:spcAft>
              <a:buSzPts val="1600"/>
              <a:buChar char="➢"/>
            </a:pPr>
            <a:r>
              <a:rPr b="1" i="1" lang="en-GB" sz="1600"/>
              <a:t>Strong momentum around the Aquatic carbon from space topic, a key component of the Global Carbon Budget. Space Agencies will further advance toward an OCR-VC led CEOS Aquatic Carbon Roadmap, as the Aquatic leg of the CEOS GHG and AFOLU roadmaps. </a:t>
            </a:r>
            <a:endParaRPr b="1" i="1" sz="1600"/>
          </a:p>
          <a:p>
            <a:pPr indent="-330200" lvl="0" marL="457200" rtl="0" algn="l">
              <a:lnSpc>
                <a:spcPct val="150000"/>
              </a:lnSpc>
              <a:spcBef>
                <a:spcPts val="0"/>
              </a:spcBef>
              <a:spcAft>
                <a:spcPts val="0"/>
              </a:spcAft>
              <a:buSzPts val="1600"/>
              <a:buChar char="❖"/>
            </a:pPr>
            <a:r>
              <a:rPr b="1" i="1" lang="en-GB" sz="1600" u="sng"/>
              <a:t>Action and Decisions recorded</a:t>
            </a:r>
            <a:endParaRPr b="1" i="1" sz="1600" u="sng"/>
          </a:p>
          <a:p>
            <a:pPr indent="-330200" lvl="1" marL="914400" rtl="0" algn="l">
              <a:lnSpc>
                <a:spcPct val="150000"/>
              </a:lnSpc>
              <a:spcBef>
                <a:spcPts val="0"/>
              </a:spcBef>
              <a:spcAft>
                <a:spcPts val="0"/>
              </a:spcAft>
              <a:buSzPts val="1600"/>
              <a:buChar char="➢"/>
            </a:pPr>
            <a:r>
              <a:rPr b="1" i="1" lang="en-GB" sz="1600"/>
              <a:t>None</a:t>
            </a:r>
            <a:endParaRPr b="1" i="1" sz="1600"/>
          </a:p>
        </p:txBody>
      </p:sp>
      <p:sp>
        <p:nvSpPr>
          <p:cNvPr id="157" name="Google Shape;157;p22"/>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3300"/>
              <a:t>3.8 Ocean Carbon Special Report</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400"/>
          </a:p>
          <a:p>
            <a:pPr indent="0" lvl="0" marL="0" rtl="0" algn="l">
              <a:spcBef>
                <a:spcPts val="0"/>
              </a:spcBef>
              <a:spcAft>
                <a:spcPts val="0"/>
              </a:spcAft>
              <a:buNone/>
            </a:pPr>
            <a:r>
              <a:t/>
            </a:r>
            <a:endParaRPr sz="34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3"/>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Iris-Amata Dion took up duty as GEO-TREES executive as of 15th June - funded for two years by CNES and hosted by Jérôme Chave’s Evolution et Diversité Biologique Lab at CNRS.</a:t>
            </a:r>
            <a:endParaRPr b="1" i="1" sz="1600"/>
          </a:p>
          <a:p>
            <a:pPr indent="-330200" lvl="1" marL="914400" rtl="0" algn="l">
              <a:lnSpc>
                <a:spcPct val="150000"/>
              </a:lnSpc>
              <a:spcBef>
                <a:spcPts val="0"/>
              </a:spcBef>
              <a:spcAft>
                <a:spcPts val="0"/>
              </a:spcAft>
              <a:buSzPts val="1600"/>
              <a:buChar char="➢"/>
            </a:pPr>
            <a:r>
              <a:rPr b="1" i="1" lang="en-GB" sz="1600"/>
              <a:t>GEO-TREES Governance and Implementation Plan draft is ready and due for revision and acceptance by the GEO-TREES steering board.</a:t>
            </a:r>
            <a:endParaRPr b="1" i="1" sz="1600"/>
          </a:p>
          <a:p>
            <a:pPr indent="-330200" lvl="1" marL="914400" rtl="0" algn="l">
              <a:lnSpc>
                <a:spcPct val="150000"/>
              </a:lnSpc>
              <a:spcBef>
                <a:spcPts val="0"/>
              </a:spcBef>
              <a:spcAft>
                <a:spcPts val="0"/>
              </a:spcAft>
              <a:buSzPts val="1600"/>
              <a:buChar char="➢"/>
            </a:pPr>
            <a:r>
              <a:rPr b="1" i="1" lang="en-GB" sz="1600"/>
              <a:t>GEO-TREES Trust Fund set up has been started with the GEO secretariat.</a:t>
            </a:r>
            <a:endParaRPr b="1" i="1" sz="1600"/>
          </a:p>
          <a:p>
            <a:pPr indent="-330200" lvl="1" marL="914400" rtl="0" algn="l">
              <a:lnSpc>
                <a:spcPct val="150000"/>
              </a:lnSpc>
              <a:spcBef>
                <a:spcPts val="0"/>
              </a:spcBef>
              <a:spcAft>
                <a:spcPts val="0"/>
              </a:spcAft>
              <a:buSzPts val="1600"/>
              <a:buChar char="➢"/>
            </a:pPr>
            <a:r>
              <a:rPr b="1" i="1" lang="en-GB" sz="1600"/>
              <a:t>Securing funding remains a challenge, though an initial funding is due to be secured (private company).</a:t>
            </a:r>
            <a:endParaRPr b="1" i="1" sz="1600"/>
          </a:p>
          <a:p>
            <a:pPr indent="0" lvl="0" marL="914400" rtl="0" algn="l">
              <a:lnSpc>
                <a:spcPct val="150000"/>
              </a:lnSpc>
              <a:spcBef>
                <a:spcPts val="1000"/>
              </a:spcBef>
              <a:spcAft>
                <a:spcPts val="0"/>
              </a:spcAft>
              <a:buNone/>
            </a:pPr>
            <a:r>
              <a:t/>
            </a:r>
            <a:endParaRPr b="1" i="1" sz="1600"/>
          </a:p>
          <a:p>
            <a:pPr indent="-330200" lvl="0" marL="457200" rtl="0" algn="l">
              <a:lnSpc>
                <a:spcPct val="150000"/>
              </a:lnSpc>
              <a:spcBef>
                <a:spcPts val="1000"/>
              </a:spcBef>
              <a:spcAft>
                <a:spcPts val="0"/>
              </a:spcAft>
              <a:buSzPts val="1600"/>
              <a:buChar char="❖"/>
            </a:pPr>
            <a:r>
              <a:rPr b="1" i="1" lang="en-GB" sz="1600" u="sng"/>
              <a:t>Action and Decisions recorded</a:t>
            </a:r>
            <a:endParaRPr b="1" i="1" sz="1600" u="sng"/>
          </a:p>
          <a:p>
            <a:pPr indent="-330200" lvl="1" marL="914400" rtl="0" algn="l">
              <a:lnSpc>
                <a:spcPct val="150000"/>
              </a:lnSpc>
              <a:spcBef>
                <a:spcPts val="0"/>
              </a:spcBef>
              <a:spcAft>
                <a:spcPts val="0"/>
              </a:spcAft>
              <a:buSzPts val="1600"/>
              <a:buChar char="➢"/>
            </a:pPr>
            <a:r>
              <a:rPr b="1" i="1" lang="en-GB" sz="1600"/>
              <a:t>None</a:t>
            </a:r>
            <a:endParaRPr b="1" i="1" sz="1600"/>
          </a:p>
        </p:txBody>
      </p:sp>
      <p:sp>
        <p:nvSpPr>
          <p:cNvPr id="163" name="Google Shape;163;p23"/>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3300"/>
              <a:t>3.9 </a:t>
            </a:r>
            <a:r>
              <a:rPr lang="en-GB" sz="3300"/>
              <a:t>GEO-TREES Update</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400"/>
          </a:p>
          <a:p>
            <a:pPr indent="0" lvl="0" marL="0" rtl="0" algn="l">
              <a:spcBef>
                <a:spcPts val="0"/>
              </a:spcBef>
              <a:spcAft>
                <a:spcPts val="0"/>
              </a:spcAft>
              <a:buNone/>
            </a:pPr>
            <a:r>
              <a:t/>
            </a:r>
            <a:endParaRPr sz="34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24"/>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Global, internationally coordinated, sustained GHG monitoring will be needed in order to provide society required information</a:t>
            </a:r>
            <a:endParaRPr b="1" i="1" sz="1600"/>
          </a:p>
          <a:p>
            <a:pPr indent="-330200" lvl="1" marL="914400" rtl="0" algn="l">
              <a:lnSpc>
                <a:spcPct val="150000"/>
              </a:lnSpc>
              <a:spcBef>
                <a:spcPts val="0"/>
              </a:spcBef>
              <a:spcAft>
                <a:spcPts val="0"/>
              </a:spcAft>
              <a:buSzPts val="1600"/>
              <a:buChar char="➢"/>
            </a:pPr>
            <a:r>
              <a:rPr b="1" i="1" lang="en-GB" sz="1600"/>
              <a:t>Greenhouse gas monitoring would benefit from an integrated, internationally coordinated approach to network design, operation and use of observations to support GHG flux estimation</a:t>
            </a:r>
            <a:endParaRPr b="1" i="1" sz="1600"/>
          </a:p>
          <a:p>
            <a:pPr indent="-330200" lvl="1" marL="914400" rtl="0" algn="l">
              <a:lnSpc>
                <a:spcPct val="150000"/>
              </a:lnSpc>
              <a:spcBef>
                <a:spcPts val="0"/>
              </a:spcBef>
              <a:spcAft>
                <a:spcPts val="0"/>
              </a:spcAft>
              <a:buSzPts val="1600"/>
              <a:buChar char="➢"/>
            </a:pPr>
            <a:r>
              <a:rPr b="1" i="1" lang="en-GB" sz="1600"/>
              <a:t>Workshop organized by WMO, May 2022 - “The case for a coordinated GHG Monitoring Infrastructure”</a:t>
            </a:r>
            <a:endParaRPr b="1" i="1" sz="1600"/>
          </a:p>
          <a:p>
            <a:pPr indent="-330200" lvl="1" marL="914400" rtl="0" algn="l">
              <a:lnSpc>
                <a:spcPct val="150000"/>
              </a:lnSpc>
              <a:spcBef>
                <a:spcPts val="0"/>
              </a:spcBef>
              <a:spcAft>
                <a:spcPts val="0"/>
              </a:spcAft>
              <a:buSzPts val="1600"/>
              <a:buChar char="➢"/>
            </a:pPr>
            <a:r>
              <a:rPr b="1" i="1" lang="en-GB" sz="1600"/>
              <a:t>Joint Study Group on GHG Monitoring Infrastructure set up</a:t>
            </a:r>
            <a:endParaRPr b="1" i="1" sz="1600"/>
          </a:p>
          <a:p>
            <a:pPr indent="-330200" lvl="1" marL="914400" rtl="0" algn="l">
              <a:lnSpc>
                <a:spcPct val="150000"/>
              </a:lnSpc>
              <a:spcBef>
                <a:spcPts val="0"/>
              </a:spcBef>
              <a:spcAft>
                <a:spcPts val="0"/>
              </a:spcAft>
              <a:buSzPts val="1600"/>
              <a:buChar char="➢"/>
            </a:pPr>
            <a:r>
              <a:rPr b="1" i="1" lang="en-GB" sz="1600"/>
              <a:t>WMO International Greenhouse Gas Monitoring Symposium in early 2023</a:t>
            </a:r>
            <a:endParaRPr b="1" i="1" sz="1600"/>
          </a:p>
          <a:p>
            <a:pPr indent="-330200" lvl="0" marL="457200" rtl="0" algn="l">
              <a:lnSpc>
                <a:spcPct val="150000"/>
              </a:lnSpc>
              <a:spcBef>
                <a:spcPts val="0"/>
              </a:spcBef>
              <a:spcAft>
                <a:spcPts val="0"/>
              </a:spcAft>
              <a:buSzPts val="1600"/>
              <a:buChar char="❖"/>
            </a:pPr>
            <a:r>
              <a:rPr b="1" i="1" lang="en-GB" sz="1600" u="sng"/>
              <a:t>Action and Decisions recorded</a:t>
            </a:r>
            <a:endParaRPr b="1" i="1" sz="1600" u="sng"/>
          </a:p>
          <a:p>
            <a:pPr indent="-330200" lvl="1" marL="914400" rtl="0" algn="l">
              <a:lnSpc>
                <a:spcPct val="150000"/>
              </a:lnSpc>
              <a:spcBef>
                <a:spcPts val="0"/>
              </a:spcBef>
              <a:spcAft>
                <a:spcPts val="0"/>
              </a:spcAft>
              <a:buSzPts val="1600"/>
              <a:buChar char="➢"/>
            </a:pPr>
            <a:r>
              <a:rPr b="1" i="1" lang="en-GB" sz="1600"/>
              <a:t>None</a:t>
            </a:r>
            <a:endParaRPr b="1" i="1" sz="1600"/>
          </a:p>
          <a:p>
            <a:pPr indent="0" lvl="0" marL="0" rtl="0" algn="l">
              <a:lnSpc>
                <a:spcPct val="150000"/>
              </a:lnSpc>
              <a:spcBef>
                <a:spcPts val="1000"/>
              </a:spcBef>
              <a:spcAft>
                <a:spcPts val="0"/>
              </a:spcAft>
              <a:buNone/>
            </a:pPr>
            <a:r>
              <a:t/>
            </a:r>
            <a:endParaRPr b="1" i="1" sz="1600"/>
          </a:p>
        </p:txBody>
      </p:sp>
      <p:sp>
        <p:nvSpPr>
          <p:cNvPr id="169" name="Google Shape;169;p24"/>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3300"/>
              <a:t>3.10 WMO GHG Monitoring System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400"/>
          </a:p>
          <a:p>
            <a:pPr indent="0" lvl="0" marL="0" rtl="0" algn="l">
              <a:spcBef>
                <a:spcPts val="0"/>
              </a:spcBef>
              <a:spcAft>
                <a:spcPts val="0"/>
              </a:spcAft>
              <a:buNone/>
            </a:pPr>
            <a:r>
              <a:t/>
            </a:r>
            <a:endParaRPr sz="34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25"/>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GEO Work Programme is strongly aligned with Paris Agreement workstreams – Adaptation is the most addressed but delivery needs improving. </a:t>
            </a:r>
            <a:endParaRPr b="1" i="1" sz="1600"/>
          </a:p>
          <a:p>
            <a:pPr indent="-330200" lvl="1" marL="914400" rtl="0" algn="l">
              <a:lnSpc>
                <a:spcPct val="150000"/>
              </a:lnSpc>
              <a:spcBef>
                <a:spcPts val="0"/>
              </a:spcBef>
              <a:spcAft>
                <a:spcPts val="0"/>
              </a:spcAft>
              <a:buSzPts val="1600"/>
              <a:buChar char="➢"/>
            </a:pPr>
            <a:r>
              <a:rPr b="1" i="1" lang="en-GB" sz="1600"/>
              <a:t>GEO supplemental technical guidance helps LDCs and other developing countries to integrate climate science Earth observation information, data, tools into their  NAPs. First guidance by GEOGLAM, followed by other GEO initiatives – launch at GEO Week and COP27.</a:t>
            </a:r>
            <a:endParaRPr b="1" i="1" sz="1600"/>
          </a:p>
          <a:p>
            <a:pPr indent="-330200" lvl="1" marL="914400" rtl="0" algn="l">
              <a:lnSpc>
                <a:spcPct val="150000"/>
              </a:lnSpc>
              <a:spcBef>
                <a:spcPts val="0"/>
              </a:spcBef>
              <a:spcAft>
                <a:spcPts val="0"/>
              </a:spcAft>
              <a:buSzPts val="1600"/>
              <a:buChar char="➢"/>
            </a:pPr>
            <a:r>
              <a:rPr b="1" i="1" lang="en-GB" sz="1600"/>
              <a:t>GEO will participate in Earth Information Day 2022 with GEO initiatives (9 November - tbc) and there will be the GEOGLAM NAP guidance launch at a side event at COP27 (tbc).</a:t>
            </a:r>
            <a:endParaRPr b="1" i="1" sz="1600"/>
          </a:p>
          <a:p>
            <a:pPr indent="-330200" lvl="1" marL="914400" rtl="0" algn="l">
              <a:lnSpc>
                <a:spcPct val="150000"/>
              </a:lnSpc>
              <a:spcBef>
                <a:spcPts val="0"/>
              </a:spcBef>
              <a:spcAft>
                <a:spcPts val="0"/>
              </a:spcAft>
              <a:buSzPts val="1600"/>
              <a:buChar char="➢"/>
            </a:pPr>
            <a:r>
              <a:rPr b="1" i="1" lang="en-GB" sz="1600"/>
              <a:t>GEOGLAM now has a track record of co-developed national crop monitor systems</a:t>
            </a:r>
            <a:endParaRPr b="1" i="1" sz="1600"/>
          </a:p>
          <a:p>
            <a:pPr indent="-330200" lvl="0" marL="457200" rtl="0" algn="l">
              <a:lnSpc>
                <a:spcPct val="150000"/>
              </a:lnSpc>
              <a:spcBef>
                <a:spcPts val="0"/>
              </a:spcBef>
              <a:spcAft>
                <a:spcPts val="0"/>
              </a:spcAft>
              <a:buSzPts val="1600"/>
              <a:buChar char="❖"/>
            </a:pPr>
            <a:r>
              <a:rPr b="1" i="1" lang="en-GB" sz="1600" u="sng"/>
              <a:t>Action and Decisions recorded</a:t>
            </a:r>
            <a:endParaRPr b="1" i="1" sz="1600" u="sng"/>
          </a:p>
          <a:p>
            <a:pPr indent="-330200" lvl="1" marL="914400" rtl="0" algn="l">
              <a:lnSpc>
                <a:spcPct val="150000"/>
              </a:lnSpc>
              <a:spcBef>
                <a:spcPts val="0"/>
              </a:spcBef>
              <a:spcAft>
                <a:spcPts val="0"/>
              </a:spcAft>
              <a:buSzPts val="1600"/>
              <a:buChar char="➢"/>
            </a:pPr>
            <a:r>
              <a:rPr b="1" i="1" lang="en-GB" sz="1600"/>
              <a:t>None</a:t>
            </a:r>
            <a:endParaRPr b="1" i="1" sz="1600"/>
          </a:p>
          <a:p>
            <a:pPr indent="0" lvl="0" marL="0" rtl="0" algn="l">
              <a:lnSpc>
                <a:spcPct val="150000"/>
              </a:lnSpc>
              <a:spcBef>
                <a:spcPts val="1000"/>
              </a:spcBef>
              <a:spcAft>
                <a:spcPts val="0"/>
              </a:spcAft>
              <a:buNone/>
            </a:pPr>
            <a:r>
              <a:t/>
            </a:r>
            <a:endParaRPr b="1" i="1" sz="1600"/>
          </a:p>
        </p:txBody>
      </p:sp>
      <p:sp>
        <p:nvSpPr>
          <p:cNvPr id="175" name="Google Shape;175;p25"/>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3100"/>
              <a:t>3</a:t>
            </a:r>
            <a:r>
              <a:rPr lang="en-GB" sz="3000"/>
              <a:t>.11 GEO Climate Change Working Group Subgroup on Adaptation Update </a:t>
            </a:r>
            <a:endParaRPr sz="3000"/>
          </a:p>
          <a:p>
            <a:pPr indent="0" lvl="0" marL="0" rtl="0" algn="l">
              <a:spcBef>
                <a:spcPts val="0"/>
              </a:spcBef>
              <a:spcAft>
                <a:spcPts val="0"/>
              </a:spcAft>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400"/>
          </a:p>
          <a:p>
            <a:pPr indent="0" lvl="0" marL="0" rtl="0" algn="l">
              <a:spcBef>
                <a:spcPts val="0"/>
              </a:spcBef>
              <a:spcAft>
                <a:spcPts val="0"/>
              </a:spcAft>
              <a:buNone/>
            </a:pPr>
            <a:r>
              <a:t/>
            </a:r>
            <a:endParaRPr sz="3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71" name="Shape 71"/>
        <p:cNvGrpSpPr/>
        <p:nvPr/>
      </p:nvGrpSpPr>
      <p:grpSpPr>
        <a:xfrm>
          <a:off x="0" y="0"/>
          <a:ext cx="0" cy="0"/>
          <a:chOff x="0" y="0"/>
          <a:chExt cx="0" cy="0"/>
        </a:xfrm>
      </p:grpSpPr>
      <p:sp>
        <p:nvSpPr>
          <p:cNvPr id="72" name="Google Shape;72;p8"/>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a:p>
            <a:pPr indent="-330200" lvl="0" marL="457200" rtl="0" algn="l">
              <a:lnSpc>
                <a:spcPct val="150000"/>
              </a:lnSpc>
              <a:spcBef>
                <a:spcPts val="0"/>
              </a:spcBef>
              <a:spcAft>
                <a:spcPts val="0"/>
              </a:spcAft>
              <a:buSzPts val="1600"/>
              <a:buChar char="❖"/>
            </a:pPr>
            <a:r>
              <a:rPr b="1" i="1" lang="en-GB" sz="1600" u="sng"/>
              <a:t>Action and Decisions recorded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a:p>
            <a:pPr indent="-330200" lvl="0" marL="457200" rtl="0" algn="l">
              <a:lnSpc>
                <a:spcPct val="150000"/>
              </a:lnSpc>
              <a:spcBef>
                <a:spcPts val="0"/>
              </a:spcBef>
              <a:spcAft>
                <a:spcPts val="0"/>
              </a:spcAft>
              <a:buSzPts val="1600"/>
              <a:buChar char="❖"/>
            </a:pPr>
            <a:r>
              <a:rPr b="1" i="1" lang="en-GB" sz="1600" u="sng"/>
              <a:t>Documents endorsed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p:txBody>
      </p:sp>
      <p:sp>
        <p:nvSpPr>
          <p:cNvPr id="73" name="Google Shape;73;p8"/>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3700"/>
              <a:t>1.1 </a:t>
            </a:r>
            <a:r>
              <a:rPr lang="en-GB" sz="3700"/>
              <a:t>Welcome and Opening Remarks</a:t>
            </a:r>
            <a:endParaRPr sz="37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26"/>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biodiversity is likely to be one of the themes for CSA’s Chair term 2024, taking advantage of the co-local of CSA and the UN CBD</a:t>
            </a:r>
            <a:endParaRPr b="1" i="1" sz="1600"/>
          </a:p>
          <a:p>
            <a:pPr indent="-330200" lvl="1" marL="914400" rtl="0" algn="l">
              <a:lnSpc>
                <a:spcPct val="150000"/>
              </a:lnSpc>
              <a:spcBef>
                <a:spcPts val="0"/>
              </a:spcBef>
              <a:spcAft>
                <a:spcPts val="0"/>
              </a:spcAft>
              <a:buSzPts val="1600"/>
              <a:buChar char="➢"/>
            </a:pPr>
            <a:r>
              <a:rPr b="1" i="1" lang="en-GB" sz="1600"/>
              <a:t>GEO Secretariat presented on joint CEOS-GEO Support for biodiversity in the context of the GEO post-2025. This proposed collaboration is around ecosystem extent</a:t>
            </a:r>
            <a:endParaRPr b="1" i="1" sz="1600"/>
          </a:p>
          <a:p>
            <a:pPr indent="-330200" lvl="1" marL="914400" rtl="0" algn="l">
              <a:lnSpc>
                <a:spcPct val="150000"/>
              </a:lnSpc>
              <a:spcBef>
                <a:spcPts val="0"/>
              </a:spcBef>
              <a:spcAft>
                <a:spcPts val="0"/>
              </a:spcAft>
              <a:buSzPts val="1600"/>
              <a:buChar char="➢"/>
            </a:pPr>
            <a:r>
              <a:rPr b="1" i="1" lang="en-GB" sz="1600"/>
              <a:t>Multiple agencies expressed interest on contributing to a task team</a:t>
            </a:r>
            <a:endParaRPr b="1" i="1" sz="1600"/>
          </a:p>
          <a:p>
            <a:pPr indent="-330200" lvl="0" marL="457200" rtl="0" algn="l">
              <a:lnSpc>
                <a:spcPct val="150000"/>
              </a:lnSpc>
              <a:spcBef>
                <a:spcPts val="0"/>
              </a:spcBef>
              <a:spcAft>
                <a:spcPts val="0"/>
              </a:spcAft>
              <a:buSzPts val="1600"/>
              <a:buChar char="❖"/>
            </a:pPr>
            <a:r>
              <a:rPr b="1" i="1" lang="en-GB" sz="1600" u="sng"/>
              <a:t>Action and Decisions recorded</a:t>
            </a:r>
            <a:endParaRPr b="1" i="1" sz="1600" u="sng"/>
          </a:p>
          <a:p>
            <a:pPr indent="-330200" lvl="1" marL="914400" rtl="0" algn="l">
              <a:lnSpc>
                <a:spcPct val="150000"/>
              </a:lnSpc>
              <a:spcBef>
                <a:spcPts val="0"/>
              </a:spcBef>
              <a:spcAft>
                <a:spcPts val="0"/>
              </a:spcAft>
              <a:buSzPts val="1600"/>
              <a:buChar char="➢"/>
            </a:pPr>
            <a:r>
              <a:rPr b="1" i="1" lang="en-GB" sz="1600"/>
              <a:t>Marie-Josee Bourassa and Gary Geller to collaborate on a proposal with TORs for an Ecosystem Extent Task Team, to be presented to CEOS Plenary </a:t>
            </a:r>
            <a:endParaRPr b="1" i="1" sz="1600"/>
          </a:p>
          <a:p>
            <a:pPr indent="0" lvl="0" marL="457200" rtl="0" algn="l">
              <a:lnSpc>
                <a:spcPct val="150000"/>
              </a:lnSpc>
              <a:spcBef>
                <a:spcPts val="1000"/>
              </a:spcBef>
              <a:spcAft>
                <a:spcPts val="0"/>
              </a:spcAft>
              <a:buNone/>
            </a:pPr>
            <a:r>
              <a:t/>
            </a:r>
            <a:endParaRPr b="1" i="1" sz="1600"/>
          </a:p>
        </p:txBody>
      </p:sp>
      <p:sp>
        <p:nvSpPr>
          <p:cNvPr id="181" name="Google Shape;181;p26"/>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3100"/>
              <a:t>Session 4: Biodiversity</a:t>
            </a:r>
            <a:endParaRPr sz="3100"/>
          </a:p>
          <a:p>
            <a:pPr indent="0" lvl="0" marL="0" rtl="0" algn="l">
              <a:spcBef>
                <a:spcPts val="0"/>
              </a:spcBef>
              <a:spcAft>
                <a:spcPts val="0"/>
              </a:spcAft>
              <a:buNone/>
            </a:pPr>
            <a:r>
              <a:rPr lang="en-GB" sz="3100"/>
              <a:t>4.1 Post-2020 Global Biodiversity Framework</a:t>
            </a:r>
            <a:endParaRPr sz="3100"/>
          </a:p>
          <a:p>
            <a:pPr indent="0" lvl="0" marL="0" rtl="0" algn="l">
              <a:spcBef>
                <a:spcPts val="0"/>
              </a:spcBef>
              <a:spcAft>
                <a:spcPts val="0"/>
              </a:spcAft>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400"/>
          </a:p>
          <a:p>
            <a:pPr indent="0" lvl="0" marL="0" rtl="0" algn="l">
              <a:spcBef>
                <a:spcPts val="0"/>
              </a:spcBef>
              <a:spcAft>
                <a:spcPts val="0"/>
              </a:spcAft>
              <a:buNone/>
            </a:pPr>
            <a:r>
              <a:t/>
            </a:r>
            <a:endParaRPr sz="34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85" name="Shape 185"/>
        <p:cNvGrpSpPr/>
        <p:nvPr/>
      </p:nvGrpSpPr>
      <p:grpSpPr>
        <a:xfrm>
          <a:off x="0" y="0"/>
          <a:ext cx="0" cy="0"/>
          <a:chOff x="0" y="0"/>
          <a:chExt cx="0" cy="0"/>
        </a:xfrm>
      </p:grpSpPr>
      <p:sp>
        <p:nvSpPr>
          <p:cNvPr id="186" name="Google Shape;186;p27"/>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a:p>
            <a:pPr indent="-330200" lvl="0" marL="457200" rtl="0" algn="l">
              <a:lnSpc>
                <a:spcPct val="150000"/>
              </a:lnSpc>
              <a:spcBef>
                <a:spcPts val="0"/>
              </a:spcBef>
              <a:spcAft>
                <a:spcPts val="0"/>
              </a:spcAft>
              <a:buSzPts val="1600"/>
              <a:buChar char="❖"/>
            </a:pPr>
            <a:r>
              <a:rPr b="1" i="1" lang="en-GB" sz="1600" u="sng"/>
              <a:t>Action and Decisions recorded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a:p>
            <a:pPr indent="-330200" lvl="0" marL="457200" rtl="0" algn="l">
              <a:lnSpc>
                <a:spcPct val="150000"/>
              </a:lnSpc>
              <a:spcBef>
                <a:spcPts val="0"/>
              </a:spcBef>
              <a:spcAft>
                <a:spcPts val="0"/>
              </a:spcAft>
              <a:buSzPts val="1600"/>
              <a:buChar char="❖"/>
            </a:pPr>
            <a:r>
              <a:rPr b="1" i="1" lang="en-GB" sz="1600" u="sng"/>
              <a:t>Documents endorsed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p:txBody>
      </p:sp>
      <p:sp>
        <p:nvSpPr>
          <p:cNvPr id="187" name="Google Shape;187;p27"/>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3100"/>
              <a:t>4.2 Discussion Topics</a:t>
            </a:r>
            <a:endParaRPr sz="3100"/>
          </a:p>
          <a:p>
            <a:pPr indent="0" lvl="0" marL="0" rtl="0" algn="l">
              <a:spcBef>
                <a:spcPts val="0"/>
              </a:spcBef>
              <a:spcAft>
                <a:spcPts val="0"/>
              </a:spcAft>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400"/>
          </a:p>
          <a:p>
            <a:pPr indent="0" lvl="0" marL="0" rtl="0" algn="l">
              <a:spcBef>
                <a:spcPts val="0"/>
              </a:spcBef>
              <a:spcAft>
                <a:spcPts val="0"/>
              </a:spcAft>
              <a:buNone/>
            </a:pPr>
            <a:r>
              <a:t/>
            </a:r>
            <a:endParaRPr sz="340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28"/>
          <p:cNvSpPr txBox="1"/>
          <p:nvPr>
            <p:ph idx="1" type="body"/>
          </p:nvPr>
        </p:nvSpPr>
        <p:spPr>
          <a:xfrm>
            <a:off x="324233" y="1406133"/>
            <a:ext cx="11495400" cy="4662900"/>
          </a:xfrm>
          <a:prstGeom prst="rect">
            <a:avLst/>
          </a:prstGeom>
        </p:spPr>
        <p:txBody>
          <a:bodyPr anchorCtr="0" anchor="t" bIns="45700" lIns="91425" spcFirstLastPara="1" rIns="91425" wrap="square" tIns="45700">
            <a:noAutofit/>
          </a:bodyPr>
          <a:lstStyle/>
          <a:p>
            <a:pPr indent="0" lvl="0" marL="0" rtl="0" algn="l">
              <a:lnSpc>
                <a:spcPct val="150000"/>
              </a:lnSpc>
              <a:spcBef>
                <a:spcPts val="1000"/>
              </a:spcBef>
              <a:spcAft>
                <a:spcPts val="0"/>
              </a:spcAft>
              <a:buNone/>
            </a:pPr>
            <a:r>
              <a:t/>
            </a:r>
            <a:endParaRPr b="1" i="1" sz="1600"/>
          </a:p>
          <a:p>
            <a:pPr indent="-330200" lvl="0" marL="457200" rtl="0" algn="l">
              <a:lnSpc>
                <a:spcPct val="150000"/>
              </a:lnSpc>
              <a:spcBef>
                <a:spcPts val="1000"/>
              </a:spcBef>
              <a:spcAft>
                <a:spcPts val="0"/>
              </a:spcAft>
              <a:buSzPts val="1600"/>
              <a:buChar char="❖"/>
            </a:pPr>
            <a:r>
              <a:rPr b="1" i="1" lang="en-GB" sz="1600" u="sng"/>
              <a:t>Action and Decisions recorded</a:t>
            </a:r>
            <a:endParaRPr b="1" i="1" sz="1600"/>
          </a:p>
          <a:p>
            <a:pPr indent="-330200" lvl="1" marL="914400" rtl="0" algn="just">
              <a:lnSpc>
                <a:spcPct val="100000"/>
              </a:lnSpc>
              <a:spcBef>
                <a:spcPts val="0"/>
              </a:spcBef>
              <a:spcAft>
                <a:spcPts val="0"/>
              </a:spcAft>
              <a:buSzPts val="1600"/>
              <a:buFont typeface="Arial"/>
              <a:buChar char="➢"/>
            </a:pPr>
            <a:r>
              <a:rPr lang="en-GB" sz="1600"/>
              <a:t>SIT-TW-2022-09: All to send comments on the draft of a paper </a:t>
            </a:r>
            <a:r>
              <a:rPr i="1" lang="en-GB" sz="1600" u="sng">
                <a:solidFill>
                  <a:srgbClr val="1155CC"/>
                </a:solidFill>
                <a:hlinkClick r:id="rId3">
                  <a:extLst>
                    <a:ext uri="{A12FA001-AC4F-418D-AE19-62706E023703}">
                      <ahyp:hlinkClr val="tx"/>
                    </a:ext>
                  </a:extLst>
                </a:hlinkClick>
              </a:rPr>
              <a:t>Monitoring Surface PM2.5: An International Constellation Approach to Enhancing the Role of Satellite Observations</a:t>
            </a:r>
            <a:r>
              <a:rPr lang="en-GB" sz="1600"/>
              <a:t>. (Available on the SIT TW website).</a:t>
            </a:r>
            <a:endParaRPr sz="1600"/>
          </a:p>
          <a:p>
            <a:pPr indent="-330200" lvl="1" marL="914400" rtl="0" algn="just">
              <a:lnSpc>
                <a:spcPct val="100000"/>
              </a:lnSpc>
              <a:spcBef>
                <a:spcPts val="0"/>
              </a:spcBef>
              <a:spcAft>
                <a:spcPts val="0"/>
              </a:spcAft>
              <a:buSzPts val="1600"/>
              <a:buFont typeface="Arial"/>
              <a:buChar char="➢"/>
            </a:pPr>
            <a:r>
              <a:rPr lang="en-GB" sz="1600"/>
              <a:t>SIT-TW-2022-10: LSI-VC Co-Leads to prepare an agenda item for the 2022 CEOS Plenary formulating an action for CEOS to flesh out the concept of a CEOS Interoperability Framework with other interested parties (e.g., WGISS, WGCV) and to come back with a concrete proposal for SIT-38 consideration</a:t>
            </a:r>
            <a:endParaRPr sz="1600"/>
          </a:p>
          <a:p>
            <a:pPr indent="-330200" lvl="2" marL="1371600" rtl="0" algn="just">
              <a:lnSpc>
                <a:spcPct val="100000"/>
              </a:lnSpc>
              <a:spcBef>
                <a:spcPts val="0"/>
              </a:spcBef>
              <a:spcAft>
                <a:spcPts val="0"/>
              </a:spcAft>
              <a:buSzPts val="1600"/>
              <a:buChar char="■"/>
            </a:pPr>
            <a:r>
              <a:rPr i="1" lang="en-GB" sz="1600"/>
              <a:t>Given the scope of the EO data interoperability problem, with numerous components distributed across many CEOS groups (e.g., LSI-VC, WGISS, WGCV, etc.), a robust framework and coordination mechanisms are needed to address the problem in a systematic and complete manner.</a:t>
            </a:r>
            <a:endParaRPr i="1" sz="1600"/>
          </a:p>
          <a:p>
            <a:pPr indent="-330200" lvl="1" marL="914400" rtl="0" algn="just">
              <a:lnSpc>
                <a:spcPct val="100000"/>
              </a:lnSpc>
              <a:spcBef>
                <a:spcPts val="0"/>
              </a:spcBef>
              <a:spcAft>
                <a:spcPts val="0"/>
              </a:spcAft>
              <a:buSzPts val="1600"/>
              <a:buChar char="➢"/>
            </a:pPr>
            <a:r>
              <a:rPr lang="en-GB" sz="1600"/>
              <a:t>SIT-TW-2022-11: Andy Nelson to share the GEOGLAM Capacity Development Guidance Document for consideration ahead of CEOS Plenary.</a:t>
            </a:r>
            <a:endParaRPr sz="1600"/>
          </a:p>
          <a:p>
            <a:pPr indent="0" lvl="0" marL="0" rtl="0" algn="just">
              <a:lnSpc>
                <a:spcPct val="100000"/>
              </a:lnSpc>
              <a:spcBef>
                <a:spcPts val="0"/>
              </a:spcBef>
              <a:spcAft>
                <a:spcPts val="0"/>
              </a:spcAft>
              <a:buNone/>
            </a:pPr>
            <a:r>
              <a:t/>
            </a:r>
            <a:endParaRPr sz="1100">
              <a:latin typeface="Calibri"/>
              <a:ea typeface="Calibri"/>
              <a:cs typeface="Calibri"/>
              <a:sym typeface="Calibri"/>
            </a:endParaRPr>
          </a:p>
          <a:p>
            <a:pPr indent="0" lvl="0" marL="0" rtl="0" algn="l">
              <a:lnSpc>
                <a:spcPct val="150000"/>
              </a:lnSpc>
              <a:spcBef>
                <a:spcPts val="1000"/>
              </a:spcBef>
              <a:spcAft>
                <a:spcPts val="0"/>
              </a:spcAft>
              <a:buNone/>
            </a:pPr>
            <a:r>
              <a:t/>
            </a:r>
            <a:endParaRPr b="1" i="1" sz="1600"/>
          </a:p>
        </p:txBody>
      </p:sp>
      <p:sp>
        <p:nvSpPr>
          <p:cNvPr id="193" name="Google Shape;193;p28"/>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3100"/>
              <a:t>5</a:t>
            </a:r>
            <a:r>
              <a:rPr lang="en-GB" sz="3100"/>
              <a:t>.1 </a:t>
            </a:r>
            <a:r>
              <a:rPr lang="en-GB" sz="3100"/>
              <a:t>Working Group and Virtual Constellation Plenary Items</a:t>
            </a:r>
            <a:endParaRPr sz="3100"/>
          </a:p>
          <a:p>
            <a:pPr indent="0" lvl="0" marL="0" rtl="0" algn="l">
              <a:spcBef>
                <a:spcPts val="0"/>
              </a:spcBef>
              <a:spcAft>
                <a:spcPts val="0"/>
              </a:spcAft>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400"/>
          </a:p>
          <a:p>
            <a:pPr indent="0" lvl="0" marL="0" rtl="0" algn="l">
              <a:spcBef>
                <a:spcPts val="0"/>
              </a:spcBef>
              <a:spcAft>
                <a:spcPts val="0"/>
              </a:spcAft>
              <a:buNone/>
            </a:pPr>
            <a:r>
              <a:t/>
            </a:r>
            <a:endParaRPr sz="340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197" name="Shape 197"/>
        <p:cNvGrpSpPr/>
        <p:nvPr/>
      </p:nvGrpSpPr>
      <p:grpSpPr>
        <a:xfrm>
          <a:off x="0" y="0"/>
          <a:ext cx="0" cy="0"/>
          <a:chOff x="0" y="0"/>
          <a:chExt cx="0" cy="0"/>
        </a:xfrm>
      </p:grpSpPr>
      <p:sp>
        <p:nvSpPr>
          <p:cNvPr id="198" name="Google Shape;198;p29"/>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a:p>
            <a:pPr indent="-330200" lvl="0" marL="457200" rtl="0" algn="l">
              <a:lnSpc>
                <a:spcPct val="150000"/>
              </a:lnSpc>
              <a:spcBef>
                <a:spcPts val="0"/>
              </a:spcBef>
              <a:spcAft>
                <a:spcPts val="0"/>
              </a:spcAft>
              <a:buSzPts val="1600"/>
              <a:buChar char="❖"/>
            </a:pPr>
            <a:r>
              <a:rPr b="1" i="1" lang="en-GB" sz="1600" u="sng"/>
              <a:t>Action and Decisions recorded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a:p>
            <a:pPr indent="-330200" lvl="0" marL="457200" rtl="0" algn="l">
              <a:lnSpc>
                <a:spcPct val="150000"/>
              </a:lnSpc>
              <a:spcBef>
                <a:spcPts val="0"/>
              </a:spcBef>
              <a:spcAft>
                <a:spcPts val="0"/>
              </a:spcAft>
              <a:buSzPts val="1600"/>
              <a:buChar char="❖"/>
            </a:pPr>
            <a:r>
              <a:rPr b="1" i="1" lang="en-GB" sz="1600" u="sng"/>
              <a:t>Documents endorsed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p:txBody>
      </p:sp>
      <p:sp>
        <p:nvSpPr>
          <p:cNvPr id="199" name="Google Shape;199;p29"/>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2600"/>
              <a:t>Monitoring Surface PM2.5: An International Constellation Approach to Enhancing the Role of Satellite Observations</a:t>
            </a:r>
            <a:endParaRPr sz="2600"/>
          </a:p>
          <a:p>
            <a:pPr indent="0" lvl="0" marL="0" rtl="0" algn="l">
              <a:spcBef>
                <a:spcPts val="0"/>
              </a:spcBef>
              <a:spcAft>
                <a:spcPts val="0"/>
              </a:spcAft>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400"/>
          </a:p>
          <a:p>
            <a:pPr indent="0" lvl="0" marL="0" rtl="0" algn="l">
              <a:spcBef>
                <a:spcPts val="0"/>
              </a:spcBef>
              <a:spcAft>
                <a:spcPts val="0"/>
              </a:spcAft>
              <a:buNone/>
            </a:pPr>
            <a:r>
              <a:t/>
            </a:r>
            <a:endParaRPr sz="340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203" name="Shape 203"/>
        <p:cNvGrpSpPr/>
        <p:nvPr/>
      </p:nvGrpSpPr>
      <p:grpSpPr>
        <a:xfrm>
          <a:off x="0" y="0"/>
          <a:ext cx="0" cy="0"/>
          <a:chOff x="0" y="0"/>
          <a:chExt cx="0" cy="0"/>
        </a:xfrm>
      </p:grpSpPr>
      <p:sp>
        <p:nvSpPr>
          <p:cNvPr id="204" name="Google Shape;204;p30"/>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a:p>
            <a:pPr indent="-330200" lvl="0" marL="457200" rtl="0" algn="l">
              <a:lnSpc>
                <a:spcPct val="150000"/>
              </a:lnSpc>
              <a:spcBef>
                <a:spcPts val="0"/>
              </a:spcBef>
              <a:spcAft>
                <a:spcPts val="0"/>
              </a:spcAft>
              <a:buSzPts val="1600"/>
              <a:buChar char="❖"/>
            </a:pPr>
            <a:r>
              <a:rPr b="1" i="1" lang="en-GB" sz="1600" u="sng"/>
              <a:t>Action and Decisions recorded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a:p>
            <a:pPr indent="-330200" lvl="0" marL="457200" rtl="0" algn="l">
              <a:lnSpc>
                <a:spcPct val="150000"/>
              </a:lnSpc>
              <a:spcBef>
                <a:spcPts val="0"/>
              </a:spcBef>
              <a:spcAft>
                <a:spcPts val="0"/>
              </a:spcAft>
              <a:buSzPts val="1600"/>
              <a:buChar char="❖"/>
            </a:pPr>
            <a:r>
              <a:rPr b="1" i="1" lang="en-GB" sz="1600" u="sng"/>
              <a:t>Documents endorsed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p:txBody>
      </p:sp>
      <p:sp>
        <p:nvSpPr>
          <p:cNvPr id="205" name="Google Shape;205;p30"/>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2600"/>
              <a:t>A</a:t>
            </a:r>
            <a:r>
              <a:rPr lang="en-GB" sz="2600"/>
              <a:t>C-VC Progress and Status</a:t>
            </a:r>
            <a:endParaRPr sz="3100"/>
          </a:p>
          <a:p>
            <a:pPr indent="0" lvl="0" marL="0" rtl="0" algn="l">
              <a:spcBef>
                <a:spcPts val="0"/>
              </a:spcBef>
              <a:spcAft>
                <a:spcPts val="0"/>
              </a:spcAft>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400"/>
          </a:p>
          <a:p>
            <a:pPr indent="0" lvl="0" marL="0" rtl="0" algn="l">
              <a:spcBef>
                <a:spcPts val="0"/>
              </a:spcBef>
              <a:spcAft>
                <a:spcPts val="0"/>
              </a:spcAft>
              <a:buNone/>
            </a:pPr>
            <a:r>
              <a:t/>
            </a:r>
            <a:endParaRPr sz="340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209" name="Shape 209"/>
        <p:cNvGrpSpPr/>
        <p:nvPr/>
      </p:nvGrpSpPr>
      <p:grpSpPr>
        <a:xfrm>
          <a:off x="0" y="0"/>
          <a:ext cx="0" cy="0"/>
          <a:chOff x="0" y="0"/>
          <a:chExt cx="0" cy="0"/>
        </a:xfrm>
      </p:grpSpPr>
      <p:sp>
        <p:nvSpPr>
          <p:cNvPr id="210" name="Google Shape;210;p31"/>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a:p>
            <a:pPr indent="-330200" lvl="0" marL="457200" rtl="0" algn="l">
              <a:lnSpc>
                <a:spcPct val="150000"/>
              </a:lnSpc>
              <a:spcBef>
                <a:spcPts val="0"/>
              </a:spcBef>
              <a:spcAft>
                <a:spcPts val="0"/>
              </a:spcAft>
              <a:buSzPts val="1600"/>
              <a:buChar char="❖"/>
            </a:pPr>
            <a:r>
              <a:rPr b="1" i="1" lang="en-GB" sz="1600" u="sng"/>
              <a:t>Action and Decisions recorded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a:p>
            <a:pPr indent="-330200" lvl="0" marL="457200" rtl="0" algn="l">
              <a:lnSpc>
                <a:spcPct val="150000"/>
              </a:lnSpc>
              <a:spcBef>
                <a:spcPts val="0"/>
              </a:spcBef>
              <a:spcAft>
                <a:spcPts val="0"/>
              </a:spcAft>
              <a:buSzPts val="1600"/>
              <a:buChar char="❖"/>
            </a:pPr>
            <a:r>
              <a:rPr b="1" i="1" lang="en-GB" sz="1600" u="sng"/>
              <a:t>Documents endorsed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p:txBody>
      </p:sp>
      <p:sp>
        <p:nvSpPr>
          <p:cNvPr id="211" name="Google Shape;211;p31"/>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2600"/>
              <a:t>Interoperability Framework</a:t>
            </a:r>
            <a:endParaRPr sz="3100"/>
          </a:p>
          <a:p>
            <a:pPr indent="0" lvl="0" marL="0" rtl="0" algn="l">
              <a:spcBef>
                <a:spcPts val="0"/>
              </a:spcBef>
              <a:spcAft>
                <a:spcPts val="0"/>
              </a:spcAft>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400"/>
          </a:p>
          <a:p>
            <a:pPr indent="0" lvl="0" marL="0" rtl="0" algn="l">
              <a:spcBef>
                <a:spcPts val="0"/>
              </a:spcBef>
              <a:spcAft>
                <a:spcPts val="0"/>
              </a:spcAft>
              <a:buNone/>
            </a:pPr>
            <a:r>
              <a:t/>
            </a:r>
            <a:endParaRPr sz="340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215" name="Shape 215"/>
        <p:cNvGrpSpPr/>
        <p:nvPr/>
      </p:nvGrpSpPr>
      <p:grpSpPr>
        <a:xfrm>
          <a:off x="0" y="0"/>
          <a:ext cx="0" cy="0"/>
          <a:chOff x="0" y="0"/>
          <a:chExt cx="0" cy="0"/>
        </a:xfrm>
      </p:grpSpPr>
      <p:sp>
        <p:nvSpPr>
          <p:cNvPr id="216" name="Google Shape;216;p32"/>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a:p>
            <a:pPr indent="-330200" lvl="0" marL="457200" rtl="0" algn="l">
              <a:lnSpc>
                <a:spcPct val="150000"/>
              </a:lnSpc>
              <a:spcBef>
                <a:spcPts val="0"/>
              </a:spcBef>
              <a:spcAft>
                <a:spcPts val="0"/>
              </a:spcAft>
              <a:buSzPts val="1600"/>
              <a:buChar char="❖"/>
            </a:pPr>
            <a:r>
              <a:rPr b="1" i="1" lang="en-GB" sz="1600" u="sng"/>
              <a:t>Action and Decisions recorded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a:p>
            <a:pPr indent="-330200" lvl="0" marL="457200" rtl="0" algn="l">
              <a:lnSpc>
                <a:spcPct val="150000"/>
              </a:lnSpc>
              <a:spcBef>
                <a:spcPts val="0"/>
              </a:spcBef>
              <a:spcAft>
                <a:spcPts val="0"/>
              </a:spcAft>
              <a:buSzPts val="1600"/>
              <a:buChar char="❖"/>
            </a:pPr>
            <a:r>
              <a:rPr b="1" i="1" lang="en-GB" sz="1600" u="sng"/>
              <a:t>Documents endorsed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p:txBody>
      </p:sp>
      <p:sp>
        <p:nvSpPr>
          <p:cNvPr id="217" name="Google Shape;217;p32"/>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2600"/>
              <a:t>OST-VC</a:t>
            </a:r>
            <a:endParaRPr sz="3100"/>
          </a:p>
          <a:p>
            <a:pPr indent="0" lvl="0" marL="0" rtl="0" algn="l">
              <a:spcBef>
                <a:spcPts val="0"/>
              </a:spcBef>
              <a:spcAft>
                <a:spcPts val="0"/>
              </a:spcAft>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400"/>
          </a:p>
          <a:p>
            <a:pPr indent="0" lvl="0" marL="0" rtl="0" algn="l">
              <a:spcBef>
                <a:spcPts val="0"/>
              </a:spcBef>
              <a:spcAft>
                <a:spcPts val="0"/>
              </a:spcAft>
              <a:buNone/>
            </a:pPr>
            <a:r>
              <a:t/>
            </a:r>
            <a:endParaRPr sz="340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221" name="Shape 221"/>
        <p:cNvGrpSpPr/>
        <p:nvPr/>
      </p:nvGrpSpPr>
      <p:grpSpPr>
        <a:xfrm>
          <a:off x="0" y="0"/>
          <a:ext cx="0" cy="0"/>
          <a:chOff x="0" y="0"/>
          <a:chExt cx="0" cy="0"/>
        </a:xfrm>
      </p:grpSpPr>
      <p:sp>
        <p:nvSpPr>
          <p:cNvPr id="222" name="Google Shape;222;p33"/>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a:p>
            <a:pPr indent="-330200" lvl="0" marL="457200" rtl="0" algn="l">
              <a:lnSpc>
                <a:spcPct val="150000"/>
              </a:lnSpc>
              <a:spcBef>
                <a:spcPts val="0"/>
              </a:spcBef>
              <a:spcAft>
                <a:spcPts val="0"/>
              </a:spcAft>
              <a:buSzPts val="1600"/>
              <a:buChar char="❖"/>
            </a:pPr>
            <a:r>
              <a:rPr b="1" i="1" lang="en-GB" sz="1600" u="sng"/>
              <a:t>Action and Decisions recorded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a:p>
            <a:pPr indent="-330200" lvl="0" marL="457200" rtl="0" algn="l">
              <a:lnSpc>
                <a:spcPct val="150000"/>
              </a:lnSpc>
              <a:spcBef>
                <a:spcPts val="0"/>
              </a:spcBef>
              <a:spcAft>
                <a:spcPts val="0"/>
              </a:spcAft>
              <a:buSzPts val="1600"/>
              <a:buChar char="❖"/>
            </a:pPr>
            <a:r>
              <a:rPr b="1" i="1" lang="en-GB" sz="1600" u="sng"/>
              <a:t>Documents endorsed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p:txBody>
      </p:sp>
      <p:sp>
        <p:nvSpPr>
          <p:cNvPr id="223" name="Google Shape;223;p33"/>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2600"/>
              <a:t>CEOS-COAST</a:t>
            </a:r>
            <a:endParaRPr sz="3100"/>
          </a:p>
          <a:p>
            <a:pPr indent="0" lvl="0" marL="0" rtl="0" algn="l">
              <a:spcBef>
                <a:spcPts val="0"/>
              </a:spcBef>
              <a:spcAft>
                <a:spcPts val="0"/>
              </a:spcAft>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400"/>
          </a:p>
          <a:p>
            <a:pPr indent="0" lvl="0" marL="0" rtl="0" algn="l">
              <a:spcBef>
                <a:spcPts val="0"/>
              </a:spcBef>
              <a:spcAft>
                <a:spcPts val="0"/>
              </a:spcAft>
              <a:buNone/>
            </a:pPr>
            <a:r>
              <a:t/>
            </a:r>
            <a:endParaRPr sz="340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227" name="Shape 227"/>
        <p:cNvGrpSpPr/>
        <p:nvPr/>
      </p:nvGrpSpPr>
      <p:grpSpPr>
        <a:xfrm>
          <a:off x="0" y="0"/>
          <a:ext cx="0" cy="0"/>
          <a:chOff x="0" y="0"/>
          <a:chExt cx="0" cy="0"/>
        </a:xfrm>
      </p:grpSpPr>
      <p:sp>
        <p:nvSpPr>
          <p:cNvPr id="228" name="Google Shape;228;p34"/>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a:p>
            <a:pPr indent="-330200" lvl="0" marL="457200" rtl="0" algn="l">
              <a:lnSpc>
                <a:spcPct val="150000"/>
              </a:lnSpc>
              <a:spcBef>
                <a:spcPts val="0"/>
              </a:spcBef>
              <a:spcAft>
                <a:spcPts val="0"/>
              </a:spcAft>
              <a:buSzPts val="1600"/>
              <a:buChar char="❖"/>
            </a:pPr>
            <a:r>
              <a:rPr b="1" i="1" lang="en-GB" sz="1600" u="sng"/>
              <a:t>Action and Decisions recorded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a:p>
            <a:pPr indent="-330200" lvl="0" marL="457200" rtl="0" algn="l">
              <a:lnSpc>
                <a:spcPct val="150000"/>
              </a:lnSpc>
              <a:spcBef>
                <a:spcPts val="0"/>
              </a:spcBef>
              <a:spcAft>
                <a:spcPts val="0"/>
              </a:spcAft>
              <a:buSzPts val="1600"/>
              <a:buChar char="❖"/>
            </a:pPr>
            <a:r>
              <a:rPr b="1" i="1" lang="en-GB" sz="1600" u="sng"/>
              <a:t>Documents endorsed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p:txBody>
      </p:sp>
      <p:sp>
        <p:nvSpPr>
          <p:cNvPr id="229" name="Google Shape;229;p34"/>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2600"/>
              <a:t>P-VC</a:t>
            </a:r>
            <a:endParaRPr sz="3100"/>
          </a:p>
          <a:p>
            <a:pPr indent="0" lvl="0" marL="0" rtl="0" algn="l">
              <a:spcBef>
                <a:spcPts val="0"/>
              </a:spcBef>
              <a:spcAft>
                <a:spcPts val="0"/>
              </a:spcAft>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400"/>
          </a:p>
          <a:p>
            <a:pPr indent="0" lvl="0" marL="0" rtl="0" algn="l">
              <a:spcBef>
                <a:spcPts val="0"/>
              </a:spcBef>
              <a:spcAft>
                <a:spcPts val="0"/>
              </a:spcAft>
              <a:buNone/>
            </a:pPr>
            <a:r>
              <a:t/>
            </a:r>
            <a:endParaRPr sz="3400"/>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233" name="Shape 233"/>
        <p:cNvGrpSpPr/>
        <p:nvPr/>
      </p:nvGrpSpPr>
      <p:grpSpPr>
        <a:xfrm>
          <a:off x="0" y="0"/>
          <a:ext cx="0" cy="0"/>
          <a:chOff x="0" y="0"/>
          <a:chExt cx="0" cy="0"/>
        </a:xfrm>
      </p:grpSpPr>
      <p:sp>
        <p:nvSpPr>
          <p:cNvPr id="234" name="Google Shape;234;p35"/>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a:p>
            <a:pPr indent="-330200" lvl="0" marL="457200" rtl="0" algn="l">
              <a:lnSpc>
                <a:spcPct val="150000"/>
              </a:lnSpc>
              <a:spcBef>
                <a:spcPts val="0"/>
              </a:spcBef>
              <a:spcAft>
                <a:spcPts val="0"/>
              </a:spcAft>
              <a:buSzPts val="1600"/>
              <a:buChar char="❖"/>
            </a:pPr>
            <a:r>
              <a:rPr b="1" i="1" lang="en-GB" sz="1600" u="sng"/>
              <a:t>Action and Decisions recorded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a:p>
            <a:pPr indent="-330200" lvl="0" marL="457200" rtl="0" algn="l">
              <a:lnSpc>
                <a:spcPct val="150000"/>
              </a:lnSpc>
              <a:spcBef>
                <a:spcPts val="0"/>
              </a:spcBef>
              <a:spcAft>
                <a:spcPts val="0"/>
              </a:spcAft>
              <a:buSzPts val="1600"/>
              <a:buChar char="❖"/>
            </a:pPr>
            <a:r>
              <a:rPr b="1" i="1" lang="en-GB" sz="1600" u="sng"/>
              <a:t>Documents endorsed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p:txBody>
      </p:sp>
      <p:sp>
        <p:nvSpPr>
          <p:cNvPr id="235" name="Google Shape;235;p35"/>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2600"/>
              <a:t>CBERS-4, CBERS-04A and Amazonia-1 Missions</a:t>
            </a:r>
            <a:endParaRPr sz="3100"/>
          </a:p>
          <a:p>
            <a:pPr indent="0" lvl="0" marL="0" rtl="0" algn="l">
              <a:spcBef>
                <a:spcPts val="0"/>
              </a:spcBef>
              <a:spcAft>
                <a:spcPts val="0"/>
              </a:spcAft>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400"/>
          </a:p>
          <a:p>
            <a:pPr indent="0" lvl="0" marL="0" rtl="0" algn="l">
              <a:spcBef>
                <a:spcPts val="0"/>
              </a:spcBef>
              <a:spcAft>
                <a:spcPts val="0"/>
              </a:spcAft>
              <a:buNone/>
            </a:pPr>
            <a:r>
              <a:t/>
            </a:r>
            <a:endParaRPr sz="3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77" name="Shape 77"/>
        <p:cNvGrpSpPr/>
        <p:nvPr/>
      </p:nvGrpSpPr>
      <p:grpSpPr>
        <a:xfrm>
          <a:off x="0" y="0"/>
          <a:ext cx="0" cy="0"/>
          <a:chOff x="0" y="0"/>
          <a:chExt cx="0" cy="0"/>
        </a:xfrm>
      </p:grpSpPr>
      <p:sp>
        <p:nvSpPr>
          <p:cNvPr id="78" name="Google Shape;78;p9"/>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a:p>
            <a:pPr indent="-330200" lvl="0" marL="457200" rtl="0" algn="l">
              <a:lnSpc>
                <a:spcPct val="150000"/>
              </a:lnSpc>
              <a:spcBef>
                <a:spcPts val="0"/>
              </a:spcBef>
              <a:spcAft>
                <a:spcPts val="0"/>
              </a:spcAft>
              <a:buSzPts val="1600"/>
              <a:buChar char="❖"/>
            </a:pPr>
            <a:r>
              <a:rPr b="1" i="1" lang="en-GB" sz="1600" u="sng"/>
              <a:t>Action and Decisions recorded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a:p>
            <a:pPr indent="-330200" lvl="0" marL="457200" rtl="0" algn="l">
              <a:lnSpc>
                <a:spcPct val="150000"/>
              </a:lnSpc>
              <a:spcBef>
                <a:spcPts val="0"/>
              </a:spcBef>
              <a:spcAft>
                <a:spcPts val="0"/>
              </a:spcAft>
              <a:buSzPts val="1600"/>
              <a:buChar char="❖"/>
            </a:pPr>
            <a:r>
              <a:rPr b="1" i="1" lang="en-GB" sz="1600" u="sng"/>
              <a:t>Documents endorsed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p:txBody>
      </p:sp>
      <p:sp>
        <p:nvSpPr>
          <p:cNvPr id="79" name="Google Shape;79;p9"/>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3700"/>
              <a:t>1.2 </a:t>
            </a:r>
            <a:r>
              <a:rPr lang="en-GB" sz="3700"/>
              <a:t>CEOS Plenary 2022 Objectives</a:t>
            </a:r>
            <a:endParaRPr sz="370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239" name="Shape 239"/>
        <p:cNvGrpSpPr/>
        <p:nvPr/>
      </p:nvGrpSpPr>
      <p:grpSpPr>
        <a:xfrm>
          <a:off x="0" y="0"/>
          <a:ext cx="0" cy="0"/>
          <a:chOff x="0" y="0"/>
          <a:chExt cx="0" cy="0"/>
        </a:xfrm>
      </p:grpSpPr>
      <p:sp>
        <p:nvSpPr>
          <p:cNvPr id="240" name="Google Shape;240;p36"/>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a:p>
            <a:pPr indent="-330200" lvl="0" marL="457200" rtl="0" algn="l">
              <a:lnSpc>
                <a:spcPct val="150000"/>
              </a:lnSpc>
              <a:spcBef>
                <a:spcPts val="0"/>
              </a:spcBef>
              <a:spcAft>
                <a:spcPts val="0"/>
              </a:spcAft>
              <a:buSzPts val="1600"/>
              <a:buChar char="❖"/>
            </a:pPr>
            <a:r>
              <a:rPr b="1" i="1" lang="en-GB" sz="1600" u="sng"/>
              <a:t>Action and Decisions recorded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a:p>
            <a:pPr indent="-330200" lvl="0" marL="457200" rtl="0" algn="l">
              <a:lnSpc>
                <a:spcPct val="150000"/>
              </a:lnSpc>
              <a:spcBef>
                <a:spcPts val="0"/>
              </a:spcBef>
              <a:spcAft>
                <a:spcPts val="0"/>
              </a:spcAft>
              <a:buSzPts val="1600"/>
              <a:buChar char="❖"/>
            </a:pPr>
            <a:r>
              <a:rPr b="1" i="1" lang="en-GB" sz="1600" u="sng"/>
              <a:t>Documents endorsed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p:txBody>
      </p:sp>
      <p:sp>
        <p:nvSpPr>
          <p:cNvPr id="241" name="Google Shape;241;p36"/>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2600"/>
              <a:t>EOTEC DevNet</a:t>
            </a:r>
            <a:endParaRPr sz="3100"/>
          </a:p>
          <a:p>
            <a:pPr indent="0" lvl="0" marL="0" rtl="0" algn="l">
              <a:spcBef>
                <a:spcPts val="0"/>
              </a:spcBef>
              <a:spcAft>
                <a:spcPts val="0"/>
              </a:spcAft>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400"/>
          </a:p>
          <a:p>
            <a:pPr indent="0" lvl="0" marL="0" rtl="0" algn="l">
              <a:spcBef>
                <a:spcPts val="0"/>
              </a:spcBef>
              <a:spcAft>
                <a:spcPts val="0"/>
              </a:spcAft>
              <a:buNone/>
            </a:pPr>
            <a:r>
              <a:t/>
            </a:r>
            <a:endParaRPr sz="3400"/>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245" name="Shape 245"/>
        <p:cNvGrpSpPr/>
        <p:nvPr/>
      </p:nvGrpSpPr>
      <p:grpSpPr>
        <a:xfrm>
          <a:off x="0" y="0"/>
          <a:ext cx="0" cy="0"/>
          <a:chOff x="0" y="0"/>
          <a:chExt cx="0" cy="0"/>
        </a:xfrm>
      </p:grpSpPr>
      <p:sp>
        <p:nvSpPr>
          <p:cNvPr id="246" name="Google Shape;246;p37"/>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a:p>
            <a:pPr indent="-330200" lvl="0" marL="457200" rtl="0" algn="l">
              <a:lnSpc>
                <a:spcPct val="150000"/>
              </a:lnSpc>
              <a:spcBef>
                <a:spcPts val="0"/>
              </a:spcBef>
              <a:spcAft>
                <a:spcPts val="0"/>
              </a:spcAft>
              <a:buSzPts val="1600"/>
              <a:buChar char="❖"/>
            </a:pPr>
            <a:r>
              <a:rPr b="1" i="1" lang="en-GB" sz="1600" u="sng"/>
              <a:t>Action and Decisions recorded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a:p>
            <a:pPr indent="-330200" lvl="0" marL="457200" rtl="0" algn="l">
              <a:lnSpc>
                <a:spcPct val="150000"/>
              </a:lnSpc>
              <a:spcBef>
                <a:spcPts val="0"/>
              </a:spcBef>
              <a:spcAft>
                <a:spcPts val="0"/>
              </a:spcAft>
              <a:buSzPts val="1600"/>
              <a:buChar char="❖"/>
            </a:pPr>
            <a:r>
              <a:rPr b="1" i="1" lang="en-GB" sz="1600" u="sng"/>
              <a:t>Documents endorsed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p:txBody>
      </p:sp>
      <p:sp>
        <p:nvSpPr>
          <p:cNvPr id="247" name="Google Shape;247;p37"/>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2600"/>
              <a:t>GEOGLAM Capacity Development Guidance Document</a:t>
            </a:r>
            <a:endParaRPr sz="3100"/>
          </a:p>
          <a:p>
            <a:pPr indent="0" lvl="0" marL="0" rtl="0" algn="l">
              <a:spcBef>
                <a:spcPts val="0"/>
              </a:spcBef>
              <a:spcAft>
                <a:spcPts val="0"/>
              </a:spcAft>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400"/>
          </a:p>
          <a:p>
            <a:pPr indent="0" lvl="0" marL="0" rtl="0" algn="l">
              <a:spcBef>
                <a:spcPts val="0"/>
              </a:spcBef>
              <a:spcAft>
                <a:spcPts val="0"/>
              </a:spcAft>
              <a:buNone/>
            </a:pPr>
            <a:r>
              <a:t/>
            </a:r>
            <a:endParaRPr sz="340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38"/>
          <p:cNvSpPr txBox="1"/>
          <p:nvPr>
            <p:ph idx="1" type="body"/>
          </p:nvPr>
        </p:nvSpPr>
        <p:spPr>
          <a:xfrm>
            <a:off x="324225" y="1558525"/>
            <a:ext cx="117471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Issues raised</a:t>
            </a:r>
            <a:endParaRPr b="1" i="1" sz="1600" u="sng"/>
          </a:p>
          <a:p>
            <a:pPr indent="-330200" lvl="1" marL="914400" rtl="0" algn="l">
              <a:lnSpc>
                <a:spcPct val="150000"/>
              </a:lnSpc>
              <a:spcBef>
                <a:spcPts val="0"/>
              </a:spcBef>
              <a:spcAft>
                <a:spcPts val="0"/>
              </a:spcAft>
              <a:buSzPts val="1600"/>
              <a:buChar char="➢"/>
            </a:pPr>
            <a:r>
              <a:rPr b="1" i="1" lang="en-GB" sz="1600"/>
              <a:t>6 of 9 deliverables complete (2 will be completed by Plenary and 1 extended)</a:t>
            </a:r>
            <a:endParaRPr b="1" i="1" sz="1600"/>
          </a:p>
          <a:p>
            <a:pPr indent="-330200" lvl="1" marL="914400" rtl="0" algn="l">
              <a:lnSpc>
                <a:spcPct val="150000"/>
              </a:lnSpc>
              <a:spcBef>
                <a:spcPts val="0"/>
              </a:spcBef>
              <a:spcAft>
                <a:spcPts val="0"/>
              </a:spcAft>
              <a:buSzPts val="1600"/>
              <a:buChar char="➢"/>
            </a:pPr>
            <a:r>
              <a:rPr b="1" i="1" lang="en-GB" sz="1600"/>
              <a:t>EO support sheets being developed for the user community and Custodian Agencies available on the website</a:t>
            </a:r>
            <a:endParaRPr b="1" i="1" sz="1600"/>
          </a:p>
          <a:p>
            <a:pPr indent="-330200" lvl="1" marL="914400" rtl="0" algn="l">
              <a:lnSpc>
                <a:spcPct val="150000"/>
              </a:lnSpc>
              <a:spcBef>
                <a:spcPts val="0"/>
              </a:spcBef>
              <a:spcAft>
                <a:spcPts val="0"/>
              </a:spcAft>
              <a:buSzPts val="1600"/>
              <a:buChar char="➢"/>
            </a:pPr>
            <a:r>
              <a:rPr b="1" i="1" lang="en-GB" sz="1600"/>
              <a:t>ceos.org/sdg is a new dedicated webpage to SDGs</a:t>
            </a:r>
            <a:endParaRPr b="1" i="1" sz="1600"/>
          </a:p>
          <a:p>
            <a:pPr indent="-330200" lvl="1" marL="914400" rtl="0" algn="l">
              <a:lnSpc>
                <a:spcPct val="150000"/>
              </a:lnSpc>
              <a:spcBef>
                <a:spcPts val="0"/>
              </a:spcBef>
              <a:spcAft>
                <a:spcPts val="0"/>
              </a:spcAft>
              <a:buSzPts val="1600"/>
              <a:buChar char="➢"/>
            </a:pPr>
            <a:r>
              <a:rPr b="1" i="1" lang="en-GB" sz="1600"/>
              <a:t>Connections and contributions to GEO were highlighted</a:t>
            </a:r>
            <a:endParaRPr b="1" i="1" sz="1600"/>
          </a:p>
          <a:p>
            <a:pPr indent="-330200" lvl="1" marL="914400" rtl="0" algn="l">
              <a:lnSpc>
                <a:spcPct val="150000"/>
              </a:lnSpc>
              <a:spcBef>
                <a:spcPts val="0"/>
              </a:spcBef>
              <a:spcAft>
                <a:spcPts val="0"/>
              </a:spcAft>
              <a:buSzPts val="1600"/>
              <a:buChar char="➢"/>
            </a:pPr>
            <a:r>
              <a:rPr b="1" i="1" lang="en-GB" sz="1600"/>
              <a:t>New SDG Coordination Group is working well &amp; multiple potential future deliverables discussed this week</a:t>
            </a:r>
            <a:endParaRPr b="1" i="1" sz="1600"/>
          </a:p>
          <a:p>
            <a:pPr indent="-330200" lvl="1" marL="914400" rtl="0" algn="l">
              <a:lnSpc>
                <a:spcPct val="150000"/>
              </a:lnSpc>
              <a:spcBef>
                <a:spcPts val="0"/>
              </a:spcBef>
              <a:spcAft>
                <a:spcPts val="0"/>
              </a:spcAft>
              <a:buSzPts val="1600"/>
              <a:buChar char="➢"/>
            </a:pPr>
            <a:r>
              <a:rPr b="1" i="1" lang="en-GB" sz="1600"/>
              <a:t>Discussion noted the difference between Targets and their Indicators, and suggested we could consider a shift from the initial focus on Indicators (Reporting processes VS Achievements).  </a:t>
            </a:r>
            <a:endParaRPr b="1" i="1" sz="1600"/>
          </a:p>
          <a:p>
            <a:pPr indent="0" lvl="0" marL="0" rtl="0" algn="l">
              <a:lnSpc>
                <a:spcPct val="150000"/>
              </a:lnSpc>
              <a:spcBef>
                <a:spcPts val="1000"/>
              </a:spcBef>
              <a:spcAft>
                <a:spcPts val="0"/>
              </a:spcAft>
              <a:buNone/>
            </a:pPr>
            <a:r>
              <a:t/>
            </a:r>
            <a:endParaRPr b="1" i="1" sz="1600"/>
          </a:p>
          <a:p>
            <a:pPr indent="-330200" lvl="1" marL="914400" rtl="0" algn="l">
              <a:lnSpc>
                <a:spcPct val="150000"/>
              </a:lnSpc>
              <a:spcBef>
                <a:spcPts val="500"/>
              </a:spcBef>
              <a:spcAft>
                <a:spcPts val="0"/>
              </a:spcAft>
              <a:buSzPts val="1600"/>
              <a:buChar char="➢"/>
            </a:pPr>
            <a:r>
              <a:rPr b="1" i="1" lang="en-GB" sz="1600"/>
              <a:t>The SDG Coordination Team will discuss and review several potential activities for the 2023 CEOS Workplan and present a proposal at CEOS Plenary. </a:t>
            </a:r>
            <a:endParaRPr b="1" i="1" sz="1600"/>
          </a:p>
        </p:txBody>
      </p:sp>
      <p:sp>
        <p:nvSpPr>
          <p:cNvPr id="253" name="Google Shape;253;p38"/>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2600"/>
              <a:t>Session 6: Sustainable Development Goals</a:t>
            </a:r>
            <a:endParaRPr sz="2600"/>
          </a:p>
          <a:p>
            <a:pPr indent="0" lvl="0" marL="0" rtl="0" algn="l">
              <a:spcBef>
                <a:spcPts val="0"/>
              </a:spcBef>
              <a:spcAft>
                <a:spcPts val="0"/>
              </a:spcAft>
              <a:buClr>
                <a:schemeClr val="dk1"/>
              </a:buClr>
              <a:buSzPts val="1100"/>
              <a:buFont typeface="Arial"/>
              <a:buNone/>
            </a:pPr>
            <a:r>
              <a:t/>
            </a:r>
            <a:endParaRPr sz="3100"/>
          </a:p>
          <a:p>
            <a:pPr indent="0" lvl="0" marL="0" rtl="0" algn="l">
              <a:spcBef>
                <a:spcPts val="0"/>
              </a:spcBef>
              <a:spcAft>
                <a:spcPts val="0"/>
              </a:spcAft>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400"/>
          </a:p>
          <a:p>
            <a:pPr indent="0" lvl="0" marL="0" rtl="0" algn="l">
              <a:spcBef>
                <a:spcPts val="0"/>
              </a:spcBef>
              <a:spcAft>
                <a:spcPts val="0"/>
              </a:spcAft>
              <a:buNone/>
            </a:pPr>
            <a:r>
              <a:rPr lang="en-GB" sz="3400"/>
              <a:t>bee</a:t>
            </a:r>
            <a:endParaRPr sz="340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39"/>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Focused on the path to sustainability, and developing use cases or the operational uptake of satellite EO. This includes demonstrators, capacity building, strengthening ties to GEO WGs, linkages to climate related activities, and exploiting new technology opportunities.</a:t>
            </a:r>
            <a:endParaRPr b="1" i="1" sz="1600"/>
          </a:p>
          <a:p>
            <a:pPr indent="-330200" lvl="1" marL="914400" rtl="0" algn="l">
              <a:lnSpc>
                <a:spcPct val="150000"/>
              </a:lnSpc>
              <a:spcBef>
                <a:spcPts val="0"/>
              </a:spcBef>
              <a:spcAft>
                <a:spcPts val="0"/>
              </a:spcAft>
              <a:buSzPts val="1600"/>
              <a:buChar char="➢"/>
            </a:pPr>
            <a:r>
              <a:rPr b="1" i="1" lang="en-GB" sz="1600"/>
              <a:t>The pilots and demonstrators have show technical feasibility, and encouraged Working-level, proto-operational uptake of EO-based products. It has also allowed the exploration of new partnerships and bridging gaps between different types of partners, including the demonstration of best practice.</a:t>
            </a:r>
            <a:endParaRPr b="1" i="1" sz="1600"/>
          </a:p>
          <a:p>
            <a:pPr indent="-330200" lvl="1" marL="914400" rtl="0" algn="l">
              <a:lnSpc>
                <a:spcPct val="150000"/>
              </a:lnSpc>
              <a:spcBef>
                <a:spcPts val="0"/>
              </a:spcBef>
              <a:spcAft>
                <a:spcPts val="0"/>
              </a:spcAft>
              <a:buSzPts val="1600"/>
              <a:buChar char="➢"/>
            </a:pPr>
            <a:r>
              <a:rPr b="1" i="1" lang="en-GB" sz="1600"/>
              <a:t>The Group is considering challenges to sustainability, and approaches to try and address them.</a:t>
            </a:r>
            <a:endParaRPr b="1" i="1" sz="1600"/>
          </a:p>
          <a:p>
            <a:pPr indent="-330200" lvl="0" marL="457200" rtl="0" algn="l">
              <a:lnSpc>
                <a:spcPct val="150000"/>
              </a:lnSpc>
              <a:spcBef>
                <a:spcPts val="0"/>
              </a:spcBef>
              <a:spcAft>
                <a:spcPts val="0"/>
              </a:spcAft>
              <a:buSzPts val="1600"/>
              <a:buChar char="❖"/>
            </a:pPr>
            <a:r>
              <a:rPr b="1" i="1" lang="en-GB" sz="1600" u="sng"/>
              <a:t>Action and Decisions recorded</a:t>
            </a:r>
            <a:endParaRPr b="1" i="1" sz="1600" u="sng"/>
          </a:p>
          <a:p>
            <a:pPr indent="-330200" lvl="1" marL="914400" rtl="0" algn="l">
              <a:lnSpc>
                <a:spcPct val="150000"/>
              </a:lnSpc>
              <a:spcBef>
                <a:spcPts val="0"/>
              </a:spcBef>
              <a:spcAft>
                <a:spcPts val="0"/>
              </a:spcAft>
              <a:buSzPts val="1600"/>
              <a:buChar char="➢"/>
            </a:pPr>
            <a:r>
              <a:rPr b="1" i="1" lang="en-GB" sz="1600"/>
              <a:t>N/A</a:t>
            </a:r>
            <a:endParaRPr b="1" i="1" sz="1600"/>
          </a:p>
        </p:txBody>
      </p:sp>
      <p:sp>
        <p:nvSpPr>
          <p:cNvPr id="259" name="Google Shape;259;p39"/>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3300"/>
              <a:t>Session 7: Disasters</a:t>
            </a:r>
            <a:endParaRPr sz="3300"/>
          </a:p>
          <a:p>
            <a:pPr indent="0" lvl="0" marL="0" rtl="0" algn="l">
              <a:spcBef>
                <a:spcPts val="0"/>
              </a:spcBef>
              <a:spcAft>
                <a:spcPts val="0"/>
              </a:spcAft>
              <a:buNone/>
            </a:pPr>
            <a:r>
              <a:t/>
            </a:r>
            <a:endParaRPr sz="3100"/>
          </a:p>
          <a:p>
            <a:pPr indent="0" lvl="0" marL="0" rtl="0" algn="l">
              <a:spcBef>
                <a:spcPts val="0"/>
              </a:spcBef>
              <a:spcAft>
                <a:spcPts val="0"/>
              </a:spcAft>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400"/>
          </a:p>
          <a:p>
            <a:pPr indent="0" lvl="0" marL="0" rtl="0" algn="l">
              <a:spcBef>
                <a:spcPts val="0"/>
              </a:spcBef>
              <a:spcAft>
                <a:spcPts val="0"/>
              </a:spcAft>
              <a:buNone/>
            </a:pPr>
            <a:r>
              <a:t/>
            </a:r>
            <a:endParaRPr sz="340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sp>
        <p:nvSpPr>
          <p:cNvPr id="264" name="Google Shape;264;p40"/>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The SEO has been testing several cloud computing frameworks to understand CEOS data access and </a:t>
            </a:r>
            <a:endParaRPr b="1" i="1" sz="1600"/>
          </a:p>
          <a:p>
            <a:pPr indent="-330200" lvl="1" marL="914400" rtl="0" algn="l">
              <a:lnSpc>
                <a:spcPct val="150000"/>
              </a:lnSpc>
              <a:spcBef>
                <a:spcPts val="0"/>
              </a:spcBef>
              <a:spcAft>
                <a:spcPts val="0"/>
              </a:spcAft>
              <a:buSzPts val="1600"/>
              <a:buChar char="➢"/>
            </a:pPr>
            <a:r>
              <a:rPr b="1" i="1" lang="en-GB" sz="1600"/>
              <a:t>SEO &amp; CSIRO supporting The Open Earth Alliance (OEA) as a new GEO Community Activity created in 2021</a:t>
            </a:r>
            <a:endParaRPr b="1" i="1" sz="1600"/>
          </a:p>
          <a:p>
            <a:pPr indent="-330200" lvl="1" marL="914400" rtl="0" algn="l">
              <a:lnSpc>
                <a:spcPct val="150000"/>
              </a:lnSpc>
              <a:spcBef>
                <a:spcPts val="0"/>
              </a:spcBef>
              <a:spcAft>
                <a:spcPts val="0"/>
              </a:spcAft>
              <a:buSzPts val="1600"/>
              <a:buChar char="➢"/>
            </a:pPr>
            <a:r>
              <a:rPr b="1" i="1" lang="en-GB" sz="1600"/>
              <a:t>Regional data cubes proceeding well </a:t>
            </a:r>
            <a:endParaRPr b="1" i="1" sz="1600"/>
          </a:p>
          <a:p>
            <a:pPr indent="-330200" lvl="1" marL="914400" rtl="0" algn="l">
              <a:lnSpc>
                <a:spcPct val="150000"/>
              </a:lnSpc>
              <a:spcBef>
                <a:spcPts val="0"/>
              </a:spcBef>
              <a:spcAft>
                <a:spcPts val="0"/>
              </a:spcAft>
              <a:buSzPts val="1600"/>
              <a:buChar char="➢"/>
            </a:pPr>
            <a:r>
              <a:rPr b="1" i="1" lang="en-GB" sz="1600"/>
              <a:t>The Open Data Cube (ODC) Sandbox now has 19 applications in GitHub. This open source tool is a great example of “open science”</a:t>
            </a:r>
            <a:endParaRPr b="1" i="1" sz="1600"/>
          </a:p>
          <a:p>
            <a:pPr indent="-330200" lvl="1" marL="914400" rtl="0" algn="l">
              <a:lnSpc>
                <a:spcPct val="150000"/>
              </a:lnSpc>
              <a:spcBef>
                <a:spcPts val="0"/>
              </a:spcBef>
              <a:spcAft>
                <a:spcPts val="0"/>
              </a:spcAft>
              <a:buSzPts val="1600"/>
              <a:buChar char="➢"/>
            </a:pPr>
            <a:r>
              <a:rPr b="1" i="1" lang="en-GB" sz="1600"/>
              <a:t>CEOS website has new monthly articles (SDGs, MIM, ARD), a new video on CEOS and SDGs for SIT-TW a new CEOS ARD Twitter page (@CEOSARD), and a new CEOS Newsletter (via JAXA) page. </a:t>
            </a:r>
            <a:endParaRPr b="1" i="1" sz="1600"/>
          </a:p>
          <a:p>
            <a:pPr indent="-330200" lvl="1" marL="914400" rtl="0" algn="l">
              <a:lnSpc>
                <a:spcPct val="150000"/>
              </a:lnSpc>
              <a:spcBef>
                <a:spcPts val="0"/>
              </a:spcBef>
              <a:spcAft>
                <a:spcPts val="0"/>
              </a:spcAft>
              <a:buSzPts val="1600"/>
              <a:buChar char="➢"/>
            </a:pPr>
            <a:r>
              <a:rPr b="1" i="1" lang="en-GB" sz="1600"/>
              <a:t>SEO met with the new GEO Communications lead (Sam Nuttall) </a:t>
            </a:r>
            <a:endParaRPr b="1" i="1" sz="1600"/>
          </a:p>
          <a:p>
            <a:pPr indent="-330200" lvl="1" marL="914400" rtl="0" algn="l">
              <a:lnSpc>
                <a:spcPct val="150000"/>
              </a:lnSpc>
              <a:spcBef>
                <a:spcPts val="0"/>
              </a:spcBef>
              <a:spcAft>
                <a:spcPts val="0"/>
              </a:spcAft>
              <a:buSzPts val="1600"/>
              <a:buChar char="➢"/>
            </a:pPr>
            <a:r>
              <a:rPr b="1" i="1" lang="en-GB" sz="1600"/>
              <a:t>CEOS will have an exhibition booth at the GEO Plenary (Ghana). Agencies invited to suggest ideas to share.</a:t>
            </a:r>
            <a:endParaRPr b="1" i="1" sz="1600"/>
          </a:p>
          <a:p>
            <a:pPr indent="0" lvl="0" marL="457200" rtl="0" algn="l">
              <a:lnSpc>
                <a:spcPct val="150000"/>
              </a:lnSpc>
              <a:spcBef>
                <a:spcPts val="1000"/>
              </a:spcBef>
              <a:spcAft>
                <a:spcPts val="0"/>
              </a:spcAft>
              <a:buNone/>
            </a:pPr>
            <a:r>
              <a:t/>
            </a:r>
            <a:endParaRPr b="1" i="1" sz="1600"/>
          </a:p>
        </p:txBody>
      </p:sp>
      <p:sp>
        <p:nvSpPr>
          <p:cNvPr id="265" name="Google Shape;265;p40"/>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3300"/>
              <a:t>Session 8: CEOS Leadership and Coordination</a:t>
            </a:r>
            <a:endParaRPr sz="3300"/>
          </a:p>
          <a:p>
            <a:pPr indent="0" lvl="0" marL="0" rtl="0" algn="l">
              <a:spcBef>
                <a:spcPts val="0"/>
              </a:spcBef>
              <a:spcAft>
                <a:spcPts val="0"/>
              </a:spcAft>
              <a:buNone/>
            </a:pPr>
            <a:r>
              <a:rPr lang="en-GB" sz="3300"/>
              <a:t>8.1 SEO Report</a:t>
            </a:r>
            <a:endParaRPr sz="3300"/>
          </a:p>
          <a:p>
            <a:pPr indent="0" lvl="0" marL="0" rtl="0" algn="l">
              <a:spcBef>
                <a:spcPts val="0"/>
              </a:spcBef>
              <a:spcAft>
                <a:spcPts val="0"/>
              </a:spcAft>
              <a:buNone/>
            </a:pPr>
            <a:r>
              <a:t/>
            </a:r>
            <a:endParaRPr sz="3100"/>
          </a:p>
          <a:p>
            <a:pPr indent="0" lvl="0" marL="0" rtl="0" algn="l">
              <a:spcBef>
                <a:spcPts val="0"/>
              </a:spcBef>
              <a:spcAft>
                <a:spcPts val="0"/>
              </a:spcAft>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rPr lang="en-GB" sz="3400"/>
              <a:t>s</a:t>
            </a:r>
            <a:endParaRPr sz="3400"/>
          </a:p>
          <a:p>
            <a:pPr indent="0" lvl="0" marL="0" rtl="0" algn="l">
              <a:spcBef>
                <a:spcPts val="0"/>
              </a:spcBef>
              <a:spcAft>
                <a:spcPts val="0"/>
              </a:spcAft>
              <a:buNone/>
            </a:pPr>
            <a:r>
              <a:t/>
            </a:r>
            <a:endParaRPr sz="340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41"/>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Priority #1: Ensuring Long-term Sustainability of CEOS Strategies</a:t>
            </a:r>
            <a:endParaRPr b="1" i="1" sz="1600"/>
          </a:p>
          <a:p>
            <a:pPr indent="-330200" lvl="1" marL="914400" rtl="0" algn="l">
              <a:lnSpc>
                <a:spcPct val="150000"/>
              </a:lnSpc>
              <a:spcBef>
                <a:spcPts val="0"/>
              </a:spcBef>
              <a:spcAft>
                <a:spcPts val="0"/>
              </a:spcAft>
              <a:buSzPts val="1600"/>
              <a:buChar char="➢"/>
            </a:pPr>
            <a:r>
              <a:rPr b="1" i="1" lang="en-GB" sz="1600"/>
              <a:t>Priority #2: CEOS Support to the UNFCCC Global Stocktake</a:t>
            </a:r>
            <a:endParaRPr b="1" i="1" sz="1600"/>
          </a:p>
          <a:p>
            <a:pPr indent="-330200" lvl="1" marL="914400" rtl="0" algn="l">
              <a:lnSpc>
                <a:spcPct val="150000"/>
              </a:lnSpc>
              <a:spcBef>
                <a:spcPts val="0"/>
              </a:spcBef>
              <a:spcAft>
                <a:spcPts val="0"/>
              </a:spcAft>
              <a:buSzPts val="1600"/>
              <a:buChar char="➢"/>
            </a:pPr>
            <a:r>
              <a:rPr b="1" i="1" lang="en-GB" sz="1600"/>
              <a:t>Priority #3: Support to CEOS Cal-Val Initiatives</a:t>
            </a:r>
            <a:endParaRPr b="1" i="1" sz="1600"/>
          </a:p>
          <a:p>
            <a:pPr indent="-330200" lvl="1" marL="914400" rtl="0" algn="l">
              <a:lnSpc>
                <a:spcPct val="150000"/>
              </a:lnSpc>
              <a:spcBef>
                <a:spcPts val="0"/>
              </a:spcBef>
              <a:spcAft>
                <a:spcPts val="0"/>
              </a:spcAft>
              <a:buSzPts val="1600"/>
              <a:buChar char="➢"/>
            </a:pPr>
            <a:r>
              <a:rPr b="1" i="1" lang="en-GB" sz="1600"/>
              <a:t>2022 CEOS Plenary will be held at The Bellevue Congress Centre in Biarritz, France. The dates are November 29th - December 1st, 2022. Attendees should register before the end of September and advise CNES of any side meeting needs as soon as possible.</a:t>
            </a:r>
            <a:endParaRPr b="1" i="1" sz="1600"/>
          </a:p>
          <a:p>
            <a:pPr indent="0" lvl="0" marL="457200" rtl="0" algn="l">
              <a:lnSpc>
                <a:spcPct val="150000"/>
              </a:lnSpc>
              <a:spcBef>
                <a:spcPts val="1000"/>
              </a:spcBef>
              <a:spcAft>
                <a:spcPts val="0"/>
              </a:spcAft>
              <a:buNone/>
            </a:pPr>
            <a:r>
              <a:t/>
            </a:r>
            <a:endParaRPr b="1" i="1" sz="1600"/>
          </a:p>
        </p:txBody>
      </p:sp>
      <p:sp>
        <p:nvSpPr>
          <p:cNvPr id="271" name="Google Shape;271;p41"/>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3300"/>
              <a:t>8.2 </a:t>
            </a:r>
            <a:r>
              <a:rPr lang="en-GB" sz="3300"/>
              <a:t>CEOS Chair Priorities</a:t>
            </a:r>
            <a:endParaRPr sz="3300"/>
          </a:p>
          <a:p>
            <a:pPr indent="0" lvl="0" marL="0" rtl="0" algn="l">
              <a:spcBef>
                <a:spcPts val="0"/>
              </a:spcBef>
              <a:spcAft>
                <a:spcPts val="0"/>
              </a:spcAft>
              <a:buNone/>
            </a:pPr>
            <a:r>
              <a:t/>
            </a:r>
            <a:endParaRPr sz="3100"/>
          </a:p>
          <a:p>
            <a:pPr indent="0" lvl="0" marL="0" rtl="0" algn="l">
              <a:spcBef>
                <a:spcPts val="0"/>
              </a:spcBef>
              <a:spcAft>
                <a:spcPts val="0"/>
              </a:spcAft>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400"/>
          </a:p>
          <a:p>
            <a:pPr indent="0" lvl="0" marL="0" rtl="0" algn="l">
              <a:spcBef>
                <a:spcPts val="0"/>
              </a:spcBef>
              <a:spcAft>
                <a:spcPts val="0"/>
              </a:spcAft>
              <a:buNone/>
            </a:pPr>
            <a:r>
              <a:t/>
            </a:r>
            <a:endParaRPr sz="3400"/>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p42"/>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Priority #1: Supporting CEOS Preparations and Inputs to the Global Stocktake of the UNFCCC Paris Agreement</a:t>
            </a:r>
            <a:endParaRPr b="1" i="1" sz="1600"/>
          </a:p>
          <a:p>
            <a:pPr indent="-330200" lvl="2" marL="1371600" rtl="0" algn="l">
              <a:lnSpc>
                <a:spcPct val="150000"/>
              </a:lnSpc>
              <a:spcBef>
                <a:spcPts val="0"/>
              </a:spcBef>
              <a:spcAft>
                <a:spcPts val="0"/>
              </a:spcAft>
              <a:buSzPts val="1600"/>
              <a:buChar char="■"/>
            </a:pPr>
            <a:r>
              <a:rPr b="1" i="1" lang="en-GB" sz="1600"/>
              <a:t>GISTDA-Silvacarbon 2023 CEOS Workshop on National Forest Inventories &amp; Mangrove Techniques (Feb 2023)</a:t>
            </a:r>
            <a:endParaRPr b="1" i="1" sz="1600"/>
          </a:p>
          <a:p>
            <a:pPr indent="-330200" lvl="1" marL="914400" rtl="0" algn="l">
              <a:lnSpc>
                <a:spcPct val="150000"/>
              </a:lnSpc>
              <a:spcBef>
                <a:spcPts val="0"/>
              </a:spcBef>
              <a:spcAft>
                <a:spcPts val="0"/>
              </a:spcAft>
              <a:buSzPts val="1600"/>
              <a:buChar char="➢"/>
            </a:pPr>
            <a:r>
              <a:rPr b="1" i="1" lang="en-GB" sz="1600"/>
              <a:t>Priority #2: Supporting Exploration of New Geometries for Space Agencies and CEOS with New Space Companies.</a:t>
            </a:r>
            <a:endParaRPr b="1" i="1" sz="1600"/>
          </a:p>
          <a:p>
            <a:pPr indent="-330200" lvl="0" marL="457200" rtl="0" algn="l">
              <a:lnSpc>
                <a:spcPct val="150000"/>
              </a:lnSpc>
              <a:spcBef>
                <a:spcPts val="0"/>
              </a:spcBef>
              <a:spcAft>
                <a:spcPts val="0"/>
              </a:spcAft>
              <a:buSzPts val="1600"/>
              <a:buChar char="❖"/>
            </a:pPr>
            <a:r>
              <a:rPr b="1" i="1" lang="en-GB" sz="1600" u="sng"/>
              <a:t>Action and Decisions recorded</a:t>
            </a:r>
            <a:endParaRPr b="1" i="1" sz="1600" u="sng"/>
          </a:p>
          <a:p>
            <a:pPr indent="-330200" lvl="1" marL="914400" rtl="0" algn="l">
              <a:lnSpc>
                <a:spcPct val="150000"/>
              </a:lnSpc>
              <a:spcBef>
                <a:spcPts val="0"/>
              </a:spcBef>
              <a:spcAft>
                <a:spcPts val="0"/>
              </a:spcAft>
              <a:buSzPts val="1600"/>
              <a:buChar char="➢"/>
            </a:pPr>
            <a:r>
              <a:rPr b="1" i="1" lang="en-GB" sz="1600"/>
              <a:t>CEOS Agencies are asked to flag their interest in participating and contributing datasets, tools, and expertise to support the objectives of the GISTDA-Silvacarbon 2023 CEOS Workshop on National Forest Inventories &amp; Mangrove Techniques (Feb 2023, Thailand). </a:t>
            </a:r>
            <a:endParaRPr b="1" i="1" sz="1600"/>
          </a:p>
          <a:p>
            <a:pPr indent="0" lvl="0" marL="457200" rtl="0" algn="l">
              <a:lnSpc>
                <a:spcPct val="150000"/>
              </a:lnSpc>
              <a:spcBef>
                <a:spcPts val="1000"/>
              </a:spcBef>
              <a:spcAft>
                <a:spcPts val="0"/>
              </a:spcAft>
              <a:buNone/>
            </a:pPr>
            <a:r>
              <a:t/>
            </a:r>
            <a:endParaRPr b="1" i="1" sz="1600"/>
          </a:p>
        </p:txBody>
      </p:sp>
      <p:sp>
        <p:nvSpPr>
          <p:cNvPr id="277" name="Google Shape;277;p42"/>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3300"/>
              <a:t>8.3 Incoming CEOS Chair Priorities</a:t>
            </a:r>
            <a:endParaRPr sz="3300"/>
          </a:p>
          <a:p>
            <a:pPr indent="0" lvl="0" marL="0" rtl="0" algn="l">
              <a:spcBef>
                <a:spcPts val="0"/>
              </a:spcBef>
              <a:spcAft>
                <a:spcPts val="0"/>
              </a:spcAft>
              <a:buNone/>
            </a:pPr>
            <a:r>
              <a:t/>
            </a:r>
            <a:endParaRPr sz="3100"/>
          </a:p>
          <a:p>
            <a:pPr indent="0" lvl="0" marL="0" rtl="0" algn="l">
              <a:spcBef>
                <a:spcPts val="0"/>
              </a:spcBef>
              <a:spcAft>
                <a:spcPts val="0"/>
              </a:spcAft>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400"/>
          </a:p>
          <a:p>
            <a:pPr indent="0" lvl="0" marL="0" rtl="0" algn="l">
              <a:spcBef>
                <a:spcPts val="0"/>
              </a:spcBef>
              <a:spcAft>
                <a:spcPts val="0"/>
              </a:spcAft>
              <a:buNone/>
            </a:pPr>
            <a:r>
              <a:t/>
            </a:r>
            <a:endParaRPr sz="3400"/>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sp>
        <p:nvSpPr>
          <p:cNvPr id="282" name="Google Shape;282;p43"/>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fourth meeting of the group will take place next week, and a high level paper will be prepared for GEO Week 2022. This paper can be shared with CEOS SEC once the draft is available.</a:t>
            </a:r>
            <a:endParaRPr b="1" i="1" sz="1600"/>
          </a:p>
          <a:p>
            <a:pPr indent="-330200" lvl="1" marL="914400" rtl="0" algn="l">
              <a:lnSpc>
                <a:spcPct val="150000"/>
              </a:lnSpc>
              <a:spcBef>
                <a:spcPts val="0"/>
              </a:spcBef>
              <a:spcAft>
                <a:spcPts val="0"/>
              </a:spcAft>
              <a:buSzPts val="1600"/>
              <a:buChar char="➢"/>
            </a:pPr>
            <a:r>
              <a:rPr b="1" i="1" lang="en-GB" sz="1600"/>
              <a:t>The intention is to have a set of next steps for GEO ready for GEO ExComm in March 2023. This will then be put through the 2023 Ministerial meeting prior to the 2023 GEO Plenary in South Africa.</a:t>
            </a:r>
            <a:endParaRPr b="1" i="1" sz="1600"/>
          </a:p>
          <a:p>
            <a:pPr indent="-330200" lvl="1" marL="914400" rtl="0" algn="l">
              <a:lnSpc>
                <a:spcPct val="150000"/>
              </a:lnSpc>
              <a:spcBef>
                <a:spcPts val="0"/>
              </a:spcBef>
              <a:spcAft>
                <a:spcPts val="0"/>
              </a:spcAft>
              <a:buSzPts val="1600"/>
              <a:buChar char="➢"/>
            </a:pPr>
            <a:r>
              <a:rPr b="1" i="1" lang="en-GB" sz="1600"/>
              <a:t>There was a discussion at the side meeting on the value of GEO collaboration to CEOS</a:t>
            </a:r>
            <a:endParaRPr b="1" i="1" sz="1600"/>
          </a:p>
          <a:p>
            <a:pPr indent="-330200" lvl="1" marL="914400" rtl="0" algn="l">
              <a:lnSpc>
                <a:spcPct val="150000"/>
              </a:lnSpc>
              <a:spcBef>
                <a:spcPts val="0"/>
              </a:spcBef>
              <a:spcAft>
                <a:spcPts val="0"/>
              </a:spcAft>
              <a:buSzPts val="1600"/>
              <a:buChar char="➢"/>
            </a:pPr>
            <a:r>
              <a:rPr b="1" i="1" lang="en-GB" sz="1600"/>
              <a:t>Concern expressed that shifting GEO priorities make strategic engagement difficult for CEOS</a:t>
            </a:r>
            <a:endParaRPr b="1" i="1" sz="1600"/>
          </a:p>
          <a:p>
            <a:pPr indent="-330200" lvl="1" marL="914400" rtl="0" algn="l">
              <a:lnSpc>
                <a:spcPct val="150000"/>
              </a:lnSpc>
              <a:spcBef>
                <a:spcPts val="0"/>
              </a:spcBef>
              <a:spcAft>
                <a:spcPts val="0"/>
              </a:spcAft>
              <a:buSzPts val="1600"/>
              <a:buChar char="➢"/>
            </a:pPr>
            <a:r>
              <a:rPr b="1" i="1" lang="en-GB" sz="1600"/>
              <a:t>Unique value of the GEO process was noted</a:t>
            </a:r>
            <a:endParaRPr b="1" i="1" sz="1600"/>
          </a:p>
          <a:p>
            <a:pPr indent="0" lvl="0" marL="914400" rtl="0" algn="l">
              <a:lnSpc>
                <a:spcPct val="150000"/>
              </a:lnSpc>
              <a:spcBef>
                <a:spcPts val="1000"/>
              </a:spcBef>
              <a:spcAft>
                <a:spcPts val="0"/>
              </a:spcAft>
              <a:buNone/>
            </a:pPr>
            <a:r>
              <a:t/>
            </a:r>
            <a:endParaRPr b="1" i="1" sz="1600"/>
          </a:p>
        </p:txBody>
      </p:sp>
      <p:sp>
        <p:nvSpPr>
          <p:cNvPr id="283" name="Google Shape;283;p43"/>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2700"/>
              <a:t>8.4 Road to a </a:t>
            </a:r>
            <a:r>
              <a:rPr lang="en-GB" sz="2700"/>
              <a:t>GEO Post-2025 and CEOS Engagement</a:t>
            </a:r>
            <a:endParaRPr sz="2700"/>
          </a:p>
          <a:p>
            <a:pPr indent="0" lvl="0" marL="0" rtl="0" algn="l">
              <a:spcBef>
                <a:spcPts val="0"/>
              </a:spcBef>
              <a:spcAft>
                <a:spcPts val="0"/>
              </a:spcAft>
              <a:buNone/>
            </a:pPr>
            <a:r>
              <a:t/>
            </a:r>
            <a:endParaRPr sz="3100"/>
          </a:p>
          <a:p>
            <a:pPr indent="0" lvl="0" marL="0" rtl="0" algn="l">
              <a:spcBef>
                <a:spcPts val="0"/>
              </a:spcBef>
              <a:spcAft>
                <a:spcPts val="0"/>
              </a:spcAft>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400"/>
          </a:p>
          <a:p>
            <a:pPr indent="0" lvl="0" marL="0" rtl="0" algn="l">
              <a:spcBef>
                <a:spcPts val="0"/>
              </a:spcBef>
              <a:spcAft>
                <a:spcPts val="0"/>
              </a:spcAft>
              <a:buNone/>
            </a:pPr>
            <a:r>
              <a:t/>
            </a:r>
            <a:endParaRPr sz="3400"/>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sp>
        <p:nvSpPr>
          <p:cNvPr id="288" name="Google Shape;288;p44"/>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0" lvl="0" marL="0" rtl="0" algn="l">
              <a:lnSpc>
                <a:spcPct val="150000"/>
              </a:lnSpc>
              <a:spcBef>
                <a:spcPts val="1000"/>
              </a:spcBef>
              <a:spcAft>
                <a:spcPts val="0"/>
              </a:spcAft>
              <a:buNone/>
            </a:pPr>
            <a:r>
              <a:t/>
            </a:r>
            <a:endParaRPr b="1" i="1" sz="1600"/>
          </a:p>
          <a:p>
            <a:pPr indent="-330200" lvl="0" marL="457200" rtl="0" algn="l">
              <a:lnSpc>
                <a:spcPct val="150000"/>
              </a:lnSpc>
              <a:spcBef>
                <a:spcPts val="1000"/>
              </a:spcBef>
              <a:spcAft>
                <a:spcPts val="0"/>
              </a:spcAft>
              <a:buSzPts val="1600"/>
              <a:buChar char="❖"/>
            </a:pPr>
            <a:r>
              <a:rPr b="1" i="1" lang="en-GB" sz="1600" u="sng"/>
              <a:t>Action and Decisions recorded</a:t>
            </a:r>
            <a:endParaRPr b="1" i="1" sz="1600" u="sng"/>
          </a:p>
          <a:p>
            <a:pPr indent="-330200" lvl="1" marL="914400" rtl="0" algn="l">
              <a:lnSpc>
                <a:spcPct val="150000"/>
              </a:lnSpc>
              <a:spcBef>
                <a:spcPts val="0"/>
              </a:spcBef>
              <a:spcAft>
                <a:spcPts val="0"/>
              </a:spcAft>
              <a:buSzPts val="1600"/>
              <a:buFont typeface="Arial"/>
              <a:buChar char="➢"/>
            </a:pPr>
            <a:r>
              <a:rPr b="1" i="1" lang="en-GB" sz="1600"/>
              <a:t>The next steps will include: consolidate group’s discussion and inputs from today’s session; understanding EO requirements from Decade and GST; </a:t>
            </a:r>
            <a:r>
              <a:rPr b="1" i="1" lang="en-GB" sz="1600">
                <a:highlight>
                  <a:srgbClr val="FFFF00"/>
                </a:highlight>
              </a:rPr>
              <a:t>present findings to Plenary with some possible options for consideration</a:t>
            </a:r>
            <a:r>
              <a:rPr b="1" i="1" lang="en-GB" sz="1600"/>
              <a:t>; and, formulate action to be presented, agreed, and to discuss resourcing at SIT-38.</a:t>
            </a:r>
            <a:endParaRPr b="1" i="1" sz="1600"/>
          </a:p>
          <a:p>
            <a:pPr indent="-330200" lvl="1" marL="914400" rtl="0" algn="l">
              <a:lnSpc>
                <a:spcPct val="150000"/>
              </a:lnSpc>
              <a:spcBef>
                <a:spcPts val="0"/>
              </a:spcBef>
              <a:spcAft>
                <a:spcPts val="0"/>
              </a:spcAft>
              <a:buSzPts val="1600"/>
              <a:buChar char="➢"/>
            </a:pPr>
            <a:r>
              <a:rPr b="1" i="1" lang="en-GB" sz="1600"/>
              <a:t>SIT-TW-2022-14: CEOS Ocean Coordination Group to make recommendations to plenary on how ocean activities in support of the ocean decade and GST should be coordinated.</a:t>
            </a:r>
            <a:endParaRPr b="1" i="1" sz="1600"/>
          </a:p>
          <a:p>
            <a:pPr indent="0" lvl="0" marL="0" rtl="0" algn="l">
              <a:lnSpc>
                <a:spcPct val="150000"/>
              </a:lnSpc>
              <a:spcBef>
                <a:spcPts val="1000"/>
              </a:spcBef>
              <a:spcAft>
                <a:spcPts val="0"/>
              </a:spcAft>
              <a:buNone/>
            </a:pPr>
            <a:r>
              <a:t/>
            </a:r>
            <a:endParaRPr b="1" i="1" sz="1600"/>
          </a:p>
        </p:txBody>
      </p:sp>
      <p:sp>
        <p:nvSpPr>
          <p:cNvPr id="289" name="Google Shape;289;p44"/>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3300"/>
              <a:t>Session 9: Oceans and Coasts</a:t>
            </a:r>
            <a:endParaRPr sz="3300"/>
          </a:p>
          <a:p>
            <a:pPr indent="0" lvl="0" marL="0" rtl="0" algn="l">
              <a:spcBef>
                <a:spcPts val="0"/>
              </a:spcBef>
              <a:spcAft>
                <a:spcPts val="0"/>
              </a:spcAft>
              <a:buNone/>
            </a:pPr>
            <a:r>
              <a:rPr lang="en-GB" sz="3300"/>
              <a:t>9.1 CEOS Ocean Coordination Group</a:t>
            </a:r>
            <a:endParaRPr sz="3300"/>
          </a:p>
          <a:p>
            <a:pPr indent="0" lvl="0" marL="0" rtl="0" algn="l">
              <a:spcBef>
                <a:spcPts val="0"/>
              </a:spcBef>
              <a:spcAft>
                <a:spcPts val="0"/>
              </a:spcAft>
              <a:buNone/>
            </a:pPr>
            <a:r>
              <a:t/>
            </a:r>
            <a:endParaRPr sz="3100"/>
          </a:p>
          <a:p>
            <a:pPr indent="0" lvl="0" marL="0" rtl="0" algn="l">
              <a:spcBef>
                <a:spcPts val="0"/>
              </a:spcBef>
              <a:spcAft>
                <a:spcPts val="0"/>
              </a:spcAft>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400"/>
          </a:p>
          <a:p>
            <a:pPr indent="0" lvl="0" marL="0" rtl="0" algn="l">
              <a:spcBef>
                <a:spcPts val="0"/>
              </a:spcBef>
              <a:spcAft>
                <a:spcPts val="0"/>
              </a:spcAft>
              <a:buNone/>
            </a:pPr>
            <a:r>
              <a:t/>
            </a:r>
            <a:endParaRPr sz="3400"/>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 name="Shape 293"/>
        <p:cNvGrpSpPr/>
        <p:nvPr/>
      </p:nvGrpSpPr>
      <p:grpSpPr>
        <a:xfrm>
          <a:off x="0" y="0"/>
          <a:ext cx="0" cy="0"/>
          <a:chOff x="0" y="0"/>
          <a:chExt cx="0" cy="0"/>
        </a:xfrm>
      </p:grpSpPr>
      <p:sp>
        <p:nvSpPr>
          <p:cNvPr id="294" name="Google Shape;294;p45"/>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CEOS-COAST ad hoc Team two-year term ends at CEOS Plenary 2022</a:t>
            </a:r>
            <a:endParaRPr b="1" i="1" sz="1600"/>
          </a:p>
          <a:p>
            <a:pPr indent="-330200" lvl="1" marL="914400" rtl="0" algn="l">
              <a:lnSpc>
                <a:spcPct val="150000"/>
              </a:lnSpc>
              <a:spcBef>
                <a:spcPts val="0"/>
              </a:spcBef>
              <a:spcAft>
                <a:spcPts val="0"/>
              </a:spcAft>
              <a:buSzPts val="1600"/>
              <a:buChar char="➢"/>
            </a:pPr>
            <a:r>
              <a:rPr b="1" i="1" lang="en-GB" sz="1600"/>
              <a:t>Ocean Coordination Group is discussing future coordination of oceans-related activities within CEOS</a:t>
            </a:r>
            <a:endParaRPr b="1" i="1" sz="1600"/>
          </a:p>
          <a:p>
            <a:pPr indent="-330200" lvl="1" marL="914400" rtl="0" algn="l">
              <a:lnSpc>
                <a:spcPct val="150000"/>
              </a:lnSpc>
              <a:spcBef>
                <a:spcPts val="0"/>
              </a:spcBef>
              <a:spcAft>
                <a:spcPts val="0"/>
              </a:spcAft>
              <a:buSzPts val="1600"/>
              <a:buChar char="➢"/>
            </a:pPr>
            <a:r>
              <a:rPr b="1" i="1" lang="en-GB" sz="1600"/>
              <a:t>Perhaps there is some overlap between these future discussions?</a:t>
            </a:r>
            <a:endParaRPr b="1" i="1" sz="1600"/>
          </a:p>
          <a:p>
            <a:pPr indent="-330200" lvl="0" marL="457200" rtl="0" algn="l">
              <a:lnSpc>
                <a:spcPct val="150000"/>
              </a:lnSpc>
              <a:spcBef>
                <a:spcPts val="0"/>
              </a:spcBef>
              <a:spcAft>
                <a:spcPts val="0"/>
              </a:spcAft>
              <a:buSzPts val="1600"/>
              <a:buChar char="❖"/>
            </a:pPr>
            <a:r>
              <a:rPr b="1" i="1" lang="en-GB" sz="1600" u="sng"/>
              <a:t>Action and Decisions recorded</a:t>
            </a:r>
            <a:endParaRPr b="1" i="1" sz="1600"/>
          </a:p>
          <a:p>
            <a:pPr indent="-330200" lvl="1" marL="914400" rtl="0" algn="l">
              <a:lnSpc>
                <a:spcPct val="150000"/>
              </a:lnSpc>
              <a:spcBef>
                <a:spcPts val="0"/>
              </a:spcBef>
              <a:spcAft>
                <a:spcPts val="0"/>
              </a:spcAft>
              <a:buSzPts val="1600"/>
              <a:buChar char="➢"/>
            </a:pPr>
            <a:r>
              <a:rPr b="1" i="1" lang="en-GB" sz="1600"/>
              <a:t>Agreed that CEOS-COAST should request at Plenary 2022 a one year extension</a:t>
            </a:r>
            <a:endParaRPr b="1" i="1" sz="1600"/>
          </a:p>
          <a:p>
            <a:pPr indent="-330200" lvl="1" marL="914400" rtl="0" algn="l">
              <a:lnSpc>
                <a:spcPct val="150000"/>
              </a:lnSpc>
              <a:spcBef>
                <a:spcPts val="0"/>
              </a:spcBef>
              <a:spcAft>
                <a:spcPts val="0"/>
              </a:spcAft>
              <a:buSzPts val="1600"/>
              <a:buChar char="➢"/>
            </a:pPr>
            <a:r>
              <a:rPr b="1" i="1" lang="en-GB" sz="1600"/>
              <a:t>Agreed that the Oceans Coordination Group should continue its work</a:t>
            </a:r>
            <a:endParaRPr b="1" i="1" sz="1600"/>
          </a:p>
          <a:p>
            <a:pPr indent="-330200" lvl="1" marL="914400" rtl="0" algn="l">
              <a:lnSpc>
                <a:spcPct val="150000"/>
              </a:lnSpc>
              <a:spcBef>
                <a:spcPts val="0"/>
              </a:spcBef>
              <a:spcAft>
                <a:spcPts val="0"/>
              </a:spcAft>
              <a:buSzPts val="1600"/>
              <a:buChar char="➢"/>
            </a:pPr>
            <a:r>
              <a:rPr b="1" i="1" lang="en-GB" sz="1600"/>
              <a:t>Coordination Group should come back to SIT-38 (March 2023) with further suggestions</a:t>
            </a:r>
            <a:endParaRPr b="1" i="1" sz="1600"/>
          </a:p>
          <a:p>
            <a:pPr indent="-330200" lvl="1" marL="914400" rtl="0" algn="l">
              <a:lnSpc>
                <a:spcPct val="150000"/>
              </a:lnSpc>
              <a:spcBef>
                <a:spcPts val="0"/>
              </a:spcBef>
              <a:spcAft>
                <a:spcPts val="0"/>
              </a:spcAft>
              <a:buSzPts val="1600"/>
              <a:buChar char="➢"/>
            </a:pPr>
            <a:r>
              <a:rPr b="1" i="1" lang="en-GB" sz="1600"/>
              <a:t>Based on this, a decision on CEOS-COAST longer term can be considered and arrived at by TW 2023 for presentation at Plenary 2023</a:t>
            </a:r>
            <a:endParaRPr b="1" i="1" sz="1600"/>
          </a:p>
          <a:p>
            <a:pPr indent="-330200" lvl="1" marL="914400" rtl="0" algn="l">
              <a:lnSpc>
                <a:spcPct val="150000"/>
              </a:lnSpc>
              <a:spcBef>
                <a:spcPts val="0"/>
              </a:spcBef>
              <a:spcAft>
                <a:spcPts val="0"/>
              </a:spcAft>
              <a:buSzPts val="1600"/>
              <a:buChar char="➢"/>
            </a:pPr>
            <a:r>
              <a:rPr b="1" i="1" lang="en-GB" sz="1600"/>
              <a:t>SIT-TW-2022-13: COAST AHT Leads to prepare an agenda item for the 2022 CEOS Plenary seeking a decision to extend the AHT for another year.</a:t>
            </a:r>
            <a:endParaRPr b="1" i="1" sz="1600"/>
          </a:p>
        </p:txBody>
      </p:sp>
      <p:sp>
        <p:nvSpPr>
          <p:cNvPr id="295" name="Google Shape;295;p45"/>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2600"/>
              <a:t>9.2 CEOS-COAST and Ocean Coordination Group - Future Direction Discussion</a:t>
            </a:r>
            <a:endParaRPr sz="2600"/>
          </a:p>
          <a:p>
            <a:pPr indent="0" lvl="0" marL="0" rtl="0" algn="l">
              <a:spcBef>
                <a:spcPts val="0"/>
              </a:spcBef>
              <a:spcAft>
                <a:spcPts val="0"/>
              </a:spcAft>
              <a:buNone/>
            </a:pPr>
            <a:r>
              <a:t/>
            </a:r>
            <a:endParaRPr sz="3100"/>
          </a:p>
          <a:p>
            <a:pPr indent="0" lvl="0" marL="0" rtl="0" algn="l">
              <a:spcBef>
                <a:spcPts val="0"/>
              </a:spcBef>
              <a:spcAft>
                <a:spcPts val="0"/>
              </a:spcAft>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400"/>
          </a:p>
          <a:p>
            <a:pPr indent="0" lvl="0" marL="0" rtl="0" algn="l">
              <a:spcBef>
                <a:spcPts val="0"/>
              </a:spcBef>
              <a:spcAft>
                <a:spcPts val="0"/>
              </a:spcAft>
              <a:buNone/>
            </a:pPr>
            <a:r>
              <a:t/>
            </a:r>
            <a:endParaRPr sz="3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83" name="Shape 83"/>
        <p:cNvGrpSpPr/>
        <p:nvPr/>
      </p:nvGrpSpPr>
      <p:grpSpPr>
        <a:xfrm>
          <a:off x="0" y="0"/>
          <a:ext cx="0" cy="0"/>
          <a:chOff x="0" y="0"/>
          <a:chExt cx="0" cy="0"/>
        </a:xfrm>
      </p:grpSpPr>
      <p:sp>
        <p:nvSpPr>
          <p:cNvPr id="84" name="Google Shape;84;p10"/>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a:p>
            <a:pPr indent="-330200" lvl="0" marL="457200" rtl="0" algn="l">
              <a:lnSpc>
                <a:spcPct val="150000"/>
              </a:lnSpc>
              <a:spcBef>
                <a:spcPts val="0"/>
              </a:spcBef>
              <a:spcAft>
                <a:spcPts val="0"/>
              </a:spcAft>
              <a:buSzPts val="1600"/>
              <a:buChar char="❖"/>
            </a:pPr>
            <a:r>
              <a:rPr b="1" i="1" lang="en-GB" sz="1600" u="sng"/>
              <a:t>Action and Decisions recorded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a:p>
            <a:pPr indent="-330200" lvl="0" marL="457200" rtl="0" algn="l">
              <a:lnSpc>
                <a:spcPct val="150000"/>
              </a:lnSpc>
              <a:spcBef>
                <a:spcPts val="0"/>
              </a:spcBef>
              <a:spcAft>
                <a:spcPts val="0"/>
              </a:spcAft>
              <a:buSzPts val="1600"/>
              <a:buChar char="❖"/>
            </a:pPr>
            <a:r>
              <a:rPr b="1" i="1" lang="en-GB" sz="1600" u="sng"/>
              <a:t>Documents endorsed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p:txBody>
      </p:sp>
      <p:sp>
        <p:nvSpPr>
          <p:cNvPr id="85" name="Google Shape;85;p10"/>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3700"/>
              <a:t>1.3 </a:t>
            </a:r>
            <a:r>
              <a:rPr lang="en-GB" sz="3700"/>
              <a:t>CEOS 2022-2024 Work Plan</a:t>
            </a:r>
            <a:endParaRPr sz="3700"/>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9" name="Shape 299"/>
        <p:cNvGrpSpPr/>
        <p:nvPr/>
      </p:nvGrpSpPr>
      <p:grpSpPr>
        <a:xfrm>
          <a:off x="0" y="0"/>
          <a:ext cx="0" cy="0"/>
          <a:chOff x="0" y="0"/>
          <a:chExt cx="0" cy="0"/>
        </a:xfrm>
      </p:grpSpPr>
      <p:sp>
        <p:nvSpPr>
          <p:cNvPr id="300" name="Google Shape;300;p46"/>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a:p>
            <a:pPr indent="-330200" lvl="0" marL="457200" rtl="0" algn="l">
              <a:lnSpc>
                <a:spcPct val="150000"/>
              </a:lnSpc>
              <a:spcBef>
                <a:spcPts val="0"/>
              </a:spcBef>
              <a:spcAft>
                <a:spcPts val="0"/>
              </a:spcAft>
              <a:buSzPts val="1600"/>
              <a:buChar char="❖"/>
            </a:pPr>
            <a:r>
              <a:rPr b="1" i="1" lang="en-GB" sz="1600" u="sng"/>
              <a:t>Action and Decisions recorded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a:p>
            <a:pPr indent="-330200" lvl="0" marL="457200" rtl="0" algn="l">
              <a:lnSpc>
                <a:spcPct val="150000"/>
              </a:lnSpc>
              <a:spcBef>
                <a:spcPts val="0"/>
              </a:spcBef>
              <a:spcAft>
                <a:spcPts val="0"/>
              </a:spcAft>
              <a:buSzPts val="1600"/>
              <a:buChar char="❖"/>
            </a:pPr>
            <a:r>
              <a:rPr b="1" i="1" lang="en-GB" sz="1600" u="sng"/>
              <a:t>Documents endorsed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p:txBody>
      </p:sp>
      <p:sp>
        <p:nvSpPr>
          <p:cNvPr id="301" name="Google Shape;301;p46"/>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3300"/>
              <a:t>Session 10: Towards Plenary</a:t>
            </a:r>
            <a:endParaRPr sz="3300"/>
          </a:p>
          <a:p>
            <a:pPr indent="0" lvl="0" marL="0" rtl="0" algn="l">
              <a:spcBef>
                <a:spcPts val="0"/>
              </a:spcBef>
              <a:spcAft>
                <a:spcPts val="0"/>
              </a:spcAft>
              <a:buNone/>
            </a:pPr>
            <a:r>
              <a:rPr lang="en-GB" sz="3300"/>
              <a:t>10.1 Any other business</a:t>
            </a:r>
            <a:endParaRPr sz="3300"/>
          </a:p>
          <a:p>
            <a:pPr indent="0" lvl="0" marL="0" rtl="0" algn="l">
              <a:spcBef>
                <a:spcPts val="0"/>
              </a:spcBef>
              <a:spcAft>
                <a:spcPts val="0"/>
              </a:spcAft>
              <a:buNone/>
            </a:pPr>
            <a:r>
              <a:t/>
            </a:r>
            <a:endParaRPr sz="3100"/>
          </a:p>
          <a:p>
            <a:pPr indent="0" lvl="0" marL="0" rtl="0" algn="l">
              <a:spcBef>
                <a:spcPts val="0"/>
              </a:spcBef>
              <a:spcAft>
                <a:spcPts val="0"/>
              </a:spcAft>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400"/>
          </a:p>
          <a:p>
            <a:pPr indent="0" lvl="0" marL="0" rtl="0" algn="l">
              <a:spcBef>
                <a:spcPts val="0"/>
              </a:spcBef>
              <a:spcAft>
                <a:spcPts val="0"/>
              </a:spcAft>
              <a:buNone/>
            </a:pPr>
            <a:r>
              <a:t/>
            </a:r>
            <a:endParaRPr sz="3400"/>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5" name="Shape 305"/>
        <p:cNvGrpSpPr/>
        <p:nvPr/>
      </p:nvGrpSpPr>
      <p:grpSpPr>
        <a:xfrm>
          <a:off x="0" y="0"/>
          <a:ext cx="0" cy="0"/>
          <a:chOff x="0" y="0"/>
          <a:chExt cx="0" cy="0"/>
        </a:xfrm>
      </p:grpSpPr>
      <p:sp>
        <p:nvSpPr>
          <p:cNvPr id="306" name="Google Shape;306;p47"/>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a:p>
            <a:pPr indent="-330200" lvl="0" marL="457200" rtl="0" algn="l">
              <a:lnSpc>
                <a:spcPct val="150000"/>
              </a:lnSpc>
              <a:spcBef>
                <a:spcPts val="0"/>
              </a:spcBef>
              <a:spcAft>
                <a:spcPts val="0"/>
              </a:spcAft>
              <a:buSzPts val="1600"/>
              <a:buChar char="❖"/>
            </a:pPr>
            <a:r>
              <a:rPr b="1" i="1" lang="en-GB" sz="1600" u="sng"/>
              <a:t>Action and Decisions recorded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a:p>
            <a:pPr indent="-330200" lvl="0" marL="457200" rtl="0" algn="l">
              <a:lnSpc>
                <a:spcPct val="150000"/>
              </a:lnSpc>
              <a:spcBef>
                <a:spcPts val="0"/>
              </a:spcBef>
              <a:spcAft>
                <a:spcPts val="0"/>
              </a:spcAft>
              <a:buSzPts val="1600"/>
              <a:buChar char="❖"/>
            </a:pPr>
            <a:r>
              <a:rPr b="1" i="1" lang="en-GB" sz="1600" u="sng"/>
              <a:t>Documents endorsed</a:t>
            </a:r>
            <a:endParaRPr b="1" i="1" sz="1600" u="sng"/>
          </a:p>
          <a:p>
            <a:pPr indent="-330200" lvl="1" marL="914400" rtl="0" algn="l">
              <a:lnSpc>
                <a:spcPct val="150000"/>
              </a:lnSpc>
              <a:spcBef>
                <a:spcPts val="0"/>
              </a:spcBef>
              <a:spcAft>
                <a:spcPts val="0"/>
              </a:spcAft>
              <a:buSzPts val="1600"/>
              <a:buChar char="➢"/>
            </a:pPr>
            <a:r>
              <a:rPr b="1" i="1" lang="en-GB" sz="1600"/>
              <a:t>TBA</a:t>
            </a:r>
            <a:endParaRPr b="1" i="1" sz="1600"/>
          </a:p>
        </p:txBody>
      </p:sp>
      <p:sp>
        <p:nvSpPr>
          <p:cNvPr id="307" name="Google Shape;307;p47"/>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3700"/>
              <a:t>Template</a:t>
            </a:r>
            <a:endParaRPr sz="37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1"/>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15000"/>
              </a:lnSpc>
              <a:spcBef>
                <a:spcPts val="0"/>
              </a:spcBef>
              <a:spcAft>
                <a:spcPts val="0"/>
              </a:spcAft>
              <a:buSzPts val="1600"/>
              <a:buChar char="➢"/>
            </a:pPr>
            <a:r>
              <a:rPr b="1" i="1" lang="en-GB" sz="1600"/>
              <a:t>Reflection on the new geometries in the satellite EO sector, including increasing proportion of commercial missions, and CEOS agency arrangements for commercial data buy and partnerships - hearing agency experiences and examples and strategising how public programmes and CEOS must adapt in the decade ahead with this new context. </a:t>
            </a:r>
            <a:endParaRPr b="1" i="1" sz="1600"/>
          </a:p>
          <a:p>
            <a:pPr indent="0" lvl="0" marL="0" rtl="0" algn="l">
              <a:lnSpc>
                <a:spcPct val="115000"/>
              </a:lnSpc>
              <a:spcBef>
                <a:spcPts val="0"/>
              </a:spcBef>
              <a:spcAft>
                <a:spcPts val="0"/>
              </a:spcAft>
              <a:buNone/>
            </a:pPr>
            <a:r>
              <a:t/>
            </a:r>
            <a:endParaRPr b="1" i="1" sz="1600"/>
          </a:p>
          <a:p>
            <a:pPr indent="-330200" lvl="0" marL="457200" rtl="0" algn="l">
              <a:lnSpc>
                <a:spcPct val="150000"/>
              </a:lnSpc>
              <a:spcBef>
                <a:spcPts val="1000"/>
              </a:spcBef>
              <a:spcAft>
                <a:spcPts val="0"/>
              </a:spcAft>
              <a:buSzPts val="1600"/>
              <a:buChar char="❖"/>
            </a:pPr>
            <a:r>
              <a:rPr b="1" i="1" lang="en-GB" sz="1600" u="sng"/>
              <a:t>Action and Decisions recorded</a:t>
            </a:r>
            <a:endParaRPr b="1" i="1" sz="1600" u="sng"/>
          </a:p>
          <a:p>
            <a:pPr indent="-330200" lvl="1" marL="914400" rtl="0" algn="l">
              <a:lnSpc>
                <a:spcPct val="150000"/>
              </a:lnSpc>
              <a:spcBef>
                <a:spcPts val="0"/>
              </a:spcBef>
              <a:spcAft>
                <a:spcPts val="0"/>
              </a:spcAft>
              <a:buSzPts val="1600"/>
              <a:buChar char="➢"/>
            </a:pPr>
            <a:r>
              <a:rPr b="1" i="1" lang="en-GB" sz="1600"/>
              <a:t>N/A</a:t>
            </a:r>
            <a:endParaRPr b="1" i="1" sz="1600"/>
          </a:p>
          <a:p>
            <a:pPr indent="-330200" lvl="0" marL="457200" rtl="0" algn="l">
              <a:lnSpc>
                <a:spcPct val="150000"/>
              </a:lnSpc>
              <a:spcBef>
                <a:spcPts val="0"/>
              </a:spcBef>
              <a:spcAft>
                <a:spcPts val="0"/>
              </a:spcAft>
              <a:buSzPts val="1600"/>
              <a:buChar char="❖"/>
            </a:pPr>
            <a:r>
              <a:rPr b="1" i="1" lang="en-GB" sz="1600" u="sng"/>
              <a:t>Documents endorsed</a:t>
            </a:r>
            <a:endParaRPr b="1" i="1" sz="1600" u="sng"/>
          </a:p>
          <a:p>
            <a:pPr indent="-330200" lvl="1" marL="914400" rtl="0" algn="l">
              <a:lnSpc>
                <a:spcPct val="150000"/>
              </a:lnSpc>
              <a:spcBef>
                <a:spcPts val="0"/>
              </a:spcBef>
              <a:spcAft>
                <a:spcPts val="0"/>
              </a:spcAft>
              <a:buSzPts val="1600"/>
              <a:buChar char="➢"/>
            </a:pPr>
            <a:r>
              <a:rPr b="1" i="1" lang="en-GB" sz="1600"/>
              <a:t>N/A</a:t>
            </a:r>
            <a:endParaRPr b="1" i="1" sz="1600"/>
          </a:p>
        </p:txBody>
      </p:sp>
      <p:sp>
        <p:nvSpPr>
          <p:cNvPr id="91" name="Google Shape;91;p11"/>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2600"/>
              <a:t>2.1</a:t>
            </a:r>
            <a:r>
              <a:rPr lang="en-GB" sz="2600"/>
              <a:t> New Space </a:t>
            </a:r>
            <a:r>
              <a:rPr lang="en-GB" sz="2600"/>
              <a:t>Scene Setting: Review of Discussion to Date</a:t>
            </a:r>
            <a:endParaRPr sz="2600"/>
          </a:p>
          <a:p>
            <a:pPr indent="0" lvl="0" marL="0" rtl="0" algn="l">
              <a:spcBef>
                <a:spcPts val="0"/>
              </a:spcBef>
              <a:spcAft>
                <a:spcPts val="0"/>
              </a:spcAft>
              <a:buClr>
                <a:schemeClr val="dk1"/>
              </a:buClr>
              <a:buSzPts val="1100"/>
              <a:buFont typeface="Arial"/>
              <a:buNone/>
            </a:pPr>
            <a:r>
              <a:t/>
            </a:r>
            <a:endParaRPr sz="2800"/>
          </a:p>
          <a:p>
            <a:pPr indent="0" lvl="0" marL="0" rtl="0" algn="l">
              <a:spcBef>
                <a:spcPts val="0"/>
              </a:spcBef>
              <a:spcAft>
                <a:spcPts val="0"/>
              </a:spcAft>
              <a:buNone/>
            </a:pPr>
            <a:r>
              <a:t/>
            </a:r>
            <a:endParaRPr sz="28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2"/>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USGS, ESA, GISTDA, NASA, CSA all provided perspectives on the New Space challenges and opportunities and their respective initiatives</a:t>
            </a:r>
            <a:endParaRPr b="1" i="1" sz="1600"/>
          </a:p>
          <a:p>
            <a:pPr indent="-330200" lvl="0" marL="457200" rtl="0" algn="l">
              <a:lnSpc>
                <a:spcPct val="150000"/>
              </a:lnSpc>
              <a:spcBef>
                <a:spcPts val="0"/>
              </a:spcBef>
              <a:spcAft>
                <a:spcPts val="0"/>
              </a:spcAft>
              <a:buSzPts val="1600"/>
              <a:buChar char="❖"/>
            </a:pPr>
            <a:r>
              <a:rPr b="1" i="1" lang="en-GB" sz="1600" u="sng"/>
              <a:t>Action and Decisions recorded</a:t>
            </a:r>
            <a:endParaRPr b="1" i="1" sz="1600" u="sng"/>
          </a:p>
          <a:p>
            <a:pPr indent="-330200" lvl="1" marL="914400" rtl="0" algn="l">
              <a:lnSpc>
                <a:spcPct val="150000"/>
              </a:lnSpc>
              <a:spcBef>
                <a:spcPts val="0"/>
              </a:spcBef>
              <a:spcAft>
                <a:spcPts val="0"/>
              </a:spcAft>
              <a:buSzPts val="1600"/>
              <a:buChar char="➢"/>
            </a:pPr>
            <a:r>
              <a:rPr b="1" i="1" lang="en-GB" sz="1600"/>
              <a:t>USGS suggested a Task Team be formed to do further brainstorming and to form concrete initiatives.. See later.</a:t>
            </a:r>
            <a:endParaRPr b="1" i="1" sz="1600"/>
          </a:p>
          <a:p>
            <a:pPr indent="-330200" lvl="0" marL="457200" rtl="0" algn="l">
              <a:lnSpc>
                <a:spcPct val="150000"/>
              </a:lnSpc>
              <a:spcBef>
                <a:spcPts val="0"/>
              </a:spcBef>
              <a:spcAft>
                <a:spcPts val="0"/>
              </a:spcAft>
              <a:buSzPts val="1600"/>
              <a:buChar char="❖"/>
            </a:pPr>
            <a:r>
              <a:rPr b="1" i="1" lang="en-GB" sz="1600" u="sng"/>
              <a:t>Documents endorsed</a:t>
            </a:r>
            <a:endParaRPr b="1" i="1" sz="1600" u="sng"/>
          </a:p>
          <a:p>
            <a:pPr indent="-330200" lvl="1" marL="914400" rtl="0" algn="l">
              <a:lnSpc>
                <a:spcPct val="150000"/>
              </a:lnSpc>
              <a:spcBef>
                <a:spcPts val="0"/>
              </a:spcBef>
              <a:spcAft>
                <a:spcPts val="0"/>
              </a:spcAft>
              <a:buSzPts val="1600"/>
              <a:buChar char="➢"/>
            </a:pPr>
            <a:r>
              <a:rPr b="1" i="1" lang="en-GB" sz="1600"/>
              <a:t>N/A</a:t>
            </a:r>
            <a:endParaRPr b="1" i="1" sz="1600"/>
          </a:p>
        </p:txBody>
      </p:sp>
      <p:sp>
        <p:nvSpPr>
          <p:cNvPr id="97" name="Google Shape;97;p12"/>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3400"/>
              <a:t>2.2 </a:t>
            </a:r>
            <a:r>
              <a:rPr lang="en-GB" sz="3400"/>
              <a:t>Further Case studies from CEOS Agencies</a:t>
            </a:r>
            <a:endParaRPr sz="34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3"/>
          <p:cNvSpPr txBox="1"/>
          <p:nvPr>
            <p:ph idx="1" type="body"/>
          </p:nvPr>
        </p:nvSpPr>
        <p:spPr>
          <a:xfrm>
            <a:off x="324233" y="1253733"/>
            <a:ext cx="11495400" cy="4662900"/>
          </a:xfrm>
          <a:prstGeom prst="rect">
            <a:avLst/>
          </a:prstGeom>
        </p:spPr>
        <p:txBody>
          <a:bodyPr anchorCtr="0" anchor="t" bIns="45700" lIns="91425" spcFirstLastPara="1" rIns="91425" wrap="square" tIns="45700">
            <a:noAutofit/>
          </a:bodyPr>
          <a:lstStyle/>
          <a:p>
            <a:pPr indent="-323850" lvl="0" marL="457200" rtl="0" algn="l">
              <a:lnSpc>
                <a:spcPct val="100000"/>
              </a:lnSpc>
              <a:spcBef>
                <a:spcPts val="0"/>
              </a:spcBef>
              <a:spcAft>
                <a:spcPts val="0"/>
              </a:spcAft>
              <a:buSzPts val="1500"/>
              <a:buChar char="❖"/>
            </a:pPr>
            <a:r>
              <a:rPr b="1" i="1" lang="en-GB" sz="1500" u="sng"/>
              <a:t>Issue raised</a:t>
            </a:r>
            <a:endParaRPr b="1" i="1" sz="1500" u="sng"/>
          </a:p>
          <a:p>
            <a:pPr indent="-323850" lvl="1" marL="914400" rtl="0" algn="l">
              <a:lnSpc>
                <a:spcPct val="100000"/>
              </a:lnSpc>
              <a:spcBef>
                <a:spcPts val="1000"/>
              </a:spcBef>
              <a:spcAft>
                <a:spcPts val="0"/>
              </a:spcAft>
              <a:buSzPts val="1500"/>
              <a:buChar char="➢"/>
            </a:pPr>
            <a:r>
              <a:rPr b="1" i="1" lang="en-GB" sz="1500"/>
              <a:t>Several CEOS Team elevator pitches</a:t>
            </a:r>
            <a:endParaRPr b="1" i="1" sz="1500"/>
          </a:p>
          <a:p>
            <a:pPr indent="-323850" lvl="2" marL="1371600" rtl="0" algn="l">
              <a:lnSpc>
                <a:spcPct val="100000"/>
              </a:lnSpc>
              <a:spcBef>
                <a:spcPts val="1000"/>
              </a:spcBef>
              <a:spcAft>
                <a:spcPts val="0"/>
              </a:spcAft>
              <a:buSzPts val="1500"/>
              <a:buChar char="■"/>
            </a:pPr>
            <a:r>
              <a:rPr b="1" i="1" lang="en-GB" sz="1500"/>
              <a:t>CEOS-ARD supporting new space (ARD OG)</a:t>
            </a:r>
            <a:endParaRPr b="1" i="1" sz="1500"/>
          </a:p>
          <a:p>
            <a:pPr indent="-323850" lvl="3" marL="1828800" rtl="0" algn="l">
              <a:lnSpc>
                <a:spcPct val="100000"/>
              </a:lnSpc>
              <a:spcBef>
                <a:spcPts val="1000"/>
              </a:spcBef>
              <a:spcAft>
                <a:spcPts val="0"/>
              </a:spcAft>
              <a:buSzPts val="1500"/>
              <a:buChar char="●"/>
            </a:pPr>
            <a:r>
              <a:rPr b="1" i="1" lang="en-GB" sz="1500"/>
              <a:t>CEOS, has a key role to play in </a:t>
            </a:r>
            <a:r>
              <a:rPr b="1" i="1" lang="en-GB" sz="1500">
                <a:solidFill>
                  <a:srgbClr val="990000"/>
                </a:solidFill>
              </a:rPr>
              <a:t>defining and supporting ARD for the community Incl. ‘New Space’</a:t>
            </a:r>
            <a:r>
              <a:rPr b="1" i="1" lang="en-GB" sz="1500"/>
              <a:t>.</a:t>
            </a:r>
            <a:endParaRPr b="1" i="1" sz="1500"/>
          </a:p>
          <a:p>
            <a:pPr indent="-323850" lvl="3" marL="1828800" rtl="0" algn="l">
              <a:lnSpc>
                <a:spcPct val="100000"/>
              </a:lnSpc>
              <a:spcBef>
                <a:spcPts val="1000"/>
              </a:spcBef>
              <a:spcAft>
                <a:spcPts val="0"/>
              </a:spcAft>
              <a:buClr>
                <a:srgbClr val="990000"/>
              </a:buClr>
              <a:buSzPts val="1500"/>
              <a:buChar char="●"/>
            </a:pPr>
            <a:r>
              <a:rPr b="1" i="1" lang="en-GB" sz="1500">
                <a:solidFill>
                  <a:srgbClr val="990000"/>
                </a:solidFill>
              </a:rPr>
              <a:t>Enabling interoperability</a:t>
            </a:r>
            <a:endParaRPr b="1" i="1" sz="1500">
              <a:solidFill>
                <a:srgbClr val="990000"/>
              </a:solidFill>
            </a:endParaRPr>
          </a:p>
          <a:p>
            <a:pPr indent="-323850" lvl="2" marL="1371600" rtl="0" algn="l">
              <a:lnSpc>
                <a:spcPct val="100000"/>
              </a:lnSpc>
              <a:spcBef>
                <a:spcPts val="1000"/>
              </a:spcBef>
              <a:spcAft>
                <a:spcPts val="0"/>
              </a:spcAft>
              <a:buSzPts val="1500"/>
              <a:buChar char="■"/>
            </a:pPr>
            <a:r>
              <a:rPr b="1" i="1" lang="en-GB" sz="1500"/>
              <a:t>Data Standards (LSI-VC)</a:t>
            </a:r>
            <a:endParaRPr b="1" i="1" sz="1500"/>
          </a:p>
          <a:p>
            <a:pPr indent="-323850" lvl="3" marL="1828800" rtl="0" algn="l">
              <a:lnSpc>
                <a:spcPct val="100000"/>
              </a:lnSpc>
              <a:spcBef>
                <a:spcPts val="1000"/>
              </a:spcBef>
              <a:spcAft>
                <a:spcPts val="0"/>
              </a:spcAft>
              <a:buSzPts val="1500"/>
              <a:buChar char="●"/>
            </a:pPr>
            <a:r>
              <a:rPr b="1" i="1" lang="en-GB" sz="1500"/>
              <a:t>Increased </a:t>
            </a:r>
            <a:r>
              <a:rPr b="1" i="1" lang="en-GB" sz="1500">
                <a:solidFill>
                  <a:srgbClr val="990000"/>
                </a:solidFill>
              </a:rPr>
              <a:t>coordination around CEOS’ engagement with standards organisations</a:t>
            </a:r>
            <a:r>
              <a:rPr b="1" i="1" lang="en-GB" sz="1500"/>
              <a:t> would be beneficial.</a:t>
            </a:r>
            <a:endParaRPr b="1" i="1" sz="1500"/>
          </a:p>
          <a:p>
            <a:pPr indent="-323850" lvl="3" marL="1828800" rtl="0" algn="l">
              <a:lnSpc>
                <a:spcPct val="100000"/>
              </a:lnSpc>
              <a:spcBef>
                <a:spcPts val="1000"/>
              </a:spcBef>
              <a:spcAft>
                <a:spcPts val="0"/>
              </a:spcAft>
              <a:buSzPts val="1500"/>
              <a:buChar char="●"/>
            </a:pPr>
            <a:r>
              <a:rPr b="1" i="1" lang="en-GB" sz="1500"/>
              <a:t>The </a:t>
            </a:r>
            <a:r>
              <a:rPr b="1" i="1" lang="en-GB" sz="1500">
                <a:solidFill>
                  <a:srgbClr val="990000"/>
                </a:solidFill>
              </a:rPr>
              <a:t>OGC ARD Standards Working Group</a:t>
            </a:r>
            <a:r>
              <a:rPr b="1" i="1" lang="en-GB" sz="1500"/>
              <a:t> will be proceeding with their effort to define joint ISO and OGC standards for ARD based on CEOS-ARD. </a:t>
            </a:r>
            <a:r>
              <a:rPr b="1" i="1" lang="en-GB" sz="1500">
                <a:solidFill>
                  <a:srgbClr val="990000"/>
                </a:solidFill>
              </a:rPr>
              <a:t>CEOS needs to be engaged and represented</a:t>
            </a:r>
            <a:r>
              <a:rPr b="1" i="1" lang="en-GB" sz="1500"/>
              <a:t> in this process.</a:t>
            </a:r>
            <a:endParaRPr b="1" i="1" sz="1500"/>
          </a:p>
          <a:p>
            <a:pPr indent="-323850" lvl="2" marL="1371600" rtl="0" algn="l">
              <a:lnSpc>
                <a:spcPct val="100000"/>
              </a:lnSpc>
              <a:spcBef>
                <a:spcPts val="1000"/>
              </a:spcBef>
              <a:spcAft>
                <a:spcPts val="0"/>
              </a:spcAft>
              <a:buSzPts val="1500"/>
              <a:buChar char="■"/>
            </a:pPr>
            <a:r>
              <a:rPr b="1" i="1" lang="en-GB" sz="1500"/>
              <a:t>Supporting Smallsat Data Quality (WGCV)</a:t>
            </a:r>
            <a:endParaRPr b="1" i="1" sz="1500"/>
          </a:p>
          <a:p>
            <a:pPr indent="-323850" lvl="0" marL="457200" rtl="0" algn="l">
              <a:lnSpc>
                <a:spcPct val="100000"/>
              </a:lnSpc>
              <a:spcBef>
                <a:spcPts val="1000"/>
              </a:spcBef>
              <a:spcAft>
                <a:spcPts val="0"/>
              </a:spcAft>
              <a:buSzPts val="1500"/>
              <a:buChar char="❖"/>
            </a:pPr>
            <a:r>
              <a:rPr b="1" i="1" lang="en-GB" sz="1500" u="sng"/>
              <a:t>Action and Decisions recorded</a:t>
            </a:r>
            <a:endParaRPr b="1" i="1" sz="1500" u="sng"/>
          </a:p>
          <a:p>
            <a:pPr indent="-323850" lvl="1" marL="914400" rtl="0" algn="l">
              <a:lnSpc>
                <a:spcPct val="100000"/>
              </a:lnSpc>
              <a:spcBef>
                <a:spcPts val="1000"/>
              </a:spcBef>
              <a:spcAft>
                <a:spcPts val="0"/>
              </a:spcAft>
              <a:buSzPts val="1500"/>
              <a:buChar char="➢"/>
            </a:pPr>
            <a:r>
              <a:rPr b="1" i="1" lang="en-GB" sz="1500"/>
              <a:t>LSI-VC Co-Leads, supported by the CEOS-ARD Oversight Group Lead and WGCV Chair, to prepare an agenda item for the 2022 CEOS Plenary formulating an </a:t>
            </a:r>
            <a:r>
              <a:rPr b="1" i="1" lang="en-GB" sz="1500">
                <a:solidFill>
                  <a:srgbClr val="990000"/>
                </a:solidFill>
              </a:rPr>
              <a:t>action for CEOS to prepare a way forward for increased coordination around CEOS engagement with standards organisations</a:t>
            </a:r>
            <a:r>
              <a:rPr b="1" i="1" lang="en-GB" sz="1500"/>
              <a:t> (Plenary 2023 target for completion).</a:t>
            </a:r>
            <a:endParaRPr b="1" i="1" sz="1500"/>
          </a:p>
          <a:p>
            <a:pPr indent="-323850" lvl="1" marL="914400" rtl="0" algn="l">
              <a:lnSpc>
                <a:spcPct val="100000"/>
              </a:lnSpc>
              <a:spcBef>
                <a:spcPts val="1000"/>
              </a:spcBef>
              <a:spcAft>
                <a:spcPts val="1000"/>
              </a:spcAft>
              <a:buSzPts val="1500"/>
              <a:buChar char="➢"/>
            </a:pPr>
            <a:r>
              <a:rPr b="1" i="1" lang="en-GB" sz="1500"/>
              <a:t>CEOS Agencies to consider </a:t>
            </a:r>
            <a:r>
              <a:rPr b="1" i="1" lang="en-GB" sz="1500">
                <a:solidFill>
                  <a:srgbClr val="990000"/>
                </a:solidFill>
              </a:rPr>
              <a:t>resourcing people with CEOS-ARD heritage (from LSI-VC participants) to join the OGC ARD Standards Working Group</a:t>
            </a:r>
            <a:r>
              <a:rPr b="1" i="1" lang="en-GB" sz="1500"/>
              <a:t>.</a:t>
            </a:r>
            <a:endParaRPr b="1" i="1" sz="1500"/>
          </a:p>
        </p:txBody>
      </p:sp>
      <p:sp>
        <p:nvSpPr>
          <p:cNvPr id="103" name="Google Shape;103;p13"/>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3400"/>
              <a:t>2.3 </a:t>
            </a:r>
            <a:r>
              <a:rPr lang="en-GB" sz="3400"/>
              <a:t>Other Examples in Relation to New Space</a:t>
            </a:r>
            <a:endParaRPr sz="34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4"/>
          <p:cNvSpPr txBox="1"/>
          <p:nvPr>
            <p:ph idx="1" type="body"/>
          </p:nvPr>
        </p:nvSpPr>
        <p:spPr>
          <a:xfrm>
            <a:off x="348308" y="1152133"/>
            <a:ext cx="11495400" cy="4662900"/>
          </a:xfrm>
          <a:prstGeom prst="rect">
            <a:avLst/>
          </a:prstGeom>
        </p:spPr>
        <p:txBody>
          <a:bodyPr anchorCtr="0" anchor="t" bIns="45700" lIns="91425" spcFirstLastPara="1" rIns="91425" wrap="square" tIns="45700">
            <a:noAutofit/>
          </a:bodyPr>
          <a:lstStyle/>
          <a:p>
            <a:pPr indent="-317500" lvl="0" marL="457200" rtl="0" algn="l">
              <a:lnSpc>
                <a:spcPct val="150000"/>
              </a:lnSpc>
              <a:spcBef>
                <a:spcPts val="1000"/>
              </a:spcBef>
              <a:spcAft>
                <a:spcPts val="0"/>
              </a:spcAft>
              <a:buSzPts val="1400"/>
              <a:buChar char="❖"/>
            </a:pPr>
            <a:r>
              <a:rPr b="1" i="1" lang="en-GB" sz="1400" u="sng"/>
              <a:t>Issue raised</a:t>
            </a:r>
            <a:endParaRPr b="1" i="1" sz="1400" u="sng"/>
          </a:p>
          <a:p>
            <a:pPr indent="-317500" lvl="1" marL="914400" rtl="0" algn="l">
              <a:lnSpc>
                <a:spcPct val="150000"/>
              </a:lnSpc>
              <a:spcBef>
                <a:spcPts val="0"/>
              </a:spcBef>
              <a:spcAft>
                <a:spcPts val="0"/>
              </a:spcAft>
              <a:buSzPts val="1400"/>
              <a:buChar char="➢"/>
            </a:pPr>
            <a:r>
              <a:rPr b="1" i="1" lang="en-GB" sz="1400"/>
              <a:t> noted suggestion from USGS to create a task team, addressing and expanding on the topics of common interest mentioned by presenters in this session. The Task Team would brainstorm, discuss, and come back with findings and recommendations on what CEOS could do. </a:t>
            </a:r>
            <a:endParaRPr b="1" i="1" sz="1400"/>
          </a:p>
          <a:p>
            <a:pPr indent="-317500" lvl="1" marL="914400" rtl="0" algn="l">
              <a:lnSpc>
                <a:spcPct val="150000"/>
              </a:lnSpc>
              <a:spcBef>
                <a:spcPts val="0"/>
              </a:spcBef>
              <a:spcAft>
                <a:spcPts val="0"/>
              </a:spcAft>
              <a:buSzPts val="1400"/>
              <a:buChar char="➢"/>
            </a:pPr>
            <a:r>
              <a:rPr b="1" i="1" lang="en-GB" sz="1400"/>
              <a:t>suggested expediting engagement with the commercial sector as these topics are being discussed actively at the moment in industry</a:t>
            </a:r>
            <a:endParaRPr b="1" i="1" sz="1400"/>
          </a:p>
          <a:p>
            <a:pPr indent="-317500" lvl="0" marL="457200" rtl="0" algn="l">
              <a:lnSpc>
                <a:spcPct val="150000"/>
              </a:lnSpc>
              <a:spcBef>
                <a:spcPts val="0"/>
              </a:spcBef>
              <a:spcAft>
                <a:spcPts val="0"/>
              </a:spcAft>
              <a:buSzPts val="1400"/>
              <a:buChar char="❖"/>
            </a:pPr>
            <a:r>
              <a:rPr b="1" i="1" lang="en-GB" sz="1400" u="sng"/>
              <a:t>Action and Decisions recorded</a:t>
            </a:r>
            <a:endParaRPr b="1" i="1" sz="1400" u="sng"/>
          </a:p>
          <a:p>
            <a:pPr indent="-317500" lvl="1" marL="914400" rtl="0" algn="l">
              <a:lnSpc>
                <a:spcPct val="150000"/>
              </a:lnSpc>
              <a:spcBef>
                <a:spcPts val="0"/>
              </a:spcBef>
              <a:spcAft>
                <a:spcPts val="0"/>
              </a:spcAft>
              <a:buSzPts val="1400"/>
              <a:buChar char="➢"/>
            </a:pPr>
            <a:r>
              <a:rPr b="1" i="1" lang="en-GB" sz="1400"/>
              <a:t>SIT Chair, in consultation with current and incoming CEOS Chair, and the SEO, to assemble a Task Team to further develop the ‘New Space &amp; Future CEOS’ topics and initiatives and to report on progress to the 2023 CEOS Plenary in Thailand, with an update and discussion at SIT-38. (Task Team TOR etc to be confirmed at Biarritz Plenary). </a:t>
            </a:r>
            <a:endParaRPr b="1" i="1" sz="1400"/>
          </a:p>
          <a:p>
            <a:pPr indent="-317500" lvl="1" marL="914400" rtl="0" algn="l">
              <a:lnSpc>
                <a:spcPct val="150000"/>
              </a:lnSpc>
              <a:spcBef>
                <a:spcPts val="0"/>
              </a:spcBef>
              <a:spcAft>
                <a:spcPts val="0"/>
              </a:spcAft>
              <a:buSzPts val="1400"/>
              <a:buChar char="➢"/>
            </a:pPr>
            <a:r>
              <a:rPr b="1" i="1" lang="en-GB" sz="1400"/>
              <a:t>LSI-VC Co-Leads, supported by the CEOS-ARD Oversight Group Lead and WGCV Chair, to prepare an agenda item for the 2022 CEOS Plenary formulating an action for CEOS to prepare a way forward for increased coordination around CEOS engagement with standards organisations (Plenary 2023 target for completion).</a:t>
            </a:r>
            <a:endParaRPr b="1" i="1" sz="1400"/>
          </a:p>
          <a:p>
            <a:pPr indent="-317500" lvl="1" marL="914400" rtl="0" algn="l">
              <a:lnSpc>
                <a:spcPct val="150000"/>
              </a:lnSpc>
              <a:spcBef>
                <a:spcPts val="0"/>
              </a:spcBef>
              <a:spcAft>
                <a:spcPts val="0"/>
              </a:spcAft>
              <a:buSzPts val="1400"/>
              <a:buChar char="➢"/>
            </a:pPr>
            <a:r>
              <a:rPr b="1" i="1" lang="en-GB" sz="1400"/>
              <a:t>CEOS Agencies to consider resourcing people with CEOS-ARD heritage (from LSI-VC participants) to join the OGC ARD Standards Working Group.</a:t>
            </a:r>
            <a:endParaRPr b="1" i="1" sz="1400"/>
          </a:p>
        </p:txBody>
      </p:sp>
      <p:sp>
        <p:nvSpPr>
          <p:cNvPr id="109" name="Google Shape;109;p14"/>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3300"/>
              <a:t>2.4 </a:t>
            </a:r>
            <a:r>
              <a:rPr lang="en-GB" sz="3300"/>
              <a:t>Discussion on CEOS Strategy for New Space</a:t>
            </a:r>
            <a:endParaRPr sz="3300"/>
          </a:p>
          <a:p>
            <a:pPr indent="0" lvl="0" marL="0" rtl="0" algn="l">
              <a:spcBef>
                <a:spcPts val="0"/>
              </a:spcBef>
              <a:spcAft>
                <a:spcPts val="0"/>
              </a:spcAft>
              <a:buClr>
                <a:schemeClr val="dk1"/>
              </a:buClr>
              <a:buSzPts val="1100"/>
              <a:buFont typeface="Arial"/>
              <a:buNone/>
            </a:pPr>
            <a:r>
              <a:t/>
            </a:r>
            <a:endParaRPr sz="3400"/>
          </a:p>
          <a:p>
            <a:pPr indent="0" lvl="0" marL="0" rtl="0" algn="l">
              <a:spcBef>
                <a:spcPts val="0"/>
              </a:spcBef>
              <a:spcAft>
                <a:spcPts val="0"/>
              </a:spcAft>
              <a:buNone/>
            </a:pPr>
            <a:r>
              <a:t/>
            </a:r>
            <a:endParaRPr sz="34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5"/>
          <p:cNvSpPr txBox="1"/>
          <p:nvPr>
            <p:ph idx="1" type="body"/>
          </p:nvPr>
        </p:nvSpPr>
        <p:spPr>
          <a:xfrm>
            <a:off x="324233" y="1558533"/>
            <a:ext cx="11495400" cy="4662900"/>
          </a:xfrm>
          <a:prstGeom prst="rect">
            <a:avLst/>
          </a:prstGeom>
        </p:spPr>
        <p:txBody>
          <a:bodyPr anchorCtr="0" anchor="t" bIns="45700" lIns="91425" spcFirstLastPara="1" rIns="91425" wrap="square" tIns="45700">
            <a:noAutofit/>
          </a:bodyPr>
          <a:lstStyle/>
          <a:p>
            <a:pPr indent="-330200" lvl="0" marL="457200" rtl="0" algn="l">
              <a:lnSpc>
                <a:spcPct val="150000"/>
              </a:lnSpc>
              <a:spcBef>
                <a:spcPts val="1000"/>
              </a:spcBef>
              <a:spcAft>
                <a:spcPts val="0"/>
              </a:spcAft>
              <a:buSzPts val="1600"/>
              <a:buChar char="❖"/>
            </a:pPr>
            <a:r>
              <a:rPr b="1" i="1" lang="en-GB" sz="1600" u="sng"/>
              <a:t>Issue raised</a:t>
            </a:r>
            <a:endParaRPr b="1" i="1" sz="1600" u="sng"/>
          </a:p>
          <a:p>
            <a:pPr indent="-330200" lvl="1" marL="914400" rtl="0" algn="l">
              <a:lnSpc>
                <a:spcPct val="150000"/>
              </a:lnSpc>
              <a:spcBef>
                <a:spcPts val="0"/>
              </a:spcBef>
              <a:spcAft>
                <a:spcPts val="0"/>
              </a:spcAft>
              <a:buSzPts val="1600"/>
              <a:buChar char="➢"/>
            </a:pPr>
            <a:r>
              <a:rPr b="1" i="1" lang="en-GB" sz="1600"/>
              <a:t>Update provided on the CEOS GST Strategy Actions and their status</a:t>
            </a:r>
            <a:endParaRPr b="1" i="1" sz="1600"/>
          </a:p>
          <a:p>
            <a:pPr indent="0" lvl="0" marL="457200" rtl="0" algn="l">
              <a:lnSpc>
                <a:spcPct val="150000"/>
              </a:lnSpc>
              <a:spcBef>
                <a:spcPts val="1000"/>
              </a:spcBef>
              <a:spcAft>
                <a:spcPts val="0"/>
              </a:spcAft>
              <a:buNone/>
            </a:pPr>
            <a:r>
              <a:t/>
            </a:r>
            <a:endParaRPr b="1" i="1" sz="1600"/>
          </a:p>
        </p:txBody>
      </p:sp>
      <p:sp>
        <p:nvSpPr>
          <p:cNvPr id="115" name="Google Shape;115;p15"/>
          <p:cNvSpPr txBox="1"/>
          <p:nvPr>
            <p:ph type="title"/>
          </p:nvPr>
        </p:nvSpPr>
        <p:spPr>
          <a:xfrm>
            <a:off x="176048" y="175939"/>
            <a:ext cx="9387000" cy="779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GB" sz="3300"/>
              <a:t>3.1 Climate and Carbon Session Introduction</a:t>
            </a:r>
            <a:endParaRPr sz="3300"/>
          </a:p>
          <a:p>
            <a:pPr indent="0" lvl="0" marL="0" rtl="0" algn="l">
              <a:spcBef>
                <a:spcPts val="0"/>
              </a:spcBef>
              <a:spcAft>
                <a:spcPts val="0"/>
              </a:spcAft>
              <a:buClr>
                <a:schemeClr val="dk1"/>
              </a:buClr>
              <a:buSzPts val="1100"/>
              <a:buFont typeface="Arial"/>
              <a:buNone/>
            </a:pPr>
            <a:r>
              <a:t/>
            </a:r>
            <a:endParaRPr sz="3300"/>
          </a:p>
          <a:p>
            <a:pPr indent="0" lvl="0" marL="0" rtl="0" algn="l">
              <a:spcBef>
                <a:spcPts val="0"/>
              </a:spcBef>
              <a:spcAft>
                <a:spcPts val="0"/>
              </a:spcAft>
              <a:buNone/>
            </a:pPr>
            <a:r>
              <a:t/>
            </a:r>
            <a:endParaRPr sz="3300"/>
          </a:p>
          <a:p>
            <a:pPr indent="0" lvl="0" marL="0" rtl="0" algn="l">
              <a:spcBef>
                <a:spcPts val="0"/>
              </a:spcBef>
              <a:spcAft>
                <a:spcPts val="0"/>
              </a:spcAft>
              <a:buNone/>
            </a:pPr>
            <a:r>
              <a:t/>
            </a:r>
            <a:endParaRPr sz="3400"/>
          </a:p>
          <a:p>
            <a:pPr indent="0" lvl="0" marL="0" rtl="0" algn="l">
              <a:spcBef>
                <a:spcPts val="0"/>
              </a:spcBef>
              <a:spcAft>
                <a:spcPts val="0"/>
              </a:spcAft>
              <a:buNone/>
            </a:pPr>
            <a:r>
              <a:t/>
            </a:r>
            <a:endParaRPr sz="3400"/>
          </a:p>
        </p:txBody>
      </p:sp>
    </p:spTree>
  </p:cSld>
  <p:clrMapOvr>
    <a:masterClrMapping/>
  </p:clrMapOvr>
</p:sld>
</file>

<file path=ppt/theme/theme1.xml><?xml version="1.0" encoding="utf-8"?>
<a:theme xmlns:a="http://schemas.openxmlformats.org/drawingml/2006/main" xmlns:r="http://schemas.openxmlformats.org/officeDocument/2006/relationships" name="ceos">
  <a:themeElements>
    <a:clrScheme name="Custom 2">
      <a:dk1>
        <a:srgbClr val="000000"/>
      </a:dk1>
      <a:lt1>
        <a:srgbClr val="FFFFFF"/>
      </a:lt1>
      <a:dk2>
        <a:srgbClr val="44546A"/>
      </a:dk2>
      <a:lt2>
        <a:srgbClr val="E7E6E6"/>
      </a:lt2>
      <a:accent1>
        <a:srgbClr val="33445F"/>
      </a:accent1>
      <a:accent2>
        <a:srgbClr val="A3CB34"/>
      </a:accent2>
      <a:accent3>
        <a:srgbClr val="C1666B"/>
      </a:accent3>
      <a:accent4>
        <a:srgbClr val="DDDDDD"/>
      </a:accent4>
      <a:accent5>
        <a:srgbClr val="7BC0D7"/>
      </a:accent5>
      <a:accent6>
        <a:srgbClr val="D1462F"/>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