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7" r:id="rId4"/>
    <p:sldMasterId id="214748365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y="6858000" cx="9144000"/>
  <p:notesSz cx="6858000" cy="9144000"/>
  <p:embeddedFontLst>
    <p:embeddedFont>
      <p:font typeface="Helvetica Neue"/>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guide id="3" pos="185">
          <p15:clr>
            <a:srgbClr val="9AA0A6"/>
          </p15:clr>
        </p15:guide>
        <p15:guide id="4" pos="21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 pos="185"/>
        <p:guide pos="216"/>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HelveticaNeue-bold.fntdata"/><Relationship Id="rId27" Type="http://schemas.openxmlformats.org/officeDocument/2006/relationships/font" Target="fonts/HelveticaNeue-regular.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font" Target="fonts/HelveticaNeue-italic.fntdata"/><Relationship Id="rId7" Type="http://schemas.openxmlformats.org/officeDocument/2006/relationships/slide" Target="slides/slide1.xml"/><Relationship Id="rId8" Type="http://schemas.openxmlformats.org/officeDocument/2006/relationships/slide" Target="slides/slide2.xml"/><Relationship Id="rId30" Type="http://schemas.openxmlformats.org/officeDocument/2006/relationships/font" Target="fonts/HelveticaNeue-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25000"/>
              </a:lnSpc>
              <a:spcBef>
                <a:spcPts val="0"/>
              </a:spcBef>
              <a:spcAft>
                <a:spcPts val="0"/>
              </a:spcAft>
              <a:buSzPts val="1400"/>
              <a:buNone/>
              <a:defRPr b="0" i="0" sz="2400" u="none" cap="none" strike="noStrike">
                <a:latin typeface="Avenir"/>
                <a:ea typeface="Avenir"/>
                <a:cs typeface="Avenir"/>
                <a:sym typeface="Avenir"/>
              </a:defRPr>
            </a:lvl1pPr>
            <a:lvl2pPr indent="-228600" lvl="1" marL="914400" marR="0" rtl="0" algn="l">
              <a:lnSpc>
                <a:spcPct val="125000"/>
              </a:lnSpc>
              <a:spcBef>
                <a:spcPts val="0"/>
              </a:spcBef>
              <a:spcAft>
                <a:spcPts val="0"/>
              </a:spcAft>
              <a:buSzPts val="1400"/>
              <a:buNone/>
              <a:defRPr b="0" i="0" sz="2400" u="none" cap="none" strike="noStrike">
                <a:latin typeface="Avenir"/>
                <a:ea typeface="Avenir"/>
                <a:cs typeface="Avenir"/>
                <a:sym typeface="Avenir"/>
              </a:defRPr>
            </a:lvl2pPr>
            <a:lvl3pPr indent="-228600" lvl="2" marL="1371600" marR="0" rtl="0" algn="l">
              <a:lnSpc>
                <a:spcPct val="125000"/>
              </a:lnSpc>
              <a:spcBef>
                <a:spcPts val="0"/>
              </a:spcBef>
              <a:spcAft>
                <a:spcPts val="0"/>
              </a:spcAft>
              <a:buSzPts val="1400"/>
              <a:buNone/>
              <a:defRPr b="0" i="0" sz="2400" u="none" cap="none" strike="noStrike">
                <a:latin typeface="Avenir"/>
                <a:ea typeface="Avenir"/>
                <a:cs typeface="Avenir"/>
                <a:sym typeface="Avenir"/>
              </a:defRPr>
            </a:lvl3pPr>
            <a:lvl4pPr indent="-228600" lvl="3" marL="1828800" marR="0" rtl="0" algn="l">
              <a:lnSpc>
                <a:spcPct val="125000"/>
              </a:lnSpc>
              <a:spcBef>
                <a:spcPts val="0"/>
              </a:spcBef>
              <a:spcAft>
                <a:spcPts val="0"/>
              </a:spcAft>
              <a:buSzPts val="1400"/>
              <a:buNone/>
              <a:defRPr b="0" i="0" sz="2400" u="none" cap="none" strike="noStrike">
                <a:latin typeface="Avenir"/>
                <a:ea typeface="Avenir"/>
                <a:cs typeface="Avenir"/>
                <a:sym typeface="Avenir"/>
              </a:defRPr>
            </a:lvl4pPr>
            <a:lvl5pPr indent="-228600" lvl="4" marL="2286000" marR="0" rtl="0" algn="l">
              <a:lnSpc>
                <a:spcPct val="125000"/>
              </a:lnSpc>
              <a:spcBef>
                <a:spcPts val="0"/>
              </a:spcBef>
              <a:spcAft>
                <a:spcPts val="0"/>
              </a:spcAft>
              <a:buSzPts val="1400"/>
              <a:buNone/>
              <a:defRPr b="0" i="0" sz="2400" u="none" cap="none" strike="noStrike">
                <a:latin typeface="Avenir"/>
                <a:ea typeface="Avenir"/>
                <a:cs typeface="Avenir"/>
                <a:sym typeface="Avenir"/>
              </a:defRPr>
            </a:lvl5pPr>
            <a:lvl6pPr indent="-228600" lvl="5" marL="2743200" marR="0" rtl="0" algn="l">
              <a:lnSpc>
                <a:spcPct val="125000"/>
              </a:lnSpc>
              <a:spcBef>
                <a:spcPts val="0"/>
              </a:spcBef>
              <a:spcAft>
                <a:spcPts val="0"/>
              </a:spcAft>
              <a:buSzPts val="1400"/>
              <a:buNone/>
              <a:defRPr b="0" i="0" sz="2400" u="none" cap="none" strike="noStrike">
                <a:latin typeface="Avenir"/>
                <a:ea typeface="Avenir"/>
                <a:cs typeface="Avenir"/>
                <a:sym typeface="Avenir"/>
              </a:defRPr>
            </a:lvl6pPr>
            <a:lvl7pPr indent="-228600" lvl="6" marL="3200400" marR="0" rtl="0" algn="l">
              <a:lnSpc>
                <a:spcPct val="125000"/>
              </a:lnSpc>
              <a:spcBef>
                <a:spcPts val="0"/>
              </a:spcBef>
              <a:spcAft>
                <a:spcPts val="0"/>
              </a:spcAft>
              <a:buSzPts val="1400"/>
              <a:buNone/>
              <a:defRPr b="0" i="0" sz="2400" u="none" cap="none" strike="noStrike">
                <a:latin typeface="Avenir"/>
                <a:ea typeface="Avenir"/>
                <a:cs typeface="Avenir"/>
                <a:sym typeface="Avenir"/>
              </a:defRPr>
            </a:lvl7pPr>
            <a:lvl8pPr indent="-228600" lvl="7" marL="3657600" marR="0" rtl="0" algn="l">
              <a:lnSpc>
                <a:spcPct val="125000"/>
              </a:lnSpc>
              <a:spcBef>
                <a:spcPts val="0"/>
              </a:spcBef>
              <a:spcAft>
                <a:spcPts val="0"/>
              </a:spcAft>
              <a:buSzPts val="1400"/>
              <a:buNone/>
              <a:defRPr b="0" i="0" sz="2400" u="none" cap="none" strike="noStrike">
                <a:latin typeface="Avenir"/>
                <a:ea typeface="Avenir"/>
                <a:cs typeface="Avenir"/>
                <a:sym typeface="Avenir"/>
              </a:defRPr>
            </a:lvl8pPr>
            <a:lvl9pPr indent="-228600" lvl="8" marL="4114800" marR="0" rtl="0" algn="l">
              <a:lnSpc>
                <a:spcPct val="125000"/>
              </a:lnSpc>
              <a:spcBef>
                <a:spcPts val="0"/>
              </a:spcBef>
              <a:spcAft>
                <a:spcPts val="0"/>
              </a:spcAft>
              <a:buSzPts val="1400"/>
              <a:buNone/>
              <a:defRPr b="0" i="0" sz="2400" u="none" cap="none" strike="noStrike">
                <a:latin typeface="Avenir"/>
                <a:ea typeface="Avenir"/>
                <a:cs typeface="Avenir"/>
                <a:sym typeface="Avenir"/>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 name="Shape 42"/>
        <p:cNvGrpSpPr/>
        <p:nvPr/>
      </p:nvGrpSpPr>
      <p:grpSpPr>
        <a:xfrm>
          <a:off x="0" y="0"/>
          <a:ext cx="0" cy="0"/>
          <a:chOff x="0" y="0"/>
          <a:chExt cx="0" cy="0"/>
        </a:xfrm>
      </p:grpSpPr>
      <p:sp>
        <p:nvSpPr>
          <p:cNvPr id="43" name="Google Shape;43;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 name="Google Shape;4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f05effe8b1_1_5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t/>
            </a:r>
            <a:endParaRPr/>
          </a:p>
        </p:txBody>
      </p:sp>
      <p:sp>
        <p:nvSpPr>
          <p:cNvPr id="107" name="Google Shape;107;gf05effe8b1_1_5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f05effe8b1_1_6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t/>
            </a:r>
            <a:endParaRPr/>
          </a:p>
        </p:txBody>
      </p:sp>
      <p:sp>
        <p:nvSpPr>
          <p:cNvPr id="114" name="Google Shape;114;gf05effe8b1_1_6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f05effe8b1_1_7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t/>
            </a:r>
            <a:endParaRPr/>
          </a:p>
        </p:txBody>
      </p:sp>
      <p:sp>
        <p:nvSpPr>
          <p:cNvPr id="121" name="Google Shape;121;gf05effe8b1_1_7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f05effe8b1_1_7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t/>
            </a:r>
            <a:endParaRPr/>
          </a:p>
        </p:txBody>
      </p:sp>
      <p:sp>
        <p:nvSpPr>
          <p:cNvPr id="128" name="Google Shape;128;gf05effe8b1_1_7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f05effe8b1_1_8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t/>
            </a:r>
            <a:endParaRPr/>
          </a:p>
        </p:txBody>
      </p:sp>
      <p:sp>
        <p:nvSpPr>
          <p:cNvPr id="135" name="Google Shape;135;gf05effe8b1_1_8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ed63579c1e_1_4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ged63579c1e_1_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ed63579c1e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ged63579c1e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ed63579c1e_0_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ged63579c1e_0_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ed63579c1e_1_5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ged63579c1e_1_5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962080aaba_2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g962080aaba_2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f05effe8b1_1_11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 name="Google Shape;50;gf05effe8b1_1_1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97a95eb568_37_9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g97a95eb568_37_9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 name="Google Shape;5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957d9260c3_1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5" name="Google Shape;65;g957d9260c3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ed63579c1e_1_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2" name="Google Shape;72;ged63579c1e_1_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ed63579c1e_1_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9" name="Google Shape;79;ged63579c1e_1_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ed63579c1e_1_1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ged63579c1e_1_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ed63579c1e_1_2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ged63579c1e_1_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ed63579c1e_1_3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ged63579c1e_1_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x">
  <p:cSld name="TITLE_AND_BODY">
    <p:bg>
      <p:bgPr>
        <a:blipFill>
          <a:blip r:embed="rId2">
            <a:alphaModFix/>
          </a:blip>
          <a:stretch>
            <a:fillRect/>
          </a:stretch>
        </a:blipFill>
      </p:bgPr>
    </p:bg>
    <p:spTree>
      <p:nvGrpSpPr>
        <p:cNvPr id="7"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8" name="Shape 8"/>
        <p:cNvGrpSpPr/>
        <p:nvPr/>
      </p:nvGrpSpPr>
      <p:grpSpPr>
        <a:xfrm>
          <a:off x="0" y="0"/>
          <a:ext cx="0" cy="0"/>
          <a:chOff x="0" y="0"/>
          <a:chExt cx="0" cy="0"/>
        </a:xfrm>
      </p:grpSpPr>
      <p:sp>
        <p:nvSpPr>
          <p:cNvPr id="9" name="Google Shape;9;p3"/>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spcBef>
                <a:spcPts val="0"/>
              </a:spcBef>
              <a:buNone/>
              <a:defRPr b="0" i="1" sz="1100" u="none" cap="none" strike="noStrike">
                <a:solidFill>
                  <a:schemeClr val="dk2"/>
                </a:solidFill>
                <a:latin typeface="Helvetica Neue"/>
                <a:ea typeface="Helvetica Neue"/>
                <a:cs typeface="Helvetica Neue"/>
                <a:sym typeface="Helvetica Neue"/>
              </a:defRPr>
            </a:lvl1pPr>
            <a:lvl2pPr indent="0" lvl="1" marL="0" marR="0" algn="ctr">
              <a:spcBef>
                <a:spcPts val="0"/>
              </a:spcBef>
              <a:buNone/>
              <a:defRPr b="0" i="1" sz="1100" u="none" cap="none" strike="noStrike">
                <a:solidFill>
                  <a:schemeClr val="dk2"/>
                </a:solidFill>
                <a:latin typeface="Helvetica Neue"/>
                <a:ea typeface="Helvetica Neue"/>
                <a:cs typeface="Helvetica Neue"/>
                <a:sym typeface="Helvetica Neue"/>
              </a:defRPr>
            </a:lvl2pPr>
            <a:lvl3pPr indent="0" lvl="2" marL="0" marR="0" algn="ctr">
              <a:spcBef>
                <a:spcPts val="0"/>
              </a:spcBef>
              <a:buNone/>
              <a:defRPr b="0" i="1" sz="1100" u="none" cap="none" strike="noStrike">
                <a:solidFill>
                  <a:schemeClr val="dk2"/>
                </a:solidFill>
                <a:latin typeface="Helvetica Neue"/>
                <a:ea typeface="Helvetica Neue"/>
                <a:cs typeface="Helvetica Neue"/>
                <a:sym typeface="Helvetica Neue"/>
              </a:defRPr>
            </a:lvl3pPr>
            <a:lvl4pPr indent="0" lvl="3" marL="0" marR="0" algn="ctr">
              <a:spcBef>
                <a:spcPts val="0"/>
              </a:spcBef>
              <a:buNone/>
              <a:defRPr b="0" i="1" sz="1100" u="none" cap="none" strike="noStrike">
                <a:solidFill>
                  <a:schemeClr val="dk2"/>
                </a:solidFill>
                <a:latin typeface="Helvetica Neue"/>
                <a:ea typeface="Helvetica Neue"/>
                <a:cs typeface="Helvetica Neue"/>
                <a:sym typeface="Helvetica Neue"/>
              </a:defRPr>
            </a:lvl4pPr>
            <a:lvl5pPr indent="0" lvl="4" marL="0" marR="0" algn="ctr">
              <a:spcBef>
                <a:spcPts val="0"/>
              </a:spcBef>
              <a:buNone/>
              <a:defRPr b="0" i="1" sz="1100" u="none" cap="none" strike="noStrike">
                <a:solidFill>
                  <a:schemeClr val="dk2"/>
                </a:solidFill>
                <a:latin typeface="Helvetica Neue"/>
                <a:ea typeface="Helvetica Neue"/>
                <a:cs typeface="Helvetica Neue"/>
                <a:sym typeface="Helvetica Neue"/>
              </a:defRPr>
            </a:lvl5pPr>
            <a:lvl6pPr indent="0" lvl="5" marL="0" marR="0" algn="ctr">
              <a:spcBef>
                <a:spcPts val="0"/>
              </a:spcBef>
              <a:buNone/>
              <a:defRPr b="0" i="1" sz="1100" u="none" cap="none" strike="noStrike">
                <a:solidFill>
                  <a:schemeClr val="dk2"/>
                </a:solidFill>
                <a:latin typeface="Helvetica Neue"/>
                <a:ea typeface="Helvetica Neue"/>
                <a:cs typeface="Helvetica Neue"/>
                <a:sym typeface="Helvetica Neue"/>
              </a:defRPr>
            </a:lvl6pPr>
            <a:lvl7pPr indent="0" lvl="6" marL="0" marR="0" algn="ctr">
              <a:spcBef>
                <a:spcPts val="0"/>
              </a:spcBef>
              <a:buNone/>
              <a:defRPr b="0" i="1" sz="1100" u="none" cap="none" strike="noStrike">
                <a:solidFill>
                  <a:schemeClr val="dk2"/>
                </a:solidFill>
                <a:latin typeface="Helvetica Neue"/>
                <a:ea typeface="Helvetica Neue"/>
                <a:cs typeface="Helvetica Neue"/>
                <a:sym typeface="Helvetica Neue"/>
              </a:defRPr>
            </a:lvl7pPr>
            <a:lvl8pPr indent="0" lvl="7" marL="0" marR="0" algn="ctr">
              <a:spcBef>
                <a:spcPts val="0"/>
              </a:spcBef>
              <a:buNone/>
              <a:defRPr b="0" i="1" sz="1100" u="none" cap="none" strike="noStrike">
                <a:solidFill>
                  <a:schemeClr val="dk2"/>
                </a:solidFill>
                <a:latin typeface="Helvetica Neue"/>
                <a:ea typeface="Helvetica Neue"/>
                <a:cs typeface="Helvetica Neue"/>
                <a:sym typeface="Helvetica Neue"/>
              </a:defRPr>
            </a:lvl8pPr>
            <a:lvl9pPr indent="0" lvl="8" marL="0" marR="0" algn="ctr">
              <a:spcBef>
                <a:spcPts val="0"/>
              </a:spcBef>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
        <p:nvSpPr>
          <p:cNvPr id="10" name="Google Shape;10;p3"/>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lvl1pPr indent="-355600" lvl="0" marL="457200" marR="0" rtl="0" algn="l">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
        <p:nvSpPr>
          <p:cNvPr id="11" name="Google Shape;11;p3"/>
          <p:cNvSpPr/>
          <p:nvPr/>
        </p:nvSpPr>
        <p:spPr>
          <a:xfrm>
            <a:off x="76200" y="6629400"/>
            <a:ext cx="2702100" cy="187200"/>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rPr b="0" i="1" lang="en-US" sz="1100" u="none" cap="none" strike="noStrike">
                <a:solidFill>
                  <a:schemeClr val="dk2"/>
                </a:solidFill>
                <a:latin typeface="Helvetica Neue"/>
                <a:ea typeface="Helvetica Neue"/>
                <a:cs typeface="Helvetica Neue"/>
                <a:sym typeface="Helvetica Neue"/>
              </a:rPr>
              <a:t>SIT TW 202</a:t>
            </a:r>
            <a:r>
              <a:rPr i="1" lang="en-US" sz="1100">
                <a:solidFill>
                  <a:schemeClr val="dk2"/>
                </a:solidFill>
                <a:latin typeface="Helvetica Neue"/>
                <a:ea typeface="Helvetica Neue"/>
                <a:cs typeface="Helvetica Neue"/>
                <a:sym typeface="Helvetica Neue"/>
              </a:rPr>
              <a:t>1 / 14-16</a:t>
            </a:r>
            <a:r>
              <a:rPr b="0" i="1" lang="en-US" sz="1100" u="none" cap="none" strike="noStrike">
                <a:solidFill>
                  <a:schemeClr val="dk2"/>
                </a:solidFill>
                <a:latin typeface="Helvetica Neue"/>
                <a:ea typeface="Helvetica Neue"/>
                <a:cs typeface="Helvetica Neue"/>
                <a:sym typeface="Helvetica Neue"/>
              </a:rPr>
              <a:t> </a:t>
            </a:r>
            <a:r>
              <a:rPr i="1" lang="en-US" sz="1100">
                <a:solidFill>
                  <a:schemeClr val="dk2"/>
                </a:solidFill>
                <a:latin typeface="Helvetica Neue"/>
                <a:ea typeface="Helvetica Neue"/>
                <a:cs typeface="Helvetica Neue"/>
                <a:sym typeface="Helvetica Neue"/>
              </a:rPr>
              <a:t>Sept</a:t>
            </a:r>
            <a:r>
              <a:rPr b="0" i="1" lang="en-US" sz="1100" u="none" cap="none" strike="noStrike">
                <a:solidFill>
                  <a:schemeClr val="dk2"/>
                </a:solidFill>
                <a:latin typeface="Helvetica Neue"/>
                <a:ea typeface="Helvetica Neue"/>
                <a:cs typeface="Helvetica Neue"/>
                <a:sym typeface="Helvetica Neue"/>
              </a:rPr>
              <a:t> 202</a:t>
            </a:r>
            <a:r>
              <a:rPr i="1" lang="en-US" sz="1100">
                <a:solidFill>
                  <a:schemeClr val="dk2"/>
                </a:solidFill>
                <a:latin typeface="Helvetica Neue"/>
                <a:ea typeface="Helvetica Neue"/>
                <a:cs typeface="Helvetica Neue"/>
                <a:sym typeface="Helvetica Neue"/>
              </a:rPr>
              <a:t>1</a:t>
            </a:r>
            <a:endParaRPr b="0" i="1" sz="1100" u="none" cap="none" strike="noStrike">
              <a:solidFill>
                <a:schemeClr val="dk2"/>
              </a:solidFill>
              <a:latin typeface="Helvetica Neue"/>
              <a:ea typeface="Helvetica Neue"/>
              <a:cs typeface="Helvetica Neue"/>
              <a:sym typeface="Helvetica Neue"/>
            </a:endParaRPr>
          </a:p>
        </p:txBody>
      </p:sp>
      <p:sp>
        <p:nvSpPr>
          <p:cNvPr id="12" name="Google Shape;12;p3"/>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lvl1pPr indent="-228600" lvl="0" marL="457200" marR="0" rtl="0" algn="ctr">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15" name="Shape 15"/>
        <p:cNvGrpSpPr/>
        <p:nvPr/>
      </p:nvGrpSpPr>
      <p:grpSpPr>
        <a:xfrm>
          <a:off x="0" y="0"/>
          <a:ext cx="0" cy="0"/>
          <a:chOff x="0" y="0"/>
          <a:chExt cx="0" cy="0"/>
        </a:xfrm>
      </p:grpSpPr>
      <p:sp>
        <p:nvSpPr>
          <p:cNvPr id="16" name="Google Shape;16;p5"/>
          <p:cNvSpPr/>
          <p:nvPr>
            <p:ph idx="12" type="sldNum"/>
          </p:nvPr>
        </p:nvSpPr>
        <p:spPr>
          <a:xfrm>
            <a:off x="8763000" y="6629400"/>
            <a:ext cx="304800" cy="187200"/>
          </a:xfrm>
          <a:prstGeom prst="roundRect">
            <a:avLst>
              <a:gd fmla="val 16667" name="adj"/>
            </a:avLst>
          </a:prstGeom>
          <a:solidFill>
            <a:schemeClr val="lt1">
              <a:alpha val="4824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1pPr>
            <a:lvl2pPr indent="0" lvl="1" marL="0" marR="0" rtl="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2pPr>
            <a:lvl3pPr indent="0" lvl="2" marL="0" marR="0" rtl="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3pPr>
            <a:lvl4pPr indent="0" lvl="3" marL="0" marR="0" rtl="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4pPr>
            <a:lvl5pPr indent="0" lvl="4" marL="0" marR="0" rtl="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5pPr>
            <a:lvl6pPr indent="0" lvl="5" marL="0" marR="0" rtl="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6pPr>
            <a:lvl7pPr indent="0" lvl="6" marL="0" marR="0" rtl="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7pPr>
            <a:lvl8pPr indent="0" lvl="7" marL="0" marR="0" rtl="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8pPr>
            <a:lvl9pPr indent="0" lvl="8" marL="0" marR="0" rtl="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
        <p:nvSpPr>
          <p:cNvPr id="17" name="Google Shape;17;p5"/>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00000"/>
              </a:lnSpc>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lnSpc>
                <a:spcPct val="100000"/>
              </a:lnSpc>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lnSpc>
                <a:spcPct val="100000"/>
              </a:lnSpc>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18" name="Google Shape;18;p5"/>
          <p:cNvSpPr/>
          <p:nvPr/>
        </p:nvSpPr>
        <p:spPr>
          <a:xfrm>
            <a:off x="76200" y="6629400"/>
            <a:ext cx="6781800" cy="187200"/>
          </a:xfrm>
          <a:prstGeom prst="roundRect">
            <a:avLst>
              <a:gd fmla="val 16667" name="adj"/>
            </a:avLst>
          </a:prstGeom>
          <a:solidFill>
            <a:schemeClr val="lt1">
              <a:alpha val="4824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1" lang="en-US" sz="1100" u="none" cap="none" strike="noStrike">
                <a:solidFill>
                  <a:schemeClr val="dk2"/>
                </a:solidFill>
                <a:latin typeface="Helvetica Neue"/>
                <a:ea typeface="Helvetica Neue"/>
                <a:cs typeface="Helvetica Neue"/>
                <a:sym typeface="Helvetica Neue"/>
              </a:rPr>
              <a:t>SIT TW 2020 8-10/15-17 Sept 2020</a:t>
            </a:r>
            <a:endParaRPr b="0" i="1" sz="1100" u="none" cap="none" strike="noStrike">
              <a:solidFill>
                <a:schemeClr val="dk2"/>
              </a:solidFill>
              <a:latin typeface="Helvetica Neue"/>
              <a:ea typeface="Helvetica Neue"/>
              <a:cs typeface="Helvetica Neue"/>
              <a:sym typeface="Helvetica Neue"/>
            </a:endParaRPr>
          </a:p>
        </p:txBody>
      </p:sp>
      <p:sp>
        <p:nvSpPr>
          <p:cNvPr id="19" name="Google Shape;19;p5"/>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lvl1pPr indent="-228600" lvl="0" marL="457200" marR="0" rtl="0" algn="ctr">
              <a:lnSpc>
                <a:spcPct val="100000"/>
              </a:lnSpc>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lnSpc>
                <a:spcPct val="100000"/>
              </a:lnSpc>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x">
  <p:cSld name="TITLE_AND_BODY">
    <p:bg>
      <p:bgPr>
        <a:blipFill>
          <a:blip r:embed="rId2">
            <a:alphaModFix/>
          </a:blip>
          <a:stretch>
            <a:fillRect/>
          </a:stretch>
        </a:blipFill>
      </p:bgPr>
    </p:bg>
    <p:spTree>
      <p:nvGrpSpPr>
        <p:cNvPr id="20"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7"/>
          <p:cNvSpPr txBox="1"/>
          <p:nvPr>
            <p:ph type="title"/>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3" name="Google Shape;23;p7"/>
          <p:cNvSpPr txBox="1"/>
          <p:nvPr>
            <p:ph idx="1" type="body"/>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type="title">
  <p:cSld name="TITLE">
    <p:spTree>
      <p:nvGrpSpPr>
        <p:cNvPr id="24" name="Shape 24"/>
        <p:cNvGrpSpPr/>
        <p:nvPr/>
      </p:nvGrpSpPr>
      <p:grpSpPr>
        <a:xfrm>
          <a:off x="0" y="0"/>
          <a:ext cx="0" cy="0"/>
          <a:chOff x="0" y="0"/>
          <a:chExt cx="0" cy="0"/>
        </a:xfrm>
      </p:grpSpPr>
      <p:sp>
        <p:nvSpPr>
          <p:cNvPr id="25" name="Google Shape;25;p8"/>
          <p:cNvSpPr txBox="1"/>
          <p:nvPr>
            <p:ph type="ctrTitle"/>
          </p:nvPr>
        </p:nvSpPr>
        <p:spPr>
          <a:xfrm>
            <a:off x="685800" y="2130431"/>
            <a:ext cx="7772400" cy="14700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26" name="Google Shape;26;p8"/>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9pPr>
          </a:lstStyle>
          <a:p/>
        </p:txBody>
      </p:sp>
      <p:sp>
        <p:nvSpPr>
          <p:cNvPr id="27" name="Google Shape;27;p8"/>
          <p:cNvSpPr txBox="1"/>
          <p:nvPr>
            <p:ph idx="11" type="ftr"/>
          </p:nvPr>
        </p:nvSpPr>
        <p:spPr>
          <a:xfrm>
            <a:off x="3124200" y="6356356"/>
            <a:ext cx="2895600" cy="3651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SzPts val="1400"/>
              <a:buNone/>
              <a:defRPr b="0" i="0" sz="1400" u="none" cap="none" strike="noStrike">
                <a:solidFill>
                  <a:srgbClr val="C4BD97"/>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Content">
  <p:cSld name="4_Title and Content">
    <p:spTree>
      <p:nvGrpSpPr>
        <p:cNvPr id="28" name="Shape 28"/>
        <p:cNvGrpSpPr/>
        <p:nvPr/>
      </p:nvGrpSpPr>
      <p:grpSpPr>
        <a:xfrm>
          <a:off x="0" y="0"/>
          <a:ext cx="0" cy="0"/>
          <a:chOff x="0" y="0"/>
          <a:chExt cx="0" cy="0"/>
        </a:xfrm>
      </p:grpSpPr>
      <p:sp>
        <p:nvSpPr>
          <p:cNvPr id="29" name="Google Shape;29;p9"/>
          <p:cNvSpPr txBox="1"/>
          <p:nvPr>
            <p:ph type="title"/>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0" name="Google Shape;30;p9"/>
          <p:cNvSpPr txBox="1"/>
          <p:nvPr>
            <p:ph idx="1" type="body"/>
          </p:nvPr>
        </p:nvSpPr>
        <p:spPr>
          <a:xfrm>
            <a:off x="294220" y="1479306"/>
            <a:ext cx="8583000" cy="44721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1" name="Google Shape;31;p9"/>
          <p:cNvSpPr txBox="1"/>
          <p:nvPr/>
        </p:nvSpPr>
        <p:spPr>
          <a:xfrm>
            <a:off x="5086355" y="6273800"/>
            <a:ext cx="184800" cy="300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35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32" name="Shape 32"/>
        <p:cNvGrpSpPr/>
        <p:nvPr/>
      </p:nvGrpSpPr>
      <p:grpSpPr>
        <a:xfrm>
          <a:off x="0" y="0"/>
          <a:ext cx="0" cy="0"/>
          <a:chOff x="0" y="0"/>
          <a:chExt cx="0" cy="0"/>
        </a:xfrm>
      </p:grpSpPr>
      <p:sp>
        <p:nvSpPr>
          <p:cNvPr id="33" name="Google Shape;33;p10"/>
          <p:cNvSpPr txBox="1"/>
          <p:nvPr>
            <p:ph idx="12" type="sldNum"/>
          </p:nvPr>
        </p:nvSpPr>
        <p:spPr>
          <a:xfrm>
            <a:off x="7239000" y="6546850"/>
            <a:ext cx="1905000" cy="256500"/>
          </a:xfrm>
          <a:prstGeom prst="rect">
            <a:avLst/>
          </a:prstGeom>
          <a:noFill/>
          <a:ln>
            <a:noFill/>
          </a:ln>
        </p:spPr>
        <p:txBody>
          <a:bodyPr anchorCtr="0" anchor="t" bIns="45700" lIns="45700" spcFirstLastPara="1" rIns="45700"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34" name="Google Shape;34;p10"/>
          <p:cNvSpPr txBox="1"/>
          <p:nvPr>
            <p:ph type="title"/>
          </p:nvPr>
        </p:nvSpPr>
        <p:spPr>
          <a:xfrm>
            <a:off x="1792590" y="13447"/>
            <a:ext cx="5799900" cy="9906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2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5" name="Google Shape;35;p10"/>
          <p:cNvSpPr/>
          <p:nvPr/>
        </p:nvSpPr>
        <p:spPr>
          <a:xfrm>
            <a:off x="57150" y="6629400"/>
            <a:ext cx="1771800" cy="140400"/>
          </a:xfrm>
          <a:prstGeom prst="roundRect">
            <a:avLst>
              <a:gd fmla="val 16667" name="adj"/>
            </a:avLst>
          </a:prstGeom>
          <a:solidFill>
            <a:schemeClr val="lt1">
              <a:alpha val="47450"/>
            </a:schemeClr>
          </a:solidFill>
          <a:ln cap="flat" cmpd="sng" w="25400">
            <a:solidFill>
              <a:schemeClr val="lt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825"/>
              <a:buFont typeface="Arial"/>
              <a:buNone/>
            </a:pPr>
            <a:r>
              <a:rPr b="0" i="1" lang="en-US" sz="825" u="none" cap="none" strike="noStrike">
                <a:solidFill>
                  <a:schemeClr val="lt2"/>
                </a:solidFill>
                <a:latin typeface="Arial"/>
                <a:ea typeface="Arial"/>
                <a:cs typeface="Arial"/>
                <a:sym typeface="Arial"/>
              </a:rPr>
              <a:t>CEOS Plenary 2019, 14-16 October</a:t>
            </a:r>
            <a:endParaRPr b="0" i="1" sz="825" u="none" cap="none" strike="noStrike">
              <a:solidFill>
                <a:schemeClr val="lt2"/>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36" name="Shape 36"/>
        <p:cNvGrpSpPr/>
        <p:nvPr/>
      </p:nvGrpSpPr>
      <p:grpSpPr>
        <a:xfrm>
          <a:off x="0" y="0"/>
          <a:ext cx="0" cy="0"/>
          <a:chOff x="0" y="0"/>
          <a:chExt cx="0" cy="0"/>
        </a:xfrm>
      </p:grpSpPr>
      <p:sp>
        <p:nvSpPr>
          <p:cNvPr id="37" name="Google Shape;37;p11"/>
          <p:cNvSpPr txBox="1"/>
          <p:nvPr>
            <p:ph idx="1" type="body"/>
          </p:nvPr>
        </p:nvSpPr>
        <p:spPr>
          <a:xfrm>
            <a:off x="1014118" y="1092696"/>
            <a:ext cx="7391400" cy="48354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8" name="Google Shape;38;p11"/>
          <p:cNvSpPr txBox="1"/>
          <p:nvPr>
            <p:ph idx="11" type="ftr"/>
          </p:nvPr>
        </p:nvSpPr>
        <p:spPr>
          <a:xfrm>
            <a:off x="-1" y="6492886"/>
            <a:ext cx="9144000" cy="3651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9" name="Google Shape;39;p11"/>
          <p:cNvSpPr txBox="1"/>
          <p:nvPr>
            <p:ph type="title"/>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0" name="Google Shape;40;p11"/>
          <p:cNvSpPr txBox="1"/>
          <p:nvPr/>
        </p:nvSpPr>
        <p:spPr>
          <a:xfrm>
            <a:off x="0" y="6492886"/>
            <a:ext cx="9144000" cy="365100"/>
          </a:xfrm>
          <a:prstGeom prst="rect">
            <a:avLst/>
          </a:prstGeom>
          <a:noFill/>
          <a:ln>
            <a:noFill/>
          </a:ln>
        </p:spPr>
        <p:txBody>
          <a:bodyPr anchorCtr="0" anchor="ctr" bIns="25700" lIns="51425" spcFirstLastPara="1" rIns="51425" wrap="square" tIns="25700">
            <a:noAutofit/>
          </a:bodyPr>
          <a:lstStyle/>
          <a:p>
            <a:pPr indent="0" lvl="0" marL="0" marR="0" rtl="0" algn="r">
              <a:lnSpc>
                <a:spcPct val="100000"/>
              </a:lnSpc>
              <a:spcBef>
                <a:spcPts val="0"/>
              </a:spcBef>
              <a:spcAft>
                <a:spcPts val="0"/>
              </a:spcAft>
              <a:buNone/>
            </a:pPr>
            <a:r>
              <a:t/>
            </a:r>
            <a:endParaRPr b="1" i="0" sz="788" u="none" cap="none" strike="noStrike">
              <a:solidFill>
                <a:srgbClr val="FF0000"/>
              </a:solidFill>
              <a:latin typeface="Arial"/>
              <a:ea typeface="Arial"/>
              <a:cs typeface="Arial"/>
              <a:sym typeface="Arial"/>
            </a:endParaRPr>
          </a:p>
        </p:txBody>
      </p:sp>
      <p:sp>
        <p:nvSpPr>
          <p:cNvPr id="41" name="Google Shape;41;p11"/>
          <p:cNvSpPr txBox="1"/>
          <p:nvPr>
            <p:ph idx="12" type="sldNum"/>
          </p:nvPr>
        </p:nvSpPr>
        <p:spPr>
          <a:xfrm>
            <a:off x="0" y="6492886"/>
            <a:ext cx="9144000" cy="365100"/>
          </a:xfrm>
          <a:prstGeom prst="rect">
            <a:avLst/>
          </a:prstGeom>
          <a:noFill/>
          <a:ln>
            <a:noFill/>
          </a:ln>
        </p:spPr>
        <p:txBody>
          <a:bodyPr anchorCtr="0" anchor="t" bIns="45700" lIns="45700" spcFirstLastPara="1" rIns="45700" wrap="square" tIns="45700">
            <a:noAutofit/>
          </a:bodyPr>
          <a:lstStyle>
            <a:lvl1pPr indent="0" lvl="0" marL="0" marR="0" rtl="0" algn="r">
              <a:lnSpc>
                <a:spcPct val="100000"/>
              </a:lnSpc>
              <a:spcBef>
                <a:spcPts val="0"/>
              </a:spcBef>
              <a:spcAft>
                <a:spcPts val="0"/>
              </a:spcAft>
              <a:buClr>
                <a:srgbClr val="000000"/>
              </a:buClr>
              <a:buSzPts val="1000"/>
              <a:buFont typeface="Arial"/>
              <a:buNone/>
              <a:defRPr>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9" Type="http://schemas.openxmlformats.org/officeDocument/2006/relationships/theme" Target="../theme/theme3.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7239000" y="6546850"/>
            <a:ext cx="1905000" cy="256540"/>
          </a:xfrm>
          <a:prstGeom prst="rect">
            <a:avLst/>
          </a:prstGeom>
          <a:noFill/>
          <a:ln>
            <a:noFill/>
          </a:ln>
        </p:spPr>
        <p:txBody>
          <a:bodyPr anchorCtr="0" anchor="t" bIns="45700" lIns="45700" spcFirstLastPara="1" rIns="45700" wrap="square" tIns="45700">
            <a:noAutofit/>
          </a:bodyPr>
          <a:lstStyle>
            <a:lvl1pPr indent="0" lvl="0" marL="0" marR="0" rtl="0" algn="r">
              <a:spcBef>
                <a:spcPts val="0"/>
              </a:spcBef>
              <a:buNone/>
              <a:defRPr b="0" i="0" sz="1000" u="none" cap="none" strike="noStrike">
                <a:solidFill>
                  <a:srgbClr val="002569"/>
                </a:solidFill>
                <a:latin typeface="Calibri"/>
                <a:ea typeface="Calibri"/>
                <a:cs typeface="Calibri"/>
                <a:sym typeface="Calibri"/>
              </a:defRPr>
            </a:lvl1pPr>
            <a:lvl2pPr indent="0" lvl="1" marL="0" marR="0" rtl="0" algn="r">
              <a:spcBef>
                <a:spcPts val="0"/>
              </a:spcBef>
              <a:buNone/>
              <a:defRPr b="0" i="0" sz="1000" u="none" cap="none" strike="noStrike">
                <a:solidFill>
                  <a:srgbClr val="002569"/>
                </a:solidFill>
                <a:latin typeface="Calibri"/>
                <a:ea typeface="Calibri"/>
                <a:cs typeface="Calibri"/>
                <a:sym typeface="Calibri"/>
              </a:defRPr>
            </a:lvl2pPr>
            <a:lvl3pPr indent="0" lvl="2" marL="0" marR="0" rtl="0" algn="r">
              <a:spcBef>
                <a:spcPts val="0"/>
              </a:spcBef>
              <a:buNone/>
              <a:defRPr b="0" i="0" sz="1000" u="none" cap="none" strike="noStrike">
                <a:solidFill>
                  <a:srgbClr val="002569"/>
                </a:solidFill>
                <a:latin typeface="Calibri"/>
                <a:ea typeface="Calibri"/>
                <a:cs typeface="Calibri"/>
                <a:sym typeface="Calibri"/>
              </a:defRPr>
            </a:lvl3pPr>
            <a:lvl4pPr indent="0" lvl="3" marL="0" marR="0" rtl="0" algn="r">
              <a:spcBef>
                <a:spcPts val="0"/>
              </a:spcBef>
              <a:buNone/>
              <a:defRPr b="0" i="0" sz="1000" u="none" cap="none" strike="noStrike">
                <a:solidFill>
                  <a:srgbClr val="002569"/>
                </a:solidFill>
                <a:latin typeface="Calibri"/>
                <a:ea typeface="Calibri"/>
                <a:cs typeface="Calibri"/>
                <a:sym typeface="Calibri"/>
              </a:defRPr>
            </a:lvl4pPr>
            <a:lvl5pPr indent="0" lvl="4" marL="0" marR="0" rtl="0" algn="r">
              <a:spcBef>
                <a:spcPts val="0"/>
              </a:spcBef>
              <a:buNone/>
              <a:defRPr b="0" i="0" sz="1000" u="none" cap="none" strike="noStrike">
                <a:solidFill>
                  <a:srgbClr val="002569"/>
                </a:solidFill>
                <a:latin typeface="Calibri"/>
                <a:ea typeface="Calibri"/>
                <a:cs typeface="Calibri"/>
                <a:sym typeface="Calibri"/>
              </a:defRPr>
            </a:lvl5pPr>
            <a:lvl6pPr indent="0" lvl="5" marL="0" marR="0" rtl="0" algn="r">
              <a:spcBef>
                <a:spcPts val="0"/>
              </a:spcBef>
              <a:buNone/>
              <a:defRPr b="0" i="0" sz="1000" u="none" cap="none" strike="noStrike">
                <a:solidFill>
                  <a:srgbClr val="002569"/>
                </a:solidFill>
                <a:latin typeface="Calibri"/>
                <a:ea typeface="Calibri"/>
                <a:cs typeface="Calibri"/>
                <a:sym typeface="Calibri"/>
              </a:defRPr>
            </a:lvl6pPr>
            <a:lvl7pPr indent="0" lvl="6" marL="0" marR="0" rtl="0" algn="r">
              <a:spcBef>
                <a:spcPts val="0"/>
              </a:spcBef>
              <a:buNone/>
              <a:defRPr b="0" i="0" sz="1000" u="none" cap="none" strike="noStrike">
                <a:solidFill>
                  <a:srgbClr val="002569"/>
                </a:solidFill>
                <a:latin typeface="Calibri"/>
                <a:ea typeface="Calibri"/>
                <a:cs typeface="Calibri"/>
                <a:sym typeface="Calibri"/>
              </a:defRPr>
            </a:lvl7pPr>
            <a:lvl8pPr indent="0" lvl="7" marL="0" marR="0" rtl="0" algn="r">
              <a:spcBef>
                <a:spcPts val="0"/>
              </a:spcBef>
              <a:buNone/>
              <a:defRPr b="0" i="0" sz="1000" u="none" cap="none" strike="noStrike">
                <a:solidFill>
                  <a:srgbClr val="002569"/>
                </a:solidFill>
                <a:latin typeface="Calibri"/>
                <a:ea typeface="Calibri"/>
                <a:cs typeface="Calibri"/>
                <a:sym typeface="Calibri"/>
              </a:defRPr>
            </a:lvl8pPr>
            <a:lvl9pPr indent="0" lvl="8" marL="0" marR="0" rtl="0" algn="r">
              <a:spcBef>
                <a:spcPts val="0"/>
              </a:spcBef>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3" name="Shape 13"/>
        <p:cNvGrpSpPr/>
        <p:nvPr/>
      </p:nvGrpSpPr>
      <p:grpSpPr>
        <a:xfrm>
          <a:off x="0" y="0"/>
          <a:ext cx="0" cy="0"/>
          <a:chOff x="0" y="0"/>
          <a:chExt cx="0" cy="0"/>
        </a:xfrm>
      </p:grpSpPr>
      <p:sp>
        <p:nvSpPr>
          <p:cNvPr id="14" name="Google Shape;14;p4"/>
          <p:cNvSpPr txBox="1"/>
          <p:nvPr>
            <p:ph idx="12" type="sldNum"/>
          </p:nvPr>
        </p:nvSpPr>
        <p:spPr>
          <a:xfrm>
            <a:off x="7239000" y="6546850"/>
            <a:ext cx="1905000" cy="256500"/>
          </a:xfrm>
          <a:prstGeom prst="rect">
            <a:avLst/>
          </a:prstGeom>
          <a:noFill/>
          <a:ln>
            <a:noFill/>
          </a:ln>
        </p:spPr>
        <p:txBody>
          <a:bodyPr anchorCtr="0" anchor="t" bIns="45700" lIns="45700" spcFirstLastPara="1" rIns="45700"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0" r:id="rId2"/>
    <p:sldLayoutId id="2147483651" r:id="rId3"/>
    <p:sldLayoutId id="2147483652" r:id="rId4"/>
    <p:sldLayoutId id="2147483653" r:id="rId5"/>
    <p:sldLayoutId id="2147483654" r:id="rId6"/>
    <p:sldLayoutId id="2147483655" r:id="rId7"/>
    <p:sldLayoutId id="2147483656" r:id="rId8"/>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gcos.wmo.int/en/gcos-status-report-2021"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docs.google.com/document/d/1nhhqiCjHfSZC5qcFvpEjz84oFeBHyf0a1nDdZDUON1c/edit#heading=h.gjdgx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docs.google.com/document/d/1nhhqiCjHfSZC5qcFvpEjz84oFeBHyf0a1nDdZDUON1c/edit?usp=shar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docs.google.com/document/d/15grQ79D-Ge8PN1_4_XDmci5iezs8HAcOpLcM7d2wmAo/edit?usp=sharing" TargetMode="External"/><Relationship Id="rId4" Type="http://schemas.openxmlformats.org/officeDocument/2006/relationships/hyperlink" Target="https://docs.google.com/document/d/15grQ79D-Ge8PN1_4_XDmci5iezs8HAcOpLcM7d2wmAo/edit?usp=sharing" TargetMode="External"/><Relationship Id="rId5" Type="http://schemas.openxmlformats.org/officeDocument/2006/relationships/hyperlink" Target="https://docs.google.com/document/d/15w9JbBIsyq6G-rW3UUL_8SA1RYc26IeLiVAw3ccHy4Y/edit?usp=sharing" TargetMode="External"/><Relationship Id="rId6" Type="http://schemas.openxmlformats.org/officeDocument/2006/relationships/hyperlink" Target="https://docs.google.com/document/d/15grQ79D-Ge8PN1_4_XDmci5iezs8HAcOpLcM7d2wmAo/edit?usp=sharing" TargetMode="External"/><Relationship Id="rId7" Type="http://schemas.openxmlformats.org/officeDocument/2006/relationships/hyperlink" Target="https://docs.google.com/document/d/1YP-7Y3waUdJCN9COKxGFE5gLbP_mHb-y/edit?usp=sharing&amp;ouid=117023330514006103074&amp;rtpof=true&amp;sd=true" TargetMode="External"/><Relationship Id="rId8" Type="http://schemas.openxmlformats.org/officeDocument/2006/relationships/hyperlink" Target="https://docs.google.com/document/d/15w9JbBIsyq6G-rW3UUL_8SA1RYc26IeLiVAw3ccHy4Y/edit?usp=shar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 name="Shape 45"/>
        <p:cNvGrpSpPr/>
        <p:nvPr/>
      </p:nvGrpSpPr>
      <p:grpSpPr>
        <a:xfrm>
          <a:off x="0" y="0"/>
          <a:ext cx="0" cy="0"/>
          <a:chOff x="0" y="0"/>
          <a:chExt cx="0" cy="0"/>
        </a:xfrm>
      </p:grpSpPr>
      <p:sp>
        <p:nvSpPr>
          <p:cNvPr id="46" name="Google Shape;46;p12"/>
          <p:cNvSpPr txBox="1"/>
          <p:nvPr>
            <p:ph type="title"/>
          </p:nvPr>
        </p:nvSpPr>
        <p:spPr>
          <a:xfrm>
            <a:off x="230239" y="124675"/>
            <a:ext cx="5746200" cy="993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4200">
                <a:solidFill>
                  <a:srgbClr val="FFFFFF"/>
                </a:solidFill>
                <a:latin typeface="Helvetica Neue"/>
                <a:ea typeface="Helvetica Neue"/>
                <a:cs typeface="Helvetica Neue"/>
                <a:sym typeface="Helvetica Neue"/>
              </a:rPr>
              <a:t>Technical Workshop </a:t>
            </a:r>
            <a:r>
              <a:rPr b="1" i="1" lang="en-US" sz="3300">
                <a:solidFill>
                  <a:srgbClr val="FFFFFF"/>
                </a:solidFill>
                <a:latin typeface="Helvetica Neue"/>
                <a:ea typeface="Helvetica Neue"/>
                <a:cs typeface="Helvetica Neue"/>
                <a:sym typeface="Helvetica Neue"/>
              </a:rPr>
              <a:t>Closing Session</a:t>
            </a:r>
            <a:endParaRPr b="1" i="1" sz="500"/>
          </a:p>
        </p:txBody>
      </p:sp>
      <p:pic>
        <p:nvPicPr>
          <p:cNvPr id="47" name="Google Shape;47;p12"/>
          <p:cNvPicPr preferRelativeResize="0"/>
          <p:nvPr/>
        </p:nvPicPr>
        <p:blipFill>
          <a:blip r:embed="rId3">
            <a:alphaModFix/>
          </a:blip>
          <a:stretch>
            <a:fillRect/>
          </a:stretch>
        </p:blipFill>
        <p:spPr>
          <a:xfrm>
            <a:off x="923212" y="1374126"/>
            <a:ext cx="7297577" cy="548387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idx="1" type="body"/>
          </p:nvPr>
        </p:nvSpPr>
        <p:spPr>
          <a:xfrm>
            <a:off x="76200" y="1464525"/>
            <a:ext cx="8991600" cy="5257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2400"/>
              <a:buChar char="•"/>
            </a:pPr>
            <a:r>
              <a:rPr lang="en-US" sz="2400"/>
              <a:t>CEOS Plenary desired outcomes</a:t>
            </a:r>
            <a:endParaRPr sz="2400"/>
          </a:p>
          <a:p>
            <a:pPr indent="-305376" lvl="1" marL="768926" rtl="0" algn="l">
              <a:lnSpc>
                <a:spcPct val="100000"/>
              </a:lnSpc>
              <a:spcBef>
                <a:spcPts val="0"/>
              </a:spcBef>
              <a:spcAft>
                <a:spcPts val="0"/>
              </a:spcAft>
              <a:buSzPts val="1900"/>
              <a:buChar char="o"/>
            </a:pPr>
            <a:r>
              <a:rPr lang="en-US" sz="1900"/>
              <a:t>Note: COP-26 overlaps with Plenary</a:t>
            </a:r>
            <a:endParaRPr sz="1900"/>
          </a:p>
          <a:p>
            <a:pPr indent="-305376" lvl="1" marL="768926" rtl="0" algn="l">
              <a:lnSpc>
                <a:spcPct val="100000"/>
              </a:lnSpc>
              <a:spcBef>
                <a:spcPts val="0"/>
              </a:spcBef>
              <a:spcAft>
                <a:spcPts val="0"/>
              </a:spcAft>
              <a:buSzPts val="1900"/>
              <a:buChar char="o"/>
            </a:pPr>
            <a:r>
              <a:rPr lang="en-US" sz="1900"/>
              <a:t>Report on our various engagement activities</a:t>
            </a:r>
            <a:endParaRPr sz="1900"/>
          </a:p>
          <a:p>
            <a:pPr indent="0" lvl="0" marL="0" rtl="0" algn="l">
              <a:lnSpc>
                <a:spcPct val="100000"/>
              </a:lnSpc>
              <a:spcBef>
                <a:spcPts val="0"/>
              </a:spcBef>
              <a:spcAft>
                <a:spcPts val="0"/>
              </a:spcAft>
              <a:buSzPts val="2000"/>
              <a:buNone/>
            </a:pPr>
            <a:r>
              <a:t/>
            </a:r>
            <a:endParaRPr sz="1000"/>
          </a:p>
          <a:p>
            <a:pPr indent="-342900" lvl="0" marL="342900" rtl="0" algn="l">
              <a:lnSpc>
                <a:spcPct val="100000"/>
              </a:lnSpc>
              <a:spcBef>
                <a:spcPts val="0"/>
              </a:spcBef>
              <a:spcAft>
                <a:spcPts val="0"/>
              </a:spcAft>
              <a:buSzPts val="2400"/>
              <a:buChar char="•"/>
            </a:pPr>
            <a:r>
              <a:rPr lang="en-US" sz="2400"/>
              <a:t>Issues raised</a:t>
            </a:r>
            <a:endParaRPr sz="2400"/>
          </a:p>
          <a:p>
            <a:pPr indent="-305376" lvl="1" marL="768926" rtl="0" algn="l">
              <a:lnSpc>
                <a:spcPct val="100000"/>
              </a:lnSpc>
              <a:spcBef>
                <a:spcPts val="0"/>
              </a:spcBef>
              <a:spcAft>
                <a:spcPts val="0"/>
              </a:spcAft>
              <a:buSzPts val="1900"/>
              <a:buChar char="o"/>
            </a:pPr>
            <a:r>
              <a:rPr lang="en-US" sz="1900"/>
              <a:t>Need for awareness and coordination </a:t>
            </a:r>
            <a:endParaRPr sz="1900"/>
          </a:p>
          <a:p>
            <a:pPr indent="0" lvl="0" marL="0" rtl="0" algn="l">
              <a:lnSpc>
                <a:spcPct val="100000"/>
              </a:lnSpc>
              <a:spcBef>
                <a:spcPts val="0"/>
              </a:spcBef>
              <a:spcAft>
                <a:spcPts val="0"/>
              </a:spcAft>
              <a:buSzPts val="2000"/>
              <a:buNone/>
            </a:pPr>
            <a:r>
              <a:t/>
            </a:r>
            <a:endParaRPr sz="1000"/>
          </a:p>
          <a:p>
            <a:pPr indent="-342900" lvl="0" marL="342900" rtl="0" algn="l">
              <a:lnSpc>
                <a:spcPct val="100000"/>
              </a:lnSpc>
              <a:spcBef>
                <a:spcPts val="0"/>
              </a:spcBef>
              <a:spcAft>
                <a:spcPts val="0"/>
              </a:spcAft>
              <a:buSzPts val="2400"/>
              <a:buChar char="•"/>
            </a:pPr>
            <a:r>
              <a:rPr lang="en-US" sz="2400"/>
              <a:t>Actions and Decisions recorded</a:t>
            </a:r>
            <a:endParaRPr sz="2400"/>
          </a:p>
          <a:p>
            <a:pPr indent="-305376" lvl="1" marL="768926" rtl="0" algn="l">
              <a:lnSpc>
                <a:spcPct val="100000"/>
              </a:lnSpc>
              <a:spcBef>
                <a:spcPts val="0"/>
              </a:spcBef>
              <a:spcAft>
                <a:spcPts val="0"/>
              </a:spcAft>
              <a:buSzPts val="1900"/>
              <a:buChar char="o"/>
            </a:pPr>
            <a:r>
              <a:rPr lang="en-US" sz="1900"/>
              <a:t>CEOS agencies invited to keep WGClimate Chair and CEO updated on news and plans relevant to CEOS engagement in COP-26 and the EID</a:t>
            </a:r>
            <a:endParaRPr sz="1900"/>
          </a:p>
          <a:p>
            <a:pPr indent="-305376" lvl="1" marL="768926" rtl="0" algn="l">
              <a:lnSpc>
                <a:spcPct val="100000"/>
              </a:lnSpc>
              <a:spcBef>
                <a:spcPts val="0"/>
              </a:spcBef>
              <a:spcAft>
                <a:spcPts val="0"/>
              </a:spcAft>
              <a:buSzPts val="1900"/>
              <a:buChar char="o"/>
            </a:pPr>
            <a:r>
              <a:rPr lang="en-US" sz="1900"/>
              <a:t>Biomass and GHG Teams to finalise inputs on their dataset representation on the CEOS GST Data Portal</a:t>
            </a:r>
            <a:endParaRPr sz="1900"/>
          </a:p>
          <a:p>
            <a:pPr indent="0" lvl="0" marL="0" rtl="0" algn="l">
              <a:lnSpc>
                <a:spcPct val="100000"/>
              </a:lnSpc>
              <a:spcBef>
                <a:spcPts val="0"/>
              </a:spcBef>
              <a:spcAft>
                <a:spcPts val="0"/>
              </a:spcAft>
              <a:buSzPts val="2000"/>
              <a:buNone/>
            </a:pPr>
            <a:r>
              <a:t/>
            </a:r>
            <a:endParaRPr sz="2400"/>
          </a:p>
          <a:p>
            <a:pPr indent="-342900" lvl="0" marL="342900" rtl="0" algn="l">
              <a:lnSpc>
                <a:spcPct val="100000"/>
              </a:lnSpc>
              <a:spcBef>
                <a:spcPts val="0"/>
              </a:spcBef>
              <a:spcAft>
                <a:spcPts val="0"/>
              </a:spcAft>
              <a:buSzPts val="2400"/>
              <a:buFont typeface="Arial"/>
              <a:buChar char="•"/>
            </a:pPr>
            <a:r>
              <a:rPr lang="en-US" sz="2400"/>
              <a:t>Recap of key points for Plenary </a:t>
            </a:r>
            <a:endParaRPr b="1" sz="2400"/>
          </a:p>
          <a:p>
            <a:pPr indent="-305376" lvl="1" marL="768926" rtl="0" algn="l">
              <a:lnSpc>
                <a:spcPct val="100000"/>
              </a:lnSpc>
              <a:spcBef>
                <a:spcPts val="0"/>
              </a:spcBef>
              <a:spcAft>
                <a:spcPts val="0"/>
              </a:spcAft>
              <a:buSzPts val="1900"/>
              <a:buFont typeface="Courier New"/>
              <a:buChar char="o"/>
            </a:pPr>
            <a:r>
              <a:rPr lang="en-US" sz="1900"/>
              <a:t>SBSTA Statement in progress</a:t>
            </a:r>
            <a:endParaRPr sz="1900"/>
          </a:p>
          <a:p>
            <a:pPr indent="-305376" lvl="1" marL="768926" rtl="0" algn="l">
              <a:lnSpc>
                <a:spcPct val="100000"/>
              </a:lnSpc>
              <a:spcBef>
                <a:spcPts val="0"/>
              </a:spcBef>
              <a:spcAft>
                <a:spcPts val="0"/>
              </a:spcAft>
              <a:buSzPts val="1900"/>
              <a:buFont typeface="Courier New"/>
              <a:buChar char="o"/>
            </a:pPr>
            <a:r>
              <a:rPr lang="en-US" sz="1900"/>
              <a:t>GST Portal in progress </a:t>
            </a:r>
            <a:endParaRPr sz="1900"/>
          </a:p>
          <a:p>
            <a:pPr indent="0" lvl="0" marL="768926" rtl="0" algn="l">
              <a:lnSpc>
                <a:spcPct val="100000"/>
              </a:lnSpc>
              <a:spcBef>
                <a:spcPts val="0"/>
              </a:spcBef>
              <a:spcAft>
                <a:spcPts val="0"/>
              </a:spcAft>
              <a:buSzPts val="2000"/>
              <a:buNone/>
            </a:pPr>
            <a:r>
              <a:t/>
            </a:r>
            <a:endParaRPr sz="1900"/>
          </a:p>
        </p:txBody>
      </p:sp>
      <p:sp>
        <p:nvSpPr>
          <p:cNvPr id="110" name="Google Shape;110;p21"/>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lnSpc>
                <a:spcPct val="100000"/>
              </a:lnSpc>
              <a:spcBef>
                <a:spcPts val="0"/>
              </a:spcBef>
              <a:spcAft>
                <a:spcPts val="0"/>
              </a:spcAft>
              <a:buClr>
                <a:srgbClr val="000000"/>
              </a:buClr>
              <a:buSzPts val="1100"/>
              <a:buFont typeface="Arial"/>
              <a:buNone/>
            </a:pPr>
            <a:fld id="{00000000-1234-1234-1234-123412341234}" type="slidenum">
              <a:rPr lang="en-US"/>
              <a:t>‹#›</a:t>
            </a:fld>
            <a:endParaRPr/>
          </a:p>
        </p:txBody>
      </p:sp>
      <p:sp>
        <p:nvSpPr>
          <p:cNvPr id="111" name="Google Shape;111;p21"/>
          <p:cNvSpPr txBox="1"/>
          <p:nvPr>
            <p:ph idx="2" type="body"/>
          </p:nvPr>
        </p:nvSpPr>
        <p:spPr>
          <a:xfrm>
            <a:off x="1516575" y="187725"/>
            <a:ext cx="6735300" cy="914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1"/>
              </a:buClr>
              <a:buSzPts val="2800"/>
              <a:buNone/>
            </a:pPr>
            <a:r>
              <a:rPr lang="en-US" sz="2600"/>
              <a:t>2.2 - 2.3 Carbon &amp; Biomass</a:t>
            </a:r>
            <a:br>
              <a:rPr lang="en-US"/>
            </a:br>
            <a:r>
              <a:rPr b="0" lang="en-US" sz="2500"/>
              <a:t>COP-26 readiness &amp; GST Portal</a:t>
            </a:r>
            <a:endParaRPr b="0" sz="2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idx="1" type="body"/>
          </p:nvPr>
        </p:nvSpPr>
        <p:spPr>
          <a:xfrm>
            <a:off x="76200" y="1291325"/>
            <a:ext cx="8991600" cy="5257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2400"/>
              <a:buChar char="•"/>
            </a:pPr>
            <a:r>
              <a:rPr lang="en-US" sz="2400"/>
              <a:t>CEOS Plenary desired outcomes</a:t>
            </a:r>
            <a:endParaRPr sz="2400"/>
          </a:p>
          <a:p>
            <a:pPr indent="-305376" lvl="1" marL="768926" rtl="0" algn="l">
              <a:lnSpc>
                <a:spcPct val="100000"/>
              </a:lnSpc>
              <a:spcBef>
                <a:spcPts val="0"/>
              </a:spcBef>
              <a:spcAft>
                <a:spcPts val="0"/>
              </a:spcAft>
              <a:buSzPts val="1900"/>
              <a:buChar char="o"/>
            </a:pPr>
            <a:r>
              <a:rPr lang="en-US" sz="1900"/>
              <a:t>Endorsement of the GST Strategy Paper</a:t>
            </a:r>
            <a:endParaRPr sz="1900"/>
          </a:p>
          <a:p>
            <a:pPr indent="-305376" lvl="1" marL="768926" rtl="0" algn="l">
              <a:lnSpc>
                <a:spcPct val="100000"/>
              </a:lnSpc>
              <a:spcBef>
                <a:spcPts val="0"/>
              </a:spcBef>
              <a:spcAft>
                <a:spcPts val="0"/>
              </a:spcAft>
              <a:buSzPts val="1900"/>
              <a:buChar char="o"/>
            </a:pPr>
            <a:r>
              <a:rPr lang="en-US" sz="1900"/>
              <a:t>Steps on the most urgent actions  </a:t>
            </a:r>
            <a:endParaRPr sz="1900"/>
          </a:p>
          <a:p>
            <a:pPr indent="-305376" lvl="1" marL="768926" rtl="0" algn="l">
              <a:lnSpc>
                <a:spcPct val="100000"/>
              </a:lnSpc>
              <a:spcBef>
                <a:spcPts val="0"/>
              </a:spcBef>
              <a:spcAft>
                <a:spcPts val="0"/>
              </a:spcAft>
              <a:buSzPts val="1900"/>
              <a:buChar char="o"/>
            </a:pPr>
            <a:r>
              <a:rPr lang="en-US" sz="1900"/>
              <a:t>Clarity on the GST SO Synthesis Report and plans for review of CEOS inputs                        </a:t>
            </a:r>
            <a:endParaRPr sz="1900"/>
          </a:p>
          <a:p>
            <a:pPr indent="0" lvl="0" marL="0" rtl="0" algn="l">
              <a:lnSpc>
                <a:spcPct val="100000"/>
              </a:lnSpc>
              <a:spcBef>
                <a:spcPts val="0"/>
              </a:spcBef>
              <a:spcAft>
                <a:spcPts val="0"/>
              </a:spcAft>
              <a:buSzPts val="2000"/>
              <a:buNone/>
            </a:pPr>
            <a:r>
              <a:t/>
            </a:r>
            <a:endParaRPr sz="1000"/>
          </a:p>
          <a:p>
            <a:pPr indent="-342900" lvl="0" marL="342900" rtl="0" algn="l">
              <a:lnSpc>
                <a:spcPct val="100000"/>
              </a:lnSpc>
              <a:spcBef>
                <a:spcPts val="0"/>
              </a:spcBef>
              <a:spcAft>
                <a:spcPts val="0"/>
              </a:spcAft>
              <a:buSzPts val="2400"/>
              <a:buChar char="•"/>
            </a:pPr>
            <a:r>
              <a:rPr lang="en-US" sz="2400"/>
              <a:t>Issues raised</a:t>
            </a:r>
            <a:endParaRPr sz="2400"/>
          </a:p>
          <a:p>
            <a:pPr indent="-305376" lvl="1" marL="768926" rtl="0" algn="l">
              <a:lnSpc>
                <a:spcPct val="100000"/>
              </a:lnSpc>
              <a:spcBef>
                <a:spcPts val="0"/>
              </a:spcBef>
              <a:spcAft>
                <a:spcPts val="0"/>
              </a:spcAft>
              <a:buSzPts val="1900"/>
              <a:buChar char="o"/>
            </a:pPr>
            <a:r>
              <a:rPr lang="en-US" sz="1900"/>
              <a:t>UNFCCC SEC stressed the SO Synthesis Report</a:t>
            </a:r>
            <a:endParaRPr sz="1900"/>
          </a:p>
          <a:p>
            <a:pPr indent="-305376" lvl="1" marL="768926" rtl="0" algn="l">
              <a:lnSpc>
                <a:spcPct val="100000"/>
              </a:lnSpc>
              <a:spcBef>
                <a:spcPts val="0"/>
              </a:spcBef>
              <a:spcAft>
                <a:spcPts val="0"/>
              </a:spcAft>
              <a:buSzPts val="1900"/>
              <a:buChar char="o"/>
            </a:pPr>
            <a:r>
              <a:rPr lang="en-US" sz="1900" u="sng">
                <a:solidFill>
                  <a:schemeClr val="hlink"/>
                </a:solidFill>
                <a:hlinkClick r:id="rId3"/>
              </a:rPr>
              <a:t>GCOS Status Report 2021</a:t>
            </a:r>
            <a:r>
              <a:rPr lang="en-US" sz="1900"/>
              <a:t> is out</a:t>
            </a:r>
            <a:endParaRPr sz="1900"/>
          </a:p>
          <a:p>
            <a:pPr indent="0" lvl="0" marL="0" rtl="0" algn="l">
              <a:lnSpc>
                <a:spcPct val="100000"/>
              </a:lnSpc>
              <a:spcBef>
                <a:spcPts val="0"/>
              </a:spcBef>
              <a:spcAft>
                <a:spcPts val="0"/>
              </a:spcAft>
              <a:buSzPts val="2000"/>
              <a:buNone/>
            </a:pPr>
            <a:r>
              <a:t/>
            </a:r>
            <a:endParaRPr sz="1000"/>
          </a:p>
          <a:p>
            <a:pPr indent="-342900" lvl="0" marL="342900" rtl="0" algn="l">
              <a:lnSpc>
                <a:spcPct val="100000"/>
              </a:lnSpc>
              <a:spcBef>
                <a:spcPts val="0"/>
              </a:spcBef>
              <a:spcAft>
                <a:spcPts val="0"/>
              </a:spcAft>
              <a:buSzPts val="2400"/>
              <a:buChar char="•"/>
            </a:pPr>
            <a:r>
              <a:rPr lang="en-US" sz="2400"/>
              <a:t>Actions and Decisions recorded</a:t>
            </a:r>
            <a:endParaRPr sz="2400"/>
          </a:p>
          <a:p>
            <a:pPr indent="-305376" lvl="1" marL="768926" rtl="0" algn="l">
              <a:lnSpc>
                <a:spcPct val="100000"/>
              </a:lnSpc>
              <a:spcBef>
                <a:spcPts val="0"/>
              </a:spcBef>
              <a:spcAft>
                <a:spcPts val="0"/>
              </a:spcAft>
              <a:buSzPts val="1900"/>
              <a:buChar char="o"/>
            </a:pPr>
            <a:r>
              <a:rPr lang="en-US" sz="1900"/>
              <a:t>SIT Vice-Chair Team will take forward the Draft CEOS Strategy for Support to the GST for endorsement at Plenary. The Actions will be migrated to the CEOS WP in collaboration with the CEO</a:t>
            </a:r>
            <a:endParaRPr sz="1900"/>
          </a:p>
          <a:p>
            <a:pPr indent="-305376" lvl="1" marL="768926" rtl="0" algn="l">
              <a:lnSpc>
                <a:spcPct val="100000"/>
              </a:lnSpc>
              <a:spcBef>
                <a:spcPts val="0"/>
              </a:spcBef>
              <a:spcAft>
                <a:spcPts val="0"/>
              </a:spcAft>
              <a:buSzPts val="1900"/>
              <a:buChar char="o"/>
            </a:pPr>
            <a:r>
              <a:rPr lang="en-US" sz="1900"/>
              <a:t>SIT Chair will confer with CEOS Chair on inclusion in the Plenary agenda of review of the GST SO Synthesis Report status and the CEOS contribution</a:t>
            </a:r>
            <a:endParaRPr sz="1900"/>
          </a:p>
          <a:p>
            <a:pPr indent="0" lvl="0" marL="768926" rtl="0" algn="l">
              <a:lnSpc>
                <a:spcPct val="100000"/>
              </a:lnSpc>
              <a:spcBef>
                <a:spcPts val="0"/>
              </a:spcBef>
              <a:spcAft>
                <a:spcPts val="0"/>
              </a:spcAft>
              <a:buSzPts val="2000"/>
              <a:buNone/>
            </a:pPr>
            <a:r>
              <a:t/>
            </a:r>
            <a:endParaRPr sz="1900"/>
          </a:p>
        </p:txBody>
      </p:sp>
      <p:sp>
        <p:nvSpPr>
          <p:cNvPr id="117" name="Google Shape;117;p22"/>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lnSpc>
                <a:spcPct val="100000"/>
              </a:lnSpc>
              <a:spcBef>
                <a:spcPts val="0"/>
              </a:spcBef>
              <a:spcAft>
                <a:spcPts val="0"/>
              </a:spcAft>
              <a:buClr>
                <a:srgbClr val="000000"/>
              </a:buClr>
              <a:buSzPts val="1100"/>
              <a:buFont typeface="Arial"/>
              <a:buNone/>
            </a:pPr>
            <a:fld id="{00000000-1234-1234-1234-123412341234}" type="slidenum">
              <a:rPr lang="en-US"/>
              <a:t>‹#›</a:t>
            </a:fld>
            <a:endParaRPr/>
          </a:p>
        </p:txBody>
      </p:sp>
      <p:sp>
        <p:nvSpPr>
          <p:cNvPr id="118" name="Google Shape;118;p22"/>
          <p:cNvSpPr txBox="1"/>
          <p:nvPr>
            <p:ph idx="2" type="body"/>
          </p:nvPr>
        </p:nvSpPr>
        <p:spPr>
          <a:xfrm>
            <a:off x="1516575" y="187725"/>
            <a:ext cx="6735300" cy="914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1"/>
              </a:buClr>
              <a:buSzPts val="2800"/>
              <a:buNone/>
            </a:pPr>
            <a:r>
              <a:rPr lang="en-US" sz="2600"/>
              <a:t>2.2 - 2.3 Carbon &amp; Biomass</a:t>
            </a:r>
            <a:br>
              <a:rPr lang="en-US"/>
            </a:br>
            <a:r>
              <a:rPr b="0" lang="en-US" sz="2200"/>
              <a:t>CEOS GST Strategy (&amp; GCOS &amp; UNFCCC SEC)</a:t>
            </a:r>
            <a:endParaRPr b="0" sz="22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idx="1" type="body"/>
          </p:nvPr>
        </p:nvSpPr>
        <p:spPr>
          <a:xfrm>
            <a:off x="76200" y="1464525"/>
            <a:ext cx="8991600" cy="5257800"/>
          </a:xfrm>
          <a:prstGeom prst="rect">
            <a:avLst/>
          </a:prstGeom>
          <a:noFill/>
          <a:ln>
            <a:noFill/>
          </a:ln>
        </p:spPr>
        <p:txBody>
          <a:bodyPr anchorCtr="0" anchor="t" bIns="45700" lIns="91425" spcFirstLastPara="1" rIns="91425" wrap="square" tIns="45700">
            <a:noAutofit/>
          </a:bodyPr>
          <a:lstStyle/>
          <a:p>
            <a:pPr indent="-330200" lvl="0" marL="342900" rtl="0" algn="l">
              <a:lnSpc>
                <a:spcPct val="100000"/>
              </a:lnSpc>
              <a:spcBef>
                <a:spcPts val="0"/>
              </a:spcBef>
              <a:spcAft>
                <a:spcPts val="0"/>
              </a:spcAft>
              <a:buSzPts val="2200"/>
              <a:buChar char="•"/>
            </a:pPr>
            <a:r>
              <a:rPr lang="en-US" sz="2200"/>
              <a:t>CEOS Plenary desired outcomes</a:t>
            </a:r>
            <a:endParaRPr sz="2200"/>
          </a:p>
          <a:p>
            <a:pPr indent="-292676" lvl="1" marL="768926" rtl="0" algn="l">
              <a:lnSpc>
                <a:spcPct val="100000"/>
              </a:lnSpc>
              <a:spcBef>
                <a:spcPts val="0"/>
              </a:spcBef>
              <a:spcAft>
                <a:spcPts val="0"/>
              </a:spcAft>
              <a:buSzPts val="1700"/>
              <a:buChar char="o"/>
            </a:pPr>
            <a:r>
              <a:rPr lang="en-US" sz="1700"/>
              <a:t>Principles should be aware of the exemplary work of the IMEO.</a:t>
            </a:r>
            <a:endParaRPr sz="1700"/>
          </a:p>
          <a:p>
            <a:pPr indent="0" lvl="0" marL="0" rtl="0" algn="l">
              <a:lnSpc>
                <a:spcPct val="100000"/>
              </a:lnSpc>
              <a:spcBef>
                <a:spcPts val="0"/>
              </a:spcBef>
              <a:spcAft>
                <a:spcPts val="0"/>
              </a:spcAft>
              <a:buSzPts val="2000"/>
              <a:buNone/>
            </a:pPr>
            <a:r>
              <a:t/>
            </a:r>
            <a:endParaRPr sz="800"/>
          </a:p>
          <a:p>
            <a:pPr indent="-330200" lvl="0" marL="342900" rtl="0" algn="l">
              <a:lnSpc>
                <a:spcPct val="100000"/>
              </a:lnSpc>
              <a:spcBef>
                <a:spcPts val="0"/>
              </a:spcBef>
              <a:spcAft>
                <a:spcPts val="0"/>
              </a:spcAft>
              <a:buSzPts val="2200"/>
              <a:buChar char="•"/>
            </a:pPr>
            <a:r>
              <a:rPr lang="en-US" sz="2200"/>
              <a:t>Issues raised</a:t>
            </a:r>
            <a:endParaRPr sz="2200"/>
          </a:p>
          <a:p>
            <a:pPr indent="-292676" lvl="1" marL="768926" rtl="0" algn="l">
              <a:lnSpc>
                <a:spcPct val="100000"/>
              </a:lnSpc>
              <a:spcBef>
                <a:spcPts val="0"/>
              </a:spcBef>
              <a:spcAft>
                <a:spcPts val="0"/>
              </a:spcAft>
              <a:buSzPts val="1700"/>
              <a:buChar char="o"/>
            </a:pPr>
            <a:r>
              <a:rPr lang="en-US" sz="1700"/>
              <a:t>Good understanding of IMEO ambitions and the role of satellites</a:t>
            </a:r>
            <a:endParaRPr sz="1700"/>
          </a:p>
          <a:p>
            <a:pPr indent="-292676" lvl="1" marL="768926" rtl="0" algn="l">
              <a:lnSpc>
                <a:spcPct val="100000"/>
              </a:lnSpc>
              <a:spcBef>
                <a:spcPts val="0"/>
              </a:spcBef>
              <a:spcAft>
                <a:spcPts val="0"/>
              </a:spcAft>
              <a:buSzPts val="1700"/>
              <a:buChar char="o"/>
            </a:pPr>
            <a:r>
              <a:rPr lang="en-US" sz="1700"/>
              <a:t>Recognition of potential for IMEO-CEOS collaboration for common goals.</a:t>
            </a:r>
            <a:endParaRPr sz="1700"/>
          </a:p>
          <a:p>
            <a:pPr indent="0" lvl="0" marL="0" rtl="0" algn="l">
              <a:lnSpc>
                <a:spcPct val="100000"/>
              </a:lnSpc>
              <a:spcBef>
                <a:spcPts val="0"/>
              </a:spcBef>
              <a:spcAft>
                <a:spcPts val="0"/>
              </a:spcAft>
              <a:buSzPts val="2000"/>
              <a:buNone/>
            </a:pPr>
            <a:r>
              <a:t/>
            </a:r>
            <a:endParaRPr sz="800"/>
          </a:p>
          <a:p>
            <a:pPr indent="-330200" lvl="0" marL="342900" rtl="0" algn="l">
              <a:lnSpc>
                <a:spcPct val="100000"/>
              </a:lnSpc>
              <a:spcBef>
                <a:spcPts val="0"/>
              </a:spcBef>
              <a:spcAft>
                <a:spcPts val="0"/>
              </a:spcAft>
              <a:buSzPts val="2200"/>
              <a:buChar char="•"/>
            </a:pPr>
            <a:r>
              <a:rPr lang="en-US" sz="2200"/>
              <a:t>Actions and Decisions recorded</a:t>
            </a:r>
            <a:endParaRPr sz="2200"/>
          </a:p>
          <a:p>
            <a:pPr indent="-292676" lvl="1" marL="768926" rtl="0" algn="l">
              <a:lnSpc>
                <a:spcPct val="100000"/>
              </a:lnSpc>
              <a:spcBef>
                <a:spcPts val="0"/>
              </a:spcBef>
              <a:spcAft>
                <a:spcPts val="0"/>
              </a:spcAft>
              <a:buSzPts val="1700"/>
              <a:buChar char="o"/>
            </a:pPr>
            <a:r>
              <a:rPr lang="en-US" sz="1700"/>
              <a:t>SIT Chair Team to follow up with IMEO to explore possible avenues for cooperation between CEOS and IMEO </a:t>
            </a:r>
            <a:br>
              <a:rPr lang="en-US" sz="1700"/>
            </a:br>
            <a:r>
              <a:rPr lang="en-US" sz="1700"/>
              <a:t>(Will aim for further interaction at SIT-37 in 2022). </a:t>
            </a:r>
            <a:endParaRPr sz="1700"/>
          </a:p>
          <a:p>
            <a:pPr indent="-330200" lvl="0" marL="342900" rtl="0" algn="l">
              <a:lnSpc>
                <a:spcPct val="100000"/>
              </a:lnSpc>
              <a:spcBef>
                <a:spcPts val="0"/>
              </a:spcBef>
              <a:spcAft>
                <a:spcPts val="0"/>
              </a:spcAft>
              <a:buSzPts val="2200"/>
              <a:buFont typeface="Arial"/>
              <a:buChar char="•"/>
            </a:pPr>
            <a:r>
              <a:rPr lang="en-US" sz="2200"/>
              <a:t>Recap of key points for Plenary </a:t>
            </a:r>
            <a:endParaRPr b="1" sz="2200"/>
          </a:p>
          <a:p>
            <a:pPr indent="-292676" lvl="1" marL="768926" rtl="0" algn="l">
              <a:lnSpc>
                <a:spcPct val="100000"/>
              </a:lnSpc>
              <a:spcBef>
                <a:spcPts val="0"/>
              </a:spcBef>
              <a:spcAft>
                <a:spcPts val="0"/>
              </a:spcAft>
              <a:buSzPts val="1700"/>
              <a:buFont typeface="Courier New"/>
              <a:buChar char="o"/>
            </a:pPr>
            <a:r>
              <a:rPr lang="en-US" sz="1700"/>
              <a:t>The relationship with IMEO is strategic as well as technical</a:t>
            </a:r>
            <a:endParaRPr sz="1700"/>
          </a:p>
          <a:p>
            <a:pPr indent="-292676" lvl="1" marL="768926" rtl="0" algn="l">
              <a:lnSpc>
                <a:spcPct val="100000"/>
              </a:lnSpc>
              <a:spcBef>
                <a:spcPts val="0"/>
              </a:spcBef>
              <a:spcAft>
                <a:spcPts val="0"/>
              </a:spcAft>
              <a:buSzPts val="1700"/>
              <a:buFont typeface="Courier New"/>
              <a:buChar char="o"/>
            </a:pPr>
            <a:r>
              <a:rPr lang="en-US" sz="1700"/>
              <a:t>IMEO leadership in this important area, and its connection from satellite data through to policy makers, highlights the importance and value of CEOS engaging effectively with an increasingly wide range of groups</a:t>
            </a:r>
            <a:endParaRPr sz="1700"/>
          </a:p>
          <a:p>
            <a:pPr indent="-292676" lvl="1" marL="768926" rtl="0" algn="l">
              <a:lnSpc>
                <a:spcPct val="100000"/>
              </a:lnSpc>
              <a:spcBef>
                <a:spcPts val="0"/>
              </a:spcBef>
              <a:spcAft>
                <a:spcPts val="0"/>
              </a:spcAft>
              <a:buSzPts val="1700"/>
              <a:buChar char="o"/>
            </a:pPr>
            <a:r>
              <a:rPr lang="en-US" sz="1700"/>
              <a:t>IMEO and similar partnerships demonstrate valuable of variable geometry partnerships for CEOS. Possible topic for strategic discussion at future SIT/Plenary?</a:t>
            </a:r>
            <a:endParaRPr sz="1700"/>
          </a:p>
        </p:txBody>
      </p:sp>
      <p:sp>
        <p:nvSpPr>
          <p:cNvPr id="124" name="Google Shape;124;p23"/>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lnSpc>
                <a:spcPct val="100000"/>
              </a:lnSpc>
              <a:spcBef>
                <a:spcPts val="0"/>
              </a:spcBef>
              <a:spcAft>
                <a:spcPts val="0"/>
              </a:spcAft>
              <a:buClr>
                <a:srgbClr val="000000"/>
              </a:buClr>
              <a:buSzPts val="1100"/>
              <a:buFont typeface="Arial"/>
              <a:buNone/>
            </a:pPr>
            <a:fld id="{00000000-1234-1234-1234-123412341234}" type="slidenum">
              <a:rPr lang="en-US"/>
              <a:t>‹#›</a:t>
            </a:fld>
            <a:endParaRPr/>
          </a:p>
        </p:txBody>
      </p:sp>
      <p:sp>
        <p:nvSpPr>
          <p:cNvPr id="125" name="Google Shape;125;p23"/>
          <p:cNvSpPr txBox="1"/>
          <p:nvPr>
            <p:ph idx="2" type="body"/>
          </p:nvPr>
        </p:nvSpPr>
        <p:spPr>
          <a:xfrm>
            <a:off x="1516575" y="187725"/>
            <a:ext cx="6735300" cy="914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1"/>
              </a:buClr>
              <a:buSzPts val="2800"/>
              <a:buNone/>
            </a:pPr>
            <a:r>
              <a:rPr lang="en-US" sz="2600"/>
              <a:t>2.2 - 2.3 Carbon &amp; Biomass</a:t>
            </a:r>
            <a:br>
              <a:rPr lang="en-US"/>
            </a:br>
            <a:r>
              <a:rPr b="0" lang="en-US" sz="2500"/>
              <a:t>IMEO-CEOS Engagement</a:t>
            </a:r>
            <a:endParaRPr b="0" sz="25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4"/>
          <p:cNvSpPr txBox="1"/>
          <p:nvPr>
            <p:ph idx="1" type="body"/>
          </p:nvPr>
        </p:nvSpPr>
        <p:spPr>
          <a:xfrm>
            <a:off x="76200" y="1291350"/>
            <a:ext cx="8991600" cy="5257800"/>
          </a:xfrm>
          <a:prstGeom prst="rect">
            <a:avLst/>
          </a:prstGeom>
          <a:noFill/>
          <a:ln>
            <a:noFill/>
          </a:ln>
        </p:spPr>
        <p:txBody>
          <a:bodyPr anchorCtr="0" anchor="t" bIns="45700" lIns="91425" spcFirstLastPara="1" rIns="91425" wrap="square" tIns="45700">
            <a:noAutofit/>
          </a:bodyPr>
          <a:lstStyle/>
          <a:p>
            <a:pPr indent="-323850" lvl="0" marL="342900" rtl="0" algn="l">
              <a:lnSpc>
                <a:spcPct val="100000"/>
              </a:lnSpc>
              <a:spcBef>
                <a:spcPts val="0"/>
              </a:spcBef>
              <a:spcAft>
                <a:spcPts val="0"/>
              </a:spcAft>
              <a:buSzPts val="2100"/>
              <a:buChar char="•"/>
            </a:pPr>
            <a:r>
              <a:rPr lang="en-US" sz="2100"/>
              <a:t>CEOS Plenary desired outcomes</a:t>
            </a:r>
            <a:endParaRPr sz="2100"/>
          </a:p>
          <a:p>
            <a:pPr indent="-286325" lvl="1" marL="768926" rtl="0" algn="l">
              <a:lnSpc>
                <a:spcPct val="100000"/>
              </a:lnSpc>
              <a:spcBef>
                <a:spcPts val="0"/>
              </a:spcBef>
              <a:spcAft>
                <a:spcPts val="0"/>
              </a:spcAft>
              <a:buSzPts val="1600"/>
              <a:buChar char="o"/>
            </a:pPr>
            <a:r>
              <a:rPr lang="en-US" sz="1600"/>
              <a:t>Support from Principals to accomplish full AFOLU Roadmap in 2022</a:t>
            </a:r>
            <a:endParaRPr sz="1600"/>
          </a:p>
          <a:p>
            <a:pPr indent="-286325" lvl="1" marL="768926" rtl="0" algn="l">
              <a:lnSpc>
                <a:spcPct val="100000"/>
              </a:lnSpc>
              <a:spcBef>
                <a:spcPts val="0"/>
              </a:spcBef>
              <a:spcAft>
                <a:spcPts val="0"/>
              </a:spcAft>
              <a:buSzPts val="1600"/>
              <a:buChar char="o"/>
            </a:pPr>
            <a:r>
              <a:rPr lang="en-US" sz="1600"/>
              <a:t>Awareness of the AFOLU Datasets produced for COP-26</a:t>
            </a:r>
            <a:endParaRPr sz="1600"/>
          </a:p>
          <a:p>
            <a:pPr indent="-286325" lvl="1" marL="768926" rtl="0" algn="l">
              <a:lnSpc>
                <a:spcPct val="100000"/>
              </a:lnSpc>
              <a:spcBef>
                <a:spcPts val="0"/>
              </a:spcBef>
              <a:spcAft>
                <a:spcPts val="0"/>
              </a:spcAft>
              <a:buSzPts val="1600"/>
              <a:buChar char="o"/>
            </a:pPr>
            <a:r>
              <a:rPr lang="en-US" sz="1600"/>
              <a:t>Clarity on GHG/AFOLU Cooperation</a:t>
            </a:r>
            <a:endParaRPr sz="1600"/>
          </a:p>
          <a:p>
            <a:pPr indent="0" lvl="0" marL="0" rtl="0" algn="l">
              <a:lnSpc>
                <a:spcPct val="100000"/>
              </a:lnSpc>
              <a:spcBef>
                <a:spcPts val="0"/>
              </a:spcBef>
              <a:spcAft>
                <a:spcPts val="0"/>
              </a:spcAft>
              <a:buSzPts val="2000"/>
              <a:buNone/>
            </a:pPr>
            <a:r>
              <a:t/>
            </a:r>
            <a:endParaRPr sz="700"/>
          </a:p>
          <a:p>
            <a:pPr indent="-323850" lvl="0" marL="342900" rtl="0" algn="l">
              <a:lnSpc>
                <a:spcPct val="100000"/>
              </a:lnSpc>
              <a:spcBef>
                <a:spcPts val="0"/>
              </a:spcBef>
              <a:spcAft>
                <a:spcPts val="0"/>
              </a:spcAft>
              <a:buSzPts val="2100"/>
              <a:buChar char="•"/>
            </a:pPr>
            <a:r>
              <a:rPr lang="en-US" sz="2100"/>
              <a:t>Issues raised</a:t>
            </a:r>
            <a:endParaRPr sz="2100"/>
          </a:p>
          <a:p>
            <a:pPr indent="-286325" lvl="1" marL="768926" rtl="0" algn="l">
              <a:lnSpc>
                <a:spcPct val="100000"/>
              </a:lnSpc>
              <a:spcBef>
                <a:spcPts val="0"/>
              </a:spcBef>
              <a:spcAft>
                <a:spcPts val="0"/>
              </a:spcAft>
              <a:buSzPts val="1600"/>
              <a:buChar char="o"/>
            </a:pPr>
            <a:r>
              <a:t/>
            </a:r>
            <a:endParaRPr sz="1600"/>
          </a:p>
          <a:p>
            <a:pPr indent="0" lvl="0" marL="0" rtl="0" algn="l">
              <a:lnSpc>
                <a:spcPct val="100000"/>
              </a:lnSpc>
              <a:spcBef>
                <a:spcPts val="0"/>
              </a:spcBef>
              <a:spcAft>
                <a:spcPts val="0"/>
              </a:spcAft>
              <a:buSzPts val="2000"/>
              <a:buNone/>
            </a:pPr>
            <a:r>
              <a:t/>
            </a:r>
            <a:endParaRPr sz="700"/>
          </a:p>
          <a:p>
            <a:pPr indent="-323850" lvl="0" marL="342900" rtl="0" algn="l">
              <a:lnSpc>
                <a:spcPct val="100000"/>
              </a:lnSpc>
              <a:spcBef>
                <a:spcPts val="0"/>
              </a:spcBef>
              <a:spcAft>
                <a:spcPts val="0"/>
              </a:spcAft>
              <a:buSzPts val="2100"/>
              <a:buChar char="•"/>
            </a:pPr>
            <a:r>
              <a:rPr lang="en-US" sz="2100"/>
              <a:t>Actions and Decisions recorded</a:t>
            </a:r>
            <a:endParaRPr sz="2100"/>
          </a:p>
          <a:p>
            <a:pPr indent="-286325" lvl="1" marL="768926" rtl="0" algn="l">
              <a:lnSpc>
                <a:spcPct val="100000"/>
              </a:lnSpc>
              <a:spcBef>
                <a:spcPts val="0"/>
              </a:spcBef>
              <a:spcAft>
                <a:spcPts val="0"/>
              </a:spcAft>
              <a:buSzPts val="1600"/>
              <a:buChar char="o"/>
            </a:pPr>
            <a:r>
              <a:rPr lang="en-US" sz="1600"/>
              <a:t>AFOLU Roadmap team to reach out to Principals ahead of Plenary to secure support required for escalation of a full Roadmap effort in 2022</a:t>
            </a:r>
            <a:endParaRPr sz="1600"/>
          </a:p>
          <a:p>
            <a:pPr indent="-286325" lvl="1" marL="768926" rtl="0" algn="l">
              <a:lnSpc>
                <a:spcPct val="100000"/>
              </a:lnSpc>
              <a:spcBef>
                <a:spcPts val="0"/>
              </a:spcBef>
              <a:spcAft>
                <a:spcPts val="0"/>
              </a:spcAft>
              <a:buSzPts val="1600"/>
              <a:buChar char="o"/>
            </a:pPr>
            <a:r>
              <a:rPr lang="en-US" sz="1600"/>
              <a:t>SIT Chair will facilitate further discussion of the GHG-AFOLU cooperation ahead of Plenary to support clear understanding by Principals of GHG/AFOLU coordination needs in the context of the UNFCCC GST. And the GHG and AFOLU teams will work towards the late Nov workshop at JRC as an opportunity to plan 2022 activities and to start a cooperation workplan </a:t>
            </a:r>
            <a:endParaRPr sz="1600"/>
          </a:p>
          <a:p>
            <a:pPr indent="-323850" lvl="0" marL="342900" rtl="0" algn="l">
              <a:lnSpc>
                <a:spcPct val="100000"/>
              </a:lnSpc>
              <a:spcBef>
                <a:spcPts val="0"/>
              </a:spcBef>
              <a:spcAft>
                <a:spcPts val="0"/>
              </a:spcAft>
              <a:buSzPts val="2100"/>
              <a:buFont typeface="Arial"/>
              <a:buChar char="•"/>
            </a:pPr>
            <a:r>
              <a:rPr lang="en-US" sz="2100"/>
              <a:t>Recap of key points for Plenary </a:t>
            </a:r>
            <a:endParaRPr b="1" sz="2100"/>
          </a:p>
          <a:p>
            <a:pPr indent="-286325" lvl="1" marL="768926" rtl="0" algn="l">
              <a:lnSpc>
                <a:spcPct val="100000"/>
              </a:lnSpc>
              <a:spcBef>
                <a:spcPts val="0"/>
              </a:spcBef>
              <a:spcAft>
                <a:spcPts val="0"/>
              </a:spcAft>
              <a:buSzPts val="1600"/>
              <a:buFont typeface="Courier New"/>
              <a:buChar char="o"/>
            </a:pPr>
            <a:r>
              <a:rPr lang="en-US" sz="1600"/>
              <a:t>Principals prepared for support for full roadmap effort</a:t>
            </a:r>
            <a:endParaRPr sz="1600"/>
          </a:p>
          <a:p>
            <a:pPr indent="-286325" lvl="1" marL="768926" rtl="0" algn="l">
              <a:lnSpc>
                <a:spcPct val="100000"/>
              </a:lnSpc>
              <a:spcBef>
                <a:spcPts val="0"/>
              </a:spcBef>
              <a:spcAft>
                <a:spcPts val="0"/>
              </a:spcAft>
              <a:buSzPts val="1600"/>
              <a:buChar char="o"/>
            </a:pPr>
            <a:r>
              <a:rPr lang="en-US" sz="1600"/>
              <a:t>Clarity on GHG/AFOLU cooperation</a:t>
            </a:r>
            <a:endParaRPr sz="1600"/>
          </a:p>
          <a:p>
            <a:pPr indent="0" lvl="0" marL="768926" rtl="0" algn="l">
              <a:lnSpc>
                <a:spcPct val="100000"/>
              </a:lnSpc>
              <a:spcBef>
                <a:spcPts val="0"/>
              </a:spcBef>
              <a:spcAft>
                <a:spcPts val="0"/>
              </a:spcAft>
              <a:buSzPts val="2000"/>
              <a:buNone/>
            </a:pPr>
            <a:r>
              <a:t/>
            </a:r>
            <a:endParaRPr sz="1600"/>
          </a:p>
        </p:txBody>
      </p:sp>
      <p:sp>
        <p:nvSpPr>
          <p:cNvPr id="131" name="Google Shape;131;p24"/>
          <p:cNvSpPr/>
          <p:nvPr>
            <p:ph idx="12" type="sldNum"/>
          </p:nvPr>
        </p:nvSpPr>
        <p:spPr>
          <a:xfrm>
            <a:off x="8763000" y="6629400"/>
            <a:ext cx="304800" cy="187200"/>
          </a:xfrm>
          <a:prstGeom prst="roundRect">
            <a:avLst>
              <a:gd fmla="val 16667" name="adj"/>
            </a:avLst>
          </a:prstGeom>
          <a:solidFill>
            <a:schemeClr val="lt1">
              <a:alpha val="4824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lnSpc>
                <a:spcPct val="100000"/>
              </a:lnSpc>
              <a:spcBef>
                <a:spcPts val="0"/>
              </a:spcBef>
              <a:spcAft>
                <a:spcPts val="0"/>
              </a:spcAft>
              <a:buClr>
                <a:srgbClr val="000000"/>
              </a:buClr>
              <a:buSzPts val="1100"/>
              <a:buFont typeface="Arial"/>
              <a:buNone/>
            </a:pPr>
            <a:fld id="{00000000-1234-1234-1234-123412341234}" type="slidenum">
              <a:rPr lang="en-US"/>
              <a:t>‹#›</a:t>
            </a:fld>
            <a:endParaRPr/>
          </a:p>
        </p:txBody>
      </p:sp>
      <p:sp>
        <p:nvSpPr>
          <p:cNvPr id="132" name="Google Shape;132;p24"/>
          <p:cNvSpPr txBox="1"/>
          <p:nvPr>
            <p:ph idx="2" type="body"/>
          </p:nvPr>
        </p:nvSpPr>
        <p:spPr>
          <a:xfrm>
            <a:off x="1516575" y="187725"/>
            <a:ext cx="6735300" cy="914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1"/>
              </a:buClr>
              <a:buSzPts val="2800"/>
              <a:buNone/>
            </a:pPr>
            <a:r>
              <a:rPr lang="en-US" sz="2600"/>
              <a:t>2.2 - 2.3 Carbon &amp; Biomass</a:t>
            </a:r>
            <a:br>
              <a:rPr lang="en-US"/>
            </a:br>
            <a:r>
              <a:rPr b="0" lang="en-US" sz="2500"/>
              <a:t>AFOLU</a:t>
            </a:r>
            <a:r>
              <a:rPr lang="en-US"/>
              <a:t> </a:t>
            </a:r>
            <a:r>
              <a:rPr b="0" lang="en-US" sz="2500"/>
              <a:t>Roadmap</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5"/>
          <p:cNvSpPr txBox="1"/>
          <p:nvPr>
            <p:ph idx="1" type="body"/>
          </p:nvPr>
        </p:nvSpPr>
        <p:spPr>
          <a:xfrm>
            <a:off x="76200" y="1464525"/>
            <a:ext cx="8991600" cy="5257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2400"/>
              <a:buChar char="•"/>
            </a:pPr>
            <a:r>
              <a:rPr lang="en-US" sz="2400"/>
              <a:t>CEOS Plenary desired outcomes</a:t>
            </a:r>
            <a:endParaRPr sz="2400"/>
          </a:p>
          <a:p>
            <a:pPr indent="-305375" lvl="1" marL="768926" rtl="0" algn="l">
              <a:lnSpc>
                <a:spcPct val="100000"/>
              </a:lnSpc>
              <a:spcBef>
                <a:spcPts val="0"/>
              </a:spcBef>
              <a:spcAft>
                <a:spcPts val="0"/>
              </a:spcAft>
              <a:buSzPts val="1900"/>
              <a:buChar char="o"/>
            </a:pPr>
            <a:r>
              <a:rPr lang="en-US" sz="1900"/>
              <a:t>Awareness of the GST1 prototype datasets</a:t>
            </a:r>
            <a:endParaRPr sz="1900"/>
          </a:p>
          <a:p>
            <a:pPr indent="-305375" lvl="1" marL="768926" rtl="0" algn="l">
              <a:lnSpc>
                <a:spcPct val="100000"/>
              </a:lnSpc>
              <a:spcBef>
                <a:spcPts val="0"/>
              </a:spcBef>
              <a:spcAft>
                <a:spcPts val="0"/>
              </a:spcAft>
              <a:buSzPts val="1900"/>
              <a:buChar char="o"/>
            </a:pPr>
            <a:r>
              <a:rPr lang="en-US" sz="1900"/>
              <a:t>Confirm further actions towards GST1</a:t>
            </a:r>
            <a:endParaRPr sz="1900"/>
          </a:p>
          <a:p>
            <a:pPr indent="0" lvl="0" marL="0" rtl="0" algn="l">
              <a:lnSpc>
                <a:spcPct val="100000"/>
              </a:lnSpc>
              <a:spcBef>
                <a:spcPts val="0"/>
              </a:spcBef>
              <a:spcAft>
                <a:spcPts val="0"/>
              </a:spcAft>
              <a:buSzPts val="2000"/>
              <a:buNone/>
            </a:pPr>
            <a:r>
              <a:t/>
            </a:r>
            <a:endParaRPr sz="1000"/>
          </a:p>
          <a:p>
            <a:pPr indent="-342900" lvl="0" marL="342900" rtl="0" algn="l">
              <a:lnSpc>
                <a:spcPct val="100000"/>
              </a:lnSpc>
              <a:spcBef>
                <a:spcPts val="0"/>
              </a:spcBef>
              <a:spcAft>
                <a:spcPts val="0"/>
              </a:spcAft>
              <a:buSzPts val="2400"/>
              <a:buChar char="•"/>
            </a:pPr>
            <a:r>
              <a:rPr lang="en-US" sz="2400"/>
              <a:t>Issues raised</a:t>
            </a:r>
            <a:endParaRPr sz="2400"/>
          </a:p>
          <a:p>
            <a:pPr indent="-305376" lvl="1" marL="768926" rtl="0" algn="l">
              <a:lnSpc>
                <a:spcPct val="100000"/>
              </a:lnSpc>
              <a:spcBef>
                <a:spcPts val="0"/>
              </a:spcBef>
              <a:spcAft>
                <a:spcPts val="0"/>
              </a:spcAft>
              <a:buSzPts val="1900"/>
              <a:buChar char="o"/>
            </a:pPr>
            <a:r>
              <a:rPr lang="en-US" sz="1900"/>
              <a:t>Engage other aspects of CEOS into this work - WGCapD etc</a:t>
            </a:r>
            <a:endParaRPr sz="1900"/>
          </a:p>
          <a:p>
            <a:pPr indent="-305376" lvl="1" marL="768926" rtl="0" algn="l">
              <a:lnSpc>
                <a:spcPct val="100000"/>
              </a:lnSpc>
              <a:spcBef>
                <a:spcPts val="0"/>
              </a:spcBef>
              <a:spcAft>
                <a:spcPts val="0"/>
              </a:spcAft>
              <a:buSzPts val="1900"/>
              <a:buChar char="o"/>
            </a:pPr>
            <a:r>
              <a:t/>
            </a:r>
            <a:endParaRPr sz="1900"/>
          </a:p>
          <a:p>
            <a:pPr indent="0" lvl="0" marL="914400" rtl="0" algn="l">
              <a:lnSpc>
                <a:spcPct val="100000"/>
              </a:lnSpc>
              <a:spcBef>
                <a:spcPts val="0"/>
              </a:spcBef>
              <a:spcAft>
                <a:spcPts val="0"/>
              </a:spcAft>
              <a:buNone/>
            </a:pPr>
            <a:r>
              <a:t/>
            </a:r>
            <a:endParaRPr sz="1900"/>
          </a:p>
          <a:p>
            <a:pPr indent="0" lvl="0" marL="0" rtl="0" algn="l">
              <a:lnSpc>
                <a:spcPct val="100000"/>
              </a:lnSpc>
              <a:spcBef>
                <a:spcPts val="0"/>
              </a:spcBef>
              <a:spcAft>
                <a:spcPts val="0"/>
              </a:spcAft>
              <a:buSzPts val="2000"/>
              <a:buNone/>
            </a:pPr>
            <a:r>
              <a:t/>
            </a:r>
            <a:endParaRPr sz="1000"/>
          </a:p>
          <a:p>
            <a:pPr indent="-342900" lvl="0" marL="342900" rtl="0" algn="l">
              <a:lnSpc>
                <a:spcPct val="100000"/>
              </a:lnSpc>
              <a:spcBef>
                <a:spcPts val="0"/>
              </a:spcBef>
              <a:spcAft>
                <a:spcPts val="0"/>
              </a:spcAft>
              <a:buSzPts val="2400"/>
              <a:buChar char="•"/>
            </a:pPr>
            <a:r>
              <a:rPr lang="en-US" sz="2400"/>
              <a:t>Actions and Decisions recorded</a:t>
            </a:r>
            <a:endParaRPr sz="2400"/>
          </a:p>
          <a:p>
            <a:pPr indent="-305375" lvl="1" marL="768926" rtl="0" algn="l">
              <a:lnSpc>
                <a:spcPct val="100000"/>
              </a:lnSpc>
              <a:spcBef>
                <a:spcPts val="0"/>
              </a:spcBef>
              <a:spcAft>
                <a:spcPts val="0"/>
              </a:spcAft>
              <a:buSzPts val="1900"/>
              <a:buChar char="o"/>
            </a:pPr>
            <a:r>
              <a:rPr lang="en-US" sz="1900"/>
              <a:t>Inputs to GST Portal</a:t>
            </a:r>
            <a:endParaRPr sz="1900"/>
          </a:p>
          <a:p>
            <a:pPr indent="0" lvl="0" marL="914400" rtl="0" algn="l">
              <a:lnSpc>
                <a:spcPct val="100000"/>
              </a:lnSpc>
              <a:spcBef>
                <a:spcPts val="0"/>
              </a:spcBef>
              <a:spcAft>
                <a:spcPts val="0"/>
              </a:spcAft>
              <a:buNone/>
            </a:pPr>
            <a:r>
              <a:t/>
            </a:r>
            <a:endParaRPr sz="1900"/>
          </a:p>
          <a:p>
            <a:pPr indent="0" lvl="0" marL="342900" rtl="0" algn="l">
              <a:lnSpc>
                <a:spcPct val="100000"/>
              </a:lnSpc>
              <a:spcBef>
                <a:spcPts val="0"/>
              </a:spcBef>
              <a:spcAft>
                <a:spcPts val="0"/>
              </a:spcAft>
              <a:buSzPts val="2000"/>
              <a:buNone/>
            </a:pPr>
            <a:r>
              <a:t/>
            </a:r>
            <a:endParaRPr sz="2400"/>
          </a:p>
          <a:p>
            <a:pPr indent="-342900" lvl="0" marL="342900" rtl="0" algn="l">
              <a:lnSpc>
                <a:spcPct val="100000"/>
              </a:lnSpc>
              <a:spcBef>
                <a:spcPts val="0"/>
              </a:spcBef>
              <a:spcAft>
                <a:spcPts val="0"/>
              </a:spcAft>
              <a:buSzPts val="2400"/>
              <a:buFont typeface="Arial"/>
              <a:buChar char="•"/>
            </a:pPr>
            <a:r>
              <a:rPr lang="en-US" sz="2400"/>
              <a:t>Recap of key points for Plenary </a:t>
            </a:r>
            <a:endParaRPr b="1" sz="2400"/>
          </a:p>
          <a:p>
            <a:pPr indent="-305375" lvl="1" marL="768926" rtl="0" algn="l">
              <a:lnSpc>
                <a:spcPct val="100000"/>
              </a:lnSpc>
              <a:spcBef>
                <a:spcPts val="0"/>
              </a:spcBef>
              <a:spcAft>
                <a:spcPts val="0"/>
              </a:spcAft>
              <a:buSzPts val="1900"/>
              <a:buFont typeface="Courier New"/>
              <a:buChar char="o"/>
            </a:pPr>
            <a:r>
              <a:rPr lang="en-US" sz="1900"/>
              <a:t>First opportunity to expose Principals to the prototype top-down inventory products and to spell out how they will evolve</a:t>
            </a:r>
            <a:endParaRPr sz="1900"/>
          </a:p>
          <a:p>
            <a:pPr indent="0" lvl="0" marL="768926" rtl="0" algn="l">
              <a:lnSpc>
                <a:spcPct val="100000"/>
              </a:lnSpc>
              <a:spcBef>
                <a:spcPts val="0"/>
              </a:spcBef>
              <a:spcAft>
                <a:spcPts val="0"/>
              </a:spcAft>
              <a:buSzPts val="2000"/>
              <a:buNone/>
            </a:pPr>
            <a:r>
              <a:t/>
            </a:r>
            <a:endParaRPr sz="1900"/>
          </a:p>
        </p:txBody>
      </p:sp>
      <p:sp>
        <p:nvSpPr>
          <p:cNvPr id="138" name="Google Shape;138;p25"/>
          <p:cNvSpPr/>
          <p:nvPr>
            <p:ph idx="12" type="sldNum"/>
          </p:nvPr>
        </p:nvSpPr>
        <p:spPr>
          <a:xfrm>
            <a:off x="8763000" y="6629400"/>
            <a:ext cx="304800" cy="187200"/>
          </a:xfrm>
          <a:prstGeom prst="roundRect">
            <a:avLst>
              <a:gd fmla="val 16667" name="adj"/>
            </a:avLst>
          </a:prstGeom>
          <a:solidFill>
            <a:schemeClr val="lt1">
              <a:alpha val="4824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lnSpc>
                <a:spcPct val="100000"/>
              </a:lnSpc>
              <a:spcBef>
                <a:spcPts val="0"/>
              </a:spcBef>
              <a:spcAft>
                <a:spcPts val="0"/>
              </a:spcAft>
              <a:buClr>
                <a:srgbClr val="000000"/>
              </a:buClr>
              <a:buSzPts val="1100"/>
              <a:buFont typeface="Arial"/>
              <a:buNone/>
            </a:pPr>
            <a:fld id="{00000000-1234-1234-1234-123412341234}" type="slidenum">
              <a:rPr lang="en-US"/>
              <a:t>‹#›</a:t>
            </a:fld>
            <a:endParaRPr/>
          </a:p>
        </p:txBody>
      </p:sp>
      <p:sp>
        <p:nvSpPr>
          <p:cNvPr id="139" name="Google Shape;139;p25"/>
          <p:cNvSpPr txBox="1"/>
          <p:nvPr>
            <p:ph idx="2" type="body"/>
          </p:nvPr>
        </p:nvSpPr>
        <p:spPr>
          <a:xfrm>
            <a:off x="1516575" y="187725"/>
            <a:ext cx="6735300" cy="914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1"/>
              </a:buClr>
              <a:buSzPts val="2800"/>
              <a:buNone/>
            </a:pPr>
            <a:r>
              <a:rPr lang="en-US" sz="2600"/>
              <a:t>2.2 - 2.3 </a:t>
            </a:r>
            <a:r>
              <a:rPr lang="en-US" sz="2600"/>
              <a:t>Carbon &amp; Biomass</a:t>
            </a:r>
            <a:br>
              <a:rPr lang="en-US" sz="2600"/>
            </a:br>
            <a:r>
              <a:rPr b="0" lang="en-US" sz="2600"/>
              <a:t>GHG Roadmap</a:t>
            </a:r>
            <a:endParaRPr b="0" sz="26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6"/>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145" name="Google Shape;145;p26"/>
          <p:cNvSpPr txBox="1"/>
          <p:nvPr>
            <p:ph idx="2" type="body"/>
          </p:nvPr>
        </p:nvSpPr>
        <p:spPr>
          <a:xfrm>
            <a:off x="1771125" y="76200"/>
            <a:ext cx="60135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2.4 Introduction of the Incoming SIT Chair Prospectus</a:t>
            </a:r>
            <a:endParaRPr/>
          </a:p>
        </p:txBody>
      </p:sp>
      <p:sp>
        <p:nvSpPr>
          <p:cNvPr id="146" name="Google Shape;146;p26"/>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93700" lvl="0" marL="342900" rtl="0" algn="l">
              <a:spcBef>
                <a:spcPts val="0"/>
              </a:spcBef>
              <a:spcAft>
                <a:spcPts val="0"/>
              </a:spcAft>
              <a:buSzPts val="2400"/>
              <a:buChar char="•"/>
            </a:pPr>
            <a:r>
              <a:rPr lang="en-US" sz="2400"/>
              <a:t>CEOS Plenary desired outcomes</a:t>
            </a:r>
            <a:endParaRPr sz="2400"/>
          </a:p>
          <a:p>
            <a:pPr indent="-305376" lvl="1" marL="768926" rtl="0" algn="l">
              <a:spcBef>
                <a:spcPts val="0"/>
              </a:spcBef>
              <a:spcAft>
                <a:spcPts val="0"/>
              </a:spcAft>
              <a:buSzPts val="1900"/>
              <a:buChar char="o"/>
            </a:pPr>
            <a:r>
              <a:rPr lang="en-US" sz="1900"/>
              <a:t>Preview of the ESA Team plans</a:t>
            </a:r>
            <a:endParaRPr sz="1900"/>
          </a:p>
          <a:p>
            <a:pPr indent="0" lvl="0" marL="768926" rtl="0" algn="l">
              <a:spcBef>
                <a:spcPts val="0"/>
              </a:spcBef>
              <a:spcAft>
                <a:spcPts val="0"/>
              </a:spcAft>
              <a:buNone/>
            </a:pPr>
            <a:r>
              <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Issues raised</a:t>
            </a:r>
            <a:endParaRPr sz="2400"/>
          </a:p>
          <a:p>
            <a:pPr indent="-305376" lvl="1" marL="768926" rtl="0" algn="l">
              <a:spcBef>
                <a:spcPts val="0"/>
              </a:spcBef>
              <a:spcAft>
                <a:spcPts val="0"/>
              </a:spcAft>
              <a:buSzPts val="1900"/>
              <a:buChar char="o"/>
            </a:pPr>
            <a:r>
              <a:rPr lang="en-US" sz="1900"/>
              <a:t>Strong continuity with existing CEOS agendas</a:t>
            </a:r>
            <a:endParaRPr sz="1900"/>
          </a:p>
          <a:p>
            <a:pPr indent="-305376" lvl="1" marL="768926" rtl="0" algn="l">
              <a:spcBef>
                <a:spcPts val="0"/>
              </a:spcBef>
              <a:spcAft>
                <a:spcPts val="0"/>
              </a:spcAft>
              <a:buSzPts val="1900"/>
              <a:buChar char="o"/>
            </a:pPr>
            <a:r>
              <a:rPr lang="en-US" sz="1900"/>
              <a:t>Ambitious and progressive agenda commended by TW</a:t>
            </a:r>
            <a:endParaRPr sz="1900"/>
          </a:p>
          <a:p>
            <a:pPr indent="0" lvl="0" marL="0" rtl="0" algn="l">
              <a:spcBef>
                <a:spcPts val="0"/>
              </a:spcBef>
              <a:spcAft>
                <a:spcPts val="0"/>
              </a:spcAft>
              <a:buNone/>
            </a:pPr>
            <a:r>
              <a:t/>
            </a:r>
            <a:endParaRPr sz="1000"/>
          </a:p>
          <a:p>
            <a:pPr indent="0" lvl="0" marL="342900" rtl="0" algn="l">
              <a:spcBef>
                <a:spcPts val="0"/>
              </a:spcBef>
              <a:spcAft>
                <a:spcPts val="0"/>
              </a:spcAft>
              <a:buNone/>
            </a:pPr>
            <a:r>
              <a:t/>
            </a:r>
            <a:endParaRPr sz="2400"/>
          </a:p>
          <a:p>
            <a:pPr indent="-393700" lvl="0" marL="342900" rtl="0" algn="l">
              <a:spcBef>
                <a:spcPts val="0"/>
              </a:spcBef>
              <a:spcAft>
                <a:spcPts val="0"/>
              </a:spcAft>
              <a:buSzPts val="2400"/>
              <a:buChar char="•"/>
            </a:pPr>
            <a:r>
              <a:rPr lang="en-US" sz="2400"/>
              <a:t>Actions and Decisions recorded</a:t>
            </a:r>
            <a:endParaRPr sz="2400"/>
          </a:p>
          <a:p>
            <a:pPr indent="0" lvl="0" marL="768926" rtl="0" algn="l">
              <a:spcBef>
                <a:spcPts val="0"/>
              </a:spcBef>
              <a:spcAft>
                <a:spcPts val="0"/>
              </a:spcAft>
              <a:buNone/>
            </a:pPr>
            <a:r>
              <a:t/>
            </a:r>
            <a:endParaRPr sz="1900"/>
          </a:p>
          <a:p>
            <a:pPr indent="0" lvl="0" marL="768926" rtl="0" algn="l">
              <a:spcBef>
                <a:spcPts val="0"/>
              </a:spcBef>
              <a:spcAft>
                <a:spcPts val="0"/>
              </a:spcAft>
              <a:buNone/>
            </a:pPr>
            <a:r>
              <a:t/>
            </a:r>
            <a:endParaRPr sz="19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7"/>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152" name="Google Shape;152;p27"/>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3.2 </a:t>
            </a:r>
            <a:r>
              <a:rPr lang="en-US"/>
              <a:t>Marine Science Session</a:t>
            </a:r>
            <a:endParaRPr/>
          </a:p>
        </p:txBody>
      </p:sp>
      <p:sp>
        <p:nvSpPr>
          <p:cNvPr id="153" name="Google Shape;153;p27"/>
          <p:cNvSpPr txBox="1"/>
          <p:nvPr>
            <p:ph idx="1" type="body"/>
          </p:nvPr>
        </p:nvSpPr>
        <p:spPr>
          <a:xfrm>
            <a:off x="76200" y="990600"/>
            <a:ext cx="8991600" cy="5257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Matters reported</a:t>
            </a:r>
            <a:endParaRPr sz="2400"/>
          </a:p>
          <a:p>
            <a:pPr indent="-254000" lvl="1" marL="400050" rtl="0" algn="l">
              <a:lnSpc>
                <a:spcPct val="115000"/>
              </a:lnSpc>
              <a:spcBef>
                <a:spcPts val="0"/>
              </a:spcBef>
              <a:spcAft>
                <a:spcPts val="0"/>
              </a:spcAft>
              <a:buSzPts val="400"/>
              <a:buFont typeface="Arial"/>
              <a:buChar char="o"/>
            </a:pPr>
            <a:r>
              <a:rPr lang="en-US" sz="1200"/>
              <a:t>OCR-VC contributing to many themes for the UN Decade</a:t>
            </a:r>
            <a:endParaRPr sz="1200"/>
          </a:p>
          <a:p>
            <a:pPr indent="-254000" lvl="1" marL="400050" rtl="0" algn="l">
              <a:lnSpc>
                <a:spcPct val="115000"/>
              </a:lnSpc>
              <a:spcBef>
                <a:spcPts val="0"/>
              </a:spcBef>
              <a:spcAft>
                <a:spcPts val="0"/>
              </a:spcAft>
              <a:buSzPts val="400"/>
              <a:buFont typeface="Arial"/>
              <a:buChar char="o"/>
            </a:pPr>
            <a:r>
              <a:rPr lang="en-US" sz="1200"/>
              <a:t>OCR-VC organising a community workshop on aquatic carbon in Q1 2022 where there would be some relevance for the CEOS GST initiative</a:t>
            </a:r>
            <a:endParaRPr sz="1200"/>
          </a:p>
          <a:p>
            <a:pPr indent="-254000" lvl="1" marL="400050" rtl="0" algn="l">
              <a:lnSpc>
                <a:spcPct val="115000"/>
              </a:lnSpc>
              <a:spcBef>
                <a:spcPts val="0"/>
              </a:spcBef>
              <a:spcAft>
                <a:spcPts val="0"/>
              </a:spcAft>
              <a:buSzPts val="400"/>
              <a:buFont typeface="Arial"/>
              <a:buChar char="o"/>
            </a:pPr>
            <a:r>
              <a:rPr lang="en-US" sz="1200"/>
              <a:t>SST-VC to collaborate with COVERAGE on regional developments in S Africa</a:t>
            </a:r>
            <a:endParaRPr sz="1200"/>
          </a:p>
          <a:p>
            <a:pPr indent="-254000" lvl="1" marL="400050" rtl="0" algn="l">
              <a:lnSpc>
                <a:spcPct val="115000"/>
              </a:lnSpc>
              <a:spcBef>
                <a:spcPts val="0"/>
              </a:spcBef>
              <a:spcAft>
                <a:spcPts val="0"/>
              </a:spcAft>
              <a:buSzPts val="400"/>
              <a:buFont typeface="Arial"/>
              <a:buChar char="o"/>
            </a:pPr>
            <a:r>
              <a:rPr lang="en-US" sz="1200"/>
              <a:t>SST-VC involved in a pilot for marine open data cube</a:t>
            </a:r>
            <a:endParaRPr sz="1200"/>
          </a:p>
          <a:p>
            <a:pPr indent="-254000" lvl="1" marL="400050" rtl="0" algn="l">
              <a:lnSpc>
                <a:spcPct val="115000"/>
              </a:lnSpc>
              <a:spcBef>
                <a:spcPts val="0"/>
              </a:spcBef>
              <a:spcAft>
                <a:spcPts val="0"/>
              </a:spcAft>
              <a:buSzPts val="400"/>
              <a:buFont typeface="Arial"/>
              <a:buChar char="o"/>
            </a:pPr>
            <a:r>
              <a:rPr lang="en-US" sz="1200"/>
              <a:t>COVERAGE contributing to UN Decade as an Ocean-Shot</a:t>
            </a:r>
            <a:endParaRPr sz="1200"/>
          </a:p>
          <a:p>
            <a:pPr indent="-254000" lvl="1" marL="400050" rtl="0" algn="l">
              <a:lnSpc>
                <a:spcPct val="115000"/>
              </a:lnSpc>
              <a:spcBef>
                <a:spcPts val="0"/>
              </a:spcBef>
              <a:spcAft>
                <a:spcPts val="0"/>
              </a:spcAft>
              <a:buSzPts val="400"/>
              <a:buFont typeface="Arial"/>
              <a:buChar char="o"/>
            </a:pPr>
            <a:r>
              <a:rPr lang="en-US" sz="1200"/>
              <a:t>COVERAGE and COAST are joint CEOS liaison points to the IOC on the UN Decade process</a:t>
            </a:r>
            <a:endParaRPr sz="1200"/>
          </a:p>
          <a:p>
            <a:pPr indent="-254000" lvl="1" marL="400050" rtl="0" algn="l">
              <a:lnSpc>
                <a:spcPct val="115000"/>
              </a:lnSpc>
              <a:spcBef>
                <a:spcPts val="0"/>
              </a:spcBef>
              <a:spcAft>
                <a:spcPts val="0"/>
              </a:spcAft>
              <a:buSzPts val="400"/>
              <a:buFont typeface="Arial"/>
              <a:buChar char="o"/>
            </a:pPr>
            <a:r>
              <a:rPr lang="en-US" sz="1200"/>
              <a:t>COAST endorsed as a UN Decade contribution</a:t>
            </a:r>
            <a:endParaRPr sz="1200"/>
          </a:p>
          <a:p>
            <a:pPr indent="-254000" lvl="1" marL="400050" marR="0" rtl="0" algn="l">
              <a:lnSpc>
                <a:spcPct val="115000"/>
              </a:lnSpc>
              <a:spcBef>
                <a:spcPts val="0"/>
              </a:spcBef>
              <a:spcAft>
                <a:spcPts val="0"/>
              </a:spcAft>
              <a:buSzPts val="400"/>
              <a:buFont typeface="Arial"/>
              <a:buChar char="o"/>
            </a:pPr>
            <a:r>
              <a:rPr lang="en-US" sz="1200"/>
              <a:t>A CEOS Marine (oceans and estuarine) strategy proposed so that CEOS can provide leadership in EO to the UN Decade and to the IOC more broadly; also to improve internal collaboration across marine-related entities within CEOS.</a:t>
            </a:r>
            <a:endParaRPr sz="12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Actions and Decisions recorded</a:t>
            </a:r>
            <a:endParaRPr sz="2400"/>
          </a:p>
          <a:p>
            <a:pPr indent="-228600" lvl="1" marL="342900" marR="0" rtl="0" algn="l">
              <a:lnSpc>
                <a:spcPct val="115000"/>
              </a:lnSpc>
              <a:spcBef>
                <a:spcPts val="0"/>
              </a:spcBef>
              <a:spcAft>
                <a:spcPts val="0"/>
              </a:spcAft>
              <a:buSzPts val="900"/>
              <a:buFont typeface="Arial"/>
              <a:buChar char="o"/>
            </a:pPr>
            <a:r>
              <a:rPr lang="en-US" sz="1700"/>
              <a:t>CEOS entities to consider participation at CEOS Product Virtual Showcase hosted by GEO on 5th October 2021</a:t>
            </a:r>
            <a:endParaRPr sz="1700"/>
          </a:p>
          <a:p>
            <a:pPr indent="-228600" lvl="1" marL="342900" marR="0" rtl="0" algn="l">
              <a:lnSpc>
                <a:spcPct val="115000"/>
              </a:lnSpc>
              <a:spcBef>
                <a:spcPts val="0"/>
              </a:spcBef>
              <a:spcAft>
                <a:spcPts val="0"/>
              </a:spcAft>
              <a:buSzPts val="900"/>
              <a:buFont typeface="Arial"/>
              <a:buChar char="o"/>
            </a:pPr>
            <a:r>
              <a:rPr lang="en-US" sz="1700"/>
              <a:t>SIT Chair to present a proposal to CEOS Plenary that CEOS develop a CEOS Ocean Strategy: to seek CEOS Plenary endorsement of this concept and to identify participants to this effort. </a:t>
            </a:r>
            <a:endParaRPr sz="1700"/>
          </a:p>
          <a:p>
            <a:pPr indent="-393700" lvl="0" marL="342900" marR="0" rtl="0" algn="l">
              <a:lnSpc>
                <a:spcPct val="100000"/>
              </a:lnSpc>
              <a:spcBef>
                <a:spcPts val="0"/>
              </a:spcBef>
              <a:spcAft>
                <a:spcPts val="0"/>
              </a:spcAft>
              <a:buSzPts val="2400"/>
              <a:buChar char="•"/>
            </a:pPr>
            <a:r>
              <a:rPr lang="en-US" sz="2400"/>
              <a:t>P</a:t>
            </a:r>
            <a:r>
              <a:rPr b="1" lang="en-US" sz="2400"/>
              <a:t>oints for Plenary </a:t>
            </a:r>
            <a:endParaRPr sz="1700"/>
          </a:p>
          <a:p>
            <a:pPr indent="-228600" lvl="1" marL="342900" marR="0" rtl="0" algn="l">
              <a:lnSpc>
                <a:spcPct val="115000"/>
              </a:lnSpc>
              <a:spcBef>
                <a:spcPts val="0"/>
              </a:spcBef>
              <a:spcAft>
                <a:spcPts val="0"/>
              </a:spcAft>
              <a:buSzPts val="900"/>
              <a:buFont typeface="Arial"/>
              <a:buChar char="o"/>
            </a:pPr>
            <a:r>
              <a:rPr lang="en-US" sz="1700"/>
              <a:t>SIT Chair to present a proposal to CEOS Plenary that CEOS develop a CEOS Ocean Strategy</a:t>
            </a:r>
            <a:endParaRPr sz="1700"/>
          </a:p>
          <a:p>
            <a:pPr indent="0" lvl="0" marL="768926" rtl="0" algn="l">
              <a:spcBef>
                <a:spcPts val="0"/>
              </a:spcBef>
              <a:spcAft>
                <a:spcPts val="0"/>
              </a:spcAft>
              <a:buNone/>
            </a:pPr>
            <a:r>
              <a:t/>
            </a:r>
            <a:endParaRPr sz="19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8"/>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159" name="Google Shape;159;p28"/>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3.1 Working Teams and Other Plenary Items</a:t>
            </a:r>
            <a:endParaRPr/>
          </a:p>
        </p:txBody>
      </p:sp>
      <p:sp>
        <p:nvSpPr>
          <p:cNvPr id="160" name="Google Shape;160;p28"/>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93700" lvl="0" marL="342900" rtl="0" algn="l">
              <a:spcBef>
                <a:spcPts val="0"/>
              </a:spcBef>
              <a:spcAft>
                <a:spcPts val="0"/>
              </a:spcAft>
              <a:buSzPts val="2400"/>
              <a:buChar char="•"/>
            </a:pPr>
            <a:r>
              <a:rPr lang="en-US" sz="2400"/>
              <a:t>CEOS Plenary desired outcomes</a:t>
            </a:r>
            <a:endParaRPr sz="2400"/>
          </a:p>
          <a:p>
            <a:pPr indent="-305376" lvl="1" marL="768926" rtl="0" algn="l">
              <a:spcBef>
                <a:spcPts val="0"/>
              </a:spcBef>
              <a:spcAft>
                <a:spcPts val="0"/>
              </a:spcAft>
              <a:buSzPts val="1900"/>
              <a:buChar char="o"/>
            </a:pPr>
            <a:r>
              <a:rPr lang="en-US" sz="1900"/>
              <a:t>Endorsement of new WG Chairs and Vice Chairs</a:t>
            </a:r>
            <a:endParaRPr sz="1900"/>
          </a:p>
          <a:p>
            <a:pPr indent="-305376" lvl="1" marL="768926" rtl="0" algn="l">
              <a:spcBef>
                <a:spcPts val="0"/>
              </a:spcBef>
              <a:spcAft>
                <a:spcPts val="0"/>
              </a:spcAft>
              <a:buSzPts val="1900"/>
              <a:buChar char="o"/>
            </a:pPr>
            <a:r>
              <a:rPr lang="en-US" sz="1900"/>
              <a:t>Nomination for WGCapD Vice Chair</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Issues raised</a:t>
            </a:r>
            <a:endParaRPr sz="2400"/>
          </a:p>
          <a:p>
            <a:pPr indent="-305376" lvl="1" marL="768926" rtl="0" algn="l">
              <a:spcBef>
                <a:spcPts val="0"/>
              </a:spcBef>
              <a:spcAft>
                <a:spcPts val="0"/>
              </a:spcAft>
              <a:buSzPts val="1900"/>
              <a:buChar char="o"/>
            </a:pPr>
            <a:r>
              <a:rPr lang="en-US" sz="1900"/>
              <a:t>Nominee Needed: WGCapD is seeking a nominee to serve 2 years as Vice Chair, followed by 2 years as WG Chair.  Goal = Endorsement at Plenary.</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Actions and Decisions recorded</a:t>
            </a:r>
            <a:endParaRPr sz="2400"/>
          </a:p>
          <a:p>
            <a:pPr indent="-305376" lvl="1" marL="768926" rtl="0" algn="l">
              <a:spcBef>
                <a:spcPts val="0"/>
              </a:spcBef>
              <a:spcAft>
                <a:spcPts val="0"/>
              </a:spcAft>
              <a:buSzPts val="1900"/>
              <a:buChar char="o"/>
            </a:pPr>
            <a:r>
              <a:rPr lang="en-US" sz="1900"/>
              <a:t>Agreed to bring the following Working Group Chair and Vice Chair nominations to CEOS Plenary for decision:</a:t>
            </a:r>
            <a:endParaRPr sz="1900"/>
          </a:p>
          <a:p>
            <a:pPr indent="-267968" lvl="2" marL="1188718" rtl="0" algn="l">
              <a:spcBef>
                <a:spcPts val="0"/>
              </a:spcBef>
              <a:spcAft>
                <a:spcPts val="0"/>
              </a:spcAft>
              <a:buSzPts val="1900"/>
              <a:buChar char="▪"/>
            </a:pPr>
            <a:r>
              <a:rPr lang="en-US" sz="1900"/>
              <a:t>WGCapD Chair: Jorge del Rio Vera (UNOOSA) </a:t>
            </a:r>
            <a:endParaRPr sz="1900"/>
          </a:p>
          <a:p>
            <a:pPr indent="-267968" lvl="2" marL="1188718" rtl="0" algn="l">
              <a:spcBef>
                <a:spcPts val="0"/>
              </a:spcBef>
              <a:spcAft>
                <a:spcPts val="0"/>
              </a:spcAft>
              <a:buSzPts val="1900"/>
              <a:buChar char="▪"/>
            </a:pPr>
            <a:r>
              <a:rPr lang="en-US" sz="1900"/>
              <a:t>WGDisasters Vice Chair: Laura Frulla (CONAE)</a:t>
            </a:r>
            <a:endParaRPr sz="1900"/>
          </a:p>
          <a:p>
            <a:pPr indent="-267968" lvl="2" marL="1188718" rtl="0" algn="l">
              <a:spcBef>
                <a:spcPts val="0"/>
              </a:spcBef>
              <a:spcAft>
                <a:spcPts val="0"/>
              </a:spcAft>
              <a:buSzPts val="1900"/>
              <a:buChar char="▪"/>
            </a:pPr>
            <a:r>
              <a:rPr lang="en-US" sz="1900"/>
              <a:t>WGISS Vice Chair: Tom Sohre (USGS)</a:t>
            </a:r>
            <a:endParaRPr sz="1900"/>
          </a:p>
          <a:p>
            <a:pPr indent="-336550" lvl="0" marL="342900" rtl="0" algn="l">
              <a:spcBef>
                <a:spcPts val="0"/>
              </a:spcBef>
              <a:spcAft>
                <a:spcPts val="0"/>
              </a:spcAft>
              <a:buSzPts val="1900"/>
              <a:buChar char="•"/>
            </a:pPr>
            <a:r>
              <a:rPr lang="en-US" sz="1900">
                <a:highlight>
                  <a:srgbClr val="FFFF00"/>
                </a:highlight>
              </a:rPr>
              <a:t>Agree to take gov doc to Plenary</a:t>
            </a:r>
            <a:endParaRPr sz="1900">
              <a:highlight>
                <a:srgbClr val="FFFF00"/>
              </a:highlight>
            </a:endParaRPr>
          </a:p>
          <a:p>
            <a:pPr indent="0" lvl="0" marL="342900" rtl="0" algn="l">
              <a:spcBef>
                <a:spcPts val="0"/>
              </a:spcBef>
              <a:spcAft>
                <a:spcPts val="0"/>
              </a:spcAft>
              <a:buNone/>
            </a:pPr>
            <a:r>
              <a:t/>
            </a:r>
            <a:endParaRPr sz="2400"/>
          </a:p>
          <a:p>
            <a:pPr indent="-368300" lvl="0" marL="342900" rtl="0" algn="l">
              <a:spcBef>
                <a:spcPts val="0"/>
              </a:spcBef>
              <a:spcAft>
                <a:spcPts val="0"/>
              </a:spcAft>
              <a:buSzPts val="2400"/>
              <a:buFont typeface="Arial"/>
              <a:buChar char="•"/>
            </a:pPr>
            <a:r>
              <a:rPr lang="en-US" sz="2400"/>
              <a:t>Recap of key points for Plenary </a:t>
            </a:r>
            <a:endParaRPr b="1" sz="2400"/>
          </a:p>
          <a:p>
            <a:pPr indent="-305376" lvl="1" marL="768926" rtl="0" algn="l">
              <a:spcBef>
                <a:spcPts val="0"/>
              </a:spcBef>
              <a:spcAft>
                <a:spcPts val="0"/>
              </a:spcAft>
              <a:buSzPts val="1900"/>
              <a:buFont typeface="Courier New"/>
              <a:buChar char="o"/>
            </a:pPr>
            <a:r>
              <a:rPr lang="en-US" sz="1900"/>
              <a:t>Principals will be asked to endorse the slate of WG </a:t>
            </a:r>
            <a:r>
              <a:rPr lang="en-US" sz="1900"/>
              <a:t>leadership nominees</a:t>
            </a:r>
            <a:endParaRPr sz="1900"/>
          </a:p>
          <a:p>
            <a:pPr indent="0" lvl="0" marL="768926" rtl="0" algn="l">
              <a:spcBef>
                <a:spcPts val="0"/>
              </a:spcBef>
              <a:spcAft>
                <a:spcPts val="0"/>
              </a:spcAft>
              <a:buNone/>
            </a:pPr>
            <a:r>
              <a:t/>
            </a:r>
            <a:endParaRPr sz="19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9"/>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166" name="Google Shape;166;p29"/>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3.3 SIT Technical Workshop 2021 Final Review </a:t>
            </a:r>
            <a:endParaRPr/>
          </a:p>
        </p:txBody>
      </p:sp>
      <p:sp>
        <p:nvSpPr>
          <p:cNvPr id="167" name="Google Shape;167;p29"/>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93700" lvl="0" marL="342900" rtl="0" algn="l">
              <a:spcBef>
                <a:spcPts val="0"/>
              </a:spcBef>
              <a:spcAft>
                <a:spcPts val="0"/>
              </a:spcAft>
              <a:buSzPts val="2400"/>
              <a:buChar char="•"/>
            </a:pPr>
            <a:r>
              <a:rPr lang="en-US" sz="2400"/>
              <a:t>CEOS Plenary desired outcomes</a:t>
            </a:r>
            <a:endParaRPr sz="2400"/>
          </a:p>
          <a:p>
            <a:pPr indent="-305376" lvl="1" marL="768926" rtl="0" algn="l">
              <a:spcBef>
                <a:spcPts val="0"/>
              </a:spcBef>
              <a:spcAft>
                <a:spcPts val="0"/>
              </a:spcAft>
              <a:buSzPts val="1900"/>
              <a:buChar char="o"/>
            </a:pPr>
            <a:r>
              <a:rPr lang="en-US" sz="1900"/>
              <a:t>A</a:t>
            </a:r>
            <a:endParaRPr sz="1900"/>
          </a:p>
          <a:p>
            <a:pPr indent="-305376" lvl="1" marL="768926" rtl="0" algn="l">
              <a:spcBef>
                <a:spcPts val="0"/>
              </a:spcBef>
              <a:spcAft>
                <a:spcPts val="0"/>
              </a:spcAft>
              <a:buSzPts val="1900"/>
              <a:buChar char="o"/>
            </a:pPr>
            <a:r>
              <a:rPr lang="en-US" sz="1900"/>
              <a:t>B</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Issues raised</a:t>
            </a:r>
            <a:endParaRPr sz="2400"/>
          </a:p>
          <a:p>
            <a:pPr indent="-305376" lvl="1" marL="768926" rtl="0" algn="l">
              <a:spcBef>
                <a:spcPts val="0"/>
              </a:spcBef>
              <a:spcAft>
                <a:spcPts val="0"/>
              </a:spcAft>
              <a:buSzPts val="1900"/>
              <a:buChar char="o"/>
            </a:pPr>
            <a:r>
              <a:rPr lang="en-US" sz="1900"/>
              <a:t>A</a:t>
            </a:r>
            <a:endParaRPr sz="1900"/>
          </a:p>
          <a:p>
            <a:pPr indent="-305376" lvl="1" marL="768926" rtl="0" algn="l">
              <a:spcBef>
                <a:spcPts val="0"/>
              </a:spcBef>
              <a:spcAft>
                <a:spcPts val="0"/>
              </a:spcAft>
              <a:buSzPts val="1900"/>
              <a:buChar char="o"/>
            </a:pPr>
            <a:r>
              <a:rPr lang="en-US" sz="1900"/>
              <a:t>B</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Actions and Decisions recorded</a:t>
            </a:r>
            <a:endParaRPr sz="2400"/>
          </a:p>
          <a:p>
            <a:pPr indent="-305376" lvl="1" marL="768926" rtl="0" algn="l">
              <a:spcBef>
                <a:spcPts val="0"/>
              </a:spcBef>
              <a:spcAft>
                <a:spcPts val="0"/>
              </a:spcAft>
              <a:buSzPts val="1900"/>
              <a:buChar char="o"/>
            </a:pPr>
            <a:r>
              <a:rPr lang="en-US" sz="1900"/>
              <a:t>Review of the </a:t>
            </a:r>
            <a:r>
              <a:rPr lang="en-US" sz="1900" u="sng">
                <a:solidFill>
                  <a:schemeClr val="hlink"/>
                </a:solidFill>
                <a:hlinkClick r:id="rId3"/>
              </a:rPr>
              <a:t>Draft Decisions and Actions Table</a:t>
            </a:r>
            <a:endParaRPr sz="1900"/>
          </a:p>
          <a:p>
            <a:pPr indent="0" lvl="0" marL="342900" rtl="0" algn="l">
              <a:spcBef>
                <a:spcPts val="0"/>
              </a:spcBef>
              <a:spcAft>
                <a:spcPts val="0"/>
              </a:spcAft>
              <a:buNone/>
            </a:pPr>
            <a:r>
              <a:t/>
            </a:r>
            <a:endParaRPr sz="2400"/>
          </a:p>
          <a:p>
            <a:pPr indent="-368300" lvl="0" marL="342900" rtl="0" algn="l">
              <a:spcBef>
                <a:spcPts val="0"/>
              </a:spcBef>
              <a:spcAft>
                <a:spcPts val="0"/>
              </a:spcAft>
              <a:buSzPts val="2400"/>
              <a:buFont typeface="Arial"/>
              <a:buChar char="•"/>
            </a:pPr>
            <a:r>
              <a:rPr lang="en-US" sz="2400"/>
              <a:t>Recap of key points for Plenary </a:t>
            </a:r>
            <a:endParaRPr b="1" sz="2400"/>
          </a:p>
          <a:p>
            <a:pPr indent="-305376" lvl="1" marL="768926" rtl="0" algn="l">
              <a:spcBef>
                <a:spcPts val="0"/>
              </a:spcBef>
              <a:spcAft>
                <a:spcPts val="0"/>
              </a:spcAft>
              <a:buSzPts val="1900"/>
              <a:buFont typeface="Courier New"/>
              <a:buChar char="o"/>
            </a:pPr>
            <a:r>
              <a:rPr lang="en-US" sz="1900"/>
              <a:t>Principal engagement on...</a:t>
            </a:r>
            <a:endParaRPr sz="1900"/>
          </a:p>
          <a:p>
            <a:pPr indent="0" lvl="0" marL="768926" rtl="0" algn="l">
              <a:spcBef>
                <a:spcPts val="0"/>
              </a:spcBef>
              <a:spcAft>
                <a:spcPts val="0"/>
              </a:spcAft>
              <a:buNone/>
            </a:pPr>
            <a:r>
              <a:t/>
            </a:r>
            <a:endParaRPr sz="19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0"/>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93700" lvl="0" marL="342900" rtl="0" algn="l">
              <a:spcBef>
                <a:spcPts val="0"/>
              </a:spcBef>
              <a:spcAft>
                <a:spcPts val="0"/>
              </a:spcAft>
              <a:buSzPts val="2400"/>
              <a:buChar char="•"/>
            </a:pPr>
            <a:r>
              <a:rPr lang="en-US" sz="2400"/>
              <a:t>Document:</a:t>
            </a:r>
            <a:r>
              <a:rPr lang="en-US"/>
              <a:t> </a:t>
            </a:r>
            <a:r>
              <a:rPr lang="en-US" sz="2400" u="sng">
                <a:solidFill>
                  <a:schemeClr val="hlink"/>
                </a:solidFill>
                <a:hlinkClick r:id="rId3"/>
              </a:rPr>
              <a:t>CEOS SIT Technical Workshop 2021 Decisions and Actions DRAFT</a:t>
            </a:r>
            <a:endParaRPr sz="2400"/>
          </a:p>
          <a:p>
            <a:pPr indent="0" lvl="0" marL="0" rtl="0" algn="l">
              <a:spcBef>
                <a:spcPts val="0"/>
              </a:spcBef>
              <a:spcAft>
                <a:spcPts val="0"/>
              </a:spcAft>
              <a:buNone/>
            </a:pPr>
            <a:r>
              <a:t/>
            </a:r>
            <a:endParaRPr sz="2400">
              <a:solidFill>
                <a:srgbClr val="FF0000"/>
              </a:solidFill>
            </a:endParaRPr>
          </a:p>
        </p:txBody>
      </p:sp>
      <p:sp>
        <p:nvSpPr>
          <p:cNvPr id="173" name="Google Shape;173;p30"/>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174" name="Google Shape;174;p30"/>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Decisions and Actions to Plenary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13"/>
          <p:cNvSpPr txBox="1"/>
          <p:nvPr>
            <p:ph type="title"/>
          </p:nvPr>
        </p:nvSpPr>
        <p:spPr>
          <a:xfrm>
            <a:off x="622789" y="2514600"/>
            <a:ext cx="5746200" cy="9930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4200">
                <a:solidFill>
                  <a:srgbClr val="FFFFFF"/>
                </a:solidFill>
                <a:latin typeface="Helvetica Neue"/>
                <a:ea typeface="Helvetica Neue"/>
                <a:cs typeface="Helvetica Neue"/>
                <a:sym typeface="Helvetica Neue"/>
              </a:rPr>
              <a:t>Technical Workshop </a:t>
            </a:r>
            <a:r>
              <a:rPr b="1" i="1" lang="en-US" sz="3300">
                <a:solidFill>
                  <a:srgbClr val="FFFFFF"/>
                </a:solidFill>
                <a:latin typeface="Helvetica Neue"/>
                <a:ea typeface="Helvetica Neue"/>
                <a:cs typeface="Helvetica Neue"/>
                <a:sym typeface="Helvetica Neue"/>
              </a:rPr>
              <a:t>Closing Session</a:t>
            </a:r>
            <a:endParaRPr b="1" i="1" sz="500"/>
          </a:p>
        </p:txBody>
      </p:sp>
      <p:sp>
        <p:nvSpPr>
          <p:cNvPr id="53" name="Google Shape;53;p13"/>
          <p:cNvSpPr/>
          <p:nvPr/>
        </p:nvSpPr>
        <p:spPr>
          <a:xfrm>
            <a:off x="622789" y="3759200"/>
            <a:ext cx="4810800" cy="2541600"/>
          </a:xfrm>
          <a:prstGeom prst="rect">
            <a:avLst/>
          </a:prstGeom>
          <a:noFill/>
          <a:ln>
            <a:noFill/>
          </a:ln>
        </p:spPr>
        <p:txBody>
          <a:bodyPr anchorCtr="0" anchor="t" bIns="0" lIns="0" spcFirstLastPara="1" rIns="0" wrap="square" tIns="0">
            <a:noAutofit/>
          </a:bodyPr>
          <a:lstStyle/>
          <a:p>
            <a:pPr indent="0" lvl="0" marL="0" marR="0" rtl="0" algn="l">
              <a:lnSpc>
                <a:spcPct val="150000"/>
              </a:lnSpc>
              <a:spcBef>
                <a:spcPts val="0"/>
              </a:spcBef>
              <a:spcAft>
                <a:spcPts val="0"/>
              </a:spcAft>
              <a:buNone/>
            </a:pPr>
            <a:r>
              <a:rPr lang="en-US" sz="1800">
                <a:solidFill>
                  <a:srgbClr val="FFFFFF"/>
                </a:solidFill>
              </a:rPr>
              <a:t>Adam Lewis (GA),Alex Held (CSIRO) SIT Co-Chairs</a:t>
            </a:r>
            <a:endParaRPr/>
          </a:p>
          <a:p>
            <a:pPr indent="0" lvl="0" marL="0" marR="0" rtl="0" algn="l">
              <a:lnSpc>
                <a:spcPct val="150000"/>
              </a:lnSpc>
              <a:spcBef>
                <a:spcPts val="0"/>
              </a:spcBef>
              <a:spcAft>
                <a:spcPts val="0"/>
              </a:spcAft>
              <a:buNone/>
            </a:pPr>
            <a:r>
              <a:rPr b="0" i="0" lang="en-US" sz="1800" u="none" cap="none" strike="noStrike">
                <a:solidFill>
                  <a:srgbClr val="FFFFFF"/>
                </a:solidFill>
              </a:rPr>
              <a:t>CEOS SIT</a:t>
            </a:r>
            <a:r>
              <a:rPr lang="en-US" sz="1800">
                <a:solidFill>
                  <a:srgbClr val="FFFFFF"/>
                </a:solidFill>
              </a:rPr>
              <a:t> Technical Workshop 2021</a:t>
            </a:r>
            <a:endParaRPr/>
          </a:p>
          <a:p>
            <a:pPr indent="0" lvl="0" marL="0" marR="0" rtl="0" algn="l">
              <a:lnSpc>
                <a:spcPct val="150000"/>
              </a:lnSpc>
              <a:spcBef>
                <a:spcPts val="0"/>
              </a:spcBef>
              <a:spcAft>
                <a:spcPts val="0"/>
              </a:spcAft>
              <a:buNone/>
            </a:pPr>
            <a:r>
              <a:rPr lang="en-US" sz="1800">
                <a:solidFill>
                  <a:srgbClr val="FFFFFF"/>
                </a:solidFill>
              </a:rPr>
              <a:t>Virtual Meeting</a:t>
            </a:r>
            <a:endParaRPr/>
          </a:p>
          <a:p>
            <a:pPr indent="0" lvl="0" marL="0" marR="0" rtl="0" algn="l">
              <a:lnSpc>
                <a:spcPct val="150000"/>
              </a:lnSpc>
              <a:spcBef>
                <a:spcPts val="0"/>
              </a:spcBef>
              <a:spcAft>
                <a:spcPts val="0"/>
              </a:spcAft>
              <a:buNone/>
            </a:pPr>
            <a:r>
              <a:rPr lang="en-US" sz="1800">
                <a:solidFill>
                  <a:srgbClr val="FFFFFF"/>
                </a:solidFill>
              </a:rPr>
              <a:t>14-16</a:t>
            </a:r>
            <a:r>
              <a:rPr b="0" i="0" lang="en-US" sz="1800" u="none" cap="none" strike="noStrike">
                <a:solidFill>
                  <a:srgbClr val="FFFFFF"/>
                </a:solidFill>
              </a:rPr>
              <a:t> </a:t>
            </a:r>
            <a:r>
              <a:rPr lang="en-US" sz="1800">
                <a:solidFill>
                  <a:srgbClr val="FFFFFF"/>
                </a:solidFill>
              </a:rPr>
              <a:t>September</a:t>
            </a:r>
            <a:r>
              <a:rPr b="0" i="0" lang="en-US" sz="1800" u="none" cap="none" strike="noStrike">
                <a:solidFill>
                  <a:srgbClr val="FFFFFF"/>
                </a:solidFill>
              </a:rPr>
              <a:t> 202</a:t>
            </a:r>
            <a:r>
              <a:rPr lang="en-US" sz="1800">
                <a:solidFill>
                  <a:srgbClr val="FFFFFF"/>
                </a:solidFill>
              </a:rPr>
              <a:t>1</a:t>
            </a:r>
            <a:endParaRPr/>
          </a:p>
        </p:txBody>
      </p:sp>
      <p:pic>
        <p:nvPicPr>
          <p:cNvPr id="54" name="Google Shape;54;p13"/>
          <p:cNvPicPr preferRelativeResize="0"/>
          <p:nvPr/>
        </p:nvPicPr>
        <p:blipFill rotWithShape="1">
          <a:blip r:embed="rId3">
            <a:alphaModFix/>
          </a:blip>
          <a:srcRect b="0" l="0" r="0" t="0"/>
          <a:stretch/>
        </p:blipFill>
        <p:spPr>
          <a:xfrm>
            <a:off x="622789" y="1217405"/>
            <a:ext cx="2507906" cy="993132"/>
          </a:xfrm>
          <a:prstGeom prst="rect">
            <a:avLst/>
          </a:prstGeom>
          <a:noFill/>
          <a:ln>
            <a:noFill/>
          </a:ln>
        </p:spPr>
      </p:pic>
      <p:sp>
        <p:nvSpPr>
          <p:cNvPr id="55" name="Google Shape;55;p13"/>
          <p:cNvSpPr txBox="1"/>
          <p:nvPr/>
        </p:nvSpPr>
        <p:spPr>
          <a:xfrm>
            <a:off x="622789" y="2246634"/>
            <a:ext cx="2806200" cy="2103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1050" u="none" cap="none" strike="noStrike">
                <a:solidFill>
                  <a:schemeClr val="lt1"/>
                </a:solidFill>
                <a:latin typeface="Helvetica Neue"/>
                <a:ea typeface="Helvetica Neue"/>
                <a:cs typeface="Helvetica Neue"/>
                <a:sym typeface="Helvetica Neue"/>
              </a:rPr>
              <a:t>Committee on Earth Observation Satellites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1"/>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180" name="Google Shape;180;p31"/>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Reference Slides</a:t>
            </a:r>
            <a:endParaRPr/>
          </a:p>
        </p:txBody>
      </p:sp>
      <p:sp>
        <p:nvSpPr>
          <p:cNvPr id="181" name="Google Shape;181;p31"/>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93700" lvl="0" marL="342900" rtl="0" algn="l">
              <a:spcBef>
                <a:spcPts val="0"/>
              </a:spcBef>
              <a:spcAft>
                <a:spcPts val="0"/>
              </a:spcAft>
              <a:buSzPts val="2400"/>
              <a:buChar char="•"/>
            </a:pPr>
            <a:r>
              <a:rPr i="1" lang="en-US" sz="2400">
                <a:highlight>
                  <a:srgbClr val="FFFF00"/>
                </a:highlight>
              </a:rPr>
              <a:t>Please paste reference slides in here that you would like to share for extra reading - not to be presented</a:t>
            </a:r>
            <a:endParaRPr i="1" sz="1900">
              <a:highlight>
                <a:srgbClr val="FFFF00"/>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93700" lvl="0" marL="342900" rtl="0" algn="l">
              <a:spcBef>
                <a:spcPts val="0"/>
              </a:spcBef>
              <a:spcAft>
                <a:spcPts val="0"/>
              </a:spcAft>
              <a:buSzPts val="2400"/>
              <a:buChar char="•"/>
            </a:pPr>
            <a:r>
              <a:rPr i="1" lang="en-US" sz="2400"/>
              <a:t>Objectives</a:t>
            </a:r>
            <a:endParaRPr sz="2400"/>
          </a:p>
          <a:p>
            <a:pPr indent="-337126" lvl="1" marL="768926" rtl="0" algn="l">
              <a:spcBef>
                <a:spcPts val="0"/>
              </a:spcBef>
              <a:spcAft>
                <a:spcPts val="0"/>
              </a:spcAft>
              <a:buSzPts val="2400"/>
              <a:buChar char="o"/>
            </a:pPr>
            <a:r>
              <a:rPr i="1" lang="en-US" sz="2400"/>
              <a:t>Provide a wrap-up for the Technical Workshop pitched to an audience of CEOS Agency Points of Contact preparing their Agencies and Principals for CEOS Plenary.</a:t>
            </a:r>
            <a:endParaRPr i="1" sz="2400"/>
          </a:p>
          <a:p>
            <a:pPr indent="-337126" lvl="1" marL="768926" rtl="0" algn="l">
              <a:spcBef>
                <a:spcPts val="0"/>
              </a:spcBef>
              <a:spcAft>
                <a:spcPts val="0"/>
              </a:spcAft>
              <a:buSzPts val="2400"/>
              <a:buChar char="o"/>
            </a:pPr>
            <a:r>
              <a:rPr i="1" lang="en-US" sz="2400"/>
              <a:t>Finalise any outstanding points that weren’t resolved or addressed during the other Workshop sessions.</a:t>
            </a:r>
            <a:endParaRPr i="1" sz="2400"/>
          </a:p>
          <a:p>
            <a:pPr indent="-337126" lvl="1" marL="768926" rtl="0" algn="l">
              <a:spcBef>
                <a:spcPts val="0"/>
              </a:spcBef>
              <a:spcAft>
                <a:spcPts val="0"/>
              </a:spcAft>
              <a:buSzPts val="2400"/>
              <a:buChar char="o"/>
            </a:pPr>
            <a:r>
              <a:rPr i="1" lang="en-US" sz="2400"/>
              <a:t>As necessary, confirm CEOS statements/key messages for COP and GEO in the coming months.</a:t>
            </a:r>
            <a:endParaRPr i="1" sz="2400"/>
          </a:p>
          <a:p>
            <a:pPr indent="-337126" lvl="1" marL="768926" rtl="0" algn="l">
              <a:spcBef>
                <a:spcPts val="0"/>
              </a:spcBef>
              <a:spcAft>
                <a:spcPts val="0"/>
              </a:spcAft>
              <a:buSzPts val="2400"/>
              <a:buChar char="o"/>
            </a:pPr>
            <a:r>
              <a:rPr i="1" lang="en-US" sz="2400"/>
              <a:t>Review actions coming out of the Workshop to Plenary.</a:t>
            </a:r>
            <a:endParaRPr i="1" sz="2400"/>
          </a:p>
          <a:p>
            <a:pPr indent="-393700" lvl="0" marL="342900" rtl="0" algn="l">
              <a:spcBef>
                <a:spcPts val="1000"/>
              </a:spcBef>
              <a:spcAft>
                <a:spcPts val="0"/>
              </a:spcAft>
              <a:buSzPts val="2400"/>
              <a:buChar char="•"/>
            </a:pPr>
            <a:r>
              <a:rPr lang="en-US" sz="2400"/>
              <a:t>Somewhat experimental session trying to recreate what we’d do at a physical meeting - </a:t>
            </a:r>
            <a:r>
              <a:rPr i="1" lang="en-US" sz="2400">
                <a:solidFill>
                  <a:srgbClr val="FF0000"/>
                </a:solidFill>
              </a:rPr>
              <a:t>please bear with us!</a:t>
            </a:r>
            <a:endParaRPr i="1" sz="2400">
              <a:solidFill>
                <a:srgbClr val="FF0000"/>
              </a:solidFill>
            </a:endParaRPr>
          </a:p>
        </p:txBody>
      </p:sp>
      <p:sp>
        <p:nvSpPr>
          <p:cNvPr id="61" name="Google Shape;61;p14"/>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62" name="Google Shape;62;p14"/>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Session Objectives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68" name="Google Shape;68;p15"/>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1.1 Opening Technical Workshop</a:t>
            </a:r>
            <a:endParaRPr/>
          </a:p>
        </p:txBody>
      </p:sp>
      <p:sp>
        <p:nvSpPr>
          <p:cNvPr id="69" name="Google Shape;69;p15"/>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93700" lvl="0" marL="342900" rtl="0" algn="l">
              <a:spcBef>
                <a:spcPts val="0"/>
              </a:spcBef>
              <a:spcAft>
                <a:spcPts val="0"/>
              </a:spcAft>
              <a:buSzPts val="2400"/>
              <a:buChar char="•"/>
            </a:pPr>
            <a:r>
              <a:rPr lang="en-US" sz="2400"/>
              <a:t>CEOS Plenary desired outcomes</a:t>
            </a:r>
            <a:endParaRPr sz="2400"/>
          </a:p>
          <a:p>
            <a:pPr indent="-305376" lvl="1" marL="768926" rtl="0" algn="l">
              <a:spcBef>
                <a:spcPts val="0"/>
              </a:spcBef>
              <a:spcAft>
                <a:spcPts val="0"/>
              </a:spcAft>
              <a:buSzPts val="1900"/>
              <a:buChar char="o"/>
            </a:pPr>
            <a:r>
              <a:rPr lang="en-US" sz="1900"/>
              <a:t>None</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Issues raised</a:t>
            </a:r>
            <a:endParaRPr sz="2400"/>
          </a:p>
          <a:p>
            <a:pPr indent="-305376" lvl="1" marL="768926" rtl="0" algn="l">
              <a:spcBef>
                <a:spcPts val="0"/>
              </a:spcBef>
              <a:spcAft>
                <a:spcPts val="0"/>
              </a:spcAft>
              <a:buSzPts val="1900"/>
              <a:buChar char="o"/>
            </a:pPr>
            <a:r>
              <a:rPr lang="en-US" sz="1900"/>
              <a:t>107 deliverables carried over from the 2020-2022 Work Plan</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Actions and Decisions recorded</a:t>
            </a:r>
            <a:endParaRPr sz="2400"/>
          </a:p>
          <a:p>
            <a:pPr indent="-305376" lvl="1" marL="768926" rtl="0" algn="l">
              <a:spcBef>
                <a:spcPts val="0"/>
              </a:spcBef>
              <a:spcAft>
                <a:spcPts val="0"/>
              </a:spcAft>
              <a:buSzPts val="1900"/>
              <a:buChar char="o"/>
            </a:pPr>
            <a:r>
              <a:rPr lang="en-US" sz="1900"/>
              <a:t>None</a:t>
            </a:r>
            <a:endParaRPr sz="1900"/>
          </a:p>
          <a:p>
            <a:pPr indent="0" lvl="0" marL="342900" rtl="0" algn="l">
              <a:spcBef>
                <a:spcPts val="0"/>
              </a:spcBef>
              <a:spcAft>
                <a:spcPts val="0"/>
              </a:spcAft>
              <a:buNone/>
            </a:pPr>
            <a:r>
              <a:t/>
            </a:r>
            <a:endParaRPr sz="2400"/>
          </a:p>
          <a:p>
            <a:pPr indent="-368300" lvl="0" marL="342900" rtl="0" algn="l">
              <a:spcBef>
                <a:spcPts val="0"/>
              </a:spcBef>
              <a:spcAft>
                <a:spcPts val="0"/>
              </a:spcAft>
              <a:buSzPts val="2400"/>
              <a:buFont typeface="Arial"/>
              <a:buChar char="•"/>
            </a:pPr>
            <a:r>
              <a:rPr lang="en-US" sz="2400"/>
              <a:t>Recap of key points for Plenary </a:t>
            </a:r>
            <a:endParaRPr b="1" sz="2400"/>
          </a:p>
          <a:p>
            <a:pPr indent="-305376" lvl="1" marL="768926" rtl="0" algn="l">
              <a:spcBef>
                <a:spcPts val="0"/>
              </a:spcBef>
              <a:spcAft>
                <a:spcPts val="0"/>
              </a:spcAft>
              <a:buSzPts val="1900"/>
              <a:buFont typeface="Courier New"/>
              <a:buChar char="o"/>
            </a:pPr>
            <a:r>
              <a:rPr lang="en-US" sz="1900"/>
              <a:t>Five open 2020 Plenary actions were to be addressed at the TW for follow-up and resolution at the 2021 Plenary</a:t>
            </a:r>
            <a:endParaRPr sz="1900"/>
          </a:p>
          <a:p>
            <a:pPr indent="0" lvl="0" marL="768926" rtl="0" algn="l">
              <a:spcBef>
                <a:spcPts val="0"/>
              </a:spcBef>
              <a:spcAft>
                <a:spcPts val="0"/>
              </a:spcAft>
              <a:buNone/>
            </a:pPr>
            <a:r>
              <a:t/>
            </a:r>
            <a:endParaRPr sz="19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75" name="Google Shape;75;p16"/>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1.2 CEOS Chair Theme Session</a:t>
            </a:r>
            <a:endParaRPr/>
          </a:p>
        </p:txBody>
      </p:sp>
      <p:sp>
        <p:nvSpPr>
          <p:cNvPr id="76" name="Google Shape;76;p16"/>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93700" lvl="0" marL="342900" rtl="0" algn="l">
              <a:spcBef>
                <a:spcPts val="0"/>
              </a:spcBef>
              <a:spcAft>
                <a:spcPts val="0"/>
              </a:spcAft>
              <a:buSzPts val="2400"/>
              <a:buChar char="•"/>
            </a:pPr>
            <a:r>
              <a:rPr lang="en-US" sz="2400"/>
              <a:t>CEOS Plenary desired outcomes</a:t>
            </a:r>
            <a:endParaRPr sz="2400"/>
          </a:p>
          <a:p>
            <a:pPr indent="-305376" lvl="1" marL="768926" rtl="0" algn="l">
              <a:spcBef>
                <a:spcPts val="0"/>
              </a:spcBef>
              <a:spcAft>
                <a:spcPts val="0"/>
              </a:spcAft>
              <a:buSzPts val="1900"/>
              <a:buChar char="o"/>
            </a:pPr>
            <a:r>
              <a:rPr lang="en-US" sz="1900"/>
              <a:t>The CEOS Chair implementation plan includes 17 objectives, linked to 12 CEOS deliverables. (10 of those objectives have already been accomplished.)</a:t>
            </a:r>
            <a:endParaRPr sz="1900"/>
          </a:p>
          <a:p>
            <a:pPr indent="-305376" lvl="1" marL="768926" rtl="0" algn="l">
              <a:spcBef>
                <a:spcPts val="0"/>
              </a:spcBef>
              <a:spcAft>
                <a:spcPts val="0"/>
              </a:spcAft>
              <a:buSzPts val="1900"/>
              <a:buChar char="o"/>
            </a:pPr>
            <a:r>
              <a:rPr lang="en-US" sz="1900"/>
              <a:t>CEOS is demonstrating it is a world leader for open science in global remote sensing. </a:t>
            </a:r>
            <a:endParaRPr sz="1900"/>
          </a:p>
          <a:p>
            <a:pPr indent="-305376" lvl="1" marL="768926" rtl="0" algn="l">
              <a:spcBef>
                <a:spcPts val="0"/>
              </a:spcBef>
              <a:spcAft>
                <a:spcPts val="0"/>
              </a:spcAft>
              <a:buSzPts val="1900"/>
              <a:buChar char="o"/>
            </a:pPr>
            <a:r>
              <a:rPr lang="en-US" sz="1900"/>
              <a:t>The incoming SIT Leadership from ESA will offer continuity and energy in this direction. </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Issues raised</a:t>
            </a:r>
            <a:endParaRPr sz="2400"/>
          </a:p>
          <a:p>
            <a:pPr indent="-305376" lvl="1" marL="768926" rtl="0" algn="l">
              <a:spcBef>
                <a:spcPts val="0"/>
              </a:spcBef>
              <a:spcAft>
                <a:spcPts val="0"/>
              </a:spcAft>
              <a:buSzPts val="1900"/>
              <a:buChar char="o"/>
            </a:pPr>
            <a:r>
              <a:rPr lang="en-US" sz="1900"/>
              <a:t>None</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Actions and Decisions recorded</a:t>
            </a:r>
            <a:endParaRPr sz="2400"/>
          </a:p>
          <a:p>
            <a:pPr indent="-305376" lvl="1" marL="768926" rtl="0" algn="l">
              <a:spcBef>
                <a:spcPts val="0"/>
              </a:spcBef>
              <a:spcAft>
                <a:spcPts val="0"/>
              </a:spcAft>
              <a:buSzPts val="1900"/>
              <a:buChar char="o"/>
            </a:pPr>
            <a:r>
              <a:rPr lang="en-US" sz="1900"/>
              <a:t>None</a:t>
            </a:r>
            <a:endParaRPr sz="1900"/>
          </a:p>
          <a:p>
            <a:pPr indent="0" lvl="0" marL="342900" rtl="0" algn="l">
              <a:spcBef>
                <a:spcPts val="0"/>
              </a:spcBef>
              <a:spcAft>
                <a:spcPts val="0"/>
              </a:spcAft>
              <a:buNone/>
            </a:pPr>
            <a:r>
              <a:t/>
            </a:r>
            <a:endParaRPr sz="2400"/>
          </a:p>
          <a:p>
            <a:pPr indent="-368300" lvl="0" marL="342900" rtl="0" algn="l">
              <a:spcBef>
                <a:spcPts val="0"/>
              </a:spcBef>
              <a:spcAft>
                <a:spcPts val="0"/>
              </a:spcAft>
              <a:buSzPts val="2400"/>
              <a:buFont typeface="Arial"/>
              <a:buChar char="•"/>
            </a:pPr>
            <a:r>
              <a:rPr lang="en-US" sz="2400"/>
              <a:t>Recap of key points for Plenary </a:t>
            </a:r>
            <a:endParaRPr b="1" sz="2400"/>
          </a:p>
          <a:p>
            <a:pPr indent="-305376" lvl="1" marL="768926" rtl="0" algn="l">
              <a:spcBef>
                <a:spcPts val="0"/>
              </a:spcBef>
              <a:spcAft>
                <a:spcPts val="0"/>
              </a:spcAft>
              <a:buSzPts val="1900"/>
              <a:buFont typeface="Courier New"/>
              <a:buChar char="o"/>
            </a:pPr>
            <a:r>
              <a:rPr lang="en-US" sz="1900"/>
              <a:t>Expecting further progress in the Implementation Plan to be reported for Plenary</a:t>
            </a:r>
            <a:endParaRPr sz="1900"/>
          </a:p>
          <a:p>
            <a:pPr indent="0" lvl="0" marL="768926" rtl="0" algn="l">
              <a:spcBef>
                <a:spcPts val="0"/>
              </a:spcBef>
              <a:spcAft>
                <a:spcPts val="0"/>
              </a:spcAft>
              <a:buNone/>
            </a:pPr>
            <a:r>
              <a:t/>
            </a:r>
            <a:endParaRPr sz="19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82" name="Google Shape;82;p17"/>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1.3 CEOS’s Impact on Open Science: A Case Study</a:t>
            </a:r>
            <a:endParaRPr/>
          </a:p>
        </p:txBody>
      </p:sp>
      <p:sp>
        <p:nvSpPr>
          <p:cNvPr id="83" name="Google Shape;83;p17"/>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93700" lvl="0" marL="342900" rtl="0" algn="l">
              <a:spcBef>
                <a:spcPts val="0"/>
              </a:spcBef>
              <a:spcAft>
                <a:spcPts val="0"/>
              </a:spcAft>
              <a:buSzPts val="2400"/>
              <a:buChar char="•"/>
            </a:pPr>
            <a:r>
              <a:rPr lang="en-US" sz="2400"/>
              <a:t>CEOS Plenary desired outcomes</a:t>
            </a:r>
            <a:endParaRPr sz="2400"/>
          </a:p>
          <a:p>
            <a:pPr indent="-305376" lvl="1" marL="768926" rtl="0" algn="l">
              <a:spcBef>
                <a:spcPts val="0"/>
              </a:spcBef>
              <a:spcAft>
                <a:spcPts val="0"/>
              </a:spcAft>
              <a:buSzPts val="1900"/>
              <a:buChar char="o"/>
            </a:pPr>
            <a:r>
              <a:rPr lang="en-US" sz="1900"/>
              <a:t>None</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Issues raised</a:t>
            </a:r>
            <a:endParaRPr sz="2400"/>
          </a:p>
          <a:p>
            <a:pPr indent="-305376" lvl="1" marL="768926" rtl="0" algn="l">
              <a:spcBef>
                <a:spcPts val="0"/>
              </a:spcBef>
              <a:spcAft>
                <a:spcPts val="0"/>
              </a:spcAft>
              <a:buSzPts val="1900"/>
              <a:buChar char="o"/>
            </a:pPr>
            <a:r>
              <a:rPr lang="en-US" sz="1900"/>
              <a:t>None</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Actions and Decisions recorded</a:t>
            </a:r>
            <a:endParaRPr sz="2400"/>
          </a:p>
          <a:p>
            <a:pPr indent="-305376" lvl="1" marL="768926" rtl="0" algn="l">
              <a:spcBef>
                <a:spcPts val="0"/>
              </a:spcBef>
              <a:spcAft>
                <a:spcPts val="0"/>
              </a:spcAft>
              <a:buSzPts val="1900"/>
              <a:buChar char="o"/>
            </a:pPr>
            <a:r>
              <a:rPr lang="en-US" sz="1900"/>
              <a:t>None</a:t>
            </a:r>
            <a:endParaRPr sz="1900"/>
          </a:p>
          <a:p>
            <a:pPr indent="0" lvl="0" marL="342900" rtl="0" algn="l">
              <a:spcBef>
                <a:spcPts val="0"/>
              </a:spcBef>
              <a:spcAft>
                <a:spcPts val="0"/>
              </a:spcAft>
              <a:buNone/>
            </a:pPr>
            <a:r>
              <a:t/>
            </a:r>
            <a:endParaRPr sz="2400"/>
          </a:p>
          <a:p>
            <a:pPr indent="-368300" lvl="0" marL="342900" rtl="0" algn="l">
              <a:spcBef>
                <a:spcPts val="0"/>
              </a:spcBef>
              <a:spcAft>
                <a:spcPts val="0"/>
              </a:spcAft>
              <a:buSzPts val="2400"/>
              <a:buFont typeface="Arial"/>
              <a:buChar char="•"/>
            </a:pPr>
            <a:r>
              <a:rPr lang="en-US" sz="2400"/>
              <a:t>Recap of key points for Plenary </a:t>
            </a:r>
            <a:endParaRPr b="1" sz="2400"/>
          </a:p>
          <a:p>
            <a:pPr indent="-305376" lvl="1" marL="768926" rtl="0" algn="l">
              <a:spcBef>
                <a:spcPts val="0"/>
              </a:spcBef>
              <a:spcAft>
                <a:spcPts val="0"/>
              </a:spcAft>
              <a:buSzPts val="1900"/>
              <a:buFont typeface="Courier New"/>
              <a:buChar char="o"/>
            </a:pPr>
            <a:r>
              <a:rPr lang="en-US" sz="1900"/>
              <a:t>Questions around Digital Earth Africa went to :</a:t>
            </a:r>
            <a:endParaRPr sz="1900"/>
          </a:p>
          <a:p>
            <a:pPr indent="-305376" lvl="1" marL="768926" rtl="0" algn="l">
              <a:spcBef>
                <a:spcPts val="0"/>
              </a:spcBef>
              <a:spcAft>
                <a:spcPts val="0"/>
              </a:spcAft>
              <a:buSzPts val="1900"/>
              <a:buFont typeface="Courier New"/>
              <a:buChar char="o"/>
            </a:pPr>
            <a:r>
              <a:rPr lang="en-US" sz="1900"/>
              <a:t>Whether other CEOS datasets and global datasets were available and relevant to support the work, e.g. global mangrove watch</a:t>
            </a:r>
            <a:endParaRPr sz="1900"/>
          </a:p>
          <a:p>
            <a:pPr indent="-305376" lvl="1" marL="768926" rtl="0" algn="l">
              <a:spcBef>
                <a:spcPts val="0"/>
              </a:spcBef>
              <a:spcAft>
                <a:spcPts val="0"/>
              </a:spcAft>
              <a:buSzPts val="1900"/>
              <a:buFont typeface="Courier New"/>
              <a:buChar char="o"/>
            </a:pPr>
            <a:r>
              <a:rPr lang="en-US" sz="1900"/>
              <a:t>The level of involvement of value adders and companies</a:t>
            </a:r>
            <a:endParaRPr sz="1900"/>
          </a:p>
          <a:p>
            <a:pPr indent="-305376" lvl="1" marL="768926" rtl="0" algn="l">
              <a:spcBef>
                <a:spcPts val="0"/>
              </a:spcBef>
              <a:spcAft>
                <a:spcPts val="0"/>
              </a:spcAft>
              <a:buSzPts val="1900"/>
              <a:buFont typeface="Courier New"/>
              <a:buChar char="o"/>
            </a:pPr>
            <a:r>
              <a:rPr lang="en-US" sz="1900"/>
              <a:t>The uptake of the Radar data</a:t>
            </a:r>
            <a:endParaRPr sz="1900"/>
          </a:p>
          <a:p>
            <a:pPr indent="-305376" lvl="1" marL="768926" rtl="0" algn="l">
              <a:spcBef>
                <a:spcPts val="0"/>
              </a:spcBef>
              <a:spcAft>
                <a:spcPts val="0"/>
              </a:spcAft>
              <a:buSzPts val="1900"/>
              <a:buFont typeface="Courier New"/>
              <a:buChar char="o"/>
            </a:pPr>
            <a:r>
              <a:rPr lang="en-US" sz="1900"/>
              <a:t>The key role of networks to allow uptake</a:t>
            </a:r>
            <a:endParaRPr sz="1900"/>
          </a:p>
          <a:p>
            <a:pPr indent="-305376" lvl="1" marL="768926" rtl="0" algn="l">
              <a:spcBef>
                <a:spcPts val="0"/>
              </a:spcBef>
              <a:spcAft>
                <a:spcPts val="0"/>
              </a:spcAft>
              <a:buSzPts val="1900"/>
              <a:buFont typeface="Courier New"/>
              <a:buChar char="o"/>
            </a:pPr>
            <a:r>
              <a:rPr lang="en-US" sz="1900"/>
              <a:t>The role of SANSA as host to the Digital Earth Africa Program Management Office</a:t>
            </a:r>
            <a:endParaRPr sz="1900"/>
          </a:p>
          <a:p>
            <a:pPr indent="0" lvl="0" marL="768926" rtl="0" algn="l">
              <a:spcBef>
                <a:spcPts val="0"/>
              </a:spcBef>
              <a:spcAft>
                <a:spcPts val="0"/>
              </a:spcAft>
              <a:buNone/>
            </a:pPr>
            <a:r>
              <a:t/>
            </a:r>
            <a:endParaRPr sz="19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89" name="Google Shape;89;p18"/>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1.4 Analysis Ready Data (ARD)</a:t>
            </a:r>
            <a:endParaRPr/>
          </a:p>
        </p:txBody>
      </p:sp>
      <p:sp>
        <p:nvSpPr>
          <p:cNvPr id="90" name="Google Shape;90;p18"/>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74650" lvl="0" marL="342900" rtl="0" algn="l">
              <a:spcBef>
                <a:spcPts val="0"/>
              </a:spcBef>
              <a:spcAft>
                <a:spcPts val="0"/>
              </a:spcAft>
              <a:buSzPts val="2100"/>
              <a:buChar char="•"/>
            </a:pPr>
            <a:r>
              <a:rPr lang="en-US" sz="2100"/>
              <a:t>CEOS Plenary desired outcomes</a:t>
            </a:r>
            <a:endParaRPr sz="2100"/>
          </a:p>
          <a:p>
            <a:pPr indent="-286326" lvl="1" marL="768926" rtl="0" algn="l">
              <a:spcBef>
                <a:spcPts val="0"/>
              </a:spcBef>
              <a:spcAft>
                <a:spcPts val="0"/>
              </a:spcAft>
              <a:buSzPts val="1600"/>
              <a:buChar char="o"/>
            </a:pPr>
            <a:r>
              <a:rPr lang="en-US" sz="1600"/>
              <a:t>Seeking to formalise the </a:t>
            </a:r>
            <a:r>
              <a:rPr lang="en-US" sz="1600" u="sng">
                <a:solidFill>
                  <a:schemeClr val="hlink"/>
                </a:solidFill>
                <a:hlinkClick r:id="rId3"/>
              </a:rPr>
              <a:t>CEOS ARD Governance </a:t>
            </a:r>
            <a:r>
              <a:rPr lang="en-US" sz="1600" u="sng">
                <a:solidFill>
                  <a:schemeClr val="hlink"/>
                </a:solidFill>
                <a:hlinkClick r:id="rId4"/>
              </a:rPr>
              <a:t>Framework</a:t>
            </a:r>
            <a:r>
              <a:rPr lang="en-US" sz="1600"/>
              <a:t> to take us ‘beyond land’ and provide structure for ongoing activity on CEOS ARD</a:t>
            </a:r>
            <a:endParaRPr sz="1600"/>
          </a:p>
          <a:p>
            <a:pPr indent="-286326" lvl="1" marL="768926" rtl="0" algn="l">
              <a:spcBef>
                <a:spcPts val="0"/>
              </a:spcBef>
              <a:spcAft>
                <a:spcPts val="0"/>
              </a:spcAft>
              <a:buSzPts val="1600"/>
              <a:buChar char="o"/>
            </a:pPr>
            <a:r>
              <a:rPr lang="en-US" sz="1600"/>
              <a:t>Seeking Plenary endorsement of an </a:t>
            </a:r>
            <a:r>
              <a:rPr lang="en-US" sz="1600" u="sng">
                <a:solidFill>
                  <a:schemeClr val="hlink"/>
                </a:solidFill>
                <a:hlinkClick r:id="rId5"/>
              </a:rPr>
              <a:t>updated CEOS ARD Strategy</a:t>
            </a:r>
            <a:r>
              <a:rPr lang="en-US" sz="1600"/>
              <a:t> to </a:t>
            </a:r>
            <a:r>
              <a:rPr lang="en-US" sz="1600"/>
              <a:t>provide direction for the next stage of CEOS activity/development on ARD</a:t>
            </a:r>
            <a:endParaRPr sz="1600"/>
          </a:p>
          <a:p>
            <a:pPr indent="0" lvl="0" marL="0" rtl="0" algn="l">
              <a:spcBef>
                <a:spcPts val="0"/>
              </a:spcBef>
              <a:spcAft>
                <a:spcPts val="0"/>
              </a:spcAft>
              <a:buNone/>
            </a:pPr>
            <a:r>
              <a:t/>
            </a:r>
            <a:endParaRPr sz="700"/>
          </a:p>
          <a:p>
            <a:pPr indent="-374650" lvl="0" marL="342900" rtl="0" algn="l">
              <a:spcBef>
                <a:spcPts val="0"/>
              </a:spcBef>
              <a:spcAft>
                <a:spcPts val="0"/>
              </a:spcAft>
              <a:buSzPts val="2100"/>
              <a:buChar char="•"/>
            </a:pPr>
            <a:r>
              <a:rPr lang="en-US" sz="2100"/>
              <a:t>Issues raised</a:t>
            </a:r>
            <a:endParaRPr sz="2100"/>
          </a:p>
          <a:p>
            <a:pPr indent="-286326" lvl="1" marL="768926" rtl="0" algn="l">
              <a:spcBef>
                <a:spcPts val="0"/>
              </a:spcBef>
              <a:spcAft>
                <a:spcPts val="0"/>
              </a:spcAft>
              <a:buSzPts val="1600"/>
              <a:buChar char="o"/>
            </a:pPr>
            <a:r>
              <a:rPr lang="en-US" sz="1600"/>
              <a:t>The importance of leadership to stay in step with the broader EO community and to continue to involve a wide range of stakeholders.</a:t>
            </a:r>
            <a:endParaRPr sz="1600"/>
          </a:p>
          <a:p>
            <a:pPr indent="-286326" lvl="1" marL="768926" rtl="0" algn="l">
              <a:spcBef>
                <a:spcPts val="0"/>
              </a:spcBef>
              <a:spcAft>
                <a:spcPts val="0"/>
              </a:spcAft>
              <a:buSzPts val="1600"/>
              <a:buChar char="o"/>
            </a:pPr>
            <a:r>
              <a:rPr lang="en-US" sz="1600"/>
              <a:t>The importance of ARD to GEO, seeking to accellerate impact</a:t>
            </a:r>
            <a:endParaRPr sz="1600"/>
          </a:p>
          <a:p>
            <a:pPr indent="0" lvl="0" marL="0" rtl="0" algn="l">
              <a:spcBef>
                <a:spcPts val="0"/>
              </a:spcBef>
              <a:spcAft>
                <a:spcPts val="0"/>
              </a:spcAft>
              <a:buNone/>
            </a:pPr>
            <a:r>
              <a:t/>
            </a:r>
            <a:endParaRPr sz="700"/>
          </a:p>
          <a:p>
            <a:pPr indent="-374650" lvl="0" marL="342900" rtl="0" algn="l">
              <a:spcBef>
                <a:spcPts val="0"/>
              </a:spcBef>
              <a:spcAft>
                <a:spcPts val="0"/>
              </a:spcAft>
              <a:buSzPts val="2100"/>
              <a:buChar char="•"/>
            </a:pPr>
            <a:r>
              <a:rPr lang="en-US" sz="2100"/>
              <a:t>Actions and Decisions recorded</a:t>
            </a:r>
            <a:endParaRPr sz="2100"/>
          </a:p>
          <a:p>
            <a:pPr indent="-286326" lvl="1" marL="768926" rtl="0" algn="l">
              <a:spcBef>
                <a:spcPts val="0"/>
              </a:spcBef>
              <a:spcAft>
                <a:spcPts val="0"/>
              </a:spcAft>
              <a:buSzPts val="1600"/>
              <a:buChar char="o"/>
            </a:pPr>
            <a:r>
              <a:rPr lang="en-US" sz="1600"/>
              <a:t>Feedback on </a:t>
            </a:r>
            <a:r>
              <a:rPr lang="en-US" sz="1600" u="sng">
                <a:solidFill>
                  <a:schemeClr val="hlink"/>
                </a:solidFill>
                <a:hlinkClick r:id="rId6"/>
              </a:rPr>
              <a:t>Draft Governance Framework for CEOS ARD</a:t>
            </a:r>
            <a:r>
              <a:rPr lang="en-US" sz="1600"/>
              <a:t> and the accompanying </a:t>
            </a:r>
            <a:r>
              <a:rPr lang="en-US" sz="1600" u="sng">
                <a:solidFill>
                  <a:schemeClr val="hlink"/>
                </a:solidFill>
                <a:hlinkClick r:id="rId7"/>
              </a:rPr>
              <a:t>template PFS</a:t>
            </a:r>
            <a:r>
              <a:rPr lang="en-US" sz="1600"/>
              <a:t> </a:t>
            </a:r>
            <a:r>
              <a:rPr b="1" lang="en-US" sz="1600"/>
              <a:t>by 8 Oct</a:t>
            </a:r>
            <a:endParaRPr sz="1600"/>
          </a:p>
          <a:p>
            <a:pPr indent="-286326" lvl="1" marL="768926" rtl="0" algn="l">
              <a:spcBef>
                <a:spcPts val="0"/>
              </a:spcBef>
              <a:spcAft>
                <a:spcPts val="0"/>
              </a:spcAft>
              <a:buSzPts val="1600"/>
              <a:buChar char="o"/>
            </a:pPr>
            <a:r>
              <a:rPr lang="en-US" sz="1600"/>
              <a:t>Nominations are requested for the CEOS ARD Oversight Group </a:t>
            </a:r>
            <a:r>
              <a:rPr b="1" lang="en-US" sz="1600"/>
              <a:t>by 31 Oct</a:t>
            </a:r>
            <a:endParaRPr b="1" sz="1600"/>
          </a:p>
          <a:p>
            <a:pPr indent="-286326" lvl="1" marL="768926" rtl="0" algn="l">
              <a:spcBef>
                <a:spcPts val="0"/>
              </a:spcBef>
              <a:spcAft>
                <a:spcPts val="0"/>
              </a:spcAft>
              <a:buSzPts val="1600"/>
              <a:buChar char="o"/>
            </a:pPr>
            <a:r>
              <a:rPr lang="en-US" sz="1600"/>
              <a:t>Feedback on the</a:t>
            </a:r>
            <a:r>
              <a:rPr lang="en-US" sz="1600">
                <a:solidFill>
                  <a:schemeClr val="dk1"/>
                </a:solidFill>
              </a:rPr>
              <a:t> </a:t>
            </a:r>
            <a:r>
              <a:rPr lang="en-US" sz="1600" u="sng">
                <a:solidFill>
                  <a:srgbClr val="1155CC"/>
                </a:solidFill>
                <a:hlinkClick r:id="rId8">
                  <a:extLst>
                    <a:ext uri="{A12FA001-AC4F-418D-AE19-62706E023703}">
                      <ahyp:hlinkClr val="tx"/>
                    </a:ext>
                  </a:extLst>
                </a:hlinkClick>
              </a:rPr>
              <a:t>Draft CEOS ARD Strategy 2021</a:t>
            </a:r>
            <a:r>
              <a:rPr lang="en-US" sz="1600">
                <a:solidFill>
                  <a:schemeClr val="dk1"/>
                </a:solidFill>
              </a:rPr>
              <a:t> </a:t>
            </a:r>
            <a:r>
              <a:rPr lang="en-US" sz="1600"/>
              <a:t>document </a:t>
            </a:r>
            <a:r>
              <a:rPr b="1" lang="en-US" sz="1600"/>
              <a:t>by 8 Oct</a:t>
            </a:r>
            <a:endParaRPr sz="1600"/>
          </a:p>
          <a:p>
            <a:pPr indent="0" lvl="0" marL="342900" rtl="0" algn="l">
              <a:spcBef>
                <a:spcPts val="0"/>
              </a:spcBef>
              <a:spcAft>
                <a:spcPts val="0"/>
              </a:spcAft>
              <a:buNone/>
            </a:pPr>
            <a:r>
              <a:t/>
            </a:r>
            <a:endParaRPr sz="2100"/>
          </a:p>
          <a:p>
            <a:pPr indent="-349250" lvl="0" marL="342900" rtl="0" algn="l">
              <a:spcBef>
                <a:spcPts val="0"/>
              </a:spcBef>
              <a:spcAft>
                <a:spcPts val="0"/>
              </a:spcAft>
              <a:buSzPts val="2100"/>
              <a:buFont typeface="Arial"/>
              <a:buChar char="•"/>
            </a:pPr>
            <a:r>
              <a:rPr lang="en-US" sz="2100"/>
              <a:t>Recap of key points for Plenary </a:t>
            </a:r>
            <a:endParaRPr b="1" sz="2100"/>
          </a:p>
          <a:p>
            <a:pPr indent="-286326" lvl="1" marL="768926" rtl="0" algn="l">
              <a:spcBef>
                <a:spcPts val="0"/>
              </a:spcBef>
              <a:spcAft>
                <a:spcPts val="0"/>
              </a:spcAft>
              <a:buSzPts val="1600"/>
              <a:buFont typeface="Courier New"/>
              <a:buChar char="o"/>
            </a:pPr>
            <a:r>
              <a:rPr lang="en-US" sz="1600"/>
              <a:t>Principals will be asked to endorse the CEOS ARD governance framework</a:t>
            </a:r>
            <a:endParaRPr sz="1600"/>
          </a:p>
          <a:p>
            <a:pPr indent="-286326" lvl="1" marL="768926" rtl="0" algn="l">
              <a:spcBef>
                <a:spcPts val="0"/>
              </a:spcBef>
              <a:spcAft>
                <a:spcPts val="0"/>
              </a:spcAft>
              <a:buSzPts val="1600"/>
              <a:buChar char="o"/>
            </a:pPr>
            <a:r>
              <a:rPr lang="en-US" sz="1600"/>
              <a:t>Principals</a:t>
            </a:r>
            <a:r>
              <a:rPr lang="en-US" sz="1600"/>
              <a:t> will be asked to endorse the CEOS ARD Strategy 2021</a:t>
            </a:r>
            <a:endParaRPr sz="1600"/>
          </a:p>
          <a:p>
            <a:pPr indent="0" lvl="0" marL="768926" rtl="0" algn="l">
              <a:spcBef>
                <a:spcPts val="0"/>
              </a:spcBef>
              <a:spcAft>
                <a:spcPts val="0"/>
              </a:spcAft>
              <a:buNone/>
            </a:pPr>
            <a:r>
              <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96" name="Google Shape;96;p19"/>
          <p:cNvSpPr txBox="1"/>
          <p:nvPr>
            <p:ph idx="2" type="body"/>
          </p:nvPr>
        </p:nvSpPr>
        <p:spPr>
          <a:xfrm>
            <a:off x="1981200" y="76200"/>
            <a:ext cx="57912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1.5 Sustainable Development Goals Ad Hoc Team</a:t>
            </a:r>
            <a:endParaRPr/>
          </a:p>
        </p:txBody>
      </p:sp>
      <p:sp>
        <p:nvSpPr>
          <p:cNvPr id="97" name="Google Shape;97;p19"/>
          <p:cNvSpPr txBox="1"/>
          <p:nvPr>
            <p:ph idx="1" type="body"/>
          </p:nvPr>
        </p:nvSpPr>
        <p:spPr>
          <a:xfrm>
            <a:off x="0" y="1066800"/>
            <a:ext cx="9144000" cy="5257800"/>
          </a:xfrm>
          <a:prstGeom prst="rect">
            <a:avLst/>
          </a:prstGeom>
          <a:noFill/>
          <a:ln>
            <a:noFill/>
          </a:ln>
        </p:spPr>
        <p:txBody>
          <a:bodyPr anchorCtr="0" anchor="t" bIns="45700" lIns="91425" spcFirstLastPara="1" rIns="91425" wrap="square" tIns="45700">
            <a:noAutofit/>
          </a:bodyPr>
          <a:lstStyle/>
          <a:p>
            <a:pPr indent="-381000" lvl="0" marL="342900" rtl="0" algn="l">
              <a:spcBef>
                <a:spcPts val="0"/>
              </a:spcBef>
              <a:spcAft>
                <a:spcPts val="0"/>
              </a:spcAft>
              <a:buSzPts val="2200"/>
              <a:buChar char="•"/>
            </a:pPr>
            <a:r>
              <a:rPr lang="en-US" sz="2200"/>
              <a:t>CEOS Plenary desired outcomes</a:t>
            </a:r>
            <a:endParaRPr sz="2200"/>
          </a:p>
          <a:p>
            <a:pPr indent="-292676" lvl="1" marL="768926" rtl="0" algn="l">
              <a:spcBef>
                <a:spcPts val="0"/>
              </a:spcBef>
              <a:spcAft>
                <a:spcPts val="0"/>
              </a:spcAft>
              <a:buSzPts val="1700"/>
              <a:buChar char="o"/>
            </a:pPr>
            <a:r>
              <a:rPr lang="en-US" sz="1700"/>
              <a:t>Resolution on continuity of SDG support after the </a:t>
            </a:r>
            <a:r>
              <a:rPr i="1" lang="en-US" sz="1700"/>
              <a:t>Ad Hoc</a:t>
            </a:r>
            <a:r>
              <a:rPr lang="en-US" sz="1700"/>
              <a:t> Team is disbanded at the 2021 Plenary</a:t>
            </a:r>
            <a:endParaRPr sz="1700"/>
          </a:p>
          <a:p>
            <a:pPr indent="0" lvl="0" marL="0" rtl="0" algn="l">
              <a:spcBef>
                <a:spcPts val="0"/>
              </a:spcBef>
              <a:spcAft>
                <a:spcPts val="0"/>
              </a:spcAft>
              <a:buNone/>
            </a:pPr>
            <a:r>
              <a:t/>
            </a:r>
            <a:endParaRPr sz="800"/>
          </a:p>
          <a:p>
            <a:pPr indent="-381000" lvl="0" marL="342900" rtl="0" algn="l">
              <a:spcBef>
                <a:spcPts val="0"/>
              </a:spcBef>
              <a:spcAft>
                <a:spcPts val="0"/>
              </a:spcAft>
              <a:buSzPts val="2200"/>
              <a:buChar char="•"/>
            </a:pPr>
            <a:r>
              <a:rPr lang="en-US" sz="2200"/>
              <a:t>Issues raised</a:t>
            </a:r>
            <a:endParaRPr sz="2200"/>
          </a:p>
          <a:p>
            <a:pPr indent="-292676" lvl="1" marL="768926" rtl="0" algn="l">
              <a:spcBef>
                <a:spcPts val="0"/>
              </a:spcBef>
              <a:spcAft>
                <a:spcPts val="0"/>
              </a:spcAft>
              <a:buSzPts val="1700"/>
              <a:buChar char="o"/>
            </a:pPr>
            <a:r>
              <a:rPr lang="en-US" sz="1700"/>
              <a:t>Need to be clearer and more explicit around the role for SIT Chair in the SEO coordination efforts, i.e. responsibility, delegation, and reporting</a:t>
            </a:r>
            <a:endParaRPr sz="1700"/>
          </a:p>
          <a:p>
            <a:pPr indent="-292676" lvl="1" marL="768926" rtl="0" algn="l">
              <a:spcBef>
                <a:spcPts val="0"/>
              </a:spcBef>
              <a:spcAft>
                <a:spcPts val="0"/>
              </a:spcAft>
              <a:buSzPts val="1700"/>
              <a:buChar char="o"/>
            </a:pPr>
            <a:r>
              <a:rPr lang="en-US" sz="1700"/>
              <a:t>The new model needs to ensure the relationship with GEO remains a priority</a:t>
            </a:r>
            <a:endParaRPr sz="1700"/>
          </a:p>
          <a:p>
            <a:pPr indent="0" lvl="0" marL="0" rtl="0" algn="l">
              <a:spcBef>
                <a:spcPts val="0"/>
              </a:spcBef>
              <a:spcAft>
                <a:spcPts val="0"/>
              </a:spcAft>
              <a:buNone/>
            </a:pPr>
            <a:r>
              <a:t/>
            </a:r>
            <a:endParaRPr sz="1700"/>
          </a:p>
          <a:p>
            <a:pPr indent="-381000" lvl="0" marL="342900" rtl="0" algn="l">
              <a:spcBef>
                <a:spcPts val="0"/>
              </a:spcBef>
              <a:spcAft>
                <a:spcPts val="0"/>
              </a:spcAft>
              <a:buSzPts val="2200"/>
              <a:buChar char="•"/>
            </a:pPr>
            <a:r>
              <a:rPr lang="en-US" sz="2200"/>
              <a:t>Actions and Decisions recorded</a:t>
            </a:r>
            <a:endParaRPr sz="2200"/>
          </a:p>
          <a:p>
            <a:pPr indent="-292676" lvl="1" marL="768926" rtl="0" algn="l">
              <a:spcBef>
                <a:spcPts val="0"/>
              </a:spcBef>
              <a:spcAft>
                <a:spcPts val="0"/>
              </a:spcAft>
              <a:buSzPts val="1700"/>
              <a:buChar char="o"/>
            </a:pPr>
            <a:r>
              <a:rPr lang="en-US" sz="1700"/>
              <a:t>Agreed to put to Plenary the proposal of the SDG AHT Co-Chairs for a federated approach to SDGs in CEOS, via a new SDG coordination team led by the SIT and SEO. </a:t>
            </a:r>
            <a:endParaRPr sz="1700"/>
          </a:p>
          <a:p>
            <a:pPr indent="-292676" lvl="1" marL="768926" rtl="0" algn="l">
              <a:spcBef>
                <a:spcPts val="0"/>
              </a:spcBef>
              <a:spcAft>
                <a:spcPts val="0"/>
              </a:spcAft>
              <a:buSzPts val="1700"/>
              <a:buChar char="o"/>
            </a:pPr>
            <a:r>
              <a:rPr lang="en-US" sz="1700"/>
              <a:t>The SIT Chair will delegate technical leadership to the SEO, allowing SIT involvement/oversight.</a:t>
            </a:r>
            <a:endParaRPr sz="1700"/>
          </a:p>
          <a:p>
            <a:pPr indent="-355600" lvl="0" marL="342900" rtl="0" algn="l">
              <a:spcBef>
                <a:spcPts val="0"/>
              </a:spcBef>
              <a:spcAft>
                <a:spcPts val="0"/>
              </a:spcAft>
              <a:buSzPts val="2200"/>
              <a:buFont typeface="Arial"/>
              <a:buChar char="•"/>
            </a:pPr>
            <a:r>
              <a:rPr lang="en-US" sz="2200"/>
              <a:t>Recap of key points for Plenary </a:t>
            </a:r>
            <a:endParaRPr b="1" sz="2200"/>
          </a:p>
          <a:p>
            <a:pPr indent="-292676" lvl="1" marL="768926" rtl="0" algn="l">
              <a:spcBef>
                <a:spcPts val="0"/>
              </a:spcBef>
              <a:spcAft>
                <a:spcPts val="0"/>
              </a:spcAft>
              <a:buSzPts val="1700"/>
              <a:buFont typeface="Courier New"/>
              <a:buChar char="o"/>
            </a:pPr>
            <a:r>
              <a:rPr lang="en-US" sz="1700"/>
              <a:t>2020 Plenary action CEOS-34-16 is due at the 2021 Plenary</a:t>
            </a:r>
            <a:endParaRPr sz="1700"/>
          </a:p>
          <a:p>
            <a:pPr indent="-292676" lvl="1" marL="768926" rtl="0" algn="l">
              <a:spcBef>
                <a:spcPts val="0"/>
              </a:spcBef>
              <a:spcAft>
                <a:spcPts val="0"/>
              </a:spcAft>
              <a:buSzPts val="1700"/>
              <a:buFont typeface="Courier New"/>
              <a:buChar char="o"/>
            </a:pPr>
            <a:r>
              <a:rPr lang="en-US" sz="1700"/>
              <a:t>Principals will be asked to support the SEO coordination team model for SDGs</a:t>
            </a:r>
            <a:endParaRPr sz="1700"/>
          </a:p>
          <a:p>
            <a:pPr indent="0" lvl="0" marL="768926" rtl="0" algn="l">
              <a:spcBef>
                <a:spcPts val="0"/>
              </a:spcBef>
              <a:spcAft>
                <a:spcPts val="0"/>
              </a:spcAft>
              <a:buNone/>
            </a:pPr>
            <a:r>
              <a:t/>
            </a:r>
            <a:endParaRPr sz="19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Clr>
                <a:srgbClr val="000000"/>
              </a:buClr>
              <a:buFont typeface="Arial"/>
              <a:buNone/>
            </a:pPr>
            <a:fld id="{00000000-1234-1234-1234-123412341234}" type="slidenum">
              <a:rPr lang="en-US"/>
              <a:t>‹#›</a:t>
            </a:fld>
            <a:endParaRPr/>
          </a:p>
        </p:txBody>
      </p:sp>
      <p:sp>
        <p:nvSpPr>
          <p:cNvPr id="103" name="Google Shape;103;p20"/>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2.1 GEO Session</a:t>
            </a:r>
            <a:endParaRPr/>
          </a:p>
        </p:txBody>
      </p:sp>
      <p:sp>
        <p:nvSpPr>
          <p:cNvPr id="104" name="Google Shape;104;p20"/>
          <p:cNvSpPr txBox="1"/>
          <p:nvPr>
            <p:ph idx="1" type="body"/>
          </p:nvPr>
        </p:nvSpPr>
        <p:spPr>
          <a:xfrm>
            <a:off x="0" y="1181100"/>
            <a:ext cx="9144000" cy="5257800"/>
          </a:xfrm>
          <a:prstGeom prst="rect">
            <a:avLst/>
          </a:prstGeom>
          <a:noFill/>
          <a:ln>
            <a:noFill/>
          </a:ln>
        </p:spPr>
        <p:txBody>
          <a:bodyPr anchorCtr="0" anchor="t" bIns="45700" lIns="91425" spcFirstLastPara="1" rIns="91425" wrap="square" tIns="45700">
            <a:noAutofit/>
          </a:bodyPr>
          <a:lstStyle/>
          <a:p>
            <a:pPr indent="-393700" lvl="0" marL="342900" rtl="0" algn="l">
              <a:spcBef>
                <a:spcPts val="0"/>
              </a:spcBef>
              <a:spcAft>
                <a:spcPts val="0"/>
              </a:spcAft>
              <a:buSzPts val="2400"/>
              <a:buChar char="•"/>
            </a:pPr>
            <a:r>
              <a:rPr lang="en-US" sz="2400"/>
              <a:t>Main messages from GEO:</a:t>
            </a:r>
            <a:endParaRPr sz="2400"/>
          </a:p>
          <a:p>
            <a:pPr indent="-434975" lvl="1" marL="628650" rtl="0" algn="l">
              <a:lnSpc>
                <a:spcPct val="115000"/>
              </a:lnSpc>
              <a:spcBef>
                <a:spcPts val="0"/>
              </a:spcBef>
              <a:spcAft>
                <a:spcPts val="0"/>
              </a:spcAft>
              <a:buSzPts val="1900"/>
              <a:buChar char="o"/>
            </a:pPr>
            <a:r>
              <a:rPr lang="en-US" sz="1900"/>
              <a:t>GEO engaging more with its various user communities to develop policy briefs that seek to put its work into context for policy decision makers</a:t>
            </a:r>
            <a:endParaRPr sz="1900"/>
          </a:p>
          <a:p>
            <a:pPr indent="-434975" lvl="1" marL="628650" rtl="0" algn="l">
              <a:lnSpc>
                <a:spcPct val="115000"/>
              </a:lnSpc>
              <a:spcBef>
                <a:spcPts val="0"/>
              </a:spcBef>
              <a:spcAft>
                <a:spcPts val="0"/>
              </a:spcAft>
              <a:buSzPts val="1900"/>
              <a:buChar char="o"/>
            </a:pPr>
            <a:r>
              <a:rPr lang="en-US" sz="1900"/>
              <a:t>GEO is continuing to push the open data / open source theme and hopes to accelerate its work on the GEO knowledge hub</a:t>
            </a:r>
            <a:endParaRPr sz="1900"/>
          </a:p>
          <a:p>
            <a:pPr indent="-434975" lvl="1" marL="628650" rtl="0" algn="l">
              <a:lnSpc>
                <a:spcPct val="115000"/>
              </a:lnSpc>
              <a:spcBef>
                <a:spcPts val="0"/>
              </a:spcBef>
              <a:spcAft>
                <a:spcPts val="0"/>
              </a:spcAft>
              <a:buSzPts val="1900"/>
              <a:buChar char="o"/>
            </a:pPr>
            <a:r>
              <a:rPr lang="en-US" sz="1900"/>
              <a:t>Strategic communication will become a very important focus for GEO as it seeks to more actively reach out to its various diverse audience groups</a:t>
            </a:r>
            <a:endParaRPr sz="1900"/>
          </a:p>
          <a:p>
            <a:pPr indent="-434975" lvl="1" marL="628650" marR="0" rtl="0" algn="l">
              <a:lnSpc>
                <a:spcPct val="115000"/>
              </a:lnSpc>
              <a:spcBef>
                <a:spcPts val="0"/>
              </a:spcBef>
              <a:spcAft>
                <a:spcPts val="0"/>
              </a:spcAft>
              <a:buSzPts val="1900"/>
              <a:buChar char="o"/>
            </a:pPr>
            <a:r>
              <a:rPr lang="en-US" sz="1900"/>
              <a:t>Cloud service use for developing countries is continuing as a focus</a:t>
            </a:r>
            <a:endParaRPr sz="1100">
              <a:solidFill>
                <a:schemeClr val="dk1"/>
              </a:solidFill>
              <a:latin typeface="Calibri"/>
              <a:ea typeface="Calibri"/>
              <a:cs typeface="Calibri"/>
              <a:sym typeface="Calibri"/>
            </a:endParaRPr>
          </a:p>
          <a:p>
            <a:pPr indent="-434975" lvl="1" marL="628650" marR="0" rtl="0" algn="l">
              <a:lnSpc>
                <a:spcPct val="115000"/>
              </a:lnSpc>
              <a:spcBef>
                <a:spcPts val="0"/>
              </a:spcBef>
              <a:spcAft>
                <a:spcPts val="0"/>
              </a:spcAft>
              <a:buSzPts val="1900"/>
              <a:buChar char="o"/>
            </a:pPr>
            <a:r>
              <a:rPr lang="en-US" sz="1900"/>
              <a:t>GEO will be looking properly into how to mobilise resources to make sure activities can move on to the next level where appropriate</a:t>
            </a:r>
            <a:endParaRPr sz="1900"/>
          </a:p>
          <a:p>
            <a:pPr indent="0" lvl="0" marL="0" rtl="0" algn="l">
              <a:spcBef>
                <a:spcPts val="0"/>
              </a:spcBef>
              <a:spcAft>
                <a:spcPts val="0"/>
              </a:spcAft>
              <a:buNone/>
            </a:pPr>
            <a:r>
              <a:t/>
            </a:r>
            <a:endParaRPr sz="1000"/>
          </a:p>
          <a:p>
            <a:pPr indent="-393700" lvl="0" marL="342900" rtl="0" algn="l">
              <a:spcBef>
                <a:spcPts val="0"/>
              </a:spcBef>
              <a:spcAft>
                <a:spcPts val="0"/>
              </a:spcAft>
              <a:buSzPts val="2400"/>
              <a:buChar char="•"/>
            </a:pPr>
            <a:r>
              <a:rPr lang="en-US" sz="2400"/>
              <a:t>GEO would like to engage more with CEOS on:</a:t>
            </a:r>
            <a:endParaRPr sz="2400"/>
          </a:p>
          <a:p>
            <a:pPr indent="-434975" lvl="1" marL="628650" marR="0" rtl="0" algn="l">
              <a:lnSpc>
                <a:spcPct val="115000"/>
              </a:lnSpc>
              <a:spcBef>
                <a:spcPts val="0"/>
              </a:spcBef>
              <a:spcAft>
                <a:spcPts val="0"/>
              </a:spcAft>
              <a:buSzPts val="1900"/>
              <a:buChar char="o"/>
            </a:pPr>
            <a:r>
              <a:rPr lang="en-US" sz="1900"/>
              <a:t>Supporting all elements that drive open knowledge</a:t>
            </a:r>
            <a:endParaRPr sz="1900"/>
          </a:p>
          <a:p>
            <a:pPr indent="-434975" lvl="1" marL="628650" marR="0" rtl="0" algn="l">
              <a:lnSpc>
                <a:spcPct val="115000"/>
              </a:lnSpc>
              <a:spcBef>
                <a:spcPts val="0"/>
              </a:spcBef>
              <a:spcAft>
                <a:spcPts val="0"/>
              </a:spcAft>
              <a:buSzPts val="1900"/>
              <a:buChar char="o"/>
            </a:pPr>
            <a:r>
              <a:rPr lang="en-US" sz="1900"/>
              <a:t>Interoperability and the use of open data cube technologies</a:t>
            </a:r>
            <a:endParaRPr sz="1900"/>
          </a:p>
          <a:p>
            <a:pPr indent="-434975" lvl="1" marL="628650" marR="0" rtl="0" algn="l">
              <a:lnSpc>
                <a:spcPct val="115000"/>
              </a:lnSpc>
              <a:spcBef>
                <a:spcPts val="0"/>
              </a:spcBef>
              <a:spcAft>
                <a:spcPts val="0"/>
              </a:spcAft>
              <a:buSzPts val="1900"/>
              <a:buChar char="o"/>
            </a:pPr>
            <a:r>
              <a:rPr lang="en-US" sz="1900"/>
              <a:t>Amplifying CEOS's work on ARD</a:t>
            </a:r>
            <a:endParaRPr sz="1900"/>
          </a:p>
          <a:p>
            <a:pPr indent="-434975" lvl="1" marL="628650" marR="0" rtl="0" algn="l">
              <a:lnSpc>
                <a:spcPct val="115000"/>
              </a:lnSpc>
              <a:spcBef>
                <a:spcPts val="0"/>
              </a:spcBef>
              <a:spcAft>
                <a:spcPts val="0"/>
              </a:spcAft>
              <a:buSzPts val="1900"/>
              <a:buChar char="o"/>
            </a:pPr>
            <a:r>
              <a:rPr lang="en-US" sz="1900"/>
              <a:t>Working across nexus areas and exploring opportunities to create synergies</a:t>
            </a:r>
            <a:endParaRPr sz="2400"/>
          </a:p>
          <a:p>
            <a:pPr indent="0" lvl="0" marL="0" rtl="0" algn="l">
              <a:spcBef>
                <a:spcPts val="0"/>
              </a:spcBef>
              <a:spcAft>
                <a:spcPts val="0"/>
              </a:spcAft>
              <a:buNone/>
            </a:pPr>
            <a:r>
              <a:t/>
            </a:r>
            <a:endParaRPr sz="1900"/>
          </a:p>
          <a:p>
            <a:pPr indent="0" lvl="0" marL="768926" rtl="0" algn="l">
              <a:spcBef>
                <a:spcPts val="0"/>
              </a:spcBef>
              <a:spcAft>
                <a:spcPts val="0"/>
              </a:spcAft>
              <a:buNone/>
            </a:pPr>
            <a:r>
              <a:t/>
            </a:r>
            <a:endParaRPr sz="1900"/>
          </a:p>
        </p:txBody>
      </p:sp>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