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228600" lvl="2" marL="1371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228600" lvl="3" marL="1828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228600" lvl="4" marL="22860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228600" lvl="5" marL="2743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228600" lvl="6" marL="3200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228600" lvl="7" marL="3657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228600" lvl="8" marL="4114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" name="Google Shape;1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" name="Google Shape;30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3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1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" name="Google Shape;10;p3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1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/>
          <p:nvPr/>
        </p:nvSpPr>
        <p:spPr>
          <a:xfrm>
            <a:off x="76200" y="6629400"/>
            <a:ext cx="27165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1" lang="en-US" sz="11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SIT TW 2021 7-9 / 14-16 Sept 2021</a:t>
            </a:r>
            <a:endParaRPr b="0" i="1" sz="1100" u="none" cap="none" strike="noStrike">
              <a:solidFill>
                <a:schemeClr val="dk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Google Shape;12;p3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622789" y="2514600"/>
            <a:ext cx="6365840" cy="993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</a:pPr>
            <a:r>
              <a:rPr b="1" i="0" lang="en-US" sz="4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Marine Science Session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Adam Lewis, GA, CEOS SIT Co-Chair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CEOS SIT Technical Workshop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Session 3.2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Virtual Meeting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7-9 and 14-16 September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en-US" sz="105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b="0" lang="en-US"/>
              <a:t>Plenary Outcomes:</a:t>
            </a:r>
            <a:endParaRPr/>
          </a:p>
          <a:p>
            <a:pPr indent="0" lvl="1" marL="558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b="1" lang="en-US"/>
              <a:t>To support coordination of CEOS support to the Marine Science Community</a:t>
            </a:r>
            <a:endParaRPr/>
          </a:p>
          <a:p>
            <a:pPr indent="0" lvl="1" marL="558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b="0" lang="en-US"/>
              <a:t>Objectives for the session: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/>
              <a:t>To hear the latest on the UN Decade of Ocean Science for Sustainable Development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/>
              <a:t>To discuss any thoughts on the need for a more defined CEOS Oceans (marine and estuarine) strategy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0" lang="en-US"/>
              <a:t>To identify issues and actions to be taken between now and CEOS Plenary</a:t>
            </a:r>
            <a:endParaRPr/>
          </a:p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/>
              <a:t>Objectives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>
            <p:ph idx="12" type="sldNum"/>
          </p:nvPr>
        </p:nvSpPr>
        <p:spPr>
          <a:xfrm>
            <a:off x="8763000" y="6629400"/>
            <a:ext cx="304800" cy="187285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/>
          </a:p>
          <a:p>
            <a:pPr indent="-457200" lvl="0" marL="558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AutoNum type="arabicParenR"/>
            </a:pPr>
            <a:r>
              <a:rPr b="0" lang="en-US"/>
              <a:t>Updates (</a:t>
            </a:r>
            <a:r>
              <a:rPr b="0" i="1" lang="en-US"/>
              <a:t>with a focus on a) the UN Decade and b) any thoughts on the need for a more defined CEOS Oceans (marine and estuarine) strategy</a:t>
            </a:r>
            <a:r>
              <a:rPr b="0" lang="en-US"/>
              <a:t>) from:</a:t>
            </a:r>
            <a:endParaRPr/>
          </a:p>
          <a:p>
            <a:pPr indent="-330200" lvl="0" marL="558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488950" lvl="0" marL="16922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b="0" lang="en-US"/>
              <a:t>OCR-VC (M. Rio/ESA) [5 mins]</a:t>
            </a:r>
            <a:endParaRPr/>
          </a:p>
          <a:p>
            <a:pPr indent="-488950" lvl="0" marL="16922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b="0" lang="en-US"/>
              <a:t>SST-VC (C. Whittle/CSIR) [5 mins]</a:t>
            </a:r>
            <a:endParaRPr/>
          </a:p>
          <a:p>
            <a:pPr indent="-488950" lvl="0" marL="16922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b="0" lang="en-US"/>
              <a:t>COVERAGE (V. Tsontos/NASA) [5 mins]</a:t>
            </a:r>
            <a:endParaRPr/>
          </a:p>
          <a:p>
            <a:pPr indent="-488950" lvl="0" marL="169227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</a:pPr>
            <a:r>
              <a:rPr b="0" lang="en-US"/>
              <a:t>COAST AHT (P. DiGiacomo/NOAA) [5 mins]</a:t>
            </a:r>
            <a:endParaRPr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/>
          </a:p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b="0" lang="en-US"/>
              <a:t>2) Discussion (All) [15 mins]</a:t>
            </a:r>
            <a:endParaRPr/>
          </a:p>
        </p:txBody>
      </p:sp>
      <p:sp>
        <p:nvSpPr>
          <p:cNvPr id="34" name="Google Shape;34;p6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/>
              <a:t>Session 3.2 agenda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