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Tahoma"/>
      <p:regular r:id="rId12"/>
      <p:bold r:id="rId13"/>
    </p:embeddedFon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iwrgf7C0K427qWctJLIe8GIJA7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02c82e89e_0_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gf02c82e89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02c82e89e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f02c82e89e_0_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" name="Google Shape;59;gf02c82e89e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02c82e89e_0_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gf02c82e89e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02c82e89e_0_1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gf02c82e89e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ctrTitle"/>
          </p:nvPr>
        </p:nvSpPr>
        <p:spPr>
          <a:xfrm>
            <a:off x="622789" y="1869686"/>
            <a:ext cx="77724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" type="subTitle"/>
          </p:nvPr>
        </p:nvSpPr>
        <p:spPr>
          <a:xfrm>
            <a:off x="622790" y="2885299"/>
            <a:ext cx="44712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0" type="dt"/>
          </p:nvPr>
        </p:nvSpPr>
        <p:spPr>
          <a:xfrm>
            <a:off x="628650" y="485575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1" type="ftr"/>
          </p:nvPr>
        </p:nvSpPr>
        <p:spPr>
          <a:xfrm>
            <a:off x="3028950" y="485575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7239000" y="4910139"/>
            <a:ext cx="1905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789" y="913054"/>
            <a:ext cx="2507906" cy="7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/>
        </p:nvSpPr>
        <p:spPr>
          <a:xfrm>
            <a:off x="622790" y="1684976"/>
            <a:ext cx="2806200" cy="1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0" r="0" t="24395"/>
          <a:stretch/>
        </p:blipFill>
        <p:spPr>
          <a:xfrm>
            <a:off x="0" y="-51179"/>
            <a:ext cx="9144001" cy="519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642" y="103125"/>
            <a:ext cx="1880929" cy="7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295642" y="860128"/>
            <a:ext cx="2104800" cy="1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/>
        </p:nvSpPr>
        <p:spPr>
          <a:xfrm>
            <a:off x="467092" y="1885950"/>
            <a:ext cx="4309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467092" y="2819400"/>
            <a:ext cx="36081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OS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o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239000" y="4910138"/>
            <a:ext cx="1905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f02c82e89e_0_105"/>
          <p:cNvSpPr/>
          <p:nvPr/>
        </p:nvSpPr>
        <p:spPr>
          <a:xfrm>
            <a:off x="1914" y="-1"/>
            <a:ext cx="9141900" cy="5143500"/>
          </a:xfrm>
          <a:prstGeom prst="rect">
            <a:avLst/>
          </a:prstGeom>
          <a:gradFill>
            <a:gsLst>
              <a:gs pos="0">
                <a:srgbClr val="7CC2D5">
                  <a:alpha val="80000"/>
                </a:srgbClr>
              </a:gs>
              <a:gs pos="99000">
                <a:srgbClr val="D2EBF1">
                  <a:alpha val="0"/>
                </a:srgbClr>
              </a:gs>
              <a:gs pos="100000">
                <a:srgbClr val="D2EBF1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34275" lIns="61722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" name="Google Shape;35;gf02c82e89e_0_105"/>
          <p:cNvSpPr txBox="1"/>
          <p:nvPr>
            <p:ph idx="11" type="ftr"/>
          </p:nvPr>
        </p:nvSpPr>
        <p:spPr>
          <a:xfrm>
            <a:off x="1005840" y="4951476"/>
            <a:ext cx="537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6" name="Google Shape;36;gf02c82e89e_0_105"/>
          <p:cNvSpPr txBox="1"/>
          <p:nvPr>
            <p:ph idx="10" type="dt"/>
          </p:nvPr>
        </p:nvSpPr>
        <p:spPr>
          <a:xfrm>
            <a:off x="6656832" y="4951476"/>
            <a:ext cx="7200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7" name="Google Shape;37;gf02c82e89e_0_105"/>
          <p:cNvSpPr txBox="1"/>
          <p:nvPr>
            <p:ph idx="12" type="sldNum"/>
          </p:nvPr>
        </p:nvSpPr>
        <p:spPr>
          <a:xfrm>
            <a:off x="7658100" y="4951476"/>
            <a:ext cx="480300" cy="1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982980"/>
            <a:ext cx="9144000" cy="416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3"/>
          <p:cNvGrpSpPr/>
          <p:nvPr/>
        </p:nvGrpSpPr>
        <p:grpSpPr>
          <a:xfrm>
            <a:off x="0" y="0"/>
            <a:ext cx="9144001" cy="950000"/>
            <a:chOff x="0" y="1156447"/>
            <a:chExt cx="12192001" cy="1266667"/>
          </a:xfrm>
        </p:grpSpPr>
        <p:pic>
          <p:nvPicPr>
            <p:cNvPr id="8" name="Google Shape;8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1156447"/>
              <a:ext cx="8364072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58571" y="1156447"/>
              <a:ext cx="4233430" cy="126666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jp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type="ctrTitle"/>
          </p:nvPr>
        </p:nvSpPr>
        <p:spPr>
          <a:xfrm>
            <a:off x="266964" y="2105861"/>
            <a:ext cx="77724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100">
                <a:solidFill>
                  <a:srgbClr val="FFC000"/>
                </a:solidFill>
              </a:rPr>
              <a:t>3.2 Update on COAST: Coastal Observations, Applications, </a:t>
            </a:r>
            <a:endParaRPr b="1" sz="3100"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100">
                <a:solidFill>
                  <a:srgbClr val="FFC000"/>
                </a:solidFill>
              </a:rPr>
              <a:t>Services &amp; Tools</a:t>
            </a:r>
            <a:endParaRPr b="1" sz="3000">
              <a:solidFill>
                <a:srgbClr val="FFC000"/>
              </a:solidFill>
            </a:endParaRPr>
          </a:p>
        </p:txBody>
      </p:sp>
      <p:sp>
        <p:nvSpPr>
          <p:cNvPr id="43" name="Google Shape;43;p1"/>
          <p:cNvSpPr txBox="1"/>
          <p:nvPr>
            <p:ph idx="1" type="subTitle"/>
          </p:nvPr>
        </p:nvSpPr>
        <p:spPr>
          <a:xfrm>
            <a:off x="292815" y="2884624"/>
            <a:ext cx="44712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Paul M. DiGiacomo, </a:t>
            </a:r>
            <a:r>
              <a:rPr lang="en" sz="20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NOAA/NESDIS</a:t>
            </a:r>
            <a:endParaRPr sz="2000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Co-Lead of CEOS-COAST</a:t>
            </a:r>
            <a:endParaRPr sz="2000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 SIT Technical Workshop</a:t>
            </a:r>
            <a:endParaRPr sz="1400"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" sz="20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16</a:t>
            </a:r>
            <a:r>
              <a:rPr lang="en" sz="20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 September 2021</a:t>
            </a:r>
            <a:endParaRPr sz="1400"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title"/>
          </p:nvPr>
        </p:nvSpPr>
        <p:spPr>
          <a:xfrm>
            <a:off x="1868025" y="186772"/>
            <a:ext cx="78867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230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CEOS-COAST Progress Since SIT 36</a:t>
            </a:r>
            <a:endParaRPr b="1" sz="23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2"/>
          <p:cNvSpPr txBox="1"/>
          <p:nvPr>
            <p:ph idx="1" type="body"/>
          </p:nvPr>
        </p:nvSpPr>
        <p:spPr>
          <a:xfrm>
            <a:off x="52775" y="1345275"/>
            <a:ext cx="8908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CEOS-COAST endorsed as a ‘UN Ocean Decade’ Contribution, 8 June 2021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Significant</a:t>
            </a:r>
            <a:r>
              <a:rPr lang="en" sz="1900"/>
              <a:t> progress in Product Development and Stakeholder Engagement for the first 2 COAST Pilot Regions (Bay of Bengal and Chesapeake Bay) with 5 thematic product areas now in development; 5 pilot regions for 2022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Extensive COAST Outreach: ECO magazine, e-brochure, video et al.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Preparing for 2022 ½ day Regional User Engagement Workshops in 2022 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Co-Design and Co-Development of products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5 Oct 2021 GEO/CEOS Engaging Users Event: COAST Product Showcase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Coordinated with CEOS and GEO, 90 minute demo &amp; discussion</a:t>
            </a:r>
            <a:endParaRPr sz="19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See next slides for further details...</a:t>
            </a:r>
            <a:endParaRPr sz="1900"/>
          </a:p>
          <a:p>
            <a:pPr indent="-349250" lvl="0" marL="457200" rtl="0" algn="l">
              <a:spcBef>
                <a:spcPts val="400"/>
              </a:spcBef>
              <a:spcAft>
                <a:spcPts val="0"/>
              </a:spcAft>
              <a:buSzPts val="1900"/>
              <a:buChar char="•"/>
            </a:pPr>
            <a:r>
              <a:rPr i="1" lang="en" sz="1900"/>
              <a:t>For discussion: proposal for an overarching CEOS Ocean Strategy for 2022 	</a:t>
            </a:r>
            <a:endParaRPr i="1"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outdoor, sign&#10;&#10;Description automatically generated" id="54" name="Google Shape;54;gf02c82e89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6400"/>
            <a:ext cx="90860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f02c82e89e_0_0"/>
          <p:cNvSpPr txBox="1"/>
          <p:nvPr/>
        </p:nvSpPr>
        <p:spPr>
          <a:xfrm>
            <a:off x="3460850" y="3336250"/>
            <a:ext cx="1595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</a:rPr>
              <a:t>12 PM UTC</a:t>
            </a:r>
            <a:endParaRPr b="1" sz="21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f02c82e89e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-16775"/>
            <a:ext cx="9144003" cy="51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02c82e89e_0_9"/>
          <p:cNvSpPr txBox="1"/>
          <p:nvPr/>
        </p:nvSpPr>
        <p:spPr>
          <a:xfrm>
            <a:off x="2286000" y="2434289"/>
            <a:ext cx="45720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7" name="Google Shape;67;gf02c82e89e_0_9"/>
          <p:cNvSpPr txBox="1"/>
          <p:nvPr/>
        </p:nvSpPr>
        <p:spPr>
          <a:xfrm>
            <a:off x="161067" y="1195495"/>
            <a:ext cx="4572000" cy="3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Initial COAST Pilot Locations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Continental: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Odisha/Bay of Bengal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Chesapeake Bay (USA)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West Coast of Africa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Rio de la Plata region (Latin America)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en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Small Island Nations: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Caribbean: </a:t>
            </a:r>
            <a:r>
              <a:rPr lang="en">
                <a:solidFill>
                  <a:srgbClr val="002569"/>
                </a:solidFill>
              </a:rPr>
              <a:t>USVI</a:t>
            </a: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Pacific: Marshall Islands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Initial COAST Products: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5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Flooding Inundation, Bathymetry,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Shoreline mapping, </a:t>
            </a:r>
            <a:r>
              <a:rPr lang="en">
                <a:solidFill>
                  <a:srgbClr val="002569"/>
                </a:solidFill>
              </a:rPr>
              <a:t>Water Quality: </a:t>
            </a:r>
            <a:endParaRPr>
              <a:solidFill>
                <a:srgbClr val="002569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02569"/>
                </a:solidFill>
              </a:rPr>
              <a:t>Sediments, </a:t>
            </a:r>
            <a:r>
              <a:rPr b="0" i="0" lang="en" sz="1400" u="none" cap="none" strike="noStrik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rPr>
              <a:t>Eutrophication et al. </a:t>
            </a:r>
            <a:br>
              <a:rPr b="0" i="0" lang="en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0" i="0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8" name="Google Shape;68;gf02c82e89e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2176" y="3096945"/>
            <a:ext cx="1799851" cy="189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f02c82e89e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3775" y="3190275"/>
            <a:ext cx="3681298" cy="179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f02c82e89e_0_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34371" y="726645"/>
            <a:ext cx="2339845" cy="204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f02c82e89e_0_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2803" y="699339"/>
            <a:ext cx="2778611" cy="228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02c82e89e_0_18"/>
          <p:cNvSpPr txBox="1"/>
          <p:nvPr/>
        </p:nvSpPr>
        <p:spPr>
          <a:xfrm>
            <a:off x="313575" y="1036278"/>
            <a:ext cx="8241900" cy="4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 (90 mins): 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eorgia"/>
              <a:buAutoNum type="arabicPeriod"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 Statements by Yana Gevorgyan (GEO Director) and Adam Lewis (CEOS </a:t>
            </a: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Implementation Team Co-Chair) - 5 mins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eorgia"/>
              <a:buAutoNum type="arabicPeriod"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COAST Intro/Overview and Opportunities by COAST Co-Leads Paul DiGiacomo (NOAA) and Raj Kumar (ISRO) - 10 mins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eorgia"/>
              <a:buAutoNum type="arabicPeriod"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Deeper dive - users, regions, and products (</a:t>
            </a:r>
            <a:r>
              <a:rPr b="0" i="0" lang="en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 recorded</a:t>
            </a: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talks):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Pilot Exemplars: Bay of Bengal User Needs/Stakeholders (Rashmi Sharma, ISRO) and Chesapeake Bay User Needs/Stakeholders (Nicole Bartlett, NOAA)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1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Products: 1) physical oceanography – Jerome Benveniste, ESA                              2) coastline mapping - Stephen Sagar, Geoscience Australia                                   3) bathymetry – Ratheesh Ramakrishnan, ISRO                                                      4) sediments/turbidity - Steve Greb, GEO AquaWatch                                             5) eutrophication – Emily Smail, GEO BluePlanet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eorgia"/>
              <a:buAutoNum type="arabicPeriod"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Q&amp;A and Discussion (moderated by Raj and Paul) – up to 45 minutes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eorgia"/>
              <a:buAutoNum type="arabicPeriod"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Closing - Doug Cripe (GEO, Sr. Scientific Advisor) and Marie-Claire Greening (CEOS CEO)</a:t>
            </a:r>
            <a:endParaRPr b="0" i="0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_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