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embeddedFontLst>
    <p:embeddedFont>
      <p:font typeface="Helvetica Neue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6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" name="Google Shape;2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" name="Google Shape;3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" name="Google Shape;3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4" name="Google Shape;4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4" name="Google Shape;5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27165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 TW 2021 7-9 / 14-16 Sept 2021</a:t>
            </a:r>
            <a:endParaRPr b="0" i="1" sz="11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b="1" i="0" lang="en-US" sz="4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WGCV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622789" y="4186583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Akihiko KUZE and Philippe GORYL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 Technical Workshop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Session and Agenda Item 3.1.2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7-9 and 14-16 September 2020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52400" y="11136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&lt;Meetings&gt;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 WGCV-49 virtual meeting between June 29- July 1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Revisited the  WGCV  CARD4L  review  process  to improve  timeliness  and  efficiency. 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Odele Codington presented “TSIS solar reference spectra”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David Crisp presented “WGCV Support  to  the  CEOS  Strategy  for  the  Global  Stocktake of  the  UNFCCC  Paris  Agreement”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Intercomparisons: BRIX-2 and DEMIX, Organization: of ACIX3 (with focus on Hyperspectral) and CMIX2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(2) WGCV members joined the ISO 19124 meeting on Aug 30. 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Discussed topics: Maturity Matrix (MM) stage, Data Product Level Definitions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Draft technical standard deadline is end of December 2021.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(3) WGCV-50 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Proposing a hybrid and joint meeting with WGISS between March 21-24, 2022 in Tokyo.</a:t>
            </a:r>
            <a:endParaRPr/>
          </a:p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1981200" y="199200"/>
            <a:ext cx="5584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Report from WGCV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595300" y="6590200"/>
            <a:ext cx="548700" cy="262500"/>
          </a:xfrm>
          <a:prstGeom prst="rect">
            <a:avLst/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idx="1" type="body"/>
          </p:nvPr>
        </p:nvSpPr>
        <p:spPr>
          <a:xfrm>
            <a:off x="634041" y="1580842"/>
            <a:ext cx="7961259" cy="38515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&lt;WGCV Topics&gt; (today’s presentation)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t/>
            </a:r>
            <a:endParaRPr b="0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 Total and Spectral Solar Irradiance Sensor-1 (TSIS-1)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b="0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(2) Vicarious calibration (VCAL) Portal for Spaceborne GHG sensors </a:t>
            </a:r>
            <a:endParaRPr/>
          </a:p>
          <a:p>
            <a:pPr indent="0" lvl="0" marL="44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b="0" lang="en-US" sz="2800">
                <a:latin typeface="Arial"/>
                <a:ea typeface="Arial"/>
                <a:cs typeface="Arial"/>
                <a:sym typeface="Arial"/>
              </a:rPr>
              <a:t>  </a:t>
            </a:r>
            <a:endParaRPr b="0"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1938068" y="337223"/>
            <a:ext cx="5584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Report from WGCV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595300" y="6590200"/>
            <a:ext cx="548700" cy="262500"/>
          </a:xfrm>
          <a:prstGeom prst="rect">
            <a:avLst/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981200" y="199200"/>
            <a:ext cx="5584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TSIS Solar Irradiance dataset for GHG SWIR spectrometers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519109" y="6629409"/>
            <a:ext cx="548700" cy="228591"/>
          </a:xfrm>
          <a:prstGeom prst="rect">
            <a:avLst/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7"/>
          <p:cNvSpPr txBox="1"/>
          <p:nvPr/>
        </p:nvSpPr>
        <p:spPr>
          <a:xfrm>
            <a:off x="251600" y="1517055"/>
            <a:ext cx="8640800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&lt;TSIS Objective&gt;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accurate measurement of total and spectral solar irradiance to improve understanding of solar variability and Earth’s climate response to solar variability.</a:t>
            </a:r>
            <a:endParaRPr/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&lt;TSIS-HSRS&gt;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TSIS-1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HSRS high-accuracy (0.3-1.3%), high-resolution (0.01 nm or better), solar reference spectrum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Uncertainty in SWIR irradiance (8-10%) was much reduced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 friendly data base with various spectral resolutions from radiometers to high resolution spectrometers. </a:t>
            </a:r>
            <a:endParaRPr/>
          </a:p>
          <a:p>
            <a:pPr indent="-1714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&lt;CEOS WGCV Action&gt;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recommend TSIS-1 HSRS  as  the  new  CEOS solar  irradiance  reference  spectrum (one year).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assess consistency between GHG sensors; OCO, TROPOMI, GOSAT, extending 2.3 micron for CH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CO.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idx="2" type="body"/>
          </p:nvPr>
        </p:nvSpPr>
        <p:spPr>
          <a:xfrm>
            <a:off x="2052195" y="346343"/>
            <a:ext cx="5584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VCAL portal for GHG sensors</a:t>
            </a:r>
            <a:endParaRPr/>
          </a:p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519109" y="6629409"/>
            <a:ext cx="548700" cy="228591"/>
          </a:xfrm>
          <a:prstGeom prst="rect">
            <a:avLst/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102722" y="6123283"/>
            <a:ext cx="8965087" cy="6154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/>
              <a:t>https://www.eorc.jaxa.jp/GOSAT/GHGs_Vical/index.html</a:t>
            </a:r>
            <a:endParaRPr b="0"/>
          </a:p>
        </p:txBody>
      </p:sp>
      <p:sp>
        <p:nvSpPr>
          <p:cNvPr id="49" name="Google Shape;49;p8"/>
          <p:cNvSpPr txBox="1"/>
          <p:nvPr/>
        </p:nvSpPr>
        <p:spPr>
          <a:xfrm>
            <a:off x="264109" y="1367412"/>
            <a:ext cx="864282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GHG sensors have wide swath with larger footprints and SWIR channels at CO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CH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bands.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Radiometric calibration is required to estimate the light path modification by aerosol and clouds, which is one of the largest error sources in GHG column density retrieval.</a:t>
            </a:r>
            <a:endParaRPr/>
          </a:p>
        </p:txBody>
      </p:sp>
      <p:sp>
        <p:nvSpPr>
          <p:cNvPr id="50" name="Google Shape;50;p8"/>
          <p:cNvSpPr txBox="1"/>
          <p:nvPr/>
        </p:nvSpPr>
        <p:spPr>
          <a:xfrm>
            <a:off x="414591" y="2936090"/>
            <a:ext cx="3843084" cy="3724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VCAL Portal site provides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arenBoth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Methodology of vicarious calibration for various size footprint and off-nadir data.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arenBoth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13-year annual joint campaign data for CAL-VAL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arenBoth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Dataset for analysis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arenBoth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Analytical results from various type of spectrometers: GOSAT FTS, OCO, S5P TROPOMI   </a:t>
            </a:r>
            <a:endParaRPr/>
          </a:p>
          <a:p>
            <a:pPr indent="-241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57675" y="3288643"/>
            <a:ext cx="4572000" cy="2834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2" type="body"/>
          </p:nvPr>
        </p:nvSpPr>
        <p:spPr>
          <a:xfrm>
            <a:off x="1963947" y="132397"/>
            <a:ext cx="5584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VCAL portal for GHG sensors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Annual campaign data  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519109" y="6629409"/>
            <a:ext cx="548700" cy="228591"/>
          </a:xfrm>
          <a:prstGeom prst="rect">
            <a:avLst/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42284" y="1304235"/>
            <a:ext cx="6293022" cy="5325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13-year annual campaign data at railroad Valley, NV, U.S.A. 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Intense measurements at the time of satellite overpass.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1000">
              <a:solidFill>
                <a:schemeClr val="dk1"/>
              </a:solidFill>
            </a:endParaRPr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(1) Surface reflectance (350-2500 nm, 1 nm)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>
                <a:solidFill>
                  <a:schemeClr val="dk1"/>
                </a:solidFill>
              </a:rPr>
              <a:t>Both nadir and off nadir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>
                <a:solidFill>
                  <a:schemeClr val="dk1"/>
                </a:solidFill>
              </a:rPr>
              <a:t>BRDF and reflectance changes after rain.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1000">
              <a:solidFill>
                <a:schemeClr val="dk1"/>
              </a:solidFill>
            </a:endParaRPr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(2) Radio Sonde 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>
                <a:solidFill>
                  <a:schemeClr val="dk1"/>
                </a:solidFill>
              </a:rPr>
              <a:t>During the campaign, T and RH each day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 sz="1800">
                <a:solidFill>
                  <a:schemeClr val="dk1"/>
                </a:solidFill>
              </a:rPr>
              <a:t>H</a:t>
            </a:r>
            <a:r>
              <a:rPr b="0" baseline="-25000" lang="en-US" sz="1800">
                <a:solidFill>
                  <a:schemeClr val="dk1"/>
                </a:solidFill>
              </a:rPr>
              <a:t>2</a:t>
            </a:r>
            <a:r>
              <a:rPr b="0" lang="en-US" sz="1800">
                <a:solidFill>
                  <a:schemeClr val="dk1"/>
                </a:solidFill>
              </a:rPr>
              <a:t>O profile is needed for forward calculation in SWIR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1000">
              <a:solidFill>
                <a:schemeClr val="dk1"/>
              </a:solidFill>
            </a:endParaRPr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(3) AJAX vertical spiral flight (more than 50 profiles)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CO</a:t>
            </a:r>
            <a:r>
              <a:rPr b="0" baseline="-25000" lang="en-US" sz="1800">
                <a:solidFill>
                  <a:schemeClr val="dk1"/>
                </a:solidFill>
              </a:rPr>
              <a:t>2</a:t>
            </a:r>
            <a:r>
              <a:rPr b="0" lang="en-US" sz="1800">
                <a:solidFill>
                  <a:schemeClr val="dk1"/>
                </a:solidFill>
              </a:rPr>
              <a:t>, CH</a:t>
            </a:r>
            <a:r>
              <a:rPr b="0" baseline="-25000" lang="en-US" sz="1800">
                <a:solidFill>
                  <a:schemeClr val="dk1"/>
                </a:solidFill>
              </a:rPr>
              <a:t>4</a:t>
            </a:r>
            <a:r>
              <a:rPr b="0" lang="en-US" sz="1800">
                <a:solidFill>
                  <a:schemeClr val="dk1"/>
                </a:solidFill>
              </a:rPr>
              <a:t>, O</a:t>
            </a:r>
            <a:r>
              <a:rPr b="0" baseline="-25000" lang="en-US" sz="1800">
                <a:solidFill>
                  <a:schemeClr val="dk1"/>
                </a:solidFill>
              </a:rPr>
              <a:t>3</a:t>
            </a:r>
            <a:r>
              <a:rPr b="0" lang="en-US" sz="1800">
                <a:solidFill>
                  <a:schemeClr val="dk1"/>
                </a:solidFill>
              </a:rPr>
              <a:t> (surface to 8km)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1000">
              <a:solidFill>
                <a:schemeClr val="dk1"/>
              </a:solidFill>
            </a:endParaRPr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(4) Ground based EM27 FTS 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sz="1000">
              <a:solidFill>
                <a:schemeClr val="dk1"/>
              </a:solidFill>
            </a:endParaRPr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 sz="1800">
                <a:solidFill>
                  <a:schemeClr val="dk1"/>
                </a:solidFill>
              </a:rPr>
              <a:t>(5) Others (AOD, surface pressure)</a:t>
            </a:r>
            <a:endParaRPr b="0" sz="1800">
              <a:solidFill>
                <a:schemeClr val="dk1"/>
              </a:solidFill>
            </a:endParaRPr>
          </a:p>
        </p:txBody>
      </p:sp>
      <p:pic>
        <p:nvPicPr>
          <p:cNvPr id="59" name="Google Shape;5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13091" y="3342735"/>
            <a:ext cx="2847482" cy="3029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0"/>
          <p:cNvPicPr preferRelativeResize="0"/>
          <p:nvPr/>
        </p:nvPicPr>
        <p:blipFill rotWithShape="1">
          <a:blip r:embed="rId3">
            <a:alphaModFix/>
          </a:blip>
          <a:srcRect b="0" l="2349" r="3010" t="0"/>
          <a:stretch/>
        </p:blipFill>
        <p:spPr>
          <a:xfrm>
            <a:off x="5786817" y="1281204"/>
            <a:ext cx="2980289" cy="1937887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152400" y="1265350"/>
            <a:ext cx="5724533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 MODIS Bidirectional Reflection Distribution Function (BRDF) database for bright surface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OCO-3 targeting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S5P has wide swath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GOSAT and GOSAT-2 targeting, large footprint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University Massachusetts Boston provides a special product for the GHG VCAL.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MODIS MCD43A1-061 product are suitable for large footprint (extrapolation) and BRDF correction.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t/>
            </a:r>
            <a:endParaRPr b="0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None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(2) Solar Reference Data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Collaborating with TSIS science team led by LASP, U. Colorado to provide accurate solar irradiance data base at NIR and SWIR with high spectral resolution.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Assessing consistency with GOSAT solar calibration data.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portal links the database and provide recent reports.</a:t>
            </a:r>
            <a:endParaRPr b="0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8519109" y="6629409"/>
            <a:ext cx="548700" cy="228591"/>
          </a:xfrm>
          <a:prstGeom prst="rect">
            <a:avLst/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0"/>
          <p:cNvSpPr txBox="1"/>
          <p:nvPr>
            <p:ph idx="2" type="body"/>
          </p:nvPr>
        </p:nvSpPr>
        <p:spPr>
          <a:xfrm>
            <a:off x="1981200" y="199200"/>
            <a:ext cx="5584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VCAL portal for GHG sensors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Database for Analysis  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0"/>
          <p:cNvSpPr/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タイムライン が含まれている画像&#10;&#10;自動的に生成された説明" id="69" name="Google Shape;69;p10"/>
          <p:cNvPicPr preferRelativeResize="0"/>
          <p:nvPr/>
        </p:nvPicPr>
        <p:blipFill rotWithShape="1">
          <a:blip r:embed="rId4">
            <a:alphaModFix/>
          </a:blip>
          <a:srcRect b="0" l="6055" r="5788" t="0"/>
          <a:stretch/>
        </p:blipFill>
        <p:spPr>
          <a:xfrm>
            <a:off x="5876934" y="4312749"/>
            <a:ext cx="3190875" cy="2210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