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  <p:sldMasterId id="2147483655" r:id="rId5"/>
    <p:sldMasterId id="214748365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6858000" cx="9144000"/>
  <p:notesSz cx="6858000" cy="9144000"/>
  <p:embeddedFontLst>
    <p:embeddedFont>
      <p:font typeface="Helvetica Neue"/>
      <p:bold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Potential future users: international, regional and national organisations such as UN agencies (</a:t>
            </a:r>
            <a:r>
              <a:rPr lang="en-AU">
                <a:solidFill>
                  <a:srgbClr val="FF0000"/>
                </a:solidFill>
              </a:rPr>
              <a:t>incl. SDG Indicator Custodian Agencies)</a:t>
            </a:r>
            <a:r>
              <a:rPr lang="en-AU"/>
              <a:t>, National Statistical Offices, and the Financial Institutions (e.g. World Bank) </a:t>
            </a:r>
            <a:endParaRPr/>
          </a:p>
        </p:txBody>
      </p:sp>
      <p:sp>
        <p:nvSpPr>
          <p:cNvPr id="66" name="Google Shape;6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Environmental Programme (UNEP) on 2 March 2021 officially announced the creation of the International </a:t>
            </a:r>
            <a:r>
              <a:rPr b="1" i="0" lang="en-A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Methane</a:t>
            </a:r>
            <a:r>
              <a:rPr b="0" i="0" lang="en-A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Emissions Observatory (</a:t>
            </a:r>
            <a:r>
              <a:rPr b="1" i="0" lang="en-A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IMEO</a:t>
            </a:r>
            <a:r>
              <a:rPr b="0" i="0" lang="en-A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/>
          </a:p>
        </p:txBody>
      </p:sp>
      <p:sp>
        <p:nvSpPr>
          <p:cNvPr id="75" name="Google Shape;7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new indicator (5</a:t>
            </a:r>
            <a:r>
              <a:rPr baseline="30000" lang="en-A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A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one ) is going to appear at SIT TW: 2.4.1 (proposed by SEO)</a:t>
            </a:r>
            <a:endParaRPr/>
          </a:p>
        </p:txBody>
      </p:sp>
      <p:sp>
        <p:nvSpPr>
          <p:cNvPr id="84" name="Google Shape;8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EDF: Environmental Defense Fund  (ww.edf.org)</a:t>
            </a:r>
            <a:endParaRPr/>
          </a:p>
        </p:txBody>
      </p:sp>
      <p:sp>
        <p:nvSpPr>
          <p:cNvPr id="109" name="Google Shape;10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245647" y="4284963"/>
            <a:ext cx="8655238" cy="2923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JAXA EO Strategy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b="1" lang="en-AU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EO Strategy Workshop, 4 Jul 2018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Symbios_white.png" id="25" name="Google Shape;2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5647" y="894099"/>
            <a:ext cx="2272548" cy="764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33" name="Google Shape;33;p5"/>
          <p:cNvSpPr txBox="1"/>
          <p:nvPr/>
        </p:nvSpPr>
        <p:spPr>
          <a:xfrm>
            <a:off x="245647" y="4284963"/>
            <a:ext cx="8655238" cy="2923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JAXA EO Strategy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b="1" lang="en-AU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EO Strategy Workshop, 4 Jul 2018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Symbios_white.png" id="34" name="Google Shape;3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5647" y="894099"/>
            <a:ext cx="2272548" cy="764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" type="body"/>
          </p:nvPr>
        </p:nvSpPr>
        <p:spPr>
          <a:xfrm>
            <a:off x="628650" y="1861457"/>
            <a:ext cx="373107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784271" y="1861456"/>
            <a:ext cx="373107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628650" y="930729"/>
            <a:ext cx="7886700" cy="759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" type="body"/>
          </p:nvPr>
        </p:nvSpPr>
        <p:spPr>
          <a:xfrm>
            <a:off x="350838" y="2305050"/>
            <a:ext cx="8329612" cy="412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type="title"/>
          </p:nvPr>
        </p:nvSpPr>
        <p:spPr>
          <a:xfrm>
            <a:off x="350838" y="1089060"/>
            <a:ext cx="8329612" cy="1015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4073322"/>
            <a:ext cx="9144000" cy="2784677"/>
          </a:xfrm>
          <a:prstGeom prst="rect">
            <a:avLst/>
          </a:prstGeom>
          <a:solidFill>
            <a:srgbClr val="08497C">
              <a:alpha val="7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/>
        </p:nvSpPr>
        <p:spPr>
          <a:xfrm>
            <a:off x="8669117" y="6426240"/>
            <a:ext cx="4593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21362" y="-111960"/>
            <a:ext cx="1950767" cy="122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0773" y="286481"/>
            <a:ext cx="1078041" cy="42684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0" y="4073322"/>
            <a:ext cx="9144000" cy="2784677"/>
          </a:xfrm>
          <a:prstGeom prst="rect">
            <a:avLst/>
          </a:prstGeom>
          <a:solidFill>
            <a:srgbClr val="08497C">
              <a:alpha val="7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/>
        </p:nvSpPr>
        <p:spPr>
          <a:xfrm>
            <a:off x="245647" y="4284963"/>
            <a:ext cx="7395374" cy="3385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ESA SIT Chairmanship Priorities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8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 Technical Workshop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 2021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64"/>
            <a:ext cx="1950767" cy="122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7496" y="392956"/>
            <a:ext cx="1078041" cy="42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344870" y="1451554"/>
            <a:ext cx="7401254" cy="4707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AU"/>
              <a:t>Significant CEOS investment already in Future Data Architectures (FDA), Open Data Cube, Analysis Ready Data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AU"/>
              <a:t>New platforms, new software tools (e.g. AI, Machine Learning), more cloud storage on the cards for both public and private EO programmes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AU"/>
              <a:t>New opportunities for new applications and new users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</a:pPr>
            <a:r>
              <a:rPr lang="en-AU">
                <a:solidFill>
                  <a:schemeClr val="accent3"/>
                </a:solidFill>
              </a:rPr>
              <a:t>CEOS agencies can reflect on opportunities for maximum interoperability and user ease for space agency data and analytics in the cloud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</a:pPr>
            <a:r>
              <a:rPr lang="en-AU">
                <a:solidFill>
                  <a:schemeClr val="accent3"/>
                </a:solidFill>
              </a:rPr>
              <a:t>Forward thinking to ensure continued competitiveness and relevance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b="1"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849664" y="4531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1602223" y="31558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462579" y="291350"/>
            <a:ext cx="475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data techniques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344870" y="1451554"/>
            <a:ext cx="7401254" cy="4707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AU"/>
              <a:t>SIT-37 (ESRIN): 28 March – 1 April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AU"/>
              <a:t>SIT-TW-22 (ESRIN):	12 – 16 September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</a:pPr>
            <a:r>
              <a:rPr lang="en-AU">
                <a:solidFill>
                  <a:schemeClr val="accent3"/>
                </a:solidFill>
              </a:rPr>
              <a:t>Both dates and format are TBC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b="1"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 txBox="1"/>
          <p:nvPr/>
        </p:nvSpPr>
        <p:spPr>
          <a:xfrm>
            <a:off x="849664" y="4531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1602223" y="31558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462570" y="291347"/>
            <a:ext cx="39421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2022 Dates for your Calendars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/>
        </p:nvSpPr>
        <p:spPr>
          <a:xfrm>
            <a:off x="604434" y="475023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245647" y="4284963"/>
            <a:ext cx="865523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115" y="4507698"/>
            <a:ext cx="1950767" cy="122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0611" y="4898390"/>
            <a:ext cx="1078041" cy="42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353240" y="1364288"/>
            <a:ext cx="8313872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</a:pPr>
            <a:r>
              <a:rPr lang="en-AU" sz="3200">
                <a:solidFill>
                  <a:schemeClr val="accent3"/>
                </a:solidFill>
              </a:rPr>
              <a:t>WHAT do we want to do?</a:t>
            </a:r>
            <a:endParaRPr/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en-AU" sz="2400"/>
              <a:t>Focus on global challenges with </a:t>
            </a:r>
            <a:r>
              <a:rPr lang="en-AU" sz="2400">
                <a:solidFill>
                  <a:schemeClr val="accent3"/>
                </a:solidFill>
              </a:rPr>
              <a:t>strong UN mandates</a:t>
            </a:r>
            <a:r>
              <a:rPr lang="en-AU" sz="2400"/>
              <a:t>, </a:t>
            </a:r>
            <a:r>
              <a:rPr lang="en-AU" sz="2400">
                <a:solidFill>
                  <a:schemeClr val="accent3"/>
                </a:solidFill>
              </a:rPr>
              <a:t>GEO support, </a:t>
            </a:r>
            <a:r>
              <a:rPr lang="en-AU" sz="2400"/>
              <a:t>and </a:t>
            </a:r>
            <a:r>
              <a:rPr lang="en-AU" sz="2400">
                <a:solidFill>
                  <a:schemeClr val="accent3"/>
                </a:solidFill>
              </a:rPr>
              <a:t>high relevance for satellite EO</a:t>
            </a:r>
            <a:endParaRPr/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</a:pPr>
            <a:r>
              <a:rPr lang="en-AU" sz="3200">
                <a:solidFill>
                  <a:schemeClr val="accent3"/>
                </a:solidFill>
              </a:rPr>
              <a:t>HOW do we want to do it?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en-AU" sz="2400"/>
              <a:t>Exploring how CEOS can employ </a:t>
            </a:r>
            <a:r>
              <a:rPr lang="en-AU" sz="2400">
                <a:solidFill>
                  <a:schemeClr val="accent3"/>
                </a:solidFill>
              </a:rPr>
              <a:t>new geometries with industry, new missions,</a:t>
            </a:r>
            <a:r>
              <a:rPr lang="en-AU" sz="2400"/>
              <a:t> and </a:t>
            </a:r>
            <a:r>
              <a:rPr lang="en-AU" sz="2400">
                <a:solidFill>
                  <a:schemeClr val="accent3"/>
                </a:solidFill>
              </a:rPr>
              <a:t>new data and analysis techniques </a:t>
            </a:r>
            <a:r>
              <a:rPr lang="en-AU" sz="2400"/>
              <a:t>for maximum impact and continued relevance in a changing sector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0" name="Google Shape;60;p11"/>
          <p:cNvSpPr txBox="1"/>
          <p:nvPr/>
        </p:nvSpPr>
        <p:spPr>
          <a:xfrm>
            <a:off x="849664" y="4531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1"/>
          <p:cNvSpPr txBox="1"/>
          <p:nvPr/>
        </p:nvSpPr>
        <p:spPr>
          <a:xfrm>
            <a:off x="1602223" y="31558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1"/>
          <p:cNvSpPr txBox="1"/>
          <p:nvPr/>
        </p:nvSpPr>
        <p:spPr>
          <a:xfrm>
            <a:off x="462578" y="291350"/>
            <a:ext cx="399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 Term Priorities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344869" y="1264024"/>
            <a:ext cx="8512259" cy="489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AU"/>
              <a:t>Strong UN mandates, GEO support, and high relevance for EO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–"/>
            </a:pPr>
            <a:r>
              <a:rPr b="1" lang="en-AU">
                <a:solidFill>
                  <a:schemeClr val="accent3"/>
                </a:solidFill>
              </a:rPr>
              <a:t>Climate &amp; Carbon </a:t>
            </a:r>
            <a:r>
              <a:rPr b="1" lang="en-AU"/>
              <a:t>(UNFCCC, Paris Agreement and the GST)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–"/>
            </a:pPr>
            <a:r>
              <a:rPr b="1" lang="en-AU">
                <a:solidFill>
                  <a:schemeClr val="accent3"/>
                </a:solidFill>
              </a:rPr>
              <a:t>Sustainable Development Goals </a:t>
            </a:r>
            <a:r>
              <a:rPr b="1" lang="en-AU"/>
              <a:t>(2030 Agenda)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–"/>
            </a:pPr>
            <a:r>
              <a:rPr b="1" lang="en-AU">
                <a:solidFill>
                  <a:schemeClr val="accent3"/>
                </a:solidFill>
              </a:rPr>
              <a:t>Disaster Risk Reduction </a:t>
            </a:r>
            <a:r>
              <a:rPr b="1" lang="en-AU"/>
              <a:t>(Sendai Framework)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AU"/>
              <a:t>We will track the emerging (4</a:t>
            </a:r>
            <a:r>
              <a:rPr baseline="30000" lang="en-AU"/>
              <a:t>th</a:t>
            </a:r>
            <a:r>
              <a:rPr lang="en-AU"/>
              <a:t>) GEO priority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–"/>
            </a:pPr>
            <a:r>
              <a:rPr b="1" lang="en-AU">
                <a:solidFill>
                  <a:schemeClr val="accent3"/>
                </a:solidFill>
              </a:rPr>
              <a:t>Resilient Cities &amp; Human Settlements </a:t>
            </a:r>
            <a:r>
              <a:rPr b="1" lang="en-AU"/>
              <a:t>(New Urban Agenda 2016, SDG #11)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AU"/>
              <a:t>And ensure support for ongoing CEOS thematic observing strategies, such as COVERAGE, COAST and our VCs  (e.g. GEO Blue Planet &amp; SDG 14.1 eutrophication)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b="1">
              <a:solidFill>
                <a:schemeClr val="accent3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</a:pPr>
            <a:r>
              <a:rPr b="1" lang="en-AU">
                <a:solidFill>
                  <a:schemeClr val="accent3"/>
                </a:solidFill>
              </a:rPr>
              <a:t>Outcome focused term with SIT and TW agendas supporting our 2-year targets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b="1">
              <a:solidFill>
                <a:schemeClr val="accent3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</a:pPr>
            <a:r>
              <a:rPr b="1" lang="en-AU">
                <a:solidFill>
                  <a:schemeClr val="accent3"/>
                </a:solidFill>
              </a:rPr>
              <a:t>Success in these thematic priorities will translate into opportunities for engaging new users not familiar with EO from space, on these and other themes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9" name="Google Shape;69;p12"/>
          <p:cNvSpPr txBox="1"/>
          <p:nvPr/>
        </p:nvSpPr>
        <p:spPr>
          <a:xfrm>
            <a:off x="849664" y="4531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2"/>
          <p:cNvSpPr txBox="1"/>
          <p:nvPr/>
        </p:nvSpPr>
        <p:spPr>
          <a:xfrm>
            <a:off x="1602223" y="31558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2"/>
          <p:cNvSpPr txBox="1"/>
          <p:nvPr/>
        </p:nvSpPr>
        <p:spPr>
          <a:xfrm>
            <a:off x="462579" y="291350"/>
            <a:ext cx="441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Thematic Priorities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/>
        </p:nvSpPr>
        <p:spPr>
          <a:xfrm>
            <a:off x="849664" y="4531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1602223" y="31558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02132" y="130923"/>
            <a:ext cx="599386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 to Global Challenges –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&amp; Carbon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b="5093" l="0" r="5977" t="13877"/>
          <a:stretch/>
        </p:blipFill>
        <p:spPr>
          <a:xfrm>
            <a:off x="269515" y="1191817"/>
            <a:ext cx="8112485" cy="5066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/>
        </p:nvSpPr>
        <p:spPr>
          <a:xfrm>
            <a:off x="849664" y="4531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1602223" y="31558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462576" y="291350"/>
            <a:ext cx="583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 to Global Challenges – SDGs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17465"/>
          <a:stretch/>
        </p:blipFill>
        <p:spPr>
          <a:xfrm>
            <a:off x="625804" y="1191818"/>
            <a:ext cx="7892392" cy="4898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/>
        </p:nvSpPr>
        <p:spPr>
          <a:xfrm>
            <a:off x="849664" y="4531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1602223" y="31558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59800" y="245400"/>
            <a:ext cx="669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 to Global Challenges – Disasters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3722" l="0" r="5261" t="13670"/>
          <a:stretch/>
        </p:blipFill>
        <p:spPr>
          <a:xfrm>
            <a:off x="305293" y="984292"/>
            <a:ext cx="8346177" cy="5274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344869" y="1451554"/>
            <a:ext cx="8525861" cy="4707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</a:pPr>
            <a:r>
              <a:rPr lang="en-AU" sz="2400">
                <a:solidFill>
                  <a:schemeClr val="accent3"/>
                </a:solidFill>
              </a:rPr>
              <a:t>Improve CEOS support to global challenges with 3 lines of action: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AU"/>
              <a:t>New geometries for space agencies and CEOS with New Space companies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AU"/>
              <a:t>New mission needs and users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AU"/>
              <a:t>New data techniques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b="1"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849664" y="4531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602223" y="31558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462576" y="291350"/>
            <a:ext cx="58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 Term Priorities – Forward looking!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344869" y="1451554"/>
            <a:ext cx="8525861" cy="4707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AU"/>
              <a:t>Governments are integrating new arrangements with Space 2.0 firms into their satellite EO programme planning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</a:pPr>
            <a:r>
              <a:rPr lang="en-AU"/>
              <a:t>Expected mutual benefits, added-value and the duality / complementarity of the missions operated by both New Space and Space Agencies.</a:t>
            </a:r>
            <a:endParaRPr/>
          </a:p>
          <a:p>
            <a:pPr indent="-171450" lvl="1" marL="74295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AU"/>
              <a:t>CEOS must keep up and consider implications for its thematic observation strategies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</a:pPr>
            <a:r>
              <a:rPr lang="en-AU"/>
              <a:t>Opportunity for GEO role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AU"/>
              <a:t>Exchange of experience and ideas, lessons learned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AU"/>
              <a:t>International Methane Emissions Observatory (with GHGSat/EDF) invited to TW 2021 by Australian SIT Chair Team 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b="1"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849664" y="4531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1602223" y="31558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440201" y="164550"/>
            <a:ext cx="524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geometries with New Space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344870" y="1451554"/>
            <a:ext cx="7401254" cy="4707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AU"/>
              <a:t>CEOS agency programmes and EO technologies continue to evolve in order to improve the service to the user community.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AU"/>
              <a:t>We would like to provide greater opportunities for agencies to report on and seek feedback on their candidate missions and concepts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AU"/>
              <a:t>ESA would like to explain the Copernicus missions (Expansion, Extension, Contributing) to CEOS Working Teams and agencies to seek feedback on their utility for the CEOS thematic observing strategies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AU"/>
              <a:t>And explore potential new collaborations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b="1"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849664" y="4531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1602223" y="31558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462577" y="291350"/>
            <a:ext cx="525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mission needs and users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ymbio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ivid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