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4"/>
  </p:sldMasterIdLst>
  <p:notesMasterIdLst>
    <p:notesMasterId r:id="rId22"/>
  </p:notesMasterIdLst>
  <p:sldIdLst>
    <p:sldId id="1507" r:id="rId5"/>
    <p:sldId id="1535" r:id="rId6"/>
    <p:sldId id="1494" r:id="rId7"/>
    <p:sldId id="1527" r:id="rId8"/>
    <p:sldId id="1528" r:id="rId9"/>
    <p:sldId id="1525" r:id="rId10"/>
    <p:sldId id="1533" r:id="rId11"/>
    <p:sldId id="1524" r:id="rId12"/>
    <p:sldId id="1526" r:id="rId13"/>
    <p:sldId id="1538" r:id="rId14"/>
    <p:sldId id="1530" r:id="rId15"/>
    <p:sldId id="1531" r:id="rId16"/>
    <p:sldId id="1537" r:id="rId17"/>
    <p:sldId id="1534" r:id="rId18"/>
    <p:sldId id="1536" r:id="rId19"/>
    <p:sldId id="1270" r:id="rId20"/>
    <p:sldId id="1532" r:id="rId2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AAE"/>
    <a:srgbClr val="0C89A0"/>
    <a:srgbClr val="1C9DDA"/>
    <a:srgbClr val="FF9A20"/>
    <a:srgbClr val="D1E5EE"/>
    <a:srgbClr val="9AC6DA"/>
    <a:srgbClr val="005BAE"/>
    <a:srgbClr val="005CAA"/>
    <a:srgbClr val="34A2C9"/>
    <a:srgbClr val="B8D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2CAFA3-D122-4E27-AAB1-E8ACF7BCF62F}" v="3" dt="2021-09-15T06:53:39.5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79" autoAdjust="0"/>
    <p:restoredTop sz="91156" autoAdjust="0"/>
  </p:normalViewPr>
  <p:slideViewPr>
    <p:cSldViewPr snapToGrid="0" snapToObjects="1">
      <p:cViewPr varScale="1">
        <p:scale>
          <a:sx n="71" d="100"/>
          <a:sy n="71" d="100"/>
        </p:scale>
        <p:origin x="232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hony Rea" userId="f7db64ea-5921-4a28-903c-d71b9d9673fb" providerId="ADAL" clId="{0D2CAFA3-D122-4E27-AAB1-E8ACF7BCF62F}"/>
    <pc:docChg chg="addSld modSld">
      <pc:chgData name="Anthony Rea" userId="f7db64ea-5921-4a28-903c-d71b9d9673fb" providerId="ADAL" clId="{0D2CAFA3-D122-4E27-AAB1-E8ACF7BCF62F}" dt="2021-09-15T06:53:39.582" v="2"/>
      <pc:docMkLst>
        <pc:docMk/>
      </pc:docMkLst>
      <pc:sldChg chg="add">
        <pc:chgData name="Anthony Rea" userId="f7db64ea-5921-4a28-903c-d71b9d9673fb" providerId="ADAL" clId="{0D2CAFA3-D122-4E27-AAB1-E8ACF7BCF62F}" dt="2021-09-15T06:53:39.582" v="2"/>
        <pc:sldMkLst>
          <pc:docMk/>
          <pc:sldMk cId="1508464320" sldId="1270"/>
        </pc:sldMkLst>
      </pc:sldChg>
      <pc:sldChg chg="addSp delSp">
        <pc:chgData name="Anthony Rea" userId="f7db64ea-5921-4a28-903c-d71b9d9673fb" providerId="ADAL" clId="{0D2CAFA3-D122-4E27-AAB1-E8ACF7BCF62F}" dt="2021-09-15T06:52:46.456" v="1"/>
        <pc:sldMkLst>
          <pc:docMk/>
          <pc:sldMk cId="3240821465" sldId="1536"/>
        </pc:sldMkLst>
        <pc:picChg chg="add del">
          <ac:chgData name="Anthony Rea" userId="f7db64ea-5921-4a28-903c-d71b9d9673fb" providerId="ADAL" clId="{0D2CAFA3-D122-4E27-AAB1-E8ACF7BCF62F}" dt="2021-09-15T06:52:46.456" v="1"/>
          <ac:picMkLst>
            <pc:docMk/>
            <pc:sldMk cId="3240821465" sldId="1536"/>
            <ac:picMk id="1030" creationId="{4CE49DE1-C8A0-41C7-978C-DCBA4085133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93C2A2-9095-5443-A0C4-100A22C7EE94}" type="doc">
      <dgm:prSet loTypeId="urn:microsoft.com/office/officeart/2005/8/layout/arrow2" loCatId="" qsTypeId="urn:microsoft.com/office/officeart/2005/8/quickstyle/simple1" qsCatId="simple" csTypeId="urn:microsoft.com/office/officeart/2005/8/colors/accent1_2" csCatId="accent1" phldr="1"/>
      <dgm:spPr/>
    </dgm:pt>
    <dgm:pt modelId="{4C279047-6A96-A041-9213-250D7BB5A804}">
      <dgm:prSet phldrT="[Text]"/>
      <dgm:spPr/>
      <dgm:t>
        <a:bodyPr/>
        <a:lstStyle/>
        <a:p>
          <a:r>
            <a:rPr lang="en-GB" dirty="0"/>
            <a:t>Understanding and predicting global climate change</a:t>
          </a:r>
        </a:p>
      </dgm:t>
    </dgm:pt>
    <dgm:pt modelId="{53E0BB53-E83D-EB4B-8C7C-799DB2AFBFE1}" type="parTrans" cxnId="{BBCA9E6D-A41A-104F-8299-E4780C41F9F8}">
      <dgm:prSet/>
      <dgm:spPr/>
      <dgm:t>
        <a:bodyPr/>
        <a:lstStyle/>
        <a:p>
          <a:endParaRPr lang="en-GB"/>
        </a:p>
      </dgm:t>
    </dgm:pt>
    <dgm:pt modelId="{B5DE8F03-8591-8B45-975B-E6A94F9C463C}" type="sibTrans" cxnId="{BBCA9E6D-A41A-104F-8299-E4780C41F9F8}">
      <dgm:prSet/>
      <dgm:spPr/>
      <dgm:t>
        <a:bodyPr/>
        <a:lstStyle/>
        <a:p>
          <a:endParaRPr lang="en-GB"/>
        </a:p>
      </dgm:t>
    </dgm:pt>
    <dgm:pt modelId="{E1EE08EB-78E3-0748-B619-A294C4AD4632}">
      <dgm:prSet phldrT="[Text]"/>
      <dgm:spPr/>
      <dgm:t>
        <a:bodyPr/>
        <a:lstStyle/>
        <a:p>
          <a:r>
            <a:rPr lang="en-GB" dirty="0"/>
            <a:t>Attributing Climate Change to Human Activities</a:t>
          </a:r>
        </a:p>
      </dgm:t>
    </dgm:pt>
    <dgm:pt modelId="{59E34204-1C8F-BE49-A6AE-040156E89947}" type="parTrans" cxnId="{11117A0E-6812-EE4C-B127-A5A81DABB39C}">
      <dgm:prSet/>
      <dgm:spPr/>
      <dgm:t>
        <a:bodyPr/>
        <a:lstStyle/>
        <a:p>
          <a:endParaRPr lang="en-GB"/>
        </a:p>
      </dgm:t>
    </dgm:pt>
    <dgm:pt modelId="{1DDF56DF-AA99-A047-9DC3-95E7BF716962}" type="sibTrans" cxnId="{11117A0E-6812-EE4C-B127-A5A81DABB39C}">
      <dgm:prSet/>
      <dgm:spPr/>
      <dgm:t>
        <a:bodyPr/>
        <a:lstStyle/>
        <a:p>
          <a:endParaRPr lang="en-GB"/>
        </a:p>
      </dgm:t>
    </dgm:pt>
    <dgm:pt modelId="{9032D22A-B577-5940-9A74-1F85C53701FE}">
      <dgm:prSet phldrT="[Text]"/>
      <dgm:spPr/>
      <dgm:t>
        <a:bodyPr/>
        <a:lstStyle/>
        <a:p>
          <a:r>
            <a:rPr lang="en-GB" dirty="0"/>
            <a:t>Supporting Climate Services, Adaptation and Mitigation</a:t>
          </a:r>
        </a:p>
      </dgm:t>
    </dgm:pt>
    <dgm:pt modelId="{133363AB-219E-9B44-B1C3-2AD7CA3FA66E}" type="parTrans" cxnId="{C1EADA86-DAAA-F948-A790-F22C491F3F9D}">
      <dgm:prSet/>
      <dgm:spPr/>
      <dgm:t>
        <a:bodyPr/>
        <a:lstStyle/>
        <a:p>
          <a:endParaRPr lang="en-GB"/>
        </a:p>
      </dgm:t>
    </dgm:pt>
    <dgm:pt modelId="{61CEF983-47D0-2446-9D08-367854D3A304}" type="sibTrans" cxnId="{C1EADA86-DAAA-F948-A790-F22C491F3F9D}">
      <dgm:prSet/>
      <dgm:spPr/>
      <dgm:t>
        <a:bodyPr/>
        <a:lstStyle/>
        <a:p>
          <a:endParaRPr lang="en-GB"/>
        </a:p>
      </dgm:t>
    </dgm:pt>
    <dgm:pt modelId="{E57FA8C7-E648-2B4E-A291-274907F219CD}">
      <dgm:prSet phldrT="[Text]"/>
      <dgm:spPr/>
      <dgm:t>
        <a:bodyPr/>
        <a:lstStyle/>
        <a:p>
          <a:r>
            <a:rPr lang="en-GB" dirty="0"/>
            <a:t>Climate monitoring</a:t>
          </a:r>
        </a:p>
      </dgm:t>
    </dgm:pt>
    <dgm:pt modelId="{592DCA73-EE72-ED42-97E2-0F589CF2BDBA}" type="parTrans" cxnId="{9A03C832-3047-5F41-80EC-93C5F036BE4A}">
      <dgm:prSet/>
      <dgm:spPr/>
      <dgm:t>
        <a:bodyPr/>
        <a:lstStyle/>
        <a:p>
          <a:endParaRPr lang="en-GB"/>
        </a:p>
      </dgm:t>
    </dgm:pt>
    <dgm:pt modelId="{E24F2673-3FB4-734F-A1E8-7AD43331ED56}" type="sibTrans" cxnId="{9A03C832-3047-5F41-80EC-93C5F036BE4A}">
      <dgm:prSet/>
      <dgm:spPr/>
      <dgm:t>
        <a:bodyPr/>
        <a:lstStyle/>
        <a:p>
          <a:endParaRPr lang="en-GB"/>
        </a:p>
      </dgm:t>
    </dgm:pt>
    <dgm:pt modelId="{71BC616A-E928-E946-B3F9-62932BFBFA27}" type="pres">
      <dgm:prSet presAssocID="{2193C2A2-9095-5443-A0C4-100A22C7EE94}" presName="arrowDiagram" presStyleCnt="0">
        <dgm:presLayoutVars>
          <dgm:chMax val="5"/>
          <dgm:dir/>
          <dgm:resizeHandles val="exact"/>
        </dgm:presLayoutVars>
      </dgm:prSet>
      <dgm:spPr/>
    </dgm:pt>
    <dgm:pt modelId="{0AC932E8-BE6A-914A-A2D9-69A0D7383345}" type="pres">
      <dgm:prSet presAssocID="{2193C2A2-9095-5443-A0C4-100A22C7EE94}" presName="arrow" presStyleLbl="bgShp" presStyleIdx="0" presStyleCnt="1" custScaleY="143899"/>
      <dgm:spPr>
        <a:solidFill>
          <a:srgbClr val="1F5AAE">
            <a:alpha val="44477"/>
          </a:srgbClr>
        </a:solidFill>
      </dgm:spPr>
    </dgm:pt>
    <dgm:pt modelId="{6D2609DB-CE56-FD42-AC4D-2C42A97B1BA8}" type="pres">
      <dgm:prSet presAssocID="{2193C2A2-9095-5443-A0C4-100A22C7EE94}" presName="arrowDiagram4" presStyleCnt="0"/>
      <dgm:spPr/>
    </dgm:pt>
    <dgm:pt modelId="{F464C258-714A-124E-8FF5-665FB9C6D2ED}" type="pres">
      <dgm:prSet presAssocID="{E57FA8C7-E648-2B4E-A291-274907F219CD}" presName="bullet4a" presStyleLbl="node1" presStyleIdx="0" presStyleCnt="4" custLinFactY="100000" custLinFactNeighborX="18815" custLinFactNeighborY="139891"/>
      <dgm:spPr>
        <a:solidFill>
          <a:srgbClr val="1F5AAE"/>
        </a:solidFill>
      </dgm:spPr>
    </dgm:pt>
    <dgm:pt modelId="{3711E282-F479-E242-880D-A4DCDE0CF391}" type="pres">
      <dgm:prSet presAssocID="{E57FA8C7-E648-2B4E-A291-274907F219CD}" presName="textBox4a" presStyleLbl="revTx" presStyleIdx="0" presStyleCnt="4" custLinFactNeighborX="2531" custLinFactNeighborY="37092">
        <dgm:presLayoutVars>
          <dgm:bulletEnabled val="1"/>
        </dgm:presLayoutVars>
      </dgm:prSet>
      <dgm:spPr/>
    </dgm:pt>
    <dgm:pt modelId="{BF7B8E1E-2AFD-204E-A8C3-6C9EEF077403}" type="pres">
      <dgm:prSet presAssocID="{4C279047-6A96-A041-9213-250D7BB5A804}" presName="bullet4b" presStyleLbl="node1" presStyleIdx="1" presStyleCnt="4"/>
      <dgm:spPr>
        <a:solidFill>
          <a:srgbClr val="0C89A0"/>
        </a:solidFill>
      </dgm:spPr>
    </dgm:pt>
    <dgm:pt modelId="{D325B998-43F0-2443-8B54-3449A2EE883D}" type="pres">
      <dgm:prSet presAssocID="{4C279047-6A96-A041-9213-250D7BB5A804}" presName="textBox4b" presStyleLbl="revTx" presStyleIdx="1" presStyleCnt="4">
        <dgm:presLayoutVars>
          <dgm:bulletEnabled val="1"/>
        </dgm:presLayoutVars>
      </dgm:prSet>
      <dgm:spPr/>
    </dgm:pt>
    <dgm:pt modelId="{03F3D51D-0EAC-3E4C-954B-A31628BB1220}" type="pres">
      <dgm:prSet presAssocID="{E1EE08EB-78E3-0748-B619-A294C4AD4632}" presName="bullet4c" presStyleLbl="node1" presStyleIdx="2" presStyleCnt="4" custLinFactNeighborX="-14289" custLinFactNeighborY="-67361"/>
      <dgm:spPr>
        <a:solidFill>
          <a:srgbClr val="FF9A20"/>
        </a:solidFill>
      </dgm:spPr>
    </dgm:pt>
    <dgm:pt modelId="{88059729-BD2A-7843-AEBA-80552ABCBD96}" type="pres">
      <dgm:prSet presAssocID="{E1EE08EB-78E3-0748-B619-A294C4AD4632}" presName="textBox4c" presStyleLbl="revTx" presStyleIdx="2" presStyleCnt="4" custLinFactNeighborX="-3606" custLinFactNeighborY="-9243">
        <dgm:presLayoutVars>
          <dgm:bulletEnabled val="1"/>
        </dgm:presLayoutVars>
      </dgm:prSet>
      <dgm:spPr/>
    </dgm:pt>
    <dgm:pt modelId="{AD8F4250-59FF-5544-9149-D0AEB9015E24}" type="pres">
      <dgm:prSet presAssocID="{9032D22A-B577-5940-9A74-1F85C53701FE}" presName="bullet4d" presStyleLbl="node1" presStyleIdx="3" presStyleCnt="4" custLinFactNeighborX="-4571" custLinFactNeighborY="-99044"/>
      <dgm:spPr>
        <a:solidFill>
          <a:srgbClr val="1C9DDA"/>
        </a:solidFill>
      </dgm:spPr>
    </dgm:pt>
    <dgm:pt modelId="{064560AF-3D65-D543-B9EE-8A9B3D76A1C9}" type="pres">
      <dgm:prSet presAssocID="{9032D22A-B577-5940-9A74-1F85C53701FE}" presName="textBox4d" presStyleLbl="revTx" presStyleIdx="3" presStyleCnt="4" custLinFactNeighborX="-1545" custLinFactNeighborY="-15692">
        <dgm:presLayoutVars>
          <dgm:bulletEnabled val="1"/>
        </dgm:presLayoutVars>
      </dgm:prSet>
      <dgm:spPr/>
    </dgm:pt>
  </dgm:ptLst>
  <dgm:cxnLst>
    <dgm:cxn modelId="{11117A0E-6812-EE4C-B127-A5A81DABB39C}" srcId="{2193C2A2-9095-5443-A0C4-100A22C7EE94}" destId="{E1EE08EB-78E3-0748-B619-A294C4AD4632}" srcOrd="2" destOrd="0" parTransId="{59E34204-1C8F-BE49-A6AE-040156E89947}" sibTransId="{1DDF56DF-AA99-A047-9DC3-95E7BF716962}"/>
    <dgm:cxn modelId="{7C6F392C-E94A-1D40-9FB0-2B9D7DF752C5}" type="presOf" srcId="{2193C2A2-9095-5443-A0C4-100A22C7EE94}" destId="{71BC616A-E928-E946-B3F9-62932BFBFA27}" srcOrd="0" destOrd="0" presId="urn:microsoft.com/office/officeart/2005/8/layout/arrow2"/>
    <dgm:cxn modelId="{9A03C832-3047-5F41-80EC-93C5F036BE4A}" srcId="{2193C2A2-9095-5443-A0C4-100A22C7EE94}" destId="{E57FA8C7-E648-2B4E-A291-274907F219CD}" srcOrd="0" destOrd="0" parTransId="{592DCA73-EE72-ED42-97E2-0F589CF2BDBA}" sibTransId="{E24F2673-3FB4-734F-A1E8-7AD43331ED56}"/>
    <dgm:cxn modelId="{5C5A5064-C219-4A4F-9D11-90039D2F98E8}" type="presOf" srcId="{9032D22A-B577-5940-9A74-1F85C53701FE}" destId="{064560AF-3D65-D543-B9EE-8A9B3D76A1C9}" srcOrd="0" destOrd="0" presId="urn:microsoft.com/office/officeart/2005/8/layout/arrow2"/>
    <dgm:cxn modelId="{7D853845-259E-6140-A6FC-7D02030AFC3C}" type="presOf" srcId="{4C279047-6A96-A041-9213-250D7BB5A804}" destId="{D325B998-43F0-2443-8B54-3449A2EE883D}" srcOrd="0" destOrd="0" presId="urn:microsoft.com/office/officeart/2005/8/layout/arrow2"/>
    <dgm:cxn modelId="{BBCA9E6D-A41A-104F-8299-E4780C41F9F8}" srcId="{2193C2A2-9095-5443-A0C4-100A22C7EE94}" destId="{4C279047-6A96-A041-9213-250D7BB5A804}" srcOrd="1" destOrd="0" parTransId="{53E0BB53-E83D-EB4B-8C7C-799DB2AFBFE1}" sibTransId="{B5DE8F03-8591-8B45-975B-E6A94F9C463C}"/>
    <dgm:cxn modelId="{C1EADA86-DAAA-F948-A790-F22C491F3F9D}" srcId="{2193C2A2-9095-5443-A0C4-100A22C7EE94}" destId="{9032D22A-B577-5940-9A74-1F85C53701FE}" srcOrd="3" destOrd="0" parTransId="{133363AB-219E-9B44-B1C3-2AD7CA3FA66E}" sibTransId="{61CEF983-47D0-2446-9D08-367854D3A304}"/>
    <dgm:cxn modelId="{28161FA3-6144-E746-ADCF-C99A5DC53B78}" type="presOf" srcId="{E57FA8C7-E648-2B4E-A291-274907F219CD}" destId="{3711E282-F479-E242-880D-A4DCDE0CF391}" srcOrd="0" destOrd="0" presId="urn:microsoft.com/office/officeart/2005/8/layout/arrow2"/>
    <dgm:cxn modelId="{20F70DB0-2CEC-8F4F-9A83-C8DA73E67311}" type="presOf" srcId="{E1EE08EB-78E3-0748-B619-A294C4AD4632}" destId="{88059729-BD2A-7843-AEBA-80552ABCBD96}" srcOrd="0" destOrd="0" presId="urn:microsoft.com/office/officeart/2005/8/layout/arrow2"/>
    <dgm:cxn modelId="{F888B198-5D5B-4449-9661-4FA012443654}" type="presParOf" srcId="{71BC616A-E928-E946-B3F9-62932BFBFA27}" destId="{0AC932E8-BE6A-914A-A2D9-69A0D7383345}" srcOrd="0" destOrd="0" presId="urn:microsoft.com/office/officeart/2005/8/layout/arrow2"/>
    <dgm:cxn modelId="{5DD6C412-577C-364C-BC78-112B9A5B3627}" type="presParOf" srcId="{71BC616A-E928-E946-B3F9-62932BFBFA27}" destId="{6D2609DB-CE56-FD42-AC4D-2C42A97B1BA8}" srcOrd="1" destOrd="0" presId="urn:microsoft.com/office/officeart/2005/8/layout/arrow2"/>
    <dgm:cxn modelId="{B080EB60-D9F6-DA47-B0B9-D7C072EE81C8}" type="presParOf" srcId="{6D2609DB-CE56-FD42-AC4D-2C42A97B1BA8}" destId="{F464C258-714A-124E-8FF5-665FB9C6D2ED}" srcOrd="0" destOrd="0" presId="urn:microsoft.com/office/officeart/2005/8/layout/arrow2"/>
    <dgm:cxn modelId="{489EAD22-1EF2-AC4C-B491-4F0642DC4773}" type="presParOf" srcId="{6D2609DB-CE56-FD42-AC4D-2C42A97B1BA8}" destId="{3711E282-F479-E242-880D-A4DCDE0CF391}" srcOrd="1" destOrd="0" presId="urn:microsoft.com/office/officeart/2005/8/layout/arrow2"/>
    <dgm:cxn modelId="{7C7CB0CA-7EE6-1C4E-9DF4-146ED8487887}" type="presParOf" srcId="{6D2609DB-CE56-FD42-AC4D-2C42A97B1BA8}" destId="{BF7B8E1E-2AFD-204E-A8C3-6C9EEF077403}" srcOrd="2" destOrd="0" presId="urn:microsoft.com/office/officeart/2005/8/layout/arrow2"/>
    <dgm:cxn modelId="{B3CAB042-2CF8-9648-8801-199D4D76D812}" type="presParOf" srcId="{6D2609DB-CE56-FD42-AC4D-2C42A97B1BA8}" destId="{D325B998-43F0-2443-8B54-3449A2EE883D}" srcOrd="3" destOrd="0" presId="urn:microsoft.com/office/officeart/2005/8/layout/arrow2"/>
    <dgm:cxn modelId="{1C2F1638-7D7B-1A49-8AB0-1EAAE5C507A0}" type="presParOf" srcId="{6D2609DB-CE56-FD42-AC4D-2C42A97B1BA8}" destId="{03F3D51D-0EAC-3E4C-954B-A31628BB1220}" srcOrd="4" destOrd="0" presId="urn:microsoft.com/office/officeart/2005/8/layout/arrow2"/>
    <dgm:cxn modelId="{18E62726-602B-6046-B58E-DF50E8F661C1}" type="presParOf" srcId="{6D2609DB-CE56-FD42-AC4D-2C42A97B1BA8}" destId="{88059729-BD2A-7843-AEBA-80552ABCBD96}" srcOrd="5" destOrd="0" presId="urn:microsoft.com/office/officeart/2005/8/layout/arrow2"/>
    <dgm:cxn modelId="{DF49C47C-EA08-C048-9818-A4446E5B2DFD}" type="presParOf" srcId="{6D2609DB-CE56-FD42-AC4D-2C42A97B1BA8}" destId="{AD8F4250-59FF-5544-9149-D0AEB9015E24}" srcOrd="6" destOrd="0" presId="urn:microsoft.com/office/officeart/2005/8/layout/arrow2"/>
    <dgm:cxn modelId="{E2565973-1FB9-EE47-845F-2EC46F79067A}" type="presParOf" srcId="{6D2609DB-CE56-FD42-AC4D-2C42A97B1BA8}" destId="{064560AF-3D65-D543-B9EE-8A9B3D76A1C9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7E852F-B421-094E-8E28-A86811D0850C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545EF80-D124-0A49-93AD-0D3EBE5A6EED}">
      <dgm:prSet phldrT="[Text]"/>
      <dgm:spPr>
        <a:solidFill>
          <a:srgbClr val="FF9A20"/>
        </a:solidFill>
      </dgm:spPr>
      <dgm:t>
        <a:bodyPr/>
        <a:lstStyle/>
        <a:p>
          <a:pPr>
            <a:buFont typeface="Symbol" pitchFamily="2" charset="2"/>
            <a:buChar char=""/>
          </a:pPr>
          <a:r>
            <a:rPr lang="en-GB" dirty="0"/>
            <a:t>Satellite observations have improved their coverage spatially, temporally and in terms of observed variables. Satellite data are accessible and well curated. </a:t>
          </a:r>
        </a:p>
      </dgm:t>
    </dgm:pt>
    <dgm:pt modelId="{6E7C1D4C-7128-F344-A891-4CCB0F8CF063}" type="parTrans" cxnId="{96200888-47F7-0B43-9423-19E76237E802}">
      <dgm:prSet/>
      <dgm:spPr/>
      <dgm:t>
        <a:bodyPr/>
        <a:lstStyle/>
        <a:p>
          <a:endParaRPr lang="en-GB"/>
        </a:p>
      </dgm:t>
    </dgm:pt>
    <dgm:pt modelId="{904FE7D4-820B-A642-B5E8-420B13929896}" type="sibTrans" cxnId="{96200888-47F7-0B43-9423-19E76237E802}">
      <dgm:prSet/>
      <dgm:spPr/>
      <dgm:t>
        <a:bodyPr/>
        <a:lstStyle/>
        <a:p>
          <a:endParaRPr lang="en-GB"/>
        </a:p>
      </dgm:t>
    </dgm:pt>
    <dgm:pt modelId="{AAC5933E-D41C-B74F-9852-B12E1835AE08}">
      <dgm:prSet/>
      <dgm:spPr>
        <a:solidFill>
          <a:srgbClr val="1C9DDA"/>
        </a:solidFill>
      </dgm:spPr>
      <dgm:t>
        <a:bodyPr/>
        <a:lstStyle/>
        <a:p>
          <a:pPr>
            <a:buFont typeface="Symbol" pitchFamily="2" charset="2"/>
            <a:buChar char=""/>
          </a:pPr>
          <a:r>
            <a:rPr lang="en-GB" dirty="0"/>
            <a:t>WMO </a:t>
          </a:r>
          <a:r>
            <a:rPr lang="en-GB" u="none" dirty="0"/>
            <a:t>and its Members </a:t>
          </a:r>
          <a:r>
            <a:rPr lang="en-GB" dirty="0"/>
            <a:t>ensure the required long-term monitoring, with established practices and instruments, for many ECVs. </a:t>
          </a:r>
          <a:endParaRPr lang="en-CH" dirty="0"/>
        </a:p>
      </dgm:t>
    </dgm:pt>
    <dgm:pt modelId="{0542AB89-8A71-974A-B7E0-FE4B278CA633}" type="parTrans" cxnId="{E443CC8C-670D-4845-B196-F3E8C1BD00F2}">
      <dgm:prSet/>
      <dgm:spPr/>
      <dgm:t>
        <a:bodyPr/>
        <a:lstStyle/>
        <a:p>
          <a:endParaRPr lang="en-GB"/>
        </a:p>
      </dgm:t>
    </dgm:pt>
    <dgm:pt modelId="{10412116-68DA-AC47-98DE-9AEBFAA59AF6}" type="sibTrans" cxnId="{E443CC8C-670D-4845-B196-F3E8C1BD00F2}">
      <dgm:prSet/>
      <dgm:spPr/>
      <dgm:t>
        <a:bodyPr/>
        <a:lstStyle/>
        <a:p>
          <a:endParaRPr lang="en-GB"/>
        </a:p>
      </dgm:t>
    </dgm:pt>
    <dgm:pt modelId="{83E0D380-059A-6141-96BB-54E530FEB04A}">
      <dgm:prSet/>
      <dgm:spPr>
        <a:solidFill>
          <a:srgbClr val="0C89A0"/>
        </a:solidFill>
      </dgm:spPr>
      <dgm:t>
        <a:bodyPr/>
        <a:lstStyle/>
        <a:p>
          <a:pPr>
            <a:buFont typeface="Symbol" pitchFamily="2" charset="2"/>
            <a:buChar char=""/>
          </a:pPr>
          <a:r>
            <a:rPr lang="en-GB" dirty="0"/>
            <a:t>Most ground-based networks are well managed and archives appropriately stewarded. </a:t>
          </a:r>
          <a:endParaRPr lang="en-CH" dirty="0"/>
        </a:p>
      </dgm:t>
    </dgm:pt>
    <dgm:pt modelId="{F9D83998-3EA4-CB47-B7B0-102F3CFEC5C4}" type="parTrans" cxnId="{6010B886-AE1F-8D43-9019-368FC9E03420}">
      <dgm:prSet/>
      <dgm:spPr/>
      <dgm:t>
        <a:bodyPr/>
        <a:lstStyle/>
        <a:p>
          <a:endParaRPr lang="en-GB"/>
        </a:p>
      </dgm:t>
    </dgm:pt>
    <dgm:pt modelId="{4FCACF9D-84EE-7646-8AA6-8E4BD5BE37C0}" type="sibTrans" cxnId="{6010B886-AE1F-8D43-9019-368FC9E03420}">
      <dgm:prSet/>
      <dgm:spPr/>
      <dgm:t>
        <a:bodyPr/>
        <a:lstStyle/>
        <a:p>
          <a:endParaRPr lang="en-GB"/>
        </a:p>
      </dgm:t>
    </dgm:pt>
    <dgm:pt modelId="{12FD9B6D-969D-D341-AB7E-7BB716B04703}">
      <dgm:prSet/>
      <dgm:spPr>
        <a:solidFill>
          <a:srgbClr val="FF9A20"/>
        </a:solidFill>
      </dgm:spPr>
      <dgm:t>
        <a:bodyPr/>
        <a:lstStyle/>
        <a:p>
          <a:pPr>
            <a:buFont typeface="Symbol" pitchFamily="2" charset="2"/>
            <a:buChar char=""/>
          </a:pPr>
          <a:r>
            <a:rPr lang="en-GB" dirty="0"/>
            <a:t>GCOS and WMO are now working together to establish a reference network for atmospheric and land surface observations</a:t>
          </a:r>
          <a:endParaRPr lang="en-CH" dirty="0"/>
        </a:p>
      </dgm:t>
    </dgm:pt>
    <dgm:pt modelId="{57907F4F-0908-4443-8937-6F189CA04D2C}" type="parTrans" cxnId="{302BFDDF-C44E-5947-A419-2CD0577DFE55}">
      <dgm:prSet/>
      <dgm:spPr/>
      <dgm:t>
        <a:bodyPr/>
        <a:lstStyle/>
        <a:p>
          <a:endParaRPr lang="en-GB"/>
        </a:p>
      </dgm:t>
    </dgm:pt>
    <dgm:pt modelId="{9E9E723B-B3F8-EC48-AFB1-B52CD0B315F7}" type="sibTrans" cxnId="{302BFDDF-C44E-5947-A419-2CD0577DFE55}">
      <dgm:prSet/>
      <dgm:spPr/>
      <dgm:t>
        <a:bodyPr/>
        <a:lstStyle/>
        <a:p>
          <a:endParaRPr lang="en-GB"/>
        </a:p>
      </dgm:t>
    </dgm:pt>
    <dgm:pt modelId="{94B47C64-2767-5841-ABB7-16E99EF5FAEF}">
      <dgm:prSet/>
      <dgm:spPr>
        <a:solidFill>
          <a:srgbClr val="0C89A0"/>
        </a:solidFill>
      </dgm:spPr>
      <dgm:t>
        <a:bodyPr/>
        <a:lstStyle/>
        <a:p>
          <a:pPr>
            <a:buFont typeface="Symbol" pitchFamily="2" charset="2"/>
            <a:buChar char=""/>
          </a:pPr>
          <a:r>
            <a:rPr lang="en-GB" dirty="0"/>
            <a:t>It was decided to expand the Argo program to the full water column and under sea ice, including biogeochemical variables. </a:t>
          </a:r>
          <a:endParaRPr lang="en-CH" dirty="0"/>
        </a:p>
      </dgm:t>
    </dgm:pt>
    <dgm:pt modelId="{4390131F-D62B-984B-80A3-C73C0EFFA295}" type="parTrans" cxnId="{33CAE247-C2A2-BC47-8D33-68CF86752B40}">
      <dgm:prSet/>
      <dgm:spPr/>
      <dgm:t>
        <a:bodyPr/>
        <a:lstStyle/>
        <a:p>
          <a:endParaRPr lang="en-GB"/>
        </a:p>
      </dgm:t>
    </dgm:pt>
    <dgm:pt modelId="{EA8F95DC-FF8E-3A46-8BC2-818680B1EDBA}" type="sibTrans" cxnId="{33CAE247-C2A2-BC47-8D33-68CF86752B40}">
      <dgm:prSet/>
      <dgm:spPr/>
      <dgm:t>
        <a:bodyPr/>
        <a:lstStyle/>
        <a:p>
          <a:endParaRPr lang="en-GB"/>
        </a:p>
      </dgm:t>
    </dgm:pt>
    <dgm:pt modelId="{5ABD3BC7-2DE7-6D4A-A82A-6CCAFD177AE6}">
      <dgm:prSet/>
      <dgm:spPr>
        <a:solidFill>
          <a:srgbClr val="0C89A0"/>
        </a:solidFill>
      </dgm:spPr>
      <dgm:t>
        <a:bodyPr/>
        <a:lstStyle/>
        <a:p>
          <a:pPr>
            <a:buFont typeface="Symbol" pitchFamily="2" charset="2"/>
            <a:buChar char=""/>
          </a:pPr>
          <a:r>
            <a:rPr lang="en-GB" dirty="0"/>
            <a:t>Observations of atmospheric variables have further improved in the past decade thanks to new in situ observations from the ground and from commercial aircraft.</a:t>
          </a:r>
          <a:endParaRPr lang="en-CH" dirty="0"/>
        </a:p>
      </dgm:t>
    </dgm:pt>
    <dgm:pt modelId="{9C9230CF-1663-5F4E-B1A9-0F438C2FF3E4}" type="parTrans" cxnId="{9B08AD9E-DBDE-3B45-B675-6E4FDC4A21DC}">
      <dgm:prSet/>
      <dgm:spPr/>
      <dgm:t>
        <a:bodyPr/>
        <a:lstStyle/>
        <a:p>
          <a:endParaRPr lang="en-GB"/>
        </a:p>
      </dgm:t>
    </dgm:pt>
    <dgm:pt modelId="{DF5FCB29-88F1-364F-BDB5-1BBF3CD2C1B8}" type="sibTrans" cxnId="{9B08AD9E-DBDE-3B45-B675-6E4FDC4A21DC}">
      <dgm:prSet/>
      <dgm:spPr/>
      <dgm:t>
        <a:bodyPr/>
        <a:lstStyle/>
        <a:p>
          <a:endParaRPr lang="en-GB"/>
        </a:p>
      </dgm:t>
    </dgm:pt>
    <dgm:pt modelId="{82CD1B89-4E0D-5B4D-8310-3101DF7CF689}">
      <dgm:prSet/>
      <dgm:spPr>
        <a:solidFill>
          <a:srgbClr val="1C9DDA"/>
        </a:solidFill>
      </dgm:spPr>
      <dgm:t>
        <a:bodyPr/>
        <a:lstStyle/>
        <a:p>
          <a:pPr>
            <a:buFont typeface="Symbol" pitchFamily="2" charset="2"/>
            <a:buChar char=""/>
          </a:pPr>
          <a:r>
            <a:rPr lang="en-GB" dirty="0"/>
            <a:t>The ocean observing community is working on best practices for observations and data and metadata standards. </a:t>
          </a:r>
          <a:endParaRPr lang="en-CH" dirty="0"/>
        </a:p>
      </dgm:t>
    </dgm:pt>
    <dgm:pt modelId="{EB319CFB-270B-0849-ADA8-9CA55ABF068D}" type="parTrans" cxnId="{FF3B2B73-E374-EC40-9179-AEEF0B13D5AE}">
      <dgm:prSet/>
      <dgm:spPr/>
      <dgm:t>
        <a:bodyPr/>
        <a:lstStyle/>
        <a:p>
          <a:endParaRPr lang="en-GB"/>
        </a:p>
      </dgm:t>
    </dgm:pt>
    <dgm:pt modelId="{DF1DE47D-AB48-A14F-B3B9-B4CE651E3A9D}" type="sibTrans" cxnId="{FF3B2B73-E374-EC40-9179-AEEF0B13D5AE}">
      <dgm:prSet/>
      <dgm:spPr/>
      <dgm:t>
        <a:bodyPr/>
        <a:lstStyle/>
        <a:p>
          <a:endParaRPr lang="en-GB"/>
        </a:p>
      </dgm:t>
    </dgm:pt>
    <dgm:pt modelId="{F82F2A41-9C8D-DE49-95B5-25FA4FE107B0}">
      <dgm:prSet/>
      <dgm:spPr>
        <a:solidFill>
          <a:srgbClr val="FF9A20"/>
        </a:solidFill>
      </dgm:spPr>
      <dgm:t>
        <a:bodyPr/>
        <a:lstStyle/>
        <a:p>
          <a:pPr>
            <a:buFont typeface="Symbol" pitchFamily="2" charset="2"/>
            <a:buChar char=""/>
          </a:pPr>
          <a:r>
            <a:rPr lang="en-GB" dirty="0"/>
            <a:t>Technological innovations have contributed to expanding the ocean observing system and its capability</a:t>
          </a:r>
          <a:endParaRPr lang="en-CH" dirty="0"/>
        </a:p>
      </dgm:t>
    </dgm:pt>
    <dgm:pt modelId="{EA0B0458-7C7E-9748-A131-A40C4061A184}" type="parTrans" cxnId="{D0B41394-6D43-7D43-BAC9-D00EA12D29A9}">
      <dgm:prSet/>
      <dgm:spPr/>
      <dgm:t>
        <a:bodyPr/>
        <a:lstStyle/>
        <a:p>
          <a:endParaRPr lang="en-GB"/>
        </a:p>
      </dgm:t>
    </dgm:pt>
    <dgm:pt modelId="{659E3384-5DBC-1A47-9105-FEF4EAF5F440}" type="sibTrans" cxnId="{D0B41394-6D43-7D43-BAC9-D00EA12D29A9}">
      <dgm:prSet/>
      <dgm:spPr/>
      <dgm:t>
        <a:bodyPr/>
        <a:lstStyle/>
        <a:p>
          <a:endParaRPr lang="en-GB"/>
        </a:p>
      </dgm:t>
    </dgm:pt>
    <dgm:pt modelId="{526CF6C7-4EF8-FD4C-B4EB-335CF859C8AE}" type="pres">
      <dgm:prSet presAssocID="{0E7E852F-B421-094E-8E28-A86811D0850C}" presName="diagram" presStyleCnt="0">
        <dgm:presLayoutVars>
          <dgm:dir/>
          <dgm:resizeHandles val="exact"/>
        </dgm:presLayoutVars>
      </dgm:prSet>
      <dgm:spPr/>
    </dgm:pt>
    <dgm:pt modelId="{6AA44795-3790-F748-9A69-3F07A1B44D47}" type="pres">
      <dgm:prSet presAssocID="{9545EF80-D124-0A49-93AD-0D3EBE5A6EED}" presName="node" presStyleLbl="node1" presStyleIdx="0" presStyleCnt="8">
        <dgm:presLayoutVars>
          <dgm:bulletEnabled val="1"/>
        </dgm:presLayoutVars>
      </dgm:prSet>
      <dgm:spPr/>
    </dgm:pt>
    <dgm:pt modelId="{354F8180-E147-8B42-BA30-6BD6E9EBF5F1}" type="pres">
      <dgm:prSet presAssocID="{904FE7D4-820B-A642-B5E8-420B13929896}" presName="sibTrans" presStyleCnt="0"/>
      <dgm:spPr/>
    </dgm:pt>
    <dgm:pt modelId="{1A4B90C8-4775-6642-923B-895752136F42}" type="pres">
      <dgm:prSet presAssocID="{AAC5933E-D41C-B74F-9852-B12E1835AE08}" presName="node" presStyleLbl="node1" presStyleIdx="1" presStyleCnt="8">
        <dgm:presLayoutVars>
          <dgm:bulletEnabled val="1"/>
        </dgm:presLayoutVars>
      </dgm:prSet>
      <dgm:spPr/>
    </dgm:pt>
    <dgm:pt modelId="{32F34BD9-75A1-354D-B9D8-6FF74C968D84}" type="pres">
      <dgm:prSet presAssocID="{10412116-68DA-AC47-98DE-9AEBFAA59AF6}" presName="sibTrans" presStyleCnt="0"/>
      <dgm:spPr/>
    </dgm:pt>
    <dgm:pt modelId="{7623ACAE-F995-904F-B3FD-AA83AEF87916}" type="pres">
      <dgm:prSet presAssocID="{5ABD3BC7-2DE7-6D4A-A82A-6CCAFD177AE6}" presName="node" presStyleLbl="node1" presStyleIdx="2" presStyleCnt="8" custLinFactNeighborX="3749" custLinFactNeighborY="-170">
        <dgm:presLayoutVars>
          <dgm:bulletEnabled val="1"/>
        </dgm:presLayoutVars>
      </dgm:prSet>
      <dgm:spPr/>
    </dgm:pt>
    <dgm:pt modelId="{09CE34DF-7D5B-B847-9675-640470EB289F}" type="pres">
      <dgm:prSet presAssocID="{DF5FCB29-88F1-364F-BDB5-1BBF3CD2C1B8}" presName="sibTrans" presStyleCnt="0"/>
      <dgm:spPr/>
    </dgm:pt>
    <dgm:pt modelId="{52258C71-F754-B041-BAB1-C9F784E81CCC}" type="pres">
      <dgm:prSet presAssocID="{83E0D380-059A-6141-96BB-54E530FEB04A}" presName="node" presStyleLbl="node1" presStyleIdx="3" presStyleCnt="8">
        <dgm:presLayoutVars>
          <dgm:bulletEnabled val="1"/>
        </dgm:presLayoutVars>
      </dgm:prSet>
      <dgm:spPr/>
    </dgm:pt>
    <dgm:pt modelId="{4A2584BC-CA09-6D4E-BA5F-A39D3C2E5169}" type="pres">
      <dgm:prSet presAssocID="{4FCACF9D-84EE-7646-8AA6-8E4BD5BE37C0}" presName="sibTrans" presStyleCnt="0"/>
      <dgm:spPr/>
    </dgm:pt>
    <dgm:pt modelId="{6D37912F-BE09-604E-844D-74B8CFA8A329}" type="pres">
      <dgm:prSet presAssocID="{12FD9B6D-969D-D341-AB7E-7BB716B04703}" presName="node" presStyleLbl="node1" presStyleIdx="4" presStyleCnt="8">
        <dgm:presLayoutVars>
          <dgm:bulletEnabled val="1"/>
        </dgm:presLayoutVars>
      </dgm:prSet>
      <dgm:spPr/>
    </dgm:pt>
    <dgm:pt modelId="{19970696-C209-384B-8E6E-DD3036EC33A9}" type="pres">
      <dgm:prSet presAssocID="{9E9E723B-B3F8-EC48-AFB1-B52CD0B315F7}" presName="sibTrans" presStyleCnt="0"/>
      <dgm:spPr/>
    </dgm:pt>
    <dgm:pt modelId="{87520217-3087-794E-B514-D7FE02E1C860}" type="pres">
      <dgm:prSet presAssocID="{82CD1B89-4E0D-5B4D-8310-3101DF7CF689}" presName="node" presStyleLbl="node1" presStyleIdx="5" presStyleCnt="8">
        <dgm:presLayoutVars>
          <dgm:bulletEnabled val="1"/>
        </dgm:presLayoutVars>
      </dgm:prSet>
      <dgm:spPr/>
    </dgm:pt>
    <dgm:pt modelId="{6EA13B7C-FFC9-8C40-91C7-F5D25A6C523E}" type="pres">
      <dgm:prSet presAssocID="{DF1DE47D-AB48-A14F-B3B9-B4CE651E3A9D}" presName="sibTrans" presStyleCnt="0"/>
      <dgm:spPr/>
    </dgm:pt>
    <dgm:pt modelId="{9C75BDC3-A955-3941-8F60-331A3578C117}" type="pres">
      <dgm:prSet presAssocID="{94B47C64-2767-5841-ABB7-16E99EF5FAEF}" presName="node" presStyleLbl="node1" presStyleIdx="6" presStyleCnt="8">
        <dgm:presLayoutVars>
          <dgm:bulletEnabled val="1"/>
        </dgm:presLayoutVars>
      </dgm:prSet>
      <dgm:spPr/>
    </dgm:pt>
    <dgm:pt modelId="{6B3B5E7D-5D3D-2B4C-A8D8-61E65DB7D5CD}" type="pres">
      <dgm:prSet presAssocID="{EA8F95DC-FF8E-3A46-8BC2-818680B1EDBA}" presName="sibTrans" presStyleCnt="0"/>
      <dgm:spPr/>
    </dgm:pt>
    <dgm:pt modelId="{A36CD2CB-5873-C140-8FE1-C85CB9200839}" type="pres">
      <dgm:prSet presAssocID="{F82F2A41-9C8D-DE49-95B5-25FA4FE107B0}" presName="node" presStyleLbl="node1" presStyleIdx="7" presStyleCnt="8">
        <dgm:presLayoutVars>
          <dgm:bulletEnabled val="1"/>
        </dgm:presLayoutVars>
      </dgm:prSet>
      <dgm:spPr/>
    </dgm:pt>
  </dgm:ptLst>
  <dgm:cxnLst>
    <dgm:cxn modelId="{18F47B29-6D84-6B4E-A1B0-4DDB779946F3}" type="presOf" srcId="{82CD1B89-4E0D-5B4D-8310-3101DF7CF689}" destId="{87520217-3087-794E-B514-D7FE02E1C860}" srcOrd="0" destOrd="0" presId="urn:microsoft.com/office/officeart/2005/8/layout/default"/>
    <dgm:cxn modelId="{DDF33D37-1425-874A-AF6B-97B53AAE8451}" type="presOf" srcId="{9545EF80-D124-0A49-93AD-0D3EBE5A6EED}" destId="{6AA44795-3790-F748-9A69-3F07A1B44D47}" srcOrd="0" destOrd="0" presId="urn:microsoft.com/office/officeart/2005/8/layout/default"/>
    <dgm:cxn modelId="{33CAE247-C2A2-BC47-8D33-68CF86752B40}" srcId="{0E7E852F-B421-094E-8E28-A86811D0850C}" destId="{94B47C64-2767-5841-ABB7-16E99EF5FAEF}" srcOrd="6" destOrd="0" parTransId="{4390131F-D62B-984B-80A3-C73C0EFFA295}" sibTransId="{EA8F95DC-FF8E-3A46-8BC2-818680B1EDBA}"/>
    <dgm:cxn modelId="{FF3B2B73-E374-EC40-9179-AEEF0B13D5AE}" srcId="{0E7E852F-B421-094E-8E28-A86811D0850C}" destId="{82CD1B89-4E0D-5B4D-8310-3101DF7CF689}" srcOrd="5" destOrd="0" parTransId="{EB319CFB-270B-0849-ADA8-9CA55ABF068D}" sibTransId="{DF1DE47D-AB48-A14F-B3B9-B4CE651E3A9D}"/>
    <dgm:cxn modelId="{E8C0C081-ED65-0A48-AE2B-9A4925A8189F}" type="presOf" srcId="{12FD9B6D-969D-D341-AB7E-7BB716B04703}" destId="{6D37912F-BE09-604E-844D-74B8CFA8A329}" srcOrd="0" destOrd="0" presId="urn:microsoft.com/office/officeart/2005/8/layout/default"/>
    <dgm:cxn modelId="{6010B886-AE1F-8D43-9019-368FC9E03420}" srcId="{0E7E852F-B421-094E-8E28-A86811D0850C}" destId="{83E0D380-059A-6141-96BB-54E530FEB04A}" srcOrd="3" destOrd="0" parTransId="{F9D83998-3EA4-CB47-B7B0-102F3CFEC5C4}" sibTransId="{4FCACF9D-84EE-7646-8AA6-8E4BD5BE37C0}"/>
    <dgm:cxn modelId="{96200888-47F7-0B43-9423-19E76237E802}" srcId="{0E7E852F-B421-094E-8E28-A86811D0850C}" destId="{9545EF80-D124-0A49-93AD-0D3EBE5A6EED}" srcOrd="0" destOrd="0" parTransId="{6E7C1D4C-7128-F344-A891-4CCB0F8CF063}" sibTransId="{904FE7D4-820B-A642-B5E8-420B13929896}"/>
    <dgm:cxn modelId="{E443CC8C-670D-4845-B196-F3E8C1BD00F2}" srcId="{0E7E852F-B421-094E-8E28-A86811D0850C}" destId="{AAC5933E-D41C-B74F-9852-B12E1835AE08}" srcOrd="1" destOrd="0" parTransId="{0542AB89-8A71-974A-B7E0-FE4B278CA633}" sibTransId="{10412116-68DA-AC47-98DE-9AEBFAA59AF6}"/>
    <dgm:cxn modelId="{D0B41394-6D43-7D43-BAC9-D00EA12D29A9}" srcId="{0E7E852F-B421-094E-8E28-A86811D0850C}" destId="{F82F2A41-9C8D-DE49-95B5-25FA4FE107B0}" srcOrd="7" destOrd="0" parTransId="{EA0B0458-7C7E-9748-A131-A40C4061A184}" sibTransId="{659E3384-5DBC-1A47-9105-FEF4EAF5F440}"/>
    <dgm:cxn modelId="{B521039B-6ED9-724E-B835-7CACFD683E26}" type="presOf" srcId="{F82F2A41-9C8D-DE49-95B5-25FA4FE107B0}" destId="{A36CD2CB-5873-C140-8FE1-C85CB9200839}" srcOrd="0" destOrd="0" presId="urn:microsoft.com/office/officeart/2005/8/layout/default"/>
    <dgm:cxn modelId="{9B08AD9E-DBDE-3B45-B675-6E4FDC4A21DC}" srcId="{0E7E852F-B421-094E-8E28-A86811D0850C}" destId="{5ABD3BC7-2DE7-6D4A-A82A-6CCAFD177AE6}" srcOrd="2" destOrd="0" parTransId="{9C9230CF-1663-5F4E-B1A9-0F438C2FF3E4}" sibTransId="{DF5FCB29-88F1-364F-BDB5-1BBF3CD2C1B8}"/>
    <dgm:cxn modelId="{96D874AF-2BAF-FB4C-8EF6-2698B0A67419}" type="presOf" srcId="{0E7E852F-B421-094E-8E28-A86811D0850C}" destId="{526CF6C7-4EF8-FD4C-B4EB-335CF859C8AE}" srcOrd="0" destOrd="0" presId="urn:microsoft.com/office/officeart/2005/8/layout/default"/>
    <dgm:cxn modelId="{4E5230BF-38C4-3D45-8A81-110BBD60C73C}" type="presOf" srcId="{94B47C64-2767-5841-ABB7-16E99EF5FAEF}" destId="{9C75BDC3-A955-3941-8F60-331A3578C117}" srcOrd="0" destOrd="0" presId="urn:microsoft.com/office/officeart/2005/8/layout/default"/>
    <dgm:cxn modelId="{B8E37ACF-E2E9-914F-A0CF-49CF26D891C3}" type="presOf" srcId="{AAC5933E-D41C-B74F-9852-B12E1835AE08}" destId="{1A4B90C8-4775-6642-923B-895752136F42}" srcOrd="0" destOrd="0" presId="urn:microsoft.com/office/officeart/2005/8/layout/default"/>
    <dgm:cxn modelId="{302BFDDF-C44E-5947-A419-2CD0577DFE55}" srcId="{0E7E852F-B421-094E-8E28-A86811D0850C}" destId="{12FD9B6D-969D-D341-AB7E-7BB716B04703}" srcOrd="4" destOrd="0" parTransId="{57907F4F-0908-4443-8937-6F189CA04D2C}" sibTransId="{9E9E723B-B3F8-EC48-AFB1-B52CD0B315F7}"/>
    <dgm:cxn modelId="{29D2FBEF-620F-C046-ABDA-E6C62D4D93A0}" type="presOf" srcId="{83E0D380-059A-6141-96BB-54E530FEB04A}" destId="{52258C71-F754-B041-BAB1-C9F784E81CCC}" srcOrd="0" destOrd="0" presId="urn:microsoft.com/office/officeart/2005/8/layout/default"/>
    <dgm:cxn modelId="{FAB2C4F5-B529-3148-8312-F3C6E48C242E}" type="presOf" srcId="{5ABD3BC7-2DE7-6D4A-A82A-6CCAFD177AE6}" destId="{7623ACAE-F995-904F-B3FD-AA83AEF87916}" srcOrd="0" destOrd="0" presId="urn:microsoft.com/office/officeart/2005/8/layout/default"/>
    <dgm:cxn modelId="{A5030D23-4DEB-3D43-8CC5-AE98E0E651E5}" type="presParOf" srcId="{526CF6C7-4EF8-FD4C-B4EB-335CF859C8AE}" destId="{6AA44795-3790-F748-9A69-3F07A1B44D47}" srcOrd="0" destOrd="0" presId="urn:microsoft.com/office/officeart/2005/8/layout/default"/>
    <dgm:cxn modelId="{15903D4B-4993-FC4F-8057-B2CC71917FED}" type="presParOf" srcId="{526CF6C7-4EF8-FD4C-B4EB-335CF859C8AE}" destId="{354F8180-E147-8B42-BA30-6BD6E9EBF5F1}" srcOrd="1" destOrd="0" presId="urn:microsoft.com/office/officeart/2005/8/layout/default"/>
    <dgm:cxn modelId="{D7BDF39C-8E62-F648-9CD7-DE608C39B2EF}" type="presParOf" srcId="{526CF6C7-4EF8-FD4C-B4EB-335CF859C8AE}" destId="{1A4B90C8-4775-6642-923B-895752136F42}" srcOrd="2" destOrd="0" presId="urn:microsoft.com/office/officeart/2005/8/layout/default"/>
    <dgm:cxn modelId="{9F510BC4-1063-AD42-9A03-05AED007EA41}" type="presParOf" srcId="{526CF6C7-4EF8-FD4C-B4EB-335CF859C8AE}" destId="{32F34BD9-75A1-354D-B9D8-6FF74C968D84}" srcOrd="3" destOrd="0" presId="urn:microsoft.com/office/officeart/2005/8/layout/default"/>
    <dgm:cxn modelId="{B6A86C6F-D4A9-0544-8C19-BFE5D8FD8276}" type="presParOf" srcId="{526CF6C7-4EF8-FD4C-B4EB-335CF859C8AE}" destId="{7623ACAE-F995-904F-B3FD-AA83AEF87916}" srcOrd="4" destOrd="0" presId="urn:microsoft.com/office/officeart/2005/8/layout/default"/>
    <dgm:cxn modelId="{E723FA0F-3E50-204E-8A28-B294B24E1D27}" type="presParOf" srcId="{526CF6C7-4EF8-FD4C-B4EB-335CF859C8AE}" destId="{09CE34DF-7D5B-B847-9675-640470EB289F}" srcOrd="5" destOrd="0" presId="urn:microsoft.com/office/officeart/2005/8/layout/default"/>
    <dgm:cxn modelId="{E494F816-4DF9-3047-A03F-735BDD7D1214}" type="presParOf" srcId="{526CF6C7-4EF8-FD4C-B4EB-335CF859C8AE}" destId="{52258C71-F754-B041-BAB1-C9F784E81CCC}" srcOrd="6" destOrd="0" presId="urn:microsoft.com/office/officeart/2005/8/layout/default"/>
    <dgm:cxn modelId="{E15E6783-402F-2C4B-A298-4EBBB73D2FA9}" type="presParOf" srcId="{526CF6C7-4EF8-FD4C-B4EB-335CF859C8AE}" destId="{4A2584BC-CA09-6D4E-BA5F-A39D3C2E5169}" srcOrd="7" destOrd="0" presId="urn:microsoft.com/office/officeart/2005/8/layout/default"/>
    <dgm:cxn modelId="{B773C820-8438-4841-BF82-778DA9C78B56}" type="presParOf" srcId="{526CF6C7-4EF8-FD4C-B4EB-335CF859C8AE}" destId="{6D37912F-BE09-604E-844D-74B8CFA8A329}" srcOrd="8" destOrd="0" presId="urn:microsoft.com/office/officeart/2005/8/layout/default"/>
    <dgm:cxn modelId="{87C5945C-1EE2-C141-B739-6E51EA423C02}" type="presParOf" srcId="{526CF6C7-4EF8-FD4C-B4EB-335CF859C8AE}" destId="{19970696-C209-384B-8E6E-DD3036EC33A9}" srcOrd="9" destOrd="0" presId="urn:microsoft.com/office/officeart/2005/8/layout/default"/>
    <dgm:cxn modelId="{095DB331-0BA2-2E40-A144-AD36352B8CB5}" type="presParOf" srcId="{526CF6C7-4EF8-FD4C-B4EB-335CF859C8AE}" destId="{87520217-3087-794E-B514-D7FE02E1C860}" srcOrd="10" destOrd="0" presId="urn:microsoft.com/office/officeart/2005/8/layout/default"/>
    <dgm:cxn modelId="{6597960A-8278-9D43-B84F-9A6D028772C8}" type="presParOf" srcId="{526CF6C7-4EF8-FD4C-B4EB-335CF859C8AE}" destId="{6EA13B7C-FFC9-8C40-91C7-F5D25A6C523E}" srcOrd="11" destOrd="0" presId="urn:microsoft.com/office/officeart/2005/8/layout/default"/>
    <dgm:cxn modelId="{9A66D349-62A9-4A44-9ABF-E6F92B7F721A}" type="presParOf" srcId="{526CF6C7-4EF8-FD4C-B4EB-335CF859C8AE}" destId="{9C75BDC3-A955-3941-8F60-331A3578C117}" srcOrd="12" destOrd="0" presId="urn:microsoft.com/office/officeart/2005/8/layout/default"/>
    <dgm:cxn modelId="{C75384A5-8A93-DF42-9D70-9C08279E7A62}" type="presParOf" srcId="{526CF6C7-4EF8-FD4C-B4EB-335CF859C8AE}" destId="{6B3B5E7D-5D3D-2B4C-A8D8-61E65DB7D5CD}" srcOrd="13" destOrd="0" presId="urn:microsoft.com/office/officeart/2005/8/layout/default"/>
    <dgm:cxn modelId="{6334C7D4-A6C0-BE4E-B548-7CCEE46BB62A}" type="presParOf" srcId="{526CF6C7-4EF8-FD4C-B4EB-335CF859C8AE}" destId="{A36CD2CB-5873-C140-8FE1-C85CB9200839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932E8-BE6A-914A-A2D9-69A0D7383345}">
      <dsp:nvSpPr>
        <dsp:cNvPr id="0" name=""/>
        <dsp:cNvSpPr/>
      </dsp:nvSpPr>
      <dsp:spPr>
        <a:xfrm>
          <a:off x="0" y="680150"/>
          <a:ext cx="5749731" cy="5171128"/>
        </a:xfrm>
        <a:prstGeom prst="swooshArrow">
          <a:avLst>
            <a:gd name="adj1" fmla="val 25000"/>
            <a:gd name="adj2" fmla="val 25000"/>
          </a:avLst>
        </a:prstGeom>
        <a:solidFill>
          <a:srgbClr val="1F5AAE">
            <a:alpha val="44477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64C258-714A-124E-8FF5-665FB9C6D2ED}">
      <dsp:nvSpPr>
        <dsp:cNvPr id="0" name=""/>
        <dsp:cNvSpPr/>
      </dsp:nvSpPr>
      <dsp:spPr>
        <a:xfrm>
          <a:off x="591230" y="4458352"/>
          <a:ext cx="132243" cy="132243"/>
        </a:xfrm>
        <a:prstGeom prst="ellipse">
          <a:avLst/>
        </a:prstGeom>
        <a:solidFill>
          <a:srgbClr val="1F5AA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1E282-F479-E242-880D-A4DCDE0CF391}">
      <dsp:nvSpPr>
        <dsp:cNvPr id="0" name=""/>
        <dsp:cNvSpPr/>
      </dsp:nvSpPr>
      <dsp:spPr>
        <a:xfrm>
          <a:off x="657355" y="4524470"/>
          <a:ext cx="983204" cy="855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073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Climate monitoring</a:t>
          </a:r>
        </a:p>
      </dsp:txBody>
      <dsp:txXfrm>
        <a:off x="657355" y="4524470"/>
        <a:ext cx="983204" cy="855272"/>
      </dsp:txXfrm>
    </dsp:sp>
    <dsp:sp modelId="{BF7B8E1E-2AFD-204E-A8C3-6C9EEF077403}">
      <dsp:nvSpPr>
        <dsp:cNvPr id="0" name=""/>
        <dsp:cNvSpPr/>
      </dsp:nvSpPr>
      <dsp:spPr>
        <a:xfrm>
          <a:off x="1500679" y="3305243"/>
          <a:ext cx="229989" cy="229989"/>
        </a:xfrm>
        <a:prstGeom prst="ellipse">
          <a:avLst/>
        </a:prstGeom>
        <a:solidFill>
          <a:srgbClr val="0C89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5B998-43F0-2443-8B54-3449A2EE883D}">
      <dsp:nvSpPr>
        <dsp:cNvPr id="0" name=""/>
        <dsp:cNvSpPr/>
      </dsp:nvSpPr>
      <dsp:spPr>
        <a:xfrm>
          <a:off x="1615674" y="3420238"/>
          <a:ext cx="1207443" cy="1642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867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Understanding and predicting global climate change</a:t>
          </a:r>
        </a:p>
      </dsp:txBody>
      <dsp:txXfrm>
        <a:off x="1615674" y="3420238"/>
        <a:ext cx="1207443" cy="1642266"/>
      </dsp:txXfrm>
    </dsp:sp>
    <dsp:sp modelId="{03F3D51D-0EAC-3E4C-954B-A31628BB1220}">
      <dsp:nvSpPr>
        <dsp:cNvPr id="0" name=""/>
        <dsp:cNvSpPr/>
      </dsp:nvSpPr>
      <dsp:spPr>
        <a:xfrm>
          <a:off x="2650205" y="2484030"/>
          <a:ext cx="304735" cy="304735"/>
        </a:xfrm>
        <a:prstGeom prst="ellipse">
          <a:avLst/>
        </a:prstGeom>
        <a:solidFill>
          <a:srgbClr val="FF9A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59729-BD2A-7843-AEBA-80552ABCBD96}">
      <dsp:nvSpPr>
        <dsp:cNvPr id="0" name=""/>
        <dsp:cNvSpPr/>
      </dsp:nvSpPr>
      <dsp:spPr>
        <a:xfrm>
          <a:off x="2802576" y="2636400"/>
          <a:ext cx="1207443" cy="222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473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Attributing Climate Change to Human Activities</a:t>
          </a:r>
        </a:p>
      </dsp:txBody>
      <dsp:txXfrm>
        <a:off x="2802576" y="2636400"/>
        <a:ext cx="1207443" cy="2220833"/>
      </dsp:txXfrm>
    </dsp:sp>
    <dsp:sp modelId="{AD8F4250-59FF-5544-9149-D0AEB9015E24}">
      <dsp:nvSpPr>
        <dsp:cNvPr id="0" name=""/>
        <dsp:cNvSpPr/>
      </dsp:nvSpPr>
      <dsp:spPr>
        <a:xfrm>
          <a:off x="3974527" y="1877463"/>
          <a:ext cx="408230" cy="408230"/>
        </a:xfrm>
        <a:prstGeom prst="ellipse">
          <a:avLst/>
        </a:prstGeom>
        <a:solidFill>
          <a:srgbClr val="1C9DD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560AF-3D65-D543-B9EE-8A9B3D76A1C9}">
      <dsp:nvSpPr>
        <dsp:cNvPr id="0" name=""/>
        <dsp:cNvSpPr/>
      </dsp:nvSpPr>
      <dsp:spPr>
        <a:xfrm>
          <a:off x="4178648" y="2081587"/>
          <a:ext cx="1207443" cy="2576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313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Supporting Climate Services, Adaptation and Mitigation</a:t>
          </a:r>
        </a:p>
      </dsp:txBody>
      <dsp:txXfrm>
        <a:off x="4178648" y="2081587"/>
        <a:ext cx="1207443" cy="25765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44795-3790-F748-9A69-3F07A1B44D47}">
      <dsp:nvSpPr>
        <dsp:cNvPr id="0" name=""/>
        <dsp:cNvSpPr/>
      </dsp:nvSpPr>
      <dsp:spPr>
        <a:xfrm>
          <a:off x="1348548" y="1681"/>
          <a:ext cx="3094525" cy="1856715"/>
        </a:xfrm>
        <a:prstGeom prst="rect">
          <a:avLst/>
        </a:prstGeom>
        <a:solidFill>
          <a:srgbClr val="FF9A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GB" sz="1900" kern="1200" dirty="0"/>
            <a:t>Satellite observations have improved their coverage spatially, temporally and in terms of observed variables. Satellite data are accessible and well curated. </a:t>
          </a:r>
        </a:p>
      </dsp:txBody>
      <dsp:txXfrm>
        <a:off x="1348548" y="1681"/>
        <a:ext cx="3094525" cy="1856715"/>
      </dsp:txXfrm>
    </dsp:sp>
    <dsp:sp modelId="{1A4B90C8-4775-6642-923B-895752136F42}">
      <dsp:nvSpPr>
        <dsp:cNvPr id="0" name=""/>
        <dsp:cNvSpPr/>
      </dsp:nvSpPr>
      <dsp:spPr>
        <a:xfrm>
          <a:off x="4752527" y="1681"/>
          <a:ext cx="3094525" cy="1856715"/>
        </a:xfrm>
        <a:prstGeom prst="rect">
          <a:avLst/>
        </a:prstGeom>
        <a:solidFill>
          <a:srgbClr val="1C9DD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GB" sz="1900" kern="1200" dirty="0"/>
            <a:t>WMO </a:t>
          </a:r>
          <a:r>
            <a:rPr lang="en-GB" sz="1900" u="none" kern="1200" dirty="0"/>
            <a:t>and its Members </a:t>
          </a:r>
          <a:r>
            <a:rPr lang="en-GB" sz="1900" kern="1200" dirty="0"/>
            <a:t>ensure the required long-term monitoring, with established practices and instruments, for many ECVs. </a:t>
          </a:r>
          <a:endParaRPr lang="en-CH" sz="1900" kern="1200" dirty="0"/>
        </a:p>
      </dsp:txBody>
      <dsp:txXfrm>
        <a:off x="4752527" y="1681"/>
        <a:ext cx="3094525" cy="1856715"/>
      </dsp:txXfrm>
    </dsp:sp>
    <dsp:sp modelId="{7623ACAE-F995-904F-B3FD-AA83AEF87916}">
      <dsp:nvSpPr>
        <dsp:cNvPr id="0" name=""/>
        <dsp:cNvSpPr/>
      </dsp:nvSpPr>
      <dsp:spPr>
        <a:xfrm>
          <a:off x="8272519" y="0"/>
          <a:ext cx="3094525" cy="1856715"/>
        </a:xfrm>
        <a:prstGeom prst="rect">
          <a:avLst/>
        </a:prstGeom>
        <a:solidFill>
          <a:srgbClr val="0C89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GB" sz="1900" kern="1200" dirty="0"/>
            <a:t>Observations of atmospheric variables have further improved in the past decade thanks to new in situ observations from the ground and from commercial aircraft.</a:t>
          </a:r>
          <a:endParaRPr lang="en-CH" sz="1900" kern="1200" dirty="0"/>
        </a:p>
      </dsp:txBody>
      <dsp:txXfrm>
        <a:off x="8272519" y="0"/>
        <a:ext cx="3094525" cy="1856715"/>
      </dsp:txXfrm>
    </dsp:sp>
    <dsp:sp modelId="{52258C71-F754-B041-BAB1-C9F784E81CCC}">
      <dsp:nvSpPr>
        <dsp:cNvPr id="0" name=""/>
        <dsp:cNvSpPr/>
      </dsp:nvSpPr>
      <dsp:spPr>
        <a:xfrm>
          <a:off x="1348548" y="2167849"/>
          <a:ext cx="3094525" cy="1856715"/>
        </a:xfrm>
        <a:prstGeom prst="rect">
          <a:avLst/>
        </a:prstGeom>
        <a:solidFill>
          <a:srgbClr val="0C89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GB" sz="1900" kern="1200" dirty="0"/>
            <a:t>Most ground-based networks are well managed and archives appropriately stewarded. </a:t>
          </a:r>
          <a:endParaRPr lang="en-CH" sz="1900" kern="1200" dirty="0"/>
        </a:p>
      </dsp:txBody>
      <dsp:txXfrm>
        <a:off x="1348548" y="2167849"/>
        <a:ext cx="3094525" cy="1856715"/>
      </dsp:txXfrm>
    </dsp:sp>
    <dsp:sp modelId="{6D37912F-BE09-604E-844D-74B8CFA8A329}">
      <dsp:nvSpPr>
        <dsp:cNvPr id="0" name=""/>
        <dsp:cNvSpPr/>
      </dsp:nvSpPr>
      <dsp:spPr>
        <a:xfrm>
          <a:off x="4752527" y="2167849"/>
          <a:ext cx="3094525" cy="1856715"/>
        </a:xfrm>
        <a:prstGeom prst="rect">
          <a:avLst/>
        </a:prstGeom>
        <a:solidFill>
          <a:srgbClr val="FF9A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GB" sz="1900" kern="1200" dirty="0"/>
            <a:t>GCOS and WMO are now working together to establish a reference network for atmospheric and land surface observations</a:t>
          </a:r>
          <a:endParaRPr lang="en-CH" sz="1900" kern="1200" dirty="0"/>
        </a:p>
      </dsp:txBody>
      <dsp:txXfrm>
        <a:off x="4752527" y="2167849"/>
        <a:ext cx="3094525" cy="1856715"/>
      </dsp:txXfrm>
    </dsp:sp>
    <dsp:sp modelId="{87520217-3087-794E-B514-D7FE02E1C860}">
      <dsp:nvSpPr>
        <dsp:cNvPr id="0" name=""/>
        <dsp:cNvSpPr/>
      </dsp:nvSpPr>
      <dsp:spPr>
        <a:xfrm>
          <a:off x="8156506" y="2167849"/>
          <a:ext cx="3094525" cy="1856715"/>
        </a:xfrm>
        <a:prstGeom prst="rect">
          <a:avLst/>
        </a:prstGeom>
        <a:solidFill>
          <a:srgbClr val="1C9DD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GB" sz="1900" kern="1200" dirty="0"/>
            <a:t>The ocean observing community is working on best practices for observations and data and metadata standards. </a:t>
          </a:r>
          <a:endParaRPr lang="en-CH" sz="1900" kern="1200" dirty="0"/>
        </a:p>
      </dsp:txBody>
      <dsp:txXfrm>
        <a:off x="8156506" y="2167849"/>
        <a:ext cx="3094525" cy="1856715"/>
      </dsp:txXfrm>
    </dsp:sp>
    <dsp:sp modelId="{9C75BDC3-A955-3941-8F60-331A3578C117}">
      <dsp:nvSpPr>
        <dsp:cNvPr id="0" name=""/>
        <dsp:cNvSpPr/>
      </dsp:nvSpPr>
      <dsp:spPr>
        <a:xfrm>
          <a:off x="3050538" y="4334017"/>
          <a:ext cx="3094525" cy="1856715"/>
        </a:xfrm>
        <a:prstGeom prst="rect">
          <a:avLst/>
        </a:prstGeom>
        <a:solidFill>
          <a:srgbClr val="0C89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GB" sz="1900" kern="1200" dirty="0"/>
            <a:t>It was decided to expand the Argo program to the full water column and under sea ice, including biogeochemical variables. </a:t>
          </a:r>
          <a:endParaRPr lang="en-CH" sz="1900" kern="1200" dirty="0"/>
        </a:p>
      </dsp:txBody>
      <dsp:txXfrm>
        <a:off x="3050538" y="4334017"/>
        <a:ext cx="3094525" cy="1856715"/>
      </dsp:txXfrm>
    </dsp:sp>
    <dsp:sp modelId="{A36CD2CB-5873-C140-8FE1-C85CB9200839}">
      <dsp:nvSpPr>
        <dsp:cNvPr id="0" name=""/>
        <dsp:cNvSpPr/>
      </dsp:nvSpPr>
      <dsp:spPr>
        <a:xfrm>
          <a:off x="6454516" y="4334017"/>
          <a:ext cx="3094525" cy="1856715"/>
        </a:xfrm>
        <a:prstGeom prst="rect">
          <a:avLst/>
        </a:prstGeom>
        <a:solidFill>
          <a:srgbClr val="FF9A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GB" sz="1900" kern="1200" dirty="0"/>
            <a:t>Technological innovations have contributed to expanding the ocean observing system and its capability</a:t>
          </a:r>
          <a:endParaRPr lang="en-CH" sz="1900" kern="1200" dirty="0"/>
        </a:p>
      </dsp:txBody>
      <dsp:txXfrm>
        <a:off x="6454516" y="4334017"/>
        <a:ext cx="3094525" cy="1856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C619D-49A1-43D3-A02C-742DF4F73657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6C61D-21BD-45CA-B920-B80C9B6DF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1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ECMWF, OBSERVATIONS MONITORING PLOTS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6C61D-21BD-45CA-B920-B80C9B6DF6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89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OCTOBER?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75EA6-2466-4DE7-A388-CF49C70CC6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49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WMO/Weather/FAQ</a:t>
            </a:r>
          </a:p>
          <a:p>
            <a:r>
              <a:rPr lang="en-CH" dirty="0"/>
              <a:t>Wildfire, Sakha Republic, Siberia, Russian Federation, EU Sentinel 2  via Paul Markuse</a:t>
            </a:r>
          </a:p>
          <a:p>
            <a:r>
              <a:rPr lang="en-CH" dirty="0"/>
              <a:t>IMOP GAW Station , Zongshan China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6C61D-21BD-45CA-B920-B80C9B6DF6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96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6C61D-21BD-45CA-B920-B80C9B6DF6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88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6C61D-21BD-45CA-B920-B80C9B6DF6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54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6C61D-21BD-45CA-B920-B80C9B6DF6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85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6C61D-21BD-45CA-B920-B80C9B6DF6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24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6C61D-21BD-45CA-B920-B80C9B6DF6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23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6C61D-21BD-45CA-B920-B80C9B6DF6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31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6C61D-21BD-45CA-B920-B80C9B6DF6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4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15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1967" y="660859"/>
            <a:ext cx="10363200" cy="1470025"/>
          </a:xfrm>
          <a:noFill/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0767" y="2476500"/>
            <a:ext cx="8534400" cy="1752600"/>
          </a:xfr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chemeClr val="bg1"/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CC3920-73F5-7F46-B9C8-6F0C7FF6BB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29100"/>
            <a:ext cx="6197600" cy="2628900"/>
          </a:xfrm>
          <a:prstGeom prst="rect">
            <a:avLst/>
          </a:prstGeom>
          <a:solidFill>
            <a:srgbClr val="005BA9"/>
          </a:solidFill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3560AD6-99F5-C74D-8025-C494FAA6890E}"/>
              </a:ext>
            </a:extLst>
          </p:cNvPr>
          <p:cNvGrpSpPr/>
          <p:nvPr userDrawn="1"/>
        </p:nvGrpSpPr>
        <p:grpSpPr>
          <a:xfrm>
            <a:off x="6989341" y="5965794"/>
            <a:ext cx="2923713" cy="892206"/>
            <a:chOff x="9260400" y="5972984"/>
            <a:chExt cx="2923713" cy="89220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A2FAAD-3A68-D44C-A205-6AB954EAB8B1}"/>
                </a:ext>
              </a:extLst>
            </p:cNvPr>
            <p:cNvSpPr/>
            <p:nvPr/>
          </p:nvSpPr>
          <p:spPr>
            <a:xfrm>
              <a:off x="9260400" y="5972984"/>
              <a:ext cx="2923713" cy="892206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E2E4646-4EDC-A341-9369-728A69F04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79448" y="6055961"/>
              <a:ext cx="2685619" cy="7262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51481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Aft>
                <a:spcPts val="338"/>
              </a:spcAft>
              <a:defRPr/>
            </a:lvl1pPr>
            <a:lvl2pPr>
              <a:lnSpc>
                <a:spcPct val="114000"/>
              </a:lnSpc>
              <a:spcAft>
                <a:spcPts val="338"/>
              </a:spcAft>
              <a:defRPr/>
            </a:lvl2pPr>
            <a:lvl3pPr>
              <a:lnSpc>
                <a:spcPct val="114000"/>
              </a:lnSpc>
              <a:spcAft>
                <a:spcPts val="338"/>
              </a:spcAft>
              <a:defRPr/>
            </a:lvl3pPr>
            <a:lvl4pPr>
              <a:lnSpc>
                <a:spcPct val="114000"/>
              </a:lnSpc>
              <a:spcAft>
                <a:spcPts val="338"/>
              </a:spcAft>
              <a:defRPr/>
            </a:lvl4pPr>
            <a:lvl5pPr>
              <a:lnSpc>
                <a:spcPct val="114000"/>
              </a:lnSpc>
              <a:spcAft>
                <a:spcPts val="338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8EFD-E08B-B548-B008-98B730ADF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74090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50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150942"/>
            <a:ext cx="10363200" cy="1362075"/>
          </a:xfrm>
          <a:solidFill>
            <a:srgbClr val="005094"/>
          </a:solidFill>
        </p:spPr>
        <p:txBody>
          <a:bodyPr anchor="ctr"/>
          <a:lstStyle>
            <a:lvl1pPr algn="r">
              <a:defRPr sz="225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8EFD-E08B-B548-B008-98B730ADF48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F43CB6-82DC-7C42-B198-729BF91D72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26" t="36874" r="21226" b="33125"/>
          <a:stretch/>
        </p:blipFill>
        <p:spPr>
          <a:xfrm>
            <a:off x="0" y="4800603"/>
            <a:ext cx="5526741" cy="20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2597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8EFD-E08B-B548-B008-98B730ADF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2860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8EFD-E08B-B548-B008-98B730ADF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78820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7501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8057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431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07549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5011"/>
            <a:ext cx="12192000" cy="726829"/>
          </a:xfrm>
          <a:prstGeom prst="rect">
            <a:avLst/>
          </a:prstGeom>
          <a:solidFill>
            <a:srgbClr val="08909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96463"/>
            <a:ext cx="10972800" cy="5129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18EFD-E08B-B548-B008-98B730ADF483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1FD78-B1E0-9643-936A-76ED323B1F4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65" y="6351506"/>
            <a:ext cx="3159579" cy="50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</p:sldLayoutIdLst>
  <p:transition>
    <p:fade/>
  </p:transition>
  <p:txStyles>
    <p:titleStyle>
      <a:lvl1pPr algn="r" defTabSz="257175" rtl="0" eaLnBrk="1" latinLnBrk="0" hangingPunct="1">
        <a:spcBef>
          <a:spcPct val="0"/>
        </a:spcBef>
        <a:buNone/>
        <a:defRPr sz="2025" b="1" kern="1200">
          <a:solidFill>
            <a:schemeClr val="bg1"/>
          </a:solidFill>
          <a:latin typeface="Geneva" panose="020B0503030404040204" pitchFamily="34" charset="0"/>
          <a:ea typeface="Geneva" panose="020B0503030404040204" pitchFamily="34" charset="0"/>
          <a:cs typeface="+mj-cs"/>
        </a:defRPr>
      </a:lvl1pPr>
    </p:titleStyle>
    <p:bodyStyle>
      <a:lvl1pPr marL="192881" indent="-192881" algn="l" defTabSz="257175" rtl="0" eaLnBrk="1" latinLnBrk="0" hangingPunct="1">
        <a:lnSpc>
          <a:spcPct val="114000"/>
        </a:lnSpc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Geneva" panose="020B0503030404040204" pitchFamily="34" charset="0"/>
          <a:ea typeface="Geneva" panose="020B0503030404040204" pitchFamily="34" charset="0"/>
          <a:cs typeface="+mn-cs"/>
        </a:defRPr>
      </a:lvl1pPr>
      <a:lvl2pPr marL="417910" indent="-160735" algn="l" defTabSz="257175" rtl="0" eaLnBrk="1" latinLnBrk="0" hangingPunct="1">
        <a:lnSpc>
          <a:spcPct val="114000"/>
        </a:lnSpc>
        <a:spcBef>
          <a:spcPts val="0"/>
        </a:spcBef>
        <a:buFont typeface="Arial"/>
        <a:buChar char="–"/>
        <a:defRPr sz="1575" kern="1200">
          <a:solidFill>
            <a:schemeClr val="tx1"/>
          </a:solidFill>
          <a:latin typeface="Geneva" panose="020B0503030404040204" pitchFamily="34" charset="0"/>
          <a:ea typeface="Geneva" panose="020B0503030404040204" pitchFamily="34" charset="0"/>
          <a:cs typeface="+mn-cs"/>
        </a:defRPr>
      </a:lvl2pPr>
      <a:lvl3pPr marL="642938" indent="-128588" algn="l" defTabSz="257175" rtl="0" eaLnBrk="1" latinLnBrk="0" hangingPunct="1">
        <a:lnSpc>
          <a:spcPct val="114000"/>
        </a:lnSpc>
        <a:spcBef>
          <a:spcPts val="0"/>
        </a:spcBef>
        <a:buFont typeface="Arial"/>
        <a:buChar char="•"/>
        <a:defRPr sz="1350" kern="1200">
          <a:solidFill>
            <a:schemeClr val="tx1"/>
          </a:solidFill>
          <a:latin typeface="Geneva" panose="020B0503030404040204" pitchFamily="34" charset="0"/>
          <a:ea typeface="Geneva" panose="020B0503030404040204" pitchFamily="34" charset="0"/>
          <a:cs typeface="+mn-cs"/>
        </a:defRPr>
      </a:lvl3pPr>
      <a:lvl4pPr marL="900113" indent="-128588" algn="l" defTabSz="257175" rtl="0" eaLnBrk="1" latinLnBrk="0" hangingPunct="1">
        <a:lnSpc>
          <a:spcPct val="114000"/>
        </a:lnSpc>
        <a:spcBef>
          <a:spcPts val="0"/>
        </a:spcBef>
        <a:buFont typeface="Arial"/>
        <a:buChar char="–"/>
        <a:defRPr sz="1125" kern="1200">
          <a:solidFill>
            <a:schemeClr val="tx1"/>
          </a:solidFill>
          <a:latin typeface="Geneva" panose="020B0503030404040204" pitchFamily="34" charset="0"/>
          <a:ea typeface="Geneva" panose="020B0503030404040204" pitchFamily="34" charset="0"/>
          <a:cs typeface="+mn-cs"/>
        </a:defRPr>
      </a:lvl4pPr>
      <a:lvl5pPr marL="1157288" indent="-128588" algn="l" defTabSz="257175" rtl="0" eaLnBrk="1" latinLnBrk="0" hangingPunct="1">
        <a:lnSpc>
          <a:spcPct val="114000"/>
        </a:lnSpc>
        <a:spcBef>
          <a:spcPts val="0"/>
        </a:spcBef>
        <a:buFont typeface="Arial"/>
        <a:buChar char="»"/>
        <a:defRPr sz="1125" kern="1200">
          <a:solidFill>
            <a:schemeClr val="tx1"/>
          </a:solidFill>
          <a:latin typeface="Geneva" panose="020B0503030404040204" pitchFamily="34" charset="0"/>
          <a:ea typeface="Geneva" panose="020B0503030404040204" pitchFamily="34" charset="0"/>
          <a:cs typeface="+mn-cs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tif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3.tiff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tiff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5B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1FA591-E521-7D49-BCAE-28ACCD2506EE}"/>
              </a:ext>
            </a:extLst>
          </p:cNvPr>
          <p:cNvSpPr txBox="1"/>
          <p:nvPr/>
        </p:nvSpPr>
        <p:spPr>
          <a:xfrm>
            <a:off x="5592726" y="-3721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BD835F-5785-AC46-8304-801E8AC6AFD1}"/>
              </a:ext>
            </a:extLst>
          </p:cNvPr>
          <p:cNvGrpSpPr/>
          <p:nvPr/>
        </p:nvGrpSpPr>
        <p:grpSpPr>
          <a:xfrm>
            <a:off x="0" y="-1"/>
            <a:ext cx="6730409" cy="6787385"/>
            <a:chOff x="409444" y="1445072"/>
            <a:chExt cx="4028187" cy="4169116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F91C826-71F6-3841-AF2D-4059964BDEFC}"/>
                </a:ext>
              </a:extLst>
            </p:cNvPr>
            <p:cNvSpPr/>
            <p:nvPr/>
          </p:nvSpPr>
          <p:spPr>
            <a:xfrm>
              <a:off x="409444" y="1445072"/>
              <a:ext cx="3858277" cy="4169116"/>
            </a:xfrm>
            <a:prstGeom prst="rect">
              <a:avLst/>
            </a:prstGeom>
            <a:solidFill>
              <a:srgbClr val="005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831" b="1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2A6B0F3-9285-5B47-9FF0-DD11B1F66E7F}"/>
                </a:ext>
              </a:extLst>
            </p:cNvPr>
            <p:cNvSpPr/>
            <p:nvPr/>
          </p:nvSpPr>
          <p:spPr>
            <a:xfrm>
              <a:off x="672883" y="1751277"/>
              <a:ext cx="3594838" cy="3661651"/>
            </a:xfrm>
            <a:prstGeom prst="ellipse">
              <a:avLst/>
            </a:prstGeom>
            <a:noFill/>
            <a:ln w="254000">
              <a:solidFill>
                <a:srgbClr val="F191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246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D60C87A-2DFD-F04B-83C0-D3DD3454DFC4}"/>
                </a:ext>
              </a:extLst>
            </p:cNvPr>
            <p:cNvSpPr/>
            <p:nvPr/>
          </p:nvSpPr>
          <p:spPr>
            <a:xfrm>
              <a:off x="2386562" y="1642425"/>
              <a:ext cx="2051069" cy="3971763"/>
            </a:xfrm>
            <a:prstGeom prst="rect">
              <a:avLst/>
            </a:prstGeom>
            <a:solidFill>
              <a:srgbClr val="005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246"/>
            </a:p>
          </p:txBody>
        </p:sp>
        <p:pic>
          <p:nvPicPr>
            <p:cNvPr id="50" name="Picture 49" descr="A picture containing sky&#10;&#10;Description automatically generated">
              <a:extLst>
                <a:ext uri="{FF2B5EF4-FFF2-40B4-BE49-F238E27FC236}">
                  <a16:creationId xmlns:a16="http://schemas.microsoft.com/office/drawing/2014/main" id="{6ADECF10-EFF3-0B40-AC1E-2B5B6EFF9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289" y="2301538"/>
              <a:ext cx="2528656" cy="257565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1" name="Picture 50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41BD786B-CA84-0144-AA2A-06EA3C7F5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9973" y="4521383"/>
              <a:ext cx="1175867" cy="286407"/>
            </a:xfrm>
            <a:prstGeom prst="rect">
              <a:avLst/>
            </a:prstGeom>
          </p:spPr>
        </p:pic>
        <p:pic>
          <p:nvPicPr>
            <p:cNvPr id="52" name="Picture 51" descr="Text&#10;&#10;Description automatically generated">
              <a:extLst>
                <a:ext uri="{FF2B5EF4-FFF2-40B4-BE49-F238E27FC236}">
                  <a16:creationId xmlns:a16="http://schemas.microsoft.com/office/drawing/2014/main" id="{43C39A26-B9A1-0747-80DB-1FA4F45B82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9444" y="3834704"/>
              <a:ext cx="988464" cy="245835"/>
            </a:xfrm>
            <a:prstGeom prst="rect">
              <a:avLst/>
            </a:prstGeom>
          </p:spPr>
        </p:pic>
        <p:pic>
          <p:nvPicPr>
            <p:cNvPr id="53" name="Picture 52" descr="Text, email&#10;&#10;Description automatically generated">
              <a:extLst>
                <a:ext uri="{FF2B5EF4-FFF2-40B4-BE49-F238E27FC236}">
                  <a16:creationId xmlns:a16="http://schemas.microsoft.com/office/drawing/2014/main" id="{B7907C7F-331B-F64A-9D4B-B017F6147D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8140" y="1559286"/>
              <a:ext cx="1175866" cy="337249"/>
            </a:xfrm>
            <a:prstGeom prst="rect">
              <a:avLst/>
            </a:prstGeom>
          </p:spPr>
        </p:pic>
        <p:pic>
          <p:nvPicPr>
            <p:cNvPr id="54" name="Picture 53" descr="Text&#10;&#10;Description automatically generated">
              <a:extLst>
                <a:ext uri="{FF2B5EF4-FFF2-40B4-BE49-F238E27FC236}">
                  <a16:creationId xmlns:a16="http://schemas.microsoft.com/office/drawing/2014/main" id="{958F267E-9931-304E-9020-79172F152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48140" y="5248633"/>
              <a:ext cx="912522" cy="365555"/>
            </a:xfrm>
            <a:prstGeom prst="rect">
              <a:avLst/>
            </a:prstGeom>
          </p:spPr>
        </p:pic>
        <p:pic>
          <p:nvPicPr>
            <p:cNvPr id="55" name="Picture 54" descr="Text&#10;&#10;Description automatically generated">
              <a:extLst>
                <a:ext uri="{FF2B5EF4-FFF2-40B4-BE49-F238E27FC236}">
                  <a16:creationId xmlns:a16="http://schemas.microsoft.com/office/drawing/2014/main" id="{1227B16A-BBB1-1443-86F8-76746C6005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9973" y="2337378"/>
              <a:ext cx="1175867" cy="320299"/>
            </a:xfrm>
            <a:prstGeom prst="rect">
              <a:avLst/>
            </a:prstGeom>
          </p:spPr>
        </p:pic>
        <p:pic>
          <p:nvPicPr>
            <p:cNvPr id="56" name="Picture 55" descr="Text&#10;&#10;Description automatically generated">
              <a:extLst>
                <a:ext uri="{FF2B5EF4-FFF2-40B4-BE49-F238E27FC236}">
                  <a16:creationId xmlns:a16="http://schemas.microsoft.com/office/drawing/2014/main" id="{88208FF7-4274-EF4A-847A-86DE780941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9295" y="3098521"/>
              <a:ext cx="693272" cy="295340"/>
            </a:xfrm>
            <a:prstGeom prst="rect">
              <a:avLst/>
            </a:prstGeom>
          </p:spPr>
        </p:pic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5678CC0C-CA48-D142-96DA-983C8D15474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694"/>
          <a:stretch/>
        </p:blipFill>
        <p:spPr>
          <a:xfrm>
            <a:off x="7412374" y="152995"/>
            <a:ext cx="3297791" cy="1163986"/>
          </a:xfrm>
          <a:prstGeom prst="rect">
            <a:avLst/>
          </a:prstGeom>
          <a:solidFill>
            <a:srgbClr val="005BA9"/>
          </a:solidFill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87364E6-BFD3-2448-9619-F69DF7E46B4E}"/>
              </a:ext>
            </a:extLst>
          </p:cNvPr>
          <p:cNvGrpSpPr/>
          <p:nvPr/>
        </p:nvGrpSpPr>
        <p:grpSpPr>
          <a:xfrm>
            <a:off x="10605796" y="-12012"/>
            <a:ext cx="1586204" cy="447442"/>
            <a:chOff x="9082924" y="808621"/>
            <a:chExt cx="2356884" cy="719231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A9B4191-EBE9-894C-B907-7DFF77453E68}"/>
                </a:ext>
              </a:extLst>
            </p:cNvPr>
            <p:cNvSpPr/>
            <p:nvPr/>
          </p:nvSpPr>
          <p:spPr>
            <a:xfrm>
              <a:off x="9082924" y="808621"/>
              <a:ext cx="2356884" cy="719231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13"/>
                <a:t>~</a:t>
              </a: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BD36F5D8-E14D-794E-8EDF-2E0C0E3E4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3842" y="897916"/>
              <a:ext cx="2049197" cy="554149"/>
            </a:xfrm>
            <a:prstGeom prst="rect">
              <a:avLst/>
            </a:prstGeom>
          </p:spPr>
        </p:pic>
      </p:grpSp>
      <p:sp>
        <p:nvSpPr>
          <p:cNvPr id="7" name="Shape 231">
            <a:extLst>
              <a:ext uri="{FF2B5EF4-FFF2-40B4-BE49-F238E27FC236}">
                <a16:creationId xmlns:a16="http://schemas.microsoft.com/office/drawing/2014/main" id="{5720585A-C4BB-2D44-B960-3B9AA8F5D9FB}"/>
              </a:ext>
            </a:extLst>
          </p:cNvPr>
          <p:cNvSpPr txBox="1">
            <a:spLocks/>
          </p:cNvSpPr>
          <p:nvPr/>
        </p:nvSpPr>
        <p:spPr>
          <a:xfrm>
            <a:off x="3480024" y="1638275"/>
            <a:ext cx="8736653" cy="167735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The Global Climate Observing System 2021:</a:t>
            </a:r>
          </a:p>
          <a:p>
            <a:pPr algn="r"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The GCOS Status Report</a:t>
            </a:r>
            <a:endParaRPr lang="en-US" sz="3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r">
              <a:lnSpc>
                <a:spcPct val="120000"/>
              </a:lnSpc>
            </a:pPr>
            <a:endParaRPr lang="en-US" sz="3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584284"/>
      </p:ext>
    </p:extLst>
  </p:cSld>
  <p:clrMapOvr>
    <a:masterClrMapping/>
  </p:clrMapOvr>
  <p:transition advTm="13787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46F5D2-D51A-8944-9B92-2F68D4B6F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Specific satellite related issues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DD4D26-80F8-D749-803F-0FC2B39FA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Gaps in the satellite-based observations include:</a:t>
            </a:r>
          </a:p>
          <a:p>
            <a:pPr lvl="1"/>
            <a:r>
              <a:rPr lang="en-GB" dirty="0"/>
              <a:t>Lower tropospheric ozone.</a:t>
            </a:r>
          </a:p>
          <a:p>
            <a:pPr lvl="1"/>
            <a:r>
              <a:rPr lang="en-GB" dirty="0"/>
              <a:t>An instrument that measures stratospheric CH4 profiles globally.</a:t>
            </a:r>
          </a:p>
          <a:p>
            <a:pPr lvl="1"/>
            <a:r>
              <a:rPr lang="en-GB" dirty="0"/>
              <a:t>In high mountain areas satellite data acquisition of cryospheric observations is poor. </a:t>
            </a:r>
          </a:p>
          <a:p>
            <a:pPr lvl="1"/>
            <a:r>
              <a:rPr lang="en-GB" dirty="0"/>
              <a:t>For certain atmospheric ECVs in polar regions satellites have poor or no coverage. e.g. atmospheric variables such as precipitation, wind stress, radiation budget etc</a:t>
            </a:r>
          </a:p>
          <a:p>
            <a:r>
              <a:rPr lang="en-GB" dirty="0"/>
              <a:t>Long-term continuity of some satellite observations is not assured. While satellite observations have been a major success, there are gaps:</a:t>
            </a:r>
          </a:p>
          <a:p>
            <a:pPr lvl="1"/>
            <a:r>
              <a:rPr lang="en-GB" dirty="0"/>
              <a:t>No follow up mission for Aeolus (wind profiles) is planned.</a:t>
            </a:r>
          </a:p>
          <a:p>
            <a:pPr lvl="1"/>
            <a:r>
              <a:rPr lang="en-GB" dirty="0"/>
              <a:t>No continuity is assured for cloud radar and lidar on research satellites.</a:t>
            </a:r>
          </a:p>
          <a:p>
            <a:pPr lvl="1"/>
            <a:r>
              <a:rPr lang="en-GB" dirty="0"/>
              <a:t>Only one limb sounder with similar capabilities to the Aura Microwave Limb Sounder (MLS) is planned. </a:t>
            </a:r>
          </a:p>
          <a:p>
            <a:pPr lvl="1"/>
            <a:r>
              <a:rPr lang="en-GB" dirty="0"/>
              <a:t>Measurements of vertical profiles </a:t>
            </a:r>
            <a:r>
              <a:rPr lang="en-GB" dirty="0" err="1"/>
              <a:t>hVEnow</a:t>
            </a:r>
            <a:r>
              <a:rPr lang="en-GB" dirty="0"/>
              <a:t> exceeded its expected lifetime.</a:t>
            </a:r>
          </a:p>
          <a:p>
            <a:pPr lvl="1"/>
            <a:r>
              <a:rPr lang="en-GB" dirty="0"/>
              <a:t>High-inclination altimetry is still problematic with only two research satellites flying (CryoSAT2 and ICESat2). </a:t>
            </a:r>
          </a:p>
          <a:p>
            <a:pPr lvl="2"/>
            <a:r>
              <a:rPr lang="en-GB" dirty="0"/>
              <a:t>In the future, European missions CRISTAL &amp; CIMR would extend operational monitoring capabilities to the late 2020s (if confirmed). Likewise, Sentinel-3A/B altimeter data could be optimised for sea ice in the future.</a:t>
            </a:r>
          </a:p>
          <a:p>
            <a:pPr lvl="1"/>
            <a:r>
              <a:rPr lang="en-GB" dirty="0"/>
              <a:t>High-latitude sea-ice thickness monitoring is at risk (when </a:t>
            </a:r>
            <a:r>
              <a:rPr lang="en-GB" dirty="0" err="1"/>
              <a:t>CryoSat</a:t>
            </a:r>
            <a:r>
              <a:rPr lang="en-GB" dirty="0"/>
              <a:t> and ICESat2 stop working) and a gap might occur if CRISTAL is delayed.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9121504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29971-02FE-094A-8A2B-21F2A75F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220"/>
            <a:ext cx="12192000" cy="726829"/>
          </a:xfrm>
        </p:spPr>
        <p:txBody>
          <a:bodyPr>
            <a:normAutofit/>
          </a:bodyPr>
          <a:lstStyle/>
          <a:p>
            <a:r>
              <a:rPr lang="en-GB" dirty="0"/>
              <a:t>Data Stewardship, Archiving and Access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68392-6BE1-8E46-B7B1-4AF28E189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5322" y="996463"/>
            <a:ext cx="9106678" cy="5861537"/>
          </a:xfrm>
        </p:spPr>
        <p:txBody>
          <a:bodyPr>
            <a:normAutofit/>
          </a:bodyPr>
          <a:lstStyle/>
          <a:p>
            <a:r>
              <a:rPr lang="en-CH" dirty="0"/>
              <a:t>Satellite data and most ground-based networks have well managed data archives with long term support</a:t>
            </a:r>
          </a:p>
          <a:p>
            <a:endParaRPr lang="en-CH" dirty="0"/>
          </a:p>
          <a:p>
            <a:r>
              <a:rPr lang="en-CH" dirty="0"/>
              <a:t>This is not true for all ECV. Data Archives are needed for all ECV that</a:t>
            </a:r>
          </a:p>
          <a:p>
            <a:pPr lvl="1"/>
            <a:r>
              <a:rPr lang="en-GB" dirty="0"/>
              <a:t>have sustainable, long-term, adequate funding.</a:t>
            </a:r>
            <a:endParaRPr lang="en-CH" dirty="0"/>
          </a:p>
          <a:p>
            <a:pPr lvl="1"/>
            <a:r>
              <a:rPr lang="en-GB" dirty="0"/>
              <a:t>have clear requirements that to ensure a consistent approach among the data centres. </a:t>
            </a:r>
            <a:endParaRPr lang="en-CH" dirty="0"/>
          </a:p>
          <a:p>
            <a:pPr lvl="1"/>
            <a:r>
              <a:rPr lang="en-GB" dirty="0"/>
              <a:t>should be open and freely available to all users.</a:t>
            </a:r>
            <a:endParaRPr lang="en-CH" dirty="0"/>
          </a:p>
          <a:p>
            <a:pPr lvl="1"/>
            <a:r>
              <a:rPr lang="en-GB" dirty="0"/>
              <a:t>perform quality monitoring </a:t>
            </a:r>
          </a:p>
          <a:p>
            <a:pPr lvl="1"/>
            <a:r>
              <a:rPr lang="en-GB" dirty="0"/>
              <a:t>allow reprocessing of data when new techniques or observations become available. </a:t>
            </a:r>
            <a:endParaRPr lang="en-CH" dirty="0"/>
          </a:p>
          <a:p>
            <a:pPr lvl="1"/>
            <a:r>
              <a:rPr lang="en-GB" dirty="0"/>
              <a:t>support data rescue that allows data series to be extended into the past and provide  open access to this data</a:t>
            </a:r>
            <a:endParaRPr lang="en-CH" dirty="0"/>
          </a:p>
        </p:txBody>
      </p:sp>
      <p:pic>
        <p:nvPicPr>
          <p:cNvPr id="13" name="Picture 12" descr="Stock market graph on display">
            <a:extLst>
              <a:ext uri="{FF2B5EF4-FFF2-40B4-BE49-F238E27FC236}">
                <a16:creationId xmlns:a16="http://schemas.microsoft.com/office/drawing/2014/main" id="{EFC053B3-FD4F-3F42-8442-8892A5F4B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3085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01127"/>
      </p:ext>
    </p:extLst>
  </p:cSld>
  <p:clrMapOvr>
    <a:masterClrMapping/>
  </p:clrMapOvr>
  <p:transition advTm="33495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n the road to COP21 - Romanian International Development Review">
            <a:extLst>
              <a:ext uri="{FF2B5EF4-FFF2-40B4-BE49-F238E27FC236}">
                <a16:creationId xmlns:a16="http://schemas.microsoft.com/office/drawing/2014/main" id="{594A57E3-281F-574C-8284-8D7AAD38A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9776" y="488447"/>
            <a:ext cx="4352448" cy="435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2979A9-9003-5344-9133-4939DE120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399585" y="3065586"/>
            <a:ext cx="6858000" cy="726829"/>
          </a:xfrm>
        </p:spPr>
        <p:txBody>
          <a:bodyPr vert="horz">
            <a:normAutofit/>
          </a:bodyPr>
          <a:lstStyle/>
          <a:p>
            <a:pPr algn="l"/>
            <a:r>
              <a:rPr lang="en-GB" sz="2400" dirty="0"/>
              <a:t>Supporting the Paris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C794E-9053-8942-8D1B-8C7538F99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92" y="90881"/>
            <a:ext cx="8735122" cy="6390167"/>
          </a:xfrm>
        </p:spPr>
        <p:txBody>
          <a:bodyPr>
            <a:normAutofit lnSpcReduction="10000"/>
          </a:bodyPr>
          <a:lstStyle/>
          <a:p>
            <a:pPr lvl="2"/>
            <a:endParaRPr lang="en-GB" sz="1400" dirty="0"/>
          </a:p>
          <a:p>
            <a:r>
              <a:rPr lang="en-GB" dirty="0"/>
              <a:t>Mitigation</a:t>
            </a:r>
          </a:p>
          <a:p>
            <a:pPr lvl="1"/>
            <a:r>
              <a:rPr lang="en-GB" dirty="0"/>
              <a:t>Atmospheric concentrations of GHG can be used to support emission inventories, detect sources, validate national emissions and removals and monitoring the complete carbon cycle. </a:t>
            </a:r>
          </a:p>
          <a:p>
            <a:pPr lvl="2"/>
            <a:r>
              <a:rPr lang="en-GB" dirty="0"/>
              <a:t>Satellite observations are a vital part of this effort</a:t>
            </a:r>
          </a:p>
          <a:p>
            <a:pPr lvl="2"/>
            <a:r>
              <a:rPr lang="en-GB" dirty="0"/>
              <a:t>Will support reporting to the UNFCCC Global Stocktake of mitigation progress</a:t>
            </a:r>
          </a:p>
          <a:p>
            <a:pPr lvl="2"/>
            <a:r>
              <a:rPr lang="en-GB" dirty="0"/>
              <a:t>Will improve national reporting to the UNFCCC</a:t>
            </a:r>
          </a:p>
          <a:p>
            <a:pPr lvl="1"/>
            <a:endParaRPr lang="en-GB" dirty="0"/>
          </a:p>
          <a:p>
            <a:pPr lvl="1"/>
            <a:r>
              <a:rPr lang="en-GB" sz="1600" dirty="0"/>
              <a:t>GCOS is developing requirements for GHG atmospheric compositions</a:t>
            </a:r>
          </a:p>
          <a:p>
            <a:pPr lvl="1"/>
            <a:endParaRPr lang="en-GB" sz="1600" dirty="0"/>
          </a:p>
          <a:p>
            <a:pPr lvl="1"/>
            <a:r>
              <a:rPr lang="en-GB" sz="1600" dirty="0"/>
              <a:t>GCOS is also developing requirements for Greenhouse Gas Fluxes (currently)</a:t>
            </a:r>
          </a:p>
          <a:p>
            <a:pPr lvl="2"/>
            <a:r>
              <a:rPr lang="en-GB" sz="1400" dirty="0"/>
              <a:t>High-resolution footprint around point sources</a:t>
            </a:r>
          </a:p>
          <a:p>
            <a:pPr lvl="2"/>
            <a:r>
              <a:rPr lang="en-GB" sz="1400" dirty="0"/>
              <a:t>Total Estimated fluxes by coupled data assimilation/ models with observed atmospheric</a:t>
            </a:r>
          </a:p>
          <a:p>
            <a:pPr lvl="3"/>
            <a:r>
              <a:rPr lang="en-GB" sz="1400" dirty="0"/>
              <a:t>National and Continental scales</a:t>
            </a:r>
          </a:p>
          <a:p>
            <a:pPr lvl="2"/>
            <a:r>
              <a:rPr lang="en-GB" sz="1400" dirty="0"/>
              <a:t>Anthropogenic </a:t>
            </a:r>
          </a:p>
          <a:p>
            <a:pPr lvl="3"/>
            <a:r>
              <a:rPr lang="en-GB" sz="1400" dirty="0"/>
              <a:t>F-gas, N</a:t>
            </a:r>
            <a:r>
              <a:rPr lang="en-GB" sz="1400" baseline="-25000" dirty="0"/>
              <a:t>2</a:t>
            </a:r>
            <a:r>
              <a:rPr lang="en-GB" sz="1400" dirty="0"/>
              <a:t>O and CH</a:t>
            </a:r>
            <a:r>
              <a:rPr lang="en-GB" sz="1400" baseline="-25000" dirty="0"/>
              <a:t>4 </a:t>
            </a:r>
            <a:r>
              <a:rPr lang="en-GB" sz="1400" dirty="0"/>
              <a:t>emissions</a:t>
            </a:r>
          </a:p>
          <a:p>
            <a:pPr lvl="3"/>
            <a:r>
              <a:rPr lang="en-GB" sz="1400" dirty="0"/>
              <a:t>CO</a:t>
            </a:r>
            <a:r>
              <a:rPr lang="en-GB" sz="1400" baseline="-25000" dirty="0"/>
              <a:t>2</a:t>
            </a:r>
            <a:r>
              <a:rPr lang="en-GB" sz="1400" dirty="0"/>
              <a:t> emissions/ removals by land categories</a:t>
            </a:r>
          </a:p>
          <a:p>
            <a:pPr lvl="3"/>
            <a:r>
              <a:rPr lang="en-GB" sz="1400" dirty="0"/>
              <a:t>CO</a:t>
            </a:r>
            <a:r>
              <a:rPr lang="en-GB" sz="1400" baseline="-25000" dirty="0"/>
              <a:t>2</a:t>
            </a:r>
            <a:r>
              <a:rPr lang="en-GB" sz="1400" dirty="0"/>
              <a:t> emissions from fossil fuel use, industry, agriculture, waste and products use</a:t>
            </a:r>
          </a:p>
          <a:p>
            <a:pPr marL="257175" lvl="1" indent="0">
              <a:buNone/>
            </a:pPr>
            <a:endParaRPr lang="en-GB" dirty="0"/>
          </a:p>
          <a:p>
            <a:pPr lvl="1"/>
            <a:r>
              <a:rPr lang="en-GB" dirty="0"/>
              <a:t>Measurements can also support some mitigation efforts, particularly those of forests and land use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289197567"/>
      </p:ext>
    </p:extLst>
  </p:cSld>
  <p:clrMapOvr>
    <a:masterClrMapping/>
  </p:clrMapOvr>
  <p:transition advTm="57538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n the road to COP21 - Romanian International Development Review">
            <a:extLst>
              <a:ext uri="{FF2B5EF4-FFF2-40B4-BE49-F238E27FC236}">
                <a16:creationId xmlns:a16="http://schemas.microsoft.com/office/drawing/2014/main" id="{594A57E3-281F-574C-8284-8D7AAD38A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9776" y="488447"/>
            <a:ext cx="4352448" cy="435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2979A9-9003-5344-9133-4939DE120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399585" y="3065586"/>
            <a:ext cx="6858000" cy="726829"/>
          </a:xfrm>
        </p:spPr>
        <p:txBody>
          <a:bodyPr vert="horz">
            <a:normAutofit/>
          </a:bodyPr>
          <a:lstStyle/>
          <a:p>
            <a:pPr algn="l"/>
            <a:r>
              <a:rPr lang="en-GB" sz="2400" dirty="0"/>
              <a:t>Supporting the Paris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C794E-9053-8942-8D1B-8C7538F99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92" y="90881"/>
            <a:ext cx="8035641" cy="6390167"/>
          </a:xfrm>
        </p:spPr>
        <p:txBody>
          <a:bodyPr>
            <a:normAutofit/>
          </a:bodyPr>
          <a:lstStyle/>
          <a:p>
            <a:r>
              <a:rPr lang="en-GB" dirty="0"/>
              <a:t>Adaptation</a:t>
            </a:r>
          </a:p>
          <a:p>
            <a:pPr lvl="1"/>
            <a:r>
              <a:rPr lang="en-GB" dirty="0"/>
              <a:t>With current capabilities in relation to its ECVs and ECV products, </a:t>
            </a:r>
          </a:p>
          <a:p>
            <a:pPr lvl="2"/>
            <a:r>
              <a:rPr lang="en-GB" dirty="0"/>
              <a:t>the global climate observing system could provide indicators for adaptation that could be used in the global stocktake. </a:t>
            </a:r>
          </a:p>
          <a:p>
            <a:pPr lvl="1"/>
            <a:r>
              <a:rPr lang="en-GB" dirty="0"/>
              <a:t>With modest enhancement of products or new products, </a:t>
            </a:r>
          </a:p>
          <a:p>
            <a:pPr lvl="2"/>
            <a:r>
              <a:rPr lang="en-GB" dirty="0"/>
              <a:t>could be used at national level to add value to National Adaptation Plans, through</a:t>
            </a:r>
          </a:p>
          <a:p>
            <a:pPr lvl="3"/>
            <a:r>
              <a:rPr lang="en-GB" sz="1400" dirty="0"/>
              <a:t>assessment of climate hazards and vulnerabilities, </a:t>
            </a:r>
          </a:p>
          <a:p>
            <a:pPr lvl="3"/>
            <a:r>
              <a:rPr lang="en-GB" sz="1400" dirty="0"/>
              <a:t>assisting in identification of adaptation options and implementation, </a:t>
            </a:r>
          </a:p>
          <a:p>
            <a:pPr lvl="3"/>
            <a:r>
              <a:rPr lang="en-GB" sz="1400" dirty="0"/>
              <a:t>management, monitoring and evaluation of adaptation actions. </a:t>
            </a:r>
          </a:p>
          <a:p>
            <a:pPr marL="257175" lvl="1" indent="0">
              <a:buNone/>
            </a:pPr>
            <a:endParaRPr lang="en-GB" dirty="0"/>
          </a:p>
          <a:p>
            <a:r>
              <a:rPr lang="en-GB" dirty="0"/>
              <a:t>Climate Science</a:t>
            </a:r>
          </a:p>
          <a:p>
            <a:pPr lvl="1"/>
            <a:r>
              <a:rPr lang="en-GB" dirty="0"/>
              <a:t>Improving our understanding of climate cycles of carbon, water and energy will improve our projections of future climate</a:t>
            </a:r>
            <a:endParaRPr lang="en-CH" dirty="0"/>
          </a:p>
          <a:p>
            <a:pPr marL="0" indent="0">
              <a:buNone/>
            </a:pP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77301362"/>
      </p:ext>
    </p:extLst>
  </p:cSld>
  <p:clrMapOvr>
    <a:masterClrMapping/>
  </p:clrMapOvr>
  <p:transition advTm="57538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8CE6F-DACB-584B-9C89-32CC8F4C5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H" dirty="0"/>
              <a:t>2022 Implementation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9B7CA-42A8-F54E-A27A-2AC2302AE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sz="2000" dirty="0"/>
              <a:t>To address these issues and build on existing sucesses:</a:t>
            </a:r>
          </a:p>
          <a:p>
            <a:endParaRPr lang="en-CH" sz="2000" dirty="0"/>
          </a:p>
          <a:p>
            <a:pPr marL="0" indent="0" algn="ctr">
              <a:buNone/>
            </a:pPr>
            <a:r>
              <a:rPr lang="en-CH" sz="2000" b="1" dirty="0"/>
              <a:t>GCOS is preparing its next I</a:t>
            </a:r>
            <a:r>
              <a:rPr lang="en-GB" sz="2000" b="1" dirty="0"/>
              <a:t>m</a:t>
            </a:r>
            <a:r>
              <a:rPr lang="en-CH" sz="2000" b="1" dirty="0"/>
              <a:t>plementation P</a:t>
            </a:r>
            <a:r>
              <a:rPr lang="en-GB" sz="2000" b="1" dirty="0"/>
              <a:t>l</a:t>
            </a:r>
            <a:r>
              <a:rPr lang="en-CH" sz="2000" b="1" dirty="0"/>
              <a:t>an for publication in mid-2022</a:t>
            </a:r>
          </a:p>
          <a:p>
            <a:endParaRPr lang="en-CH" sz="2000" dirty="0"/>
          </a:p>
          <a:p>
            <a:pPr lvl="1"/>
            <a:r>
              <a:rPr lang="en-CH" sz="1600" dirty="0"/>
              <a:t>Currently we are collecting contributions</a:t>
            </a:r>
          </a:p>
          <a:p>
            <a:pPr lvl="1"/>
            <a:r>
              <a:rPr lang="en-GB" sz="1600" dirty="0"/>
              <a:t>T</a:t>
            </a:r>
            <a:r>
              <a:rPr lang="en-CH" sz="1600" dirty="0"/>
              <a:t>here will be a public review in early 2022 – all interested parties </a:t>
            </a:r>
            <a:r>
              <a:rPr lang="en-GB" sz="1600" dirty="0"/>
              <a:t>should </a:t>
            </a:r>
            <a:r>
              <a:rPr lang="en-CH" sz="1600" dirty="0"/>
              <a:t>contribute</a:t>
            </a:r>
          </a:p>
          <a:p>
            <a:pPr lvl="1"/>
            <a:endParaRPr lang="en-CH" sz="1600" dirty="0"/>
          </a:p>
          <a:p>
            <a:pPr lvl="1"/>
            <a:r>
              <a:rPr lang="en-CH" sz="1600" dirty="0"/>
              <a:t>This report should be </a:t>
            </a:r>
          </a:p>
          <a:p>
            <a:pPr lvl="2"/>
            <a:r>
              <a:rPr lang="en-CH" sz="1400" dirty="0"/>
              <a:t>More focussed on implementing organisations</a:t>
            </a:r>
          </a:p>
          <a:p>
            <a:pPr lvl="2"/>
            <a:r>
              <a:rPr lang="en-GB" sz="1400" dirty="0"/>
              <a:t>I</a:t>
            </a:r>
            <a:r>
              <a:rPr lang="en-CH" sz="1400" dirty="0"/>
              <a:t>ndicate main priority areas</a:t>
            </a:r>
          </a:p>
          <a:p>
            <a:pPr lvl="2"/>
            <a:r>
              <a:rPr lang="en-CH" sz="1400" dirty="0"/>
              <a:t>Emphasise support for the Paris agreement, Adaptation and Mitigation</a:t>
            </a:r>
          </a:p>
          <a:p>
            <a:pPr lvl="2"/>
            <a:endParaRPr lang="en-CH" sz="1400" dirty="0"/>
          </a:p>
          <a:p>
            <a:pPr lvl="1"/>
            <a:endParaRPr lang="en-CH" dirty="0"/>
          </a:p>
          <a:p>
            <a:pPr lvl="1"/>
            <a:endParaRPr lang="en-CH" dirty="0"/>
          </a:p>
          <a:p>
            <a:pPr marL="257175" lvl="1" indent="0">
              <a:buNone/>
            </a:pP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309067354"/>
      </p:ext>
    </p:extLst>
  </p:cSld>
  <p:clrMapOvr>
    <a:masterClrMapping/>
  </p:clrMapOvr>
  <p:transition advTm="44113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8C90E-7344-AB41-9816-352FE4CC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A7626-371F-544C-B401-BD39A8827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192405" indent="-192405"/>
            <a:r>
              <a:rPr lang="en-CH" dirty="0"/>
              <a:t>GCOS recognises and apreciates the large contribution of the satellite communty to climate observations and for making the data freely available.</a:t>
            </a:r>
            <a:endParaRPr lang="en-US" dirty="0"/>
          </a:p>
          <a:p>
            <a:pPr marL="417830" lvl="1" indent="-160655"/>
            <a:r>
              <a:rPr lang="en-CH" dirty="0"/>
              <a:t>This has transformed many observations, particularly of the land surface </a:t>
            </a:r>
          </a:p>
          <a:p>
            <a:pPr marL="417830" lvl="1" indent="-160655"/>
            <a:r>
              <a:rPr lang="en-GB" dirty="0"/>
              <a:t>M</a:t>
            </a:r>
            <a:r>
              <a:rPr lang="en-CH" dirty="0"/>
              <a:t>any of these shou</a:t>
            </a:r>
            <a:r>
              <a:rPr lang="en-GB" dirty="0" err="1"/>
              <a:t>ld</a:t>
            </a:r>
            <a:r>
              <a:rPr lang="en-CH" dirty="0"/>
              <a:t> be exploited to support climate adaptation</a:t>
            </a:r>
          </a:p>
          <a:p>
            <a:pPr marL="0" indent="0">
              <a:buNone/>
            </a:pPr>
            <a:endParaRPr lang="en-CH" dirty="0"/>
          </a:p>
          <a:p>
            <a:pPr marL="192405" indent="-192405"/>
            <a:r>
              <a:rPr lang="en-CH" dirty="0">
                <a:latin typeface="Geneva"/>
              </a:rPr>
              <a:t>Not all useful observations have a long term commitment – particularly reseach missions.</a:t>
            </a:r>
          </a:p>
          <a:p>
            <a:pPr marL="0" indent="0">
              <a:buNone/>
            </a:pPr>
            <a:endParaRPr lang="en-CH" dirty="0"/>
          </a:p>
          <a:p>
            <a:pPr marL="192405" indent="-192405"/>
            <a:r>
              <a:rPr lang="en-CH" dirty="0"/>
              <a:t>A few gaps in coverage remain</a:t>
            </a:r>
          </a:p>
          <a:p>
            <a:pPr marL="192405" indent="-192405"/>
            <a:endParaRPr lang="en-CH" dirty="0"/>
          </a:p>
          <a:p>
            <a:pPr marL="192405" indent="-192405"/>
            <a:r>
              <a:rPr lang="en-CH" dirty="0">
                <a:latin typeface="Geneva"/>
              </a:rPr>
              <a:t>A major effort in the near future will be on cabon fluxes, supporting and verifying national emission reporting and improving the monitoring of the while carbon cycle</a:t>
            </a:r>
          </a:p>
          <a:p>
            <a:pPr marL="417830" lvl="1" indent="-160655"/>
            <a:r>
              <a:rPr lang="en-GB" dirty="0"/>
              <a:t>T</a:t>
            </a:r>
            <a:r>
              <a:rPr lang="en-CH" dirty="0"/>
              <a:t>his is needed to support the UNFCCC Global Stocktake</a:t>
            </a:r>
          </a:p>
          <a:p>
            <a:pPr marL="417830" lvl="1" indent="-160655"/>
            <a:r>
              <a:rPr lang="en-CH" dirty="0"/>
              <a:t>Will also support national reporting to the UNFCCC </a:t>
            </a:r>
          </a:p>
          <a:p>
            <a:pPr marL="417830" lvl="1" indent="-160655"/>
            <a:r>
              <a:rPr lang="en-CH" dirty="0"/>
              <a:t>Satellites are vital</a:t>
            </a:r>
          </a:p>
          <a:p>
            <a:pPr marL="417830" lvl="1" indent="-160655"/>
            <a:endParaRPr lang="en-CH" dirty="0"/>
          </a:p>
          <a:p>
            <a:pPr marL="192405" indent="-192405"/>
            <a:r>
              <a:rPr lang="en-CH" dirty="0">
                <a:latin typeface="Geneva"/>
              </a:rPr>
              <a:t>GCOS is looking to CEOS and CGMS for inputs into the next GCOS I</a:t>
            </a:r>
            <a:r>
              <a:rPr lang="en-GB" dirty="0">
                <a:latin typeface="Geneva"/>
              </a:rPr>
              <a:t>m</a:t>
            </a:r>
            <a:r>
              <a:rPr lang="en-CH" dirty="0">
                <a:latin typeface="Geneva"/>
              </a:rPr>
              <a:t>plementation P</a:t>
            </a:r>
            <a:r>
              <a:rPr lang="en-GB" dirty="0">
                <a:latin typeface="Geneva"/>
              </a:rPr>
              <a:t>l</a:t>
            </a:r>
            <a:r>
              <a:rPr lang="en-CH" dirty="0">
                <a:latin typeface="Geneva"/>
              </a:rPr>
              <a:t>an.</a:t>
            </a:r>
          </a:p>
        </p:txBody>
      </p:sp>
    </p:spTree>
    <p:extLst>
      <p:ext uri="{BB962C8B-B14F-4D97-AF65-F5344CB8AC3E}">
        <p14:creationId xmlns:p14="http://schemas.microsoft.com/office/powerpoint/2010/main" val="324082146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8EC0C-F48F-4345-A104-349764CFF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Joint Study Group (JSG)-GCOS</a:t>
            </a:r>
            <a:endParaRPr lang="en-C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BF146E-6307-4914-9EBB-B2524B10F988}"/>
              </a:ext>
            </a:extLst>
          </p:cNvPr>
          <p:cNvSpPr/>
          <p:nvPr/>
        </p:nvSpPr>
        <p:spPr>
          <a:xfrm>
            <a:off x="190945" y="2483323"/>
            <a:ext cx="3733800" cy="364125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+mj-lt"/>
              </a:rPr>
              <a:t>JSG-GCOS Activity </a:t>
            </a:r>
          </a:p>
          <a:p>
            <a:endParaRPr lang="en-GB" b="1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15 members representing current GCOS co-sponsors and other GCOS stakeholders.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Work organised around </a:t>
            </a:r>
            <a:r>
              <a:rPr lang="en-GB" dirty="0" err="1"/>
              <a:t>subteams</a:t>
            </a:r>
            <a:r>
              <a:rPr lang="en-GB" dirty="0"/>
              <a:t> looking into different aspects (e.g. GCOS mandate, finance, value chain)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Regular meetings since January 2021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One Interim Report in April 2021</a:t>
            </a:r>
          </a:p>
          <a:p>
            <a:pPr algn="ctr"/>
            <a:endParaRPr lang="en-GB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30F58C-56CF-46E7-9B30-5279C3FA5D3D}"/>
              </a:ext>
            </a:extLst>
          </p:cNvPr>
          <p:cNvSpPr/>
          <p:nvPr/>
        </p:nvSpPr>
        <p:spPr>
          <a:xfrm>
            <a:off x="5971531" y="4121453"/>
            <a:ext cx="6004633" cy="813088"/>
          </a:xfrm>
          <a:prstGeom prst="rect">
            <a:avLst/>
          </a:prstGeom>
          <a:solidFill>
            <a:srgbClr val="0987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Reflect the link between GCOS and UNFCCC including support of the Paris agreement and its global </a:t>
            </a:r>
            <a:r>
              <a:rPr lang="en-US" dirty="0" err="1">
                <a:latin typeface="+mj-lt"/>
              </a:rPr>
              <a:t>stocktake</a:t>
            </a:r>
            <a:endParaRPr lang="en-CH" dirty="0"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7474AC-1868-4F73-B185-129B14B838E0}"/>
              </a:ext>
            </a:extLst>
          </p:cNvPr>
          <p:cNvSpPr/>
          <p:nvPr/>
        </p:nvSpPr>
        <p:spPr>
          <a:xfrm>
            <a:off x="6001702" y="5021262"/>
            <a:ext cx="5978170" cy="685300"/>
          </a:xfrm>
          <a:prstGeom prst="rect">
            <a:avLst/>
          </a:prstGeom>
          <a:solidFill>
            <a:srgbClr val="1DA0D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Ensure a proper engagement of GCOS stakeholders (including satellite agencies)</a:t>
            </a:r>
            <a:endParaRPr lang="en-CH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D68D16-1B45-43D8-96EC-D8D979646C86}"/>
              </a:ext>
            </a:extLst>
          </p:cNvPr>
          <p:cNvSpPr/>
          <p:nvPr/>
        </p:nvSpPr>
        <p:spPr>
          <a:xfrm>
            <a:off x="1608084" y="859453"/>
            <a:ext cx="9852879" cy="55284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2200" b="1" dirty="0">
                <a:solidFill>
                  <a:schemeClr val="tx1"/>
                </a:solidFill>
                <a:latin typeface="Geneva" panose="020B0503030404040204"/>
              </a:rPr>
              <a:t>GCOS programme 30y old + WMO major constituent reform in 2019</a:t>
            </a:r>
            <a:endParaRPr lang="en-GB" sz="2200" b="1" i="1" dirty="0">
              <a:solidFill>
                <a:schemeClr val="tx1"/>
              </a:solidFill>
              <a:latin typeface="Geneva" panose="020B050303040404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E46DA5-18C1-4D4C-8155-4392F58E6B09}"/>
              </a:ext>
            </a:extLst>
          </p:cNvPr>
          <p:cNvSpPr/>
          <p:nvPr/>
        </p:nvSpPr>
        <p:spPr>
          <a:xfrm>
            <a:off x="1616211" y="1592166"/>
            <a:ext cx="7136775" cy="6853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+mj-lt"/>
              </a:rPr>
              <a:t>JSG stablished to review GCOS governance and structure</a:t>
            </a:r>
            <a:endParaRPr lang="en-GB" sz="22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5ACD56B6-4ABB-4AB1-9CE9-3185C50DA317}"/>
              </a:ext>
            </a:extLst>
          </p:cNvPr>
          <p:cNvSpPr/>
          <p:nvPr/>
        </p:nvSpPr>
        <p:spPr>
          <a:xfrm rot="5590865">
            <a:off x="8546358" y="1414488"/>
            <a:ext cx="886691" cy="667086"/>
          </a:xfrm>
          <a:prstGeom prst="curvedDown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F62FD6-AB05-49E9-9E43-1FAD3C71FCD5}"/>
              </a:ext>
            </a:extLst>
          </p:cNvPr>
          <p:cNvSpPr/>
          <p:nvPr/>
        </p:nvSpPr>
        <p:spPr>
          <a:xfrm>
            <a:off x="4198663" y="3618405"/>
            <a:ext cx="1523841" cy="68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+mj-lt"/>
              </a:rPr>
              <a:t>MoU revised to:</a:t>
            </a:r>
            <a:endParaRPr lang="en-GB" sz="22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3BFCBA0-4C16-4F1A-8D06-203ED612CC91}"/>
              </a:ext>
            </a:extLst>
          </p:cNvPr>
          <p:cNvSpPr/>
          <p:nvPr/>
        </p:nvSpPr>
        <p:spPr>
          <a:xfrm>
            <a:off x="4406647" y="4416966"/>
            <a:ext cx="1107873" cy="424434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BBE820-BC98-4792-A723-09037D0B85BA}"/>
              </a:ext>
            </a:extLst>
          </p:cNvPr>
          <p:cNvSpPr/>
          <p:nvPr/>
        </p:nvSpPr>
        <p:spPr>
          <a:xfrm>
            <a:off x="5988469" y="3392793"/>
            <a:ext cx="6004633" cy="685300"/>
          </a:xfrm>
          <a:prstGeom prst="rect">
            <a:avLst/>
          </a:prstGeom>
          <a:solidFill>
            <a:srgbClr val="F5931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+mj-lt"/>
              </a:rPr>
              <a:t>Clarify the functions and responsibilities of the MoU signatories/GCOS sponsors</a:t>
            </a:r>
            <a:endParaRPr lang="en-CH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39D21C-74E4-49D0-B428-8C693F082F36}"/>
              </a:ext>
            </a:extLst>
          </p:cNvPr>
          <p:cNvSpPr/>
          <p:nvPr/>
        </p:nvSpPr>
        <p:spPr>
          <a:xfrm>
            <a:off x="7133426" y="5999447"/>
            <a:ext cx="4904510" cy="6853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200" i="1" dirty="0">
                <a:solidFill>
                  <a:schemeClr val="tx1"/>
                </a:solidFill>
                <a:latin typeface="+mj-lt"/>
              </a:rPr>
              <a:t>Final report with recommendations delivered in October-November 2021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5694D86-0C47-49DD-A7EA-F54687DE3D4A}"/>
              </a:ext>
            </a:extLst>
          </p:cNvPr>
          <p:cNvSpPr/>
          <p:nvPr/>
        </p:nvSpPr>
        <p:spPr>
          <a:xfrm>
            <a:off x="5887017" y="6131725"/>
            <a:ext cx="1107873" cy="424434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9327B0-BFAE-457F-A886-1581FC370720}"/>
              </a:ext>
            </a:extLst>
          </p:cNvPr>
          <p:cNvSpPr/>
          <p:nvPr/>
        </p:nvSpPr>
        <p:spPr>
          <a:xfrm>
            <a:off x="5996422" y="2514508"/>
            <a:ext cx="6004633" cy="813088"/>
          </a:xfrm>
          <a:prstGeom prst="rect">
            <a:avLst/>
          </a:prstGeom>
          <a:solidFill>
            <a:srgbClr val="0987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Geneva" panose="020B0503030404040204"/>
              </a:rPr>
              <a:t>Distinguish between the programme ambition (long-term) and its technical execution (short-term, more flexible)</a:t>
            </a:r>
            <a:endParaRPr lang="en-CH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846432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20B589-BDC1-3946-9AF5-7435D6BBE8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H" dirty="0"/>
              <a:t>Thank you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F725708-F6C2-384E-85AF-FB9FFF7914BA}"/>
              </a:ext>
            </a:extLst>
          </p:cNvPr>
          <p:cNvGrpSpPr/>
          <p:nvPr/>
        </p:nvGrpSpPr>
        <p:grpSpPr>
          <a:xfrm>
            <a:off x="113527" y="154062"/>
            <a:ext cx="5789640" cy="2993466"/>
            <a:chOff x="3255607" y="2584364"/>
            <a:chExt cx="2899600" cy="1393418"/>
          </a:xfr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ABA7C8D1-5DB4-F442-90B5-F7A3D26123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15207" y="3288572"/>
              <a:ext cx="1440000" cy="6892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91F40951-6749-0449-B6D4-906222DF5C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55607" y="2584364"/>
              <a:ext cx="1440000" cy="6898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0290B59A-D46C-B843-8113-99D6EB0110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15207" y="2584364"/>
              <a:ext cx="1440000" cy="6899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CEDE6912-9522-B249-A17D-0F8126173D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55607" y="3288572"/>
              <a:ext cx="1440000" cy="6878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F4A1708-85E8-8E46-9835-CDABC58E5E38}"/>
              </a:ext>
            </a:extLst>
          </p:cNvPr>
          <p:cNvSpPr txBox="1"/>
          <p:nvPr/>
        </p:nvSpPr>
        <p:spPr>
          <a:xfrm>
            <a:off x="2281681" y="3710473"/>
            <a:ext cx="8592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https://</a:t>
            </a:r>
            <a:r>
              <a:rPr lang="en-GB" sz="3200" b="1" dirty="0" err="1">
                <a:solidFill>
                  <a:schemeClr val="bg1"/>
                </a:solidFill>
              </a:rPr>
              <a:t>gcos.wmo.int</a:t>
            </a:r>
            <a:r>
              <a:rPr lang="en-GB" sz="3200" b="1" dirty="0">
                <a:solidFill>
                  <a:schemeClr val="bg1"/>
                </a:solidFill>
              </a:rPr>
              <a:t>/</a:t>
            </a:r>
            <a:r>
              <a:rPr lang="en-GB" sz="3200" b="1" dirty="0" err="1">
                <a:solidFill>
                  <a:schemeClr val="bg1"/>
                </a:solidFill>
              </a:rPr>
              <a:t>en</a:t>
            </a:r>
            <a:r>
              <a:rPr lang="en-GB" sz="3200" b="1" dirty="0">
                <a:solidFill>
                  <a:schemeClr val="bg1"/>
                </a:solidFill>
              </a:rPr>
              <a:t>/gcos-status-report-2021</a:t>
            </a:r>
            <a:endParaRPr lang="en-CH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75409"/>
      </p:ext>
    </p:extLst>
  </p:cSld>
  <p:clrMapOvr>
    <a:masterClrMapping/>
  </p:clrMapOvr>
  <p:transition advTm="14022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4AE5A9-1DB1-E641-A9B0-D1C1C4B471B2}"/>
              </a:ext>
            </a:extLst>
          </p:cNvPr>
          <p:cNvSpPr/>
          <p:nvPr/>
        </p:nvSpPr>
        <p:spPr>
          <a:xfrm>
            <a:off x="1716507" y="6044666"/>
            <a:ext cx="2233061" cy="8133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0FCC4D-A7C3-704F-A089-93ED8F8A865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34D9E"/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n-US" sz="2000" dirty="0"/>
              <a:t>demand for information about climate and </a:t>
            </a:r>
            <a:r>
              <a:rPr lang="en-CH" sz="2000" dirty="0"/>
              <a:t>its</a:t>
            </a:r>
            <a:r>
              <a:rPr lang="en-US" sz="2000" dirty="0"/>
              <a:t> impacts is increasing and changing</a:t>
            </a:r>
            <a:endParaRPr lang="en-CH" sz="2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F6F13E-4FF4-F443-923F-E8C29EDB7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4" y="914964"/>
            <a:ext cx="5604587" cy="5129702"/>
          </a:xfrm>
        </p:spPr>
        <p:txBody>
          <a:bodyPr>
            <a:normAutofit/>
          </a:bodyPr>
          <a:lstStyle/>
          <a:p>
            <a:r>
              <a:rPr lang="en-CH" dirty="0"/>
              <a:t>The Global Climate Observing System has been very sucessful in allowing the IPCC to idenitfy and project climate change and attribute this to human activities</a:t>
            </a:r>
          </a:p>
          <a:p>
            <a:endParaRPr lang="en-CH" dirty="0"/>
          </a:p>
          <a:p>
            <a:r>
              <a:rPr lang="en-CH" dirty="0"/>
              <a:t>Now that</a:t>
            </a:r>
          </a:p>
          <a:p>
            <a:pPr lvl="1"/>
            <a:r>
              <a:rPr lang="en-US" dirty="0"/>
              <a:t>the frequency of extreme weather events is increasing</a:t>
            </a:r>
          </a:p>
          <a:p>
            <a:pPr lvl="1"/>
            <a:r>
              <a:rPr lang="en-CH" dirty="0"/>
              <a:t>the </a:t>
            </a:r>
            <a:r>
              <a:rPr lang="en-US" dirty="0"/>
              <a:t>vulnerability of </a:t>
            </a:r>
            <a:r>
              <a:rPr lang="en-CH" dirty="0"/>
              <a:t>people </a:t>
            </a:r>
            <a:r>
              <a:rPr lang="en-US" dirty="0"/>
              <a:t>living in high-risk areas is </a:t>
            </a:r>
            <a:r>
              <a:rPr lang="en-CH" dirty="0"/>
              <a:t>growing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Concerns are increasing about issues such as food security and migration</a:t>
            </a:r>
            <a:endParaRPr lang="en-GB" dirty="0"/>
          </a:p>
          <a:p>
            <a:pPr lvl="1"/>
            <a:r>
              <a:rPr lang="en-GB" dirty="0"/>
              <a:t>UNFCCC Paris Agreement focuses on adaptation and mitigation</a:t>
            </a:r>
          </a:p>
          <a:p>
            <a:r>
              <a:rPr lang="en-GB" dirty="0"/>
              <a:t>This leads to demands higher resolution climate observations</a:t>
            </a:r>
          </a:p>
          <a:p>
            <a:pPr lvl="1"/>
            <a:endParaRPr lang="en-CH" dirty="0"/>
          </a:p>
          <a:p>
            <a:endParaRPr lang="en-CH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3B783AA-6AB6-C044-95B9-E3A80A7117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3876906"/>
              </p:ext>
            </p:extLst>
          </p:nvPr>
        </p:nvGraphicFramePr>
        <p:xfrm>
          <a:off x="5685451" y="410547"/>
          <a:ext cx="5749731" cy="6531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5106250"/>
      </p:ext>
    </p:extLst>
  </p:cSld>
  <p:clrMapOvr>
    <a:masterClrMapping/>
  </p:clrMapOvr>
  <p:transition advTm="41031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>
            <a:extLst>
              <a:ext uri="{FF2B5EF4-FFF2-40B4-BE49-F238E27FC236}">
                <a16:creationId xmlns:a16="http://schemas.microsoft.com/office/drawing/2014/main" id="{B6004219-C06C-B741-88D6-B7EC5B8928D9}"/>
              </a:ext>
            </a:extLst>
          </p:cNvPr>
          <p:cNvSpPr/>
          <p:nvPr/>
        </p:nvSpPr>
        <p:spPr>
          <a:xfrm>
            <a:off x="2600131" y="3654824"/>
            <a:ext cx="9144000" cy="3164724"/>
          </a:xfrm>
          <a:custGeom>
            <a:avLst/>
            <a:gdLst>
              <a:gd name="connsiteX0" fmla="*/ 1717243 w 9144000"/>
              <a:gd name="connsiteY0" fmla="*/ 0 h 3164724"/>
              <a:gd name="connsiteX1" fmla="*/ 7426757 w 9144000"/>
              <a:gd name="connsiteY1" fmla="*/ 0 h 3164724"/>
              <a:gd name="connsiteX2" fmla="*/ 9144000 w 9144000"/>
              <a:gd name="connsiteY2" fmla="*/ 1717243 h 3164724"/>
              <a:gd name="connsiteX3" fmla="*/ 9144000 w 9144000"/>
              <a:gd name="connsiteY3" fmla="*/ 3164724 h 3164724"/>
              <a:gd name="connsiteX4" fmla="*/ 0 w 9144000"/>
              <a:gd name="connsiteY4" fmla="*/ 3164724 h 3164724"/>
              <a:gd name="connsiteX5" fmla="*/ 0 w 9144000"/>
              <a:gd name="connsiteY5" fmla="*/ 1717243 h 3164724"/>
              <a:gd name="connsiteX6" fmla="*/ 1717243 w 9144000"/>
              <a:gd name="connsiteY6" fmla="*/ 0 h 316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164724">
                <a:moveTo>
                  <a:pt x="1717243" y="0"/>
                </a:moveTo>
                <a:lnTo>
                  <a:pt x="7426757" y="0"/>
                </a:lnTo>
                <a:cubicBezTo>
                  <a:pt x="8375164" y="0"/>
                  <a:pt x="9144000" y="768836"/>
                  <a:pt x="9144000" y="1717243"/>
                </a:cubicBezTo>
                <a:lnTo>
                  <a:pt x="9144000" y="3164724"/>
                </a:lnTo>
                <a:lnTo>
                  <a:pt x="0" y="3164724"/>
                </a:lnTo>
                <a:lnTo>
                  <a:pt x="0" y="1717243"/>
                </a:lnTo>
                <a:cubicBezTo>
                  <a:pt x="0" y="768836"/>
                  <a:pt x="768836" y="0"/>
                  <a:pt x="1717243" y="0"/>
                </a:cubicBezTo>
                <a:close/>
              </a:path>
            </a:pathLst>
          </a:custGeom>
          <a:solidFill>
            <a:srgbClr val="1C9DDA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H" dirty="0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211E9527-EF10-C947-850D-7295AC1402EB}"/>
              </a:ext>
            </a:extLst>
          </p:cNvPr>
          <p:cNvSpPr/>
          <p:nvPr/>
        </p:nvSpPr>
        <p:spPr>
          <a:xfrm rot="10800000">
            <a:off x="2600131" y="490100"/>
            <a:ext cx="9144000" cy="3164724"/>
          </a:xfrm>
          <a:custGeom>
            <a:avLst/>
            <a:gdLst>
              <a:gd name="connsiteX0" fmla="*/ 1717243 w 9144000"/>
              <a:gd name="connsiteY0" fmla="*/ 0 h 3164724"/>
              <a:gd name="connsiteX1" fmla="*/ 7426757 w 9144000"/>
              <a:gd name="connsiteY1" fmla="*/ 0 h 3164724"/>
              <a:gd name="connsiteX2" fmla="*/ 9144000 w 9144000"/>
              <a:gd name="connsiteY2" fmla="*/ 1717243 h 3164724"/>
              <a:gd name="connsiteX3" fmla="*/ 9144000 w 9144000"/>
              <a:gd name="connsiteY3" fmla="*/ 3164724 h 3164724"/>
              <a:gd name="connsiteX4" fmla="*/ 0 w 9144000"/>
              <a:gd name="connsiteY4" fmla="*/ 3164724 h 3164724"/>
              <a:gd name="connsiteX5" fmla="*/ 0 w 9144000"/>
              <a:gd name="connsiteY5" fmla="*/ 1717243 h 3164724"/>
              <a:gd name="connsiteX6" fmla="*/ 1717243 w 9144000"/>
              <a:gd name="connsiteY6" fmla="*/ 0 h 316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164724">
                <a:moveTo>
                  <a:pt x="1717243" y="0"/>
                </a:moveTo>
                <a:lnTo>
                  <a:pt x="7426757" y="0"/>
                </a:lnTo>
                <a:cubicBezTo>
                  <a:pt x="8375164" y="0"/>
                  <a:pt x="9144000" y="768836"/>
                  <a:pt x="9144000" y="1717243"/>
                </a:cubicBezTo>
                <a:lnTo>
                  <a:pt x="9144000" y="3164724"/>
                </a:lnTo>
                <a:lnTo>
                  <a:pt x="0" y="3164724"/>
                </a:lnTo>
                <a:lnTo>
                  <a:pt x="0" y="1717243"/>
                </a:lnTo>
                <a:cubicBezTo>
                  <a:pt x="0" y="768836"/>
                  <a:pt x="768836" y="0"/>
                  <a:pt x="1717243" y="0"/>
                </a:cubicBezTo>
                <a:close/>
              </a:path>
            </a:pathLst>
          </a:custGeom>
          <a:solidFill>
            <a:srgbClr val="F7A5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H" dirty="0"/>
          </a:p>
        </p:txBody>
      </p:sp>
      <p:pic>
        <p:nvPicPr>
          <p:cNvPr id="14" name="Picture 13" descr="Background pattern, map&#10;&#10;Description automatically generated">
            <a:extLst>
              <a:ext uri="{FF2B5EF4-FFF2-40B4-BE49-F238E27FC236}">
                <a16:creationId xmlns:a16="http://schemas.microsoft.com/office/drawing/2014/main" id="{6F1796C7-BF54-E948-93AC-DEF9D727F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0473" y="1406165"/>
            <a:ext cx="1918046" cy="1182483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4D088C7-E0CF-0942-9624-1CB172813DCD}"/>
              </a:ext>
            </a:extLst>
          </p:cNvPr>
          <p:cNvSpPr/>
          <p:nvPr/>
        </p:nvSpPr>
        <p:spPr>
          <a:xfrm>
            <a:off x="6060879" y="2367877"/>
            <a:ext cx="1917234" cy="864846"/>
          </a:xfrm>
          <a:prstGeom prst="roundRect">
            <a:avLst/>
          </a:prstGeom>
          <a:solidFill>
            <a:srgbClr val="FF9A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/>
              <a:t>International exchange of observations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92EE55-BA9D-CD43-8F48-D8DF086C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131" y="-25612"/>
            <a:ext cx="9144000" cy="891943"/>
          </a:xfrm>
        </p:spPr>
        <p:txBody>
          <a:bodyPr>
            <a:noAutofit/>
          </a:bodyPr>
          <a:lstStyle/>
          <a:p>
            <a:r>
              <a:rPr lang="en-GB" sz="2400" dirty="0"/>
              <a:t>Successful delivery and use of climate services depends on all elements in the value chain working properly</a:t>
            </a:r>
            <a:endParaRPr lang="en-CH" sz="24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9E1FC20-C40A-3542-A9C3-93D6DB8EDBD3}"/>
              </a:ext>
            </a:extLst>
          </p:cNvPr>
          <p:cNvSpPr/>
          <p:nvPr/>
        </p:nvSpPr>
        <p:spPr>
          <a:xfrm>
            <a:off x="3322867" y="4162045"/>
            <a:ext cx="1917234" cy="864846"/>
          </a:xfrm>
          <a:prstGeom prst="roundRect">
            <a:avLst/>
          </a:prstGeom>
          <a:solidFill>
            <a:srgbClr val="1C9DD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/>
              <a:t>Effective decision making and action</a:t>
            </a:r>
          </a:p>
        </p:txBody>
      </p:sp>
      <p:pic>
        <p:nvPicPr>
          <p:cNvPr id="5122" name="Picture 2" descr="Landmark Data Conference sets the scene for change">
            <a:extLst>
              <a:ext uri="{FF2B5EF4-FFF2-40B4-BE49-F238E27FC236}">
                <a16:creationId xmlns:a16="http://schemas.microsoft.com/office/drawing/2014/main" id="{0D9FF5B2-D3A1-CF4C-AC8D-4381BFF38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4961" y="1406165"/>
            <a:ext cx="1916423" cy="13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66B9E1B-AC3A-BA44-843A-F3EF18BCD915}"/>
              </a:ext>
            </a:extLst>
          </p:cNvPr>
          <p:cNvSpPr/>
          <p:nvPr/>
        </p:nvSpPr>
        <p:spPr>
          <a:xfrm>
            <a:off x="3322867" y="2367877"/>
            <a:ext cx="1917234" cy="864846"/>
          </a:xfrm>
          <a:prstGeom prst="roundRect">
            <a:avLst/>
          </a:prstGeom>
          <a:solidFill>
            <a:srgbClr val="FF9A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/>
              <a:t>Observations from the entire globe</a:t>
            </a:r>
          </a:p>
        </p:txBody>
      </p:sp>
      <p:pic>
        <p:nvPicPr>
          <p:cNvPr id="18" name="Picture 1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179125A-F8E5-7046-9970-1C9378EE9F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0174" y="1476655"/>
            <a:ext cx="1918046" cy="139704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ECB6704-4738-8D47-8B67-758150D1DE91}"/>
              </a:ext>
            </a:extLst>
          </p:cNvPr>
          <p:cNvSpPr/>
          <p:nvPr/>
        </p:nvSpPr>
        <p:spPr>
          <a:xfrm>
            <a:off x="8800986" y="2367877"/>
            <a:ext cx="1917234" cy="864846"/>
          </a:xfrm>
          <a:prstGeom prst="roundRect">
            <a:avLst/>
          </a:prstGeom>
          <a:solidFill>
            <a:srgbClr val="FF9A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/>
              <a:t>Global climate modelling</a:t>
            </a:r>
          </a:p>
        </p:txBody>
      </p:sp>
      <p:pic>
        <p:nvPicPr>
          <p:cNvPr id="20" name="Picture 19" descr="Diagram, engineering drawing&#10;&#10;Description automatically generated">
            <a:extLst>
              <a:ext uri="{FF2B5EF4-FFF2-40B4-BE49-F238E27FC236}">
                <a16:creationId xmlns:a16="http://schemas.microsoft.com/office/drawing/2014/main" id="{3405AA1D-ACDC-3240-BA3E-E9C8A5286F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840" y="4890536"/>
            <a:ext cx="2004380" cy="1359945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CBF2B90-C299-9A43-8064-83BC17AE8E23}"/>
              </a:ext>
            </a:extLst>
          </p:cNvPr>
          <p:cNvSpPr/>
          <p:nvPr/>
        </p:nvSpPr>
        <p:spPr>
          <a:xfrm>
            <a:off x="8822443" y="4162045"/>
            <a:ext cx="1917234" cy="864846"/>
          </a:xfrm>
          <a:prstGeom prst="roundRect">
            <a:avLst/>
          </a:prstGeom>
          <a:solidFill>
            <a:srgbClr val="1C9DD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1600" dirty="0"/>
              <a:t>Local Data Processing, forecast, warning and advisory products</a:t>
            </a:r>
          </a:p>
        </p:txBody>
      </p:sp>
      <p:pic>
        <p:nvPicPr>
          <p:cNvPr id="5128" name="Picture 8" descr="Improving dissemination of weather forecasts and warnings through radio and television">
            <a:extLst>
              <a:ext uri="{FF2B5EF4-FFF2-40B4-BE49-F238E27FC236}">
                <a16:creationId xmlns:a16="http://schemas.microsoft.com/office/drawing/2014/main" id="{D21DCF9F-7D8B-4640-97E1-1C93058A0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3703" y="4796644"/>
            <a:ext cx="1917234" cy="144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CFF2302-65EF-E549-95D0-75A6BB5F3DF7}"/>
              </a:ext>
            </a:extLst>
          </p:cNvPr>
          <p:cNvSpPr/>
          <p:nvPr/>
        </p:nvSpPr>
        <p:spPr>
          <a:xfrm>
            <a:off x="6073703" y="4162045"/>
            <a:ext cx="1917234" cy="864846"/>
          </a:xfrm>
          <a:prstGeom prst="roundRect">
            <a:avLst/>
          </a:prstGeom>
          <a:solidFill>
            <a:srgbClr val="1C9DD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/>
              <a:t>Delivery of climate services</a:t>
            </a:r>
          </a:p>
        </p:txBody>
      </p:sp>
      <p:pic>
        <p:nvPicPr>
          <p:cNvPr id="5130" name="Picture 10" descr="Sustainable Development Goals Week | Institut Guttmann">
            <a:extLst>
              <a:ext uri="{FF2B5EF4-FFF2-40B4-BE49-F238E27FC236}">
                <a16:creationId xmlns:a16="http://schemas.microsoft.com/office/drawing/2014/main" id="{265C2CBD-5C2B-3D4B-9828-BA5520590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592" y="4734270"/>
            <a:ext cx="1916422" cy="191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triped Right Arrow 20">
            <a:extLst>
              <a:ext uri="{FF2B5EF4-FFF2-40B4-BE49-F238E27FC236}">
                <a16:creationId xmlns:a16="http://schemas.microsoft.com/office/drawing/2014/main" id="{63AC54CE-E3A4-4F48-9A39-7665BC26FB10}"/>
              </a:ext>
            </a:extLst>
          </p:cNvPr>
          <p:cNvSpPr/>
          <p:nvPr/>
        </p:nvSpPr>
        <p:spPr>
          <a:xfrm>
            <a:off x="5237601" y="2351113"/>
            <a:ext cx="821591" cy="898374"/>
          </a:xfrm>
          <a:prstGeom prst="stripedRightArrow">
            <a:avLst/>
          </a:prstGeom>
          <a:solidFill>
            <a:srgbClr val="FF9A20">
              <a:alpha val="5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5" name="Striped Right Arrow 24">
            <a:extLst>
              <a:ext uri="{FF2B5EF4-FFF2-40B4-BE49-F238E27FC236}">
                <a16:creationId xmlns:a16="http://schemas.microsoft.com/office/drawing/2014/main" id="{FA3845FC-4D84-0447-A492-A026CE92A1CA}"/>
              </a:ext>
            </a:extLst>
          </p:cNvPr>
          <p:cNvSpPr/>
          <p:nvPr/>
        </p:nvSpPr>
        <p:spPr>
          <a:xfrm>
            <a:off x="8000853" y="2351113"/>
            <a:ext cx="821591" cy="898374"/>
          </a:xfrm>
          <a:prstGeom prst="stripedRightArrow">
            <a:avLst/>
          </a:prstGeom>
          <a:solidFill>
            <a:srgbClr val="FF9A20">
              <a:alpha val="5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6" name="Striped Right Arrow 25">
            <a:extLst>
              <a:ext uri="{FF2B5EF4-FFF2-40B4-BE49-F238E27FC236}">
                <a16:creationId xmlns:a16="http://schemas.microsoft.com/office/drawing/2014/main" id="{74B31817-C553-0A49-A00A-21ECA8F203CB}"/>
              </a:ext>
            </a:extLst>
          </p:cNvPr>
          <p:cNvSpPr/>
          <p:nvPr/>
        </p:nvSpPr>
        <p:spPr>
          <a:xfrm rot="10800000">
            <a:off x="8000852" y="4145281"/>
            <a:ext cx="821591" cy="898374"/>
          </a:xfrm>
          <a:prstGeom prst="stripedRightArrow">
            <a:avLst/>
          </a:prstGeom>
          <a:solidFill>
            <a:srgbClr val="1C9DDA">
              <a:alpha val="5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7" name="Striped Right Arrow 26">
            <a:extLst>
              <a:ext uri="{FF2B5EF4-FFF2-40B4-BE49-F238E27FC236}">
                <a16:creationId xmlns:a16="http://schemas.microsoft.com/office/drawing/2014/main" id="{AAC0ACCB-3B21-E549-A33C-B88C684208A3}"/>
              </a:ext>
            </a:extLst>
          </p:cNvPr>
          <p:cNvSpPr/>
          <p:nvPr/>
        </p:nvSpPr>
        <p:spPr>
          <a:xfrm rot="10800000">
            <a:off x="5233332" y="4145281"/>
            <a:ext cx="821591" cy="898374"/>
          </a:xfrm>
          <a:prstGeom prst="stripedRightArrow">
            <a:avLst/>
          </a:prstGeom>
          <a:solidFill>
            <a:srgbClr val="1C9DDA">
              <a:alpha val="5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2" name="Curved Left Arrow 21">
            <a:extLst>
              <a:ext uri="{FF2B5EF4-FFF2-40B4-BE49-F238E27FC236}">
                <a16:creationId xmlns:a16="http://schemas.microsoft.com/office/drawing/2014/main" id="{531D75A0-4C56-2249-B403-96FC736E7515}"/>
              </a:ext>
            </a:extLst>
          </p:cNvPr>
          <p:cNvSpPr/>
          <p:nvPr/>
        </p:nvSpPr>
        <p:spPr>
          <a:xfrm>
            <a:off x="10739677" y="2582521"/>
            <a:ext cx="646770" cy="2308015"/>
          </a:xfrm>
          <a:prstGeom prst="curvedLeftArrow">
            <a:avLst>
              <a:gd name="adj1" fmla="val 53605"/>
              <a:gd name="adj2" fmla="val 96924"/>
              <a:gd name="adj3" fmla="val 37069"/>
            </a:avLst>
          </a:prstGeom>
          <a:gradFill>
            <a:gsLst>
              <a:gs pos="100000">
                <a:srgbClr val="FF9A20"/>
              </a:gs>
              <a:gs pos="0">
                <a:srgbClr val="1C9DDA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3388D7-9908-8E48-B11B-C7FB22C5207D}"/>
              </a:ext>
            </a:extLst>
          </p:cNvPr>
          <p:cNvSpPr txBox="1"/>
          <p:nvPr/>
        </p:nvSpPr>
        <p:spPr>
          <a:xfrm>
            <a:off x="3172853" y="966198"/>
            <a:ext cx="696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Climate-related infrastructure – must be designed and managed globally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A2ECE7E-EBA7-2F42-9723-C10EA67AA543}"/>
              </a:ext>
            </a:extLst>
          </p:cNvPr>
          <p:cNvSpPr txBox="1"/>
          <p:nvPr/>
        </p:nvSpPr>
        <p:spPr>
          <a:xfrm>
            <a:off x="3065334" y="6365788"/>
            <a:ext cx="6357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Last-mile activities undertaken at regional, national and local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466146-6253-6F4F-B06C-787D048ED3C0}"/>
              </a:ext>
            </a:extLst>
          </p:cNvPr>
          <p:cNvSpPr txBox="1"/>
          <p:nvPr/>
        </p:nvSpPr>
        <p:spPr>
          <a:xfrm>
            <a:off x="5686398" y="3167546"/>
            <a:ext cx="2641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400" b="1" dirty="0">
                <a:solidFill>
                  <a:srgbClr val="FF9A20"/>
                </a:solidFill>
              </a:rPr>
              <a:t>GLOBAL ACTIVITIES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5B52AE-A68E-5C4F-8B7A-77D188189B0C}"/>
              </a:ext>
            </a:extLst>
          </p:cNvPr>
          <p:cNvSpPr txBox="1"/>
          <p:nvPr/>
        </p:nvSpPr>
        <p:spPr>
          <a:xfrm>
            <a:off x="5776799" y="3708874"/>
            <a:ext cx="2439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400" b="1" dirty="0">
                <a:solidFill>
                  <a:srgbClr val="1C9DDA"/>
                </a:solidFill>
              </a:rPr>
              <a:t>LOCAL ACTIVITIES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DE2693F-8774-554D-A319-2656C74B00FC}"/>
              </a:ext>
            </a:extLst>
          </p:cNvPr>
          <p:cNvSpPr/>
          <p:nvPr/>
        </p:nvSpPr>
        <p:spPr>
          <a:xfrm>
            <a:off x="174170" y="1345115"/>
            <a:ext cx="8428653" cy="2309709"/>
          </a:xfrm>
          <a:prstGeom prst="roundRect">
            <a:avLst/>
          </a:prstGeom>
          <a:noFill/>
          <a:ln w="57150">
            <a:solidFill>
              <a:srgbClr val="005BA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324000" tIns="0" bIns="0" rtlCol="0" anchor="ctr" anchorCtr="0"/>
          <a:lstStyle/>
          <a:p>
            <a:r>
              <a:rPr lang="en-CH" dirty="0">
                <a:solidFill>
                  <a:schemeClr val="tx1"/>
                </a:solidFill>
              </a:rPr>
              <a:t>GCOS addresss </a:t>
            </a:r>
          </a:p>
          <a:p>
            <a:r>
              <a:rPr lang="en-CH" dirty="0">
                <a:solidFill>
                  <a:schemeClr val="tx1"/>
                </a:solidFill>
              </a:rPr>
              <a:t>observations and </a:t>
            </a:r>
          </a:p>
          <a:p>
            <a:r>
              <a:rPr lang="en-CH" dirty="0">
                <a:solidFill>
                  <a:schemeClr val="tx1"/>
                </a:solidFill>
              </a:rPr>
              <a:t>data exchange but is </a:t>
            </a:r>
          </a:p>
          <a:p>
            <a:r>
              <a:rPr lang="en-CH" dirty="0">
                <a:solidFill>
                  <a:schemeClr val="tx1"/>
                </a:solidFill>
              </a:rPr>
              <a:t>informed by the </a:t>
            </a:r>
          </a:p>
          <a:p>
            <a:r>
              <a:rPr lang="en-CH" dirty="0">
                <a:solidFill>
                  <a:schemeClr val="tx1"/>
                </a:solidFill>
              </a:rPr>
              <a:t>needs of the whole </a:t>
            </a:r>
          </a:p>
          <a:p>
            <a:r>
              <a:rPr lang="en-CH" dirty="0">
                <a:solidFill>
                  <a:schemeClr val="tx1"/>
                </a:solidFill>
              </a:rPr>
              <a:t>value chain</a:t>
            </a:r>
          </a:p>
        </p:txBody>
      </p:sp>
      <p:sp>
        <p:nvSpPr>
          <p:cNvPr id="12" name="Bent Arrow 11">
            <a:extLst>
              <a:ext uri="{FF2B5EF4-FFF2-40B4-BE49-F238E27FC236}">
                <a16:creationId xmlns:a16="http://schemas.microsoft.com/office/drawing/2014/main" id="{A6AA0D88-3AE1-A941-8131-32E9AD08A56D}"/>
              </a:ext>
            </a:extLst>
          </p:cNvPr>
          <p:cNvSpPr/>
          <p:nvPr/>
        </p:nvSpPr>
        <p:spPr>
          <a:xfrm rot="16200000">
            <a:off x="700311" y="3814118"/>
            <a:ext cx="1983607" cy="1773119"/>
          </a:xfrm>
          <a:prstGeom prst="bentArrow">
            <a:avLst>
              <a:gd name="adj1" fmla="val 25000"/>
              <a:gd name="adj2" fmla="val 34173"/>
              <a:gd name="adj3" fmla="val 25000"/>
              <a:gd name="adj4" fmla="val 71023"/>
            </a:avLst>
          </a:prstGeom>
          <a:gradFill>
            <a:gsLst>
              <a:gs pos="0">
                <a:srgbClr val="D1E5EE"/>
              </a:gs>
              <a:gs pos="100000">
                <a:srgbClr val="1F5AAE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00373"/>
      </p:ext>
    </p:extLst>
  </p:cSld>
  <p:clrMapOvr>
    <a:masterClrMapping/>
  </p:clrMapOvr>
  <p:transition advTm="25315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C4FCC27F-BD1C-F145-82E8-34312792E1D5}"/>
              </a:ext>
            </a:extLst>
          </p:cNvPr>
          <p:cNvGrpSpPr/>
          <p:nvPr/>
        </p:nvGrpSpPr>
        <p:grpSpPr>
          <a:xfrm flipH="1">
            <a:off x="2519914" y="1315730"/>
            <a:ext cx="610262" cy="4522362"/>
            <a:chOff x="5667446" y="1315730"/>
            <a:chExt cx="610262" cy="4522362"/>
          </a:xfrm>
        </p:grpSpPr>
        <p:sp>
          <p:nvSpPr>
            <p:cNvPr id="28" name="Right Brace 27">
              <a:extLst>
                <a:ext uri="{FF2B5EF4-FFF2-40B4-BE49-F238E27FC236}">
                  <a16:creationId xmlns:a16="http://schemas.microsoft.com/office/drawing/2014/main" id="{1B631E3C-A4F1-7942-8D5B-C0616DCA26A2}"/>
                </a:ext>
              </a:extLst>
            </p:cNvPr>
            <p:cNvSpPr/>
            <p:nvPr/>
          </p:nvSpPr>
          <p:spPr>
            <a:xfrm>
              <a:off x="5674658" y="1315730"/>
              <a:ext cx="530321" cy="4522362"/>
            </a:xfrm>
            <a:prstGeom prst="rightBrace">
              <a:avLst/>
            </a:prstGeom>
            <a:ln w="95250">
              <a:solidFill>
                <a:srgbClr val="005BA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934C7F6D-BEF5-944D-8241-9F4A4CD80DA6}"/>
                </a:ext>
              </a:extLst>
            </p:cNvPr>
            <p:cNvSpPr/>
            <p:nvPr/>
          </p:nvSpPr>
          <p:spPr>
            <a:xfrm>
              <a:off x="5683027" y="2443629"/>
              <a:ext cx="530321" cy="2321798"/>
            </a:xfrm>
            <a:prstGeom prst="rightBrace">
              <a:avLst/>
            </a:prstGeom>
            <a:ln w="95250">
              <a:solidFill>
                <a:srgbClr val="005BA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C191806-4CEC-8443-8F45-F64536D19F7C}"/>
                </a:ext>
              </a:extLst>
            </p:cNvPr>
            <p:cNvCxnSpPr>
              <a:cxnSpLocks/>
            </p:cNvCxnSpPr>
            <p:nvPr/>
          </p:nvCxnSpPr>
          <p:spPr>
            <a:xfrm>
              <a:off x="5667446" y="3588126"/>
              <a:ext cx="610262" cy="0"/>
            </a:xfrm>
            <a:prstGeom prst="line">
              <a:avLst/>
            </a:prstGeom>
            <a:ln w="95250">
              <a:solidFill>
                <a:srgbClr val="005BA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C373A13-5C78-5D45-833B-AE3A1C8BA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Producing the GCOS Status Report</a:t>
            </a:r>
          </a:p>
        </p:txBody>
      </p:sp>
      <p:sp>
        <p:nvSpPr>
          <p:cNvPr id="14" name="Terminator 13">
            <a:extLst>
              <a:ext uri="{FF2B5EF4-FFF2-40B4-BE49-F238E27FC236}">
                <a16:creationId xmlns:a16="http://schemas.microsoft.com/office/drawing/2014/main" id="{7D1C1543-C8A7-8D47-9244-8319F253AFB5}"/>
              </a:ext>
            </a:extLst>
          </p:cNvPr>
          <p:cNvSpPr/>
          <p:nvPr/>
        </p:nvSpPr>
        <p:spPr>
          <a:xfrm>
            <a:off x="8607669" y="2538435"/>
            <a:ext cx="1326462" cy="2164876"/>
          </a:xfrm>
          <a:prstGeom prst="flowChartTerminator">
            <a:avLst/>
          </a:prstGeom>
          <a:solidFill>
            <a:srgbClr val="0C89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/>
              <a:t>Public review and revision by experts</a:t>
            </a:r>
          </a:p>
        </p:txBody>
      </p:sp>
      <p:sp>
        <p:nvSpPr>
          <p:cNvPr id="15" name="Terminator 14">
            <a:extLst>
              <a:ext uri="{FF2B5EF4-FFF2-40B4-BE49-F238E27FC236}">
                <a16:creationId xmlns:a16="http://schemas.microsoft.com/office/drawing/2014/main" id="{56F402D3-EBEE-4246-BA3A-16CE1C275802}"/>
              </a:ext>
            </a:extLst>
          </p:cNvPr>
          <p:cNvSpPr/>
          <p:nvPr/>
        </p:nvSpPr>
        <p:spPr>
          <a:xfrm>
            <a:off x="10256448" y="2538435"/>
            <a:ext cx="1932524" cy="2164876"/>
          </a:xfrm>
          <a:prstGeom prst="flowChartTerminator">
            <a:avLst/>
          </a:prstGeom>
          <a:solidFill>
            <a:srgbClr val="1C9D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/>
              <a:t>Publish report following approval by Steering Committee and Writing Team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C96E359-D6BA-F24C-B88F-B37EC0053327}"/>
              </a:ext>
            </a:extLst>
          </p:cNvPr>
          <p:cNvGrpSpPr/>
          <p:nvPr/>
        </p:nvGrpSpPr>
        <p:grpSpPr>
          <a:xfrm>
            <a:off x="5834494" y="1315730"/>
            <a:ext cx="610262" cy="4522362"/>
            <a:chOff x="5667446" y="1315730"/>
            <a:chExt cx="610262" cy="4522362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24D13D83-5BCA-CA48-933A-40D0F4633B9F}"/>
                </a:ext>
              </a:extLst>
            </p:cNvPr>
            <p:cNvSpPr/>
            <p:nvPr/>
          </p:nvSpPr>
          <p:spPr>
            <a:xfrm>
              <a:off x="5674658" y="1315730"/>
              <a:ext cx="530321" cy="4522362"/>
            </a:xfrm>
            <a:prstGeom prst="rightBrace">
              <a:avLst/>
            </a:prstGeom>
            <a:ln w="95250">
              <a:solidFill>
                <a:srgbClr val="005BA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24692211-504F-1D41-8875-635618CF449B}"/>
                </a:ext>
              </a:extLst>
            </p:cNvPr>
            <p:cNvSpPr/>
            <p:nvPr/>
          </p:nvSpPr>
          <p:spPr>
            <a:xfrm>
              <a:off x="5683027" y="2443629"/>
              <a:ext cx="530321" cy="2321798"/>
            </a:xfrm>
            <a:prstGeom prst="rightBrace">
              <a:avLst/>
            </a:prstGeom>
            <a:ln w="95250">
              <a:solidFill>
                <a:srgbClr val="005BA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5A25BA-52A9-C344-8ADA-6B0A46A8CFCE}"/>
                </a:ext>
              </a:extLst>
            </p:cNvPr>
            <p:cNvCxnSpPr>
              <a:cxnSpLocks/>
            </p:cNvCxnSpPr>
            <p:nvPr/>
          </p:nvCxnSpPr>
          <p:spPr>
            <a:xfrm>
              <a:off x="5667446" y="3588126"/>
              <a:ext cx="610262" cy="0"/>
            </a:xfrm>
            <a:prstGeom prst="line">
              <a:avLst/>
            </a:prstGeom>
            <a:ln w="95250">
              <a:solidFill>
                <a:srgbClr val="005BA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B1C9928-83A9-AF43-A015-AB4F071ABD6C}"/>
              </a:ext>
            </a:extLst>
          </p:cNvPr>
          <p:cNvSpPr/>
          <p:nvPr/>
        </p:nvSpPr>
        <p:spPr>
          <a:xfrm>
            <a:off x="3052033" y="782316"/>
            <a:ext cx="2782461" cy="10844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rgbClr val="0C89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600" b="1" dirty="0">
                <a:solidFill>
                  <a:srgbClr val="0C89A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ECV Stewards </a:t>
            </a:r>
            <a:r>
              <a:rPr lang="en-CH" sz="1600" dirty="0">
                <a:solidFill>
                  <a:srgbClr val="0C89A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monitor how well each ECV is monitored and if the requirements are practical and meet user needs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AFE30D9-DFF9-7A40-9C0F-8AC473218891}"/>
              </a:ext>
            </a:extLst>
          </p:cNvPr>
          <p:cNvSpPr/>
          <p:nvPr/>
        </p:nvSpPr>
        <p:spPr>
          <a:xfrm>
            <a:off x="3052033" y="1910206"/>
            <a:ext cx="2782461" cy="10844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rgbClr val="FF9A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r>
              <a:rPr lang="en-GB" sz="1600" b="1" dirty="0">
                <a:solidFill>
                  <a:srgbClr val="FF9A2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Implementation Plan Action Rapporteurs</a:t>
            </a:r>
            <a:r>
              <a:rPr lang="en-GB" sz="1600" dirty="0">
                <a:solidFill>
                  <a:srgbClr val="FF9A2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monitor progress on each action</a:t>
            </a:r>
            <a:endParaRPr lang="en-CH" sz="1600" dirty="0">
              <a:solidFill>
                <a:srgbClr val="FF9A2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190DEEE-C878-FB43-BE42-0A092DF9938A}"/>
              </a:ext>
            </a:extLst>
          </p:cNvPr>
          <p:cNvSpPr/>
          <p:nvPr/>
        </p:nvSpPr>
        <p:spPr>
          <a:xfrm>
            <a:off x="3052033" y="3038096"/>
            <a:ext cx="2782461" cy="10824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rgbClr val="34A2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34A2C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Task Team on Climate Cycles</a:t>
            </a:r>
            <a:endParaRPr lang="en-CH" sz="1600" dirty="0">
              <a:solidFill>
                <a:srgbClr val="74B843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F614E13-995D-1847-8117-6168A7E47171}"/>
              </a:ext>
            </a:extLst>
          </p:cNvPr>
          <p:cNvSpPr/>
          <p:nvPr/>
        </p:nvSpPr>
        <p:spPr>
          <a:xfrm>
            <a:off x="3052033" y="4164049"/>
            <a:ext cx="2782461" cy="10824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rgbClr val="0C89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C89A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Task Team on Adaptation</a:t>
            </a:r>
            <a:endParaRPr lang="en-CH" sz="1600" dirty="0">
              <a:solidFill>
                <a:srgbClr val="0C89A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901D181-595C-CF46-AF61-40891E4AB9AC}"/>
              </a:ext>
            </a:extLst>
          </p:cNvPr>
          <p:cNvSpPr/>
          <p:nvPr/>
        </p:nvSpPr>
        <p:spPr>
          <a:xfrm>
            <a:off x="3052033" y="5290004"/>
            <a:ext cx="2782461" cy="10844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rgbClr val="FF9A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600" b="1" dirty="0">
                <a:solidFill>
                  <a:srgbClr val="FF9A2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Joint CEOS/CGMS Working Group on Climate</a:t>
            </a:r>
            <a:r>
              <a:rPr lang="en-CH" sz="1600" dirty="0">
                <a:solidFill>
                  <a:srgbClr val="FF9A2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reporting on satellite observations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5E61D113-94F1-974C-845E-E3732A4D4C57}"/>
              </a:ext>
            </a:extLst>
          </p:cNvPr>
          <p:cNvSpPr/>
          <p:nvPr/>
        </p:nvSpPr>
        <p:spPr>
          <a:xfrm>
            <a:off x="8285196" y="2830343"/>
            <a:ext cx="315261" cy="1594883"/>
          </a:xfrm>
          <a:prstGeom prst="rightArrow">
            <a:avLst/>
          </a:prstGeom>
          <a:solidFill>
            <a:srgbClr val="005B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6CF56787-70CF-1347-BA0E-1476197B4A9F}"/>
              </a:ext>
            </a:extLst>
          </p:cNvPr>
          <p:cNvSpPr/>
          <p:nvPr/>
        </p:nvSpPr>
        <p:spPr>
          <a:xfrm>
            <a:off x="9935930" y="2823431"/>
            <a:ext cx="315261" cy="1594883"/>
          </a:xfrm>
          <a:prstGeom prst="rightArrow">
            <a:avLst/>
          </a:prstGeom>
          <a:solidFill>
            <a:srgbClr val="005B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4B9D3D04-5936-064C-AC6F-971A9E8A949A}"/>
              </a:ext>
            </a:extLst>
          </p:cNvPr>
          <p:cNvSpPr/>
          <p:nvPr/>
        </p:nvSpPr>
        <p:spPr>
          <a:xfrm>
            <a:off x="0" y="835068"/>
            <a:ext cx="2604243" cy="5624647"/>
          </a:xfrm>
          <a:custGeom>
            <a:avLst/>
            <a:gdLst>
              <a:gd name="connsiteX0" fmla="*/ 1103158 w 2604243"/>
              <a:gd name="connsiteY0" fmla="*/ 16 h 5624647"/>
              <a:gd name="connsiteX1" fmla="*/ 1379837 w 2604243"/>
              <a:gd name="connsiteY1" fmla="*/ 226232 h 5624647"/>
              <a:gd name="connsiteX2" fmla="*/ 1409887 w 2604243"/>
              <a:gd name="connsiteY2" fmla="*/ 294732 h 5624647"/>
              <a:gd name="connsiteX3" fmla="*/ 1413030 w 2604243"/>
              <a:gd name="connsiteY3" fmla="*/ 286181 h 5624647"/>
              <a:gd name="connsiteX4" fmla="*/ 1410152 w 2604243"/>
              <a:gd name="connsiteY4" fmla="*/ 295336 h 5624647"/>
              <a:gd name="connsiteX5" fmla="*/ 1414186 w 2604243"/>
              <a:gd name="connsiteY5" fmla="*/ 304531 h 5624647"/>
              <a:gd name="connsiteX6" fmla="*/ 1914672 w 2604243"/>
              <a:gd name="connsiteY6" fmla="*/ 71447 h 5624647"/>
              <a:gd name="connsiteX7" fmla="*/ 2168471 w 2604243"/>
              <a:gd name="connsiteY7" fmla="*/ 707321 h 5624647"/>
              <a:gd name="connsiteX8" fmla="*/ 2169844 w 2604243"/>
              <a:gd name="connsiteY8" fmla="*/ 708254 h 5624647"/>
              <a:gd name="connsiteX9" fmla="*/ 2224528 w 2604243"/>
              <a:gd name="connsiteY9" fmla="*/ 745442 h 5624647"/>
              <a:gd name="connsiteX10" fmla="*/ 2494186 w 2604243"/>
              <a:gd name="connsiteY10" fmla="*/ 1324454 h 5624647"/>
              <a:gd name="connsiteX11" fmla="*/ 2479607 w 2604243"/>
              <a:gd name="connsiteY11" fmla="*/ 1993643 h 5624647"/>
              <a:gd name="connsiteX12" fmla="*/ 2586105 w 2604243"/>
              <a:gd name="connsiteY12" fmla="*/ 3016819 h 5624647"/>
              <a:gd name="connsiteX13" fmla="*/ 2087219 w 2604243"/>
              <a:gd name="connsiteY13" fmla="*/ 3912456 h 5624647"/>
              <a:gd name="connsiteX14" fmla="*/ 1908627 w 2604243"/>
              <a:gd name="connsiteY14" fmla="*/ 4679903 h 5624647"/>
              <a:gd name="connsiteX15" fmla="*/ 1300576 w 2604243"/>
              <a:gd name="connsiteY15" fmla="*/ 4772824 h 5624647"/>
              <a:gd name="connsiteX16" fmla="*/ 866051 w 2604243"/>
              <a:gd name="connsiteY16" fmla="*/ 5591547 h 5624647"/>
              <a:gd name="connsiteX17" fmla="*/ 227154 w 2604243"/>
              <a:gd name="connsiteY17" fmla="*/ 5091802 h 5624647"/>
              <a:gd name="connsiteX18" fmla="*/ 33560 w 2604243"/>
              <a:gd name="connsiteY18" fmla="*/ 5250520 h 5624647"/>
              <a:gd name="connsiteX19" fmla="*/ 0 w 2604243"/>
              <a:gd name="connsiteY19" fmla="*/ 5263114 h 5624647"/>
              <a:gd name="connsiteX20" fmla="*/ 0 w 2604243"/>
              <a:gd name="connsiteY20" fmla="*/ 651128 h 5624647"/>
              <a:gd name="connsiteX21" fmla="*/ 7135 w 2604243"/>
              <a:gd name="connsiteY21" fmla="*/ 658647 h 5624647"/>
              <a:gd name="connsiteX22" fmla="*/ 7278 w 2604243"/>
              <a:gd name="connsiteY22" fmla="*/ 658238 h 5624647"/>
              <a:gd name="connsiteX23" fmla="*/ 6691 w 2604243"/>
              <a:gd name="connsiteY23" fmla="*/ 657346 h 5624647"/>
              <a:gd name="connsiteX24" fmla="*/ 7304 w 2604243"/>
              <a:gd name="connsiteY24" fmla="*/ 658164 h 5624647"/>
              <a:gd name="connsiteX25" fmla="*/ 72848 w 2604243"/>
              <a:gd name="connsiteY25" fmla="*/ 470140 h 5624647"/>
              <a:gd name="connsiteX26" fmla="*/ 758398 w 2604243"/>
              <a:gd name="connsiteY26" fmla="*/ 428296 h 5624647"/>
              <a:gd name="connsiteX27" fmla="*/ 761748 w 2604243"/>
              <a:gd name="connsiteY27" fmla="*/ 418200 h 5624647"/>
              <a:gd name="connsiteX28" fmla="*/ 810413 w 2604243"/>
              <a:gd name="connsiteY28" fmla="*/ 271563 h 5624647"/>
              <a:gd name="connsiteX29" fmla="*/ 1051133 w 2604243"/>
              <a:gd name="connsiteY29" fmla="*/ 7677 h 5624647"/>
              <a:gd name="connsiteX30" fmla="*/ 1103158 w 2604243"/>
              <a:gd name="connsiteY30" fmla="*/ 16 h 562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04243" h="5624647">
                <a:moveTo>
                  <a:pt x="1103158" y="16"/>
                </a:moveTo>
                <a:cubicBezTo>
                  <a:pt x="1206773" y="-1325"/>
                  <a:pt x="1306525" y="80212"/>
                  <a:pt x="1379837" y="226232"/>
                </a:cubicBezTo>
                <a:lnTo>
                  <a:pt x="1409887" y="294732"/>
                </a:lnTo>
                <a:lnTo>
                  <a:pt x="1413030" y="286181"/>
                </a:lnTo>
                <a:lnTo>
                  <a:pt x="1410152" y="295336"/>
                </a:lnTo>
                <a:lnTo>
                  <a:pt x="1414186" y="304531"/>
                </a:lnTo>
                <a:cubicBezTo>
                  <a:pt x="1537040" y="16397"/>
                  <a:pt x="1740257" y="-78216"/>
                  <a:pt x="1914672" y="71447"/>
                </a:cubicBezTo>
                <a:cubicBezTo>
                  <a:pt x="2047572" y="185451"/>
                  <a:pt x="2142868" y="424132"/>
                  <a:pt x="2168471" y="707321"/>
                </a:cubicBezTo>
                <a:lnTo>
                  <a:pt x="2169844" y="708254"/>
                </a:lnTo>
                <a:lnTo>
                  <a:pt x="2224528" y="745442"/>
                </a:lnTo>
                <a:cubicBezTo>
                  <a:pt x="2351530" y="849883"/>
                  <a:pt x="2450627" y="1060265"/>
                  <a:pt x="2494186" y="1324454"/>
                </a:cubicBezTo>
                <a:cubicBezTo>
                  <a:pt x="2530367" y="1543613"/>
                  <a:pt x="2525211" y="1781642"/>
                  <a:pt x="2479607" y="1993643"/>
                </a:cubicBezTo>
                <a:cubicBezTo>
                  <a:pt x="2591706" y="2284380"/>
                  <a:pt x="2630909" y="2661271"/>
                  <a:pt x="2586105" y="3016819"/>
                </a:cubicBezTo>
                <a:cubicBezTo>
                  <a:pt x="2526545" y="3489494"/>
                  <a:pt x="2329373" y="3843480"/>
                  <a:pt x="2087219" y="3912456"/>
                </a:cubicBezTo>
                <a:cubicBezTo>
                  <a:pt x="2086064" y="4207488"/>
                  <a:pt x="2020903" y="4487293"/>
                  <a:pt x="1908627" y="4679903"/>
                </a:cubicBezTo>
                <a:cubicBezTo>
                  <a:pt x="1738035" y="4972592"/>
                  <a:pt x="1491614" y="5010203"/>
                  <a:pt x="1300576" y="4772824"/>
                </a:cubicBezTo>
                <a:cubicBezTo>
                  <a:pt x="1238793" y="5180559"/>
                  <a:pt x="1073357" y="5492249"/>
                  <a:pt x="866051" y="5591547"/>
                </a:cubicBezTo>
                <a:cubicBezTo>
                  <a:pt x="621764" y="5708544"/>
                  <a:pt x="366810" y="5509167"/>
                  <a:pt x="227154" y="5091802"/>
                </a:cubicBezTo>
                <a:cubicBezTo>
                  <a:pt x="165349" y="5166081"/>
                  <a:pt x="100081" y="5218604"/>
                  <a:pt x="33560" y="5250520"/>
                </a:cubicBezTo>
                <a:lnTo>
                  <a:pt x="0" y="5263114"/>
                </a:lnTo>
                <a:lnTo>
                  <a:pt x="0" y="651128"/>
                </a:lnTo>
                <a:lnTo>
                  <a:pt x="7135" y="658647"/>
                </a:lnTo>
                <a:lnTo>
                  <a:pt x="7278" y="658238"/>
                </a:lnTo>
                <a:lnTo>
                  <a:pt x="6691" y="657346"/>
                </a:lnTo>
                <a:lnTo>
                  <a:pt x="7304" y="658164"/>
                </a:lnTo>
                <a:lnTo>
                  <a:pt x="72848" y="470140"/>
                </a:lnTo>
                <a:cubicBezTo>
                  <a:pt x="247647" y="79827"/>
                  <a:pt x="560670" y="39985"/>
                  <a:pt x="758398" y="428296"/>
                </a:cubicBezTo>
                <a:lnTo>
                  <a:pt x="761748" y="418200"/>
                </a:lnTo>
                <a:lnTo>
                  <a:pt x="810413" y="271563"/>
                </a:lnTo>
                <a:cubicBezTo>
                  <a:pt x="871152" y="129612"/>
                  <a:pt x="956392" y="34422"/>
                  <a:pt x="1051133" y="7677"/>
                </a:cubicBezTo>
                <a:cubicBezTo>
                  <a:pt x="1068513" y="2765"/>
                  <a:pt x="1085889" y="239"/>
                  <a:pt x="1103158" y="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H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F71B27-397C-4C45-976B-7E7927B4AA8B}"/>
              </a:ext>
            </a:extLst>
          </p:cNvPr>
          <p:cNvSpPr txBox="1"/>
          <p:nvPr/>
        </p:nvSpPr>
        <p:spPr>
          <a:xfrm>
            <a:off x="55080" y="1584893"/>
            <a:ext cx="24657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>
                <a:solidFill>
                  <a:srgbClr val="005BAE"/>
                </a:solidFill>
              </a:rPr>
              <a:t>GCOS Expert Panels</a:t>
            </a:r>
          </a:p>
          <a:p>
            <a:endParaRPr lang="en-CH" dirty="0">
              <a:solidFill>
                <a:srgbClr val="005BAE"/>
              </a:solidFill>
            </a:endParaRPr>
          </a:p>
          <a:p>
            <a:r>
              <a:rPr lang="en-CH" dirty="0">
                <a:solidFill>
                  <a:srgbClr val="005BAE"/>
                </a:solidFill>
              </a:rPr>
              <a:t>National Meteorological &amp; Hydrological Services</a:t>
            </a:r>
          </a:p>
          <a:p>
            <a:endParaRPr lang="en-CH" dirty="0">
              <a:solidFill>
                <a:srgbClr val="005BAE"/>
              </a:solidFill>
            </a:endParaRPr>
          </a:p>
          <a:p>
            <a:r>
              <a:rPr lang="en-CH" dirty="0">
                <a:solidFill>
                  <a:srgbClr val="005BAE"/>
                </a:solidFill>
              </a:rPr>
              <a:t>Global Ocean Observing System (GOOS)</a:t>
            </a:r>
          </a:p>
          <a:p>
            <a:endParaRPr lang="en-CH" dirty="0">
              <a:solidFill>
                <a:srgbClr val="005BAE"/>
              </a:solidFill>
            </a:endParaRPr>
          </a:p>
          <a:p>
            <a:r>
              <a:rPr lang="en-CH" dirty="0">
                <a:solidFill>
                  <a:srgbClr val="005BAE"/>
                </a:solidFill>
              </a:rPr>
              <a:t>Satellite Agencies – CEOS and CGMS</a:t>
            </a:r>
          </a:p>
          <a:p>
            <a:endParaRPr lang="en-CH" dirty="0">
              <a:solidFill>
                <a:srgbClr val="005BAE"/>
              </a:solidFill>
            </a:endParaRPr>
          </a:p>
          <a:p>
            <a:r>
              <a:rPr lang="en-CH" dirty="0">
                <a:solidFill>
                  <a:srgbClr val="005BAE"/>
                </a:solidFill>
              </a:rPr>
              <a:t>Global Terrestrial Networks</a:t>
            </a:r>
          </a:p>
          <a:p>
            <a:endParaRPr lang="en-CH" dirty="0">
              <a:solidFill>
                <a:srgbClr val="005BAE"/>
              </a:solidFill>
            </a:endParaRPr>
          </a:p>
          <a:p>
            <a:r>
              <a:rPr lang="en-CH" dirty="0">
                <a:solidFill>
                  <a:srgbClr val="005BAE"/>
                </a:solidFill>
              </a:rPr>
              <a:t>Academia</a:t>
            </a:r>
          </a:p>
        </p:txBody>
      </p:sp>
      <p:sp>
        <p:nvSpPr>
          <p:cNvPr id="13" name="Terminator 12">
            <a:extLst>
              <a:ext uri="{FF2B5EF4-FFF2-40B4-BE49-F238E27FC236}">
                <a16:creationId xmlns:a16="http://schemas.microsoft.com/office/drawing/2014/main" id="{788AF36D-52F0-8B47-9B4C-AF9082FE8D32}"/>
              </a:ext>
            </a:extLst>
          </p:cNvPr>
          <p:cNvSpPr/>
          <p:nvPr/>
        </p:nvSpPr>
        <p:spPr>
          <a:xfrm>
            <a:off x="6344649" y="2545348"/>
            <a:ext cx="1932524" cy="2164876"/>
          </a:xfrm>
          <a:prstGeom prst="flowChartTerminator">
            <a:avLst/>
          </a:prstGeom>
          <a:solidFill>
            <a:srgbClr val="FF9A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/>
              <a:t>Preparation of draft with contributions from ECV Stewards, IP Action Rapporteurs and other experts</a:t>
            </a:r>
          </a:p>
        </p:txBody>
      </p:sp>
    </p:spTree>
    <p:extLst>
      <p:ext uri="{BB962C8B-B14F-4D97-AF65-F5344CB8AC3E}">
        <p14:creationId xmlns:p14="http://schemas.microsoft.com/office/powerpoint/2010/main" val="4164501695"/>
      </p:ext>
    </p:extLst>
  </p:cSld>
  <p:clrMapOvr>
    <a:masterClrMapping/>
  </p:clrMapOvr>
  <p:transition advTm="32718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3E0DE-0C3D-C54D-AC95-B182E0728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496" y="5011"/>
            <a:ext cx="7447504" cy="726829"/>
          </a:xfrm>
        </p:spPr>
        <p:txBody>
          <a:bodyPr/>
          <a:lstStyle/>
          <a:p>
            <a:r>
              <a:rPr lang="en-CH" dirty="0"/>
              <a:t>The Report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62E092-490B-D147-A7FE-D0256F49CAAC}"/>
              </a:ext>
            </a:extLst>
          </p:cNvPr>
          <p:cNvGrpSpPr/>
          <p:nvPr/>
        </p:nvGrpSpPr>
        <p:grpSpPr>
          <a:xfrm>
            <a:off x="-14852" y="5012"/>
            <a:ext cx="4657060" cy="6852988"/>
            <a:chOff x="-1" y="11889"/>
            <a:chExt cx="6857999" cy="99075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60BA94-D4A2-4B4D-A20F-55EB4E1CA5DC}"/>
                </a:ext>
              </a:extLst>
            </p:cNvPr>
            <p:cNvSpPr/>
            <p:nvPr/>
          </p:nvSpPr>
          <p:spPr>
            <a:xfrm>
              <a:off x="-1" y="11889"/>
              <a:ext cx="6857999" cy="9907588"/>
            </a:xfrm>
            <a:prstGeom prst="rect">
              <a:avLst/>
            </a:prstGeom>
            <a:solidFill>
              <a:srgbClr val="005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831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B874FBF-9F4D-794A-BE94-8CA21654B09C}"/>
                </a:ext>
              </a:extLst>
            </p:cNvPr>
            <p:cNvSpPr txBox="1"/>
            <p:nvPr/>
          </p:nvSpPr>
          <p:spPr>
            <a:xfrm>
              <a:off x="0" y="406486"/>
              <a:ext cx="6745854" cy="2046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H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Global Climate Observing System 2021:</a:t>
              </a:r>
            </a:p>
            <a:p>
              <a:pPr algn="r"/>
              <a:r>
                <a:rPr lang="en-CH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CH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GCOS Status Report</a:t>
              </a:r>
            </a:p>
            <a:p>
              <a:pPr algn="r"/>
              <a:endParaRPr lang="en-CH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r"/>
              <a:r>
                <a:rPr lang="en-CH" sz="1400" b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GCOS-240</a:t>
              </a:r>
            </a:p>
            <a:p>
              <a:pPr algn="r"/>
              <a:endParaRPr lang="en-CH" sz="20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B14EDF6-F51B-EF4C-B8B7-A06563B17B1D}"/>
                </a:ext>
              </a:extLst>
            </p:cNvPr>
            <p:cNvSpPr/>
            <p:nvPr/>
          </p:nvSpPr>
          <p:spPr>
            <a:xfrm>
              <a:off x="1012760" y="2536521"/>
              <a:ext cx="5293768" cy="5293768"/>
            </a:xfrm>
            <a:prstGeom prst="ellipse">
              <a:avLst/>
            </a:prstGeom>
            <a:noFill/>
            <a:ln w="254000">
              <a:solidFill>
                <a:srgbClr val="F191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246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51CE9ED-47C7-4147-A6AF-C822982562BA}"/>
                </a:ext>
              </a:extLst>
            </p:cNvPr>
            <p:cNvSpPr/>
            <p:nvPr/>
          </p:nvSpPr>
          <p:spPr>
            <a:xfrm>
              <a:off x="3536328" y="2379150"/>
              <a:ext cx="3020410" cy="6284001"/>
            </a:xfrm>
            <a:prstGeom prst="rect">
              <a:avLst/>
            </a:prstGeom>
            <a:solidFill>
              <a:srgbClr val="005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246"/>
            </a:p>
          </p:txBody>
        </p:sp>
        <p:pic>
          <p:nvPicPr>
            <p:cNvPr id="9" name="Picture 8" descr="A picture containing sky&#10;&#10;Description automatically generated">
              <a:extLst>
                <a:ext uri="{FF2B5EF4-FFF2-40B4-BE49-F238E27FC236}">
                  <a16:creationId xmlns:a16="http://schemas.microsoft.com/office/drawing/2014/main" id="{490FCFC6-28E9-5449-AE74-534790B41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2878" y="3332052"/>
              <a:ext cx="3723705" cy="372370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443DBB30-7CF2-7443-B84F-7E05EC77FD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14639" y="6541354"/>
              <a:ext cx="1731585" cy="414068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2ED6CD91-124F-A14C-9406-F944D0A99D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4818" y="5548600"/>
              <a:ext cx="1455614" cy="355412"/>
            </a:xfrm>
            <a:prstGeom prst="rect">
              <a:avLst/>
            </a:prstGeom>
          </p:spPr>
        </p:pic>
        <p:pic>
          <p:nvPicPr>
            <p:cNvPr id="12" name="Picture 11" descr="Text, email&#10;&#10;Description automatically generated">
              <a:extLst>
                <a:ext uri="{FF2B5EF4-FFF2-40B4-BE49-F238E27FC236}">
                  <a16:creationId xmlns:a16="http://schemas.microsoft.com/office/drawing/2014/main" id="{4B716760-D8D7-2442-88A2-561F537B2E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37966" y="2258953"/>
              <a:ext cx="1731584" cy="487572"/>
            </a:xfrm>
            <a:prstGeom prst="rect">
              <a:avLst/>
            </a:prstGeom>
          </p:spPr>
        </p:pic>
        <p:pic>
          <p:nvPicPr>
            <p:cNvPr id="13" name="Picture 12" descr="Text&#10;&#10;Description automatically generated">
              <a:extLst>
                <a:ext uri="{FF2B5EF4-FFF2-40B4-BE49-F238E27FC236}">
                  <a16:creationId xmlns:a16="http://schemas.microsoft.com/office/drawing/2014/main" id="{5DE2CF01-2E3C-7F4D-8DC7-8AF749628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7966" y="7592762"/>
              <a:ext cx="1343783" cy="528495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">
              <a:extLst>
                <a:ext uri="{FF2B5EF4-FFF2-40B4-BE49-F238E27FC236}">
                  <a16:creationId xmlns:a16="http://schemas.microsoft.com/office/drawing/2014/main" id="{6A2565C7-9D89-0A47-9B54-1CEC27ACF4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14639" y="3383867"/>
              <a:ext cx="1731585" cy="463067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A1E37763-61AF-5447-84F3-DA98EBD10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860" y="4484276"/>
              <a:ext cx="1020914" cy="426982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42CA9E69-3AE9-8C47-803A-2ABC1D4FDC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16231" t="40375" r="21631" b="39730"/>
            <a:stretch/>
          </p:blipFill>
          <p:spPr>
            <a:xfrm>
              <a:off x="0" y="8940720"/>
              <a:ext cx="4261449" cy="964392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4F7405D-4166-E84B-A495-B3F433E05979}"/>
                </a:ext>
              </a:extLst>
            </p:cNvPr>
            <p:cNvSpPr/>
            <p:nvPr/>
          </p:nvSpPr>
          <p:spPr>
            <a:xfrm>
              <a:off x="5106837" y="9359660"/>
              <a:ext cx="1751161" cy="545451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162BD87-4334-B04C-86E3-5DDDC24CF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8981" y="9420423"/>
              <a:ext cx="1512082" cy="408901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ED477D69-BF0D-C941-8CAD-1F13F5EDDC48}"/>
              </a:ext>
            </a:extLst>
          </p:cNvPr>
          <p:cNvSpPr/>
          <p:nvPr/>
        </p:nvSpPr>
        <p:spPr>
          <a:xfrm>
            <a:off x="4744496" y="996463"/>
            <a:ext cx="2947091" cy="3329472"/>
          </a:xfrm>
          <a:prstGeom prst="rect">
            <a:avLst/>
          </a:prstGeom>
          <a:solidFill>
            <a:srgbClr val="1C9DD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/>
              <a:t>Executive Summary</a:t>
            </a:r>
          </a:p>
          <a:p>
            <a:pPr algn="ctr"/>
            <a:endParaRPr lang="en-CH" dirty="0"/>
          </a:p>
          <a:p>
            <a:pPr algn="ctr"/>
            <a:r>
              <a:rPr lang="en-CH" sz="1600" i="1" dirty="0"/>
              <a:t>Translated into the 6 UN languages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ABFA91-D3BB-7C4B-8149-737642EFB21E}"/>
              </a:ext>
            </a:extLst>
          </p:cNvPr>
          <p:cNvSpPr/>
          <p:nvPr/>
        </p:nvSpPr>
        <p:spPr>
          <a:xfrm>
            <a:off x="7896164" y="982346"/>
            <a:ext cx="4295833" cy="2713907"/>
          </a:xfrm>
          <a:prstGeom prst="rect">
            <a:avLst/>
          </a:prstGeom>
          <a:solidFill>
            <a:srgbClr val="005B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/>
              <a:t>Body of report.</a:t>
            </a:r>
          </a:p>
          <a:p>
            <a:pPr marL="342900" indent="-342900">
              <a:buFont typeface="+mj-lt"/>
              <a:buAutoNum type="arabicPeriod"/>
            </a:pPr>
            <a:r>
              <a:rPr lang="en-CH" dirty="0"/>
              <a:t>Introduction</a:t>
            </a:r>
          </a:p>
          <a:p>
            <a:pPr marL="342900" indent="-342900">
              <a:buFont typeface="+mj-lt"/>
              <a:buAutoNum type="arabicPeriod"/>
            </a:pPr>
            <a:r>
              <a:rPr lang="en-CH" dirty="0"/>
              <a:t>Observations of the Earth System Cycles</a:t>
            </a:r>
          </a:p>
          <a:p>
            <a:pPr marL="342900" indent="-342900">
              <a:buFont typeface="+mj-lt"/>
              <a:buAutoNum type="arabicPeriod"/>
            </a:pPr>
            <a:r>
              <a:rPr lang="en-CH" dirty="0"/>
              <a:t>Status of the GCOS ECVs</a:t>
            </a:r>
          </a:p>
          <a:p>
            <a:pPr marL="342900" indent="-342900">
              <a:buFont typeface="+mj-lt"/>
              <a:buAutoNum type="arabicPeriod"/>
            </a:pPr>
            <a:r>
              <a:rPr lang="en-CH" dirty="0"/>
              <a:t>Satellite Observations</a:t>
            </a:r>
          </a:p>
          <a:p>
            <a:pPr marL="342900" indent="-342900">
              <a:buFont typeface="+mj-lt"/>
              <a:buAutoNum type="arabicPeriod"/>
            </a:pPr>
            <a:r>
              <a:rPr lang="en-CH" dirty="0"/>
              <a:t>Status of Actions from the 2016 IP</a:t>
            </a:r>
          </a:p>
          <a:p>
            <a:pPr marL="342900" indent="-342900">
              <a:buFont typeface="+mj-lt"/>
              <a:buAutoNum type="arabicPeriod"/>
            </a:pPr>
            <a:r>
              <a:rPr lang="en-CH" dirty="0"/>
              <a:t>Adaptation, Extremes &amp; Mitigation</a:t>
            </a:r>
          </a:p>
          <a:p>
            <a:pPr marL="342900" indent="-342900">
              <a:buFont typeface="+mj-lt"/>
              <a:buAutoNum type="arabicPeriod"/>
            </a:pPr>
            <a:r>
              <a:rPr lang="en-CH" dirty="0"/>
              <a:t>Implications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3AE88E-F77F-954F-BC27-2CB4915E069F}"/>
              </a:ext>
            </a:extLst>
          </p:cNvPr>
          <p:cNvSpPr/>
          <p:nvPr/>
        </p:nvSpPr>
        <p:spPr>
          <a:xfrm>
            <a:off x="7896166" y="3705851"/>
            <a:ext cx="4295831" cy="620084"/>
          </a:xfrm>
          <a:prstGeom prst="rect">
            <a:avLst/>
          </a:prstGeom>
          <a:solidFill>
            <a:srgbClr val="005B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CH"/>
              <a:t>Appendices:</a:t>
            </a:r>
          </a:p>
          <a:p>
            <a:pPr algn="ctr"/>
            <a:r>
              <a:rPr lang="en-CH" dirty="0"/>
              <a:t>Acronyms, References, Contributors</a:t>
            </a:r>
            <a:endParaRPr lang="en-CH" dirty="0">
              <a:cs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AEC9CE-4E22-A243-B760-B1C80C1C9FE6}"/>
              </a:ext>
            </a:extLst>
          </p:cNvPr>
          <p:cNvSpPr/>
          <p:nvPr/>
        </p:nvSpPr>
        <p:spPr>
          <a:xfrm>
            <a:off x="5280384" y="4630667"/>
            <a:ext cx="4295830" cy="648000"/>
          </a:xfrm>
          <a:prstGeom prst="rect">
            <a:avLst/>
          </a:prstGeom>
          <a:solidFill>
            <a:srgbClr val="FF9A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/>
              <a:t>Annex A:</a:t>
            </a:r>
          </a:p>
          <a:p>
            <a:pPr algn="ctr"/>
            <a:r>
              <a:rPr lang="en-CH" dirty="0"/>
              <a:t>Detailed assesment of each ECV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AB5411-C1CE-8844-BA54-C67079E188D0}"/>
              </a:ext>
            </a:extLst>
          </p:cNvPr>
          <p:cNvSpPr/>
          <p:nvPr/>
        </p:nvSpPr>
        <p:spPr>
          <a:xfrm>
            <a:off x="5280383" y="5407427"/>
            <a:ext cx="4295835" cy="648000"/>
          </a:xfrm>
          <a:prstGeom prst="rect">
            <a:avLst/>
          </a:prstGeom>
          <a:solidFill>
            <a:srgbClr val="FF9A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/>
              <a:t>Annex B:</a:t>
            </a:r>
          </a:p>
          <a:p>
            <a:pPr algn="ctr"/>
            <a:r>
              <a:rPr lang="en-CH" dirty="0"/>
              <a:t>Assessment of IP Actions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550932-347A-EA40-AE7C-2D53F59573DB}"/>
              </a:ext>
            </a:extLst>
          </p:cNvPr>
          <p:cNvSpPr/>
          <p:nvPr/>
        </p:nvSpPr>
        <p:spPr>
          <a:xfrm>
            <a:off x="5280384" y="6184187"/>
            <a:ext cx="4295835" cy="648000"/>
          </a:xfrm>
          <a:prstGeom prst="rect">
            <a:avLst/>
          </a:prstGeom>
          <a:solidFill>
            <a:srgbClr val="FF9A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/>
              <a:t>Annex C:</a:t>
            </a:r>
          </a:p>
          <a:p>
            <a:pPr algn="ctr"/>
            <a:r>
              <a:rPr lang="en-CH" dirty="0"/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3147841337"/>
      </p:ext>
    </p:extLst>
  </p:cSld>
  <p:clrMapOvr>
    <a:masterClrMapping/>
  </p:clrMapOvr>
  <p:transition advTm="52215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7EED7-6226-7F4A-8D3A-BC9CAE6D5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12742"/>
          </a:xfrm>
          <a:solidFill>
            <a:srgbClr val="005BAE"/>
          </a:solidFill>
        </p:spPr>
        <p:txBody>
          <a:bodyPr>
            <a:normAutofit/>
          </a:bodyPr>
          <a:lstStyle/>
          <a:p>
            <a:pPr algn="ctr"/>
            <a:r>
              <a:rPr lang="en-CH" sz="2400" dirty="0"/>
              <a:t>Many Improvements since 2016 including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D614042-F978-4648-AD9A-AB9F444946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950550"/>
              </p:ext>
            </p:extLst>
          </p:nvPr>
        </p:nvGraphicFramePr>
        <p:xfrm>
          <a:off x="130627" y="665583"/>
          <a:ext cx="12599581" cy="619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4326628"/>
      </p:ext>
    </p:extLst>
  </p:cSld>
  <p:clrMapOvr>
    <a:masterClrMapping/>
  </p:clrMapOvr>
  <p:transition advTm="65892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8ACA1-8F24-5044-B47F-8236EA31C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sz="2200" dirty="0"/>
              <a:t>Summary of Adequacy of ECV Observations and Data Availability and Stewardship </a:t>
            </a:r>
            <a:br>
              <a:rPr lang="en-GB" sz="2200" dirty="0"/>
            </a:br>
            <a:endParaRPr lang="en-CH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61A4B79-CCC2-8942-A45D-F43E400F7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248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H"/>
          </a:p>
        </p:txBody>
      </p:sp>
      <p:pic>
        <p:nvPicPr>
          <p:cNvPr id="1025" name="Picture 14">
            <a:extLst>
              <a:ext uri="{FF2B5EF4-FFF2-40B4-BE49-F238E27FC236}">
                <a16:creationId xmlns:a16="http://schemas.microsoft.com/office/drawing/2014/main" id="{15BF7709-7E21-F847-972C-6384997BD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93" y="731839"/>
            <a:ext cx="11975253" cy="548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033897"/>
      </p:ext>
    </p:extLst>
  </p:cSld>
  <p:clrMapOvr>
    <a:masterClrMapping/>
  </p:clrMapOvr>
  <p:transition advTm="38372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E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5ABA792A-02EE-3448-AD66-A0BDBBC868C6}"/>
              </a:ext>
            </a:extLst>
          </p:cNvPr>
          <p:cNvSpPr/>
          <p:nvPr/>
        </p:nvSpPr>
        <p:spPr>
          <a:xfrm>
            <a:off x="1524000" y="726858"/>
            <a:ext cx="9162288" cy="61311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EBF9879A-BF25-3D4A-BF9E-8C5E880BE259}"/>
              </a:ext>
            </a:extLst>
          </p:cNvPr>
          <p:cNvSpPr txBox="1">
            <a:spLocks/>
          </p:cNvSpPr>
          <p:nvPr/>
        </p:nvSpPr>
        <p:spPr>
          <a:xfrm>
            <a:off x="1524000" y="799209"/>
            <a:ext cx="9162288" cy="37707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H" sz="1800" b="1" i="1" dirty="0">
              <a:solidFill>
                <a:srgbClr val="034D9E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BE2EC1-47F9-C147-8F70-AE1FA38003B7}"/>
              </a:ext>
            </a:extLst>
          </p:cNvPr>
          <p:cNvGrpSpPr/>
          <p:nvPr/>
        </p:nvGrpSpPr>
        <p:grpSpPr>
          <a:xfrm>
            <a:off x="3520962" y="1176286"/>
            <a:ext cx="8133663" cy="4103177"/>
            <a:chOff x="2003187" y="2349611"/>
            <a:chExt cx="8133663" cy="410317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C2E1993-C555-194F-8352-1FA6E203CFA1}"/>
                </a:ext>
              </a:extLst>
            </p:cNvPr>
            <p:cNvGrpSpPr/>
            <p:nvPr/>
          </p:nvGrpSpPr>
          <p:grpSpPr>
            <a:xfrm>
              <a:off x="2003187" y="2458792"/>
              <a:ext cx="4406551" cy="3600000"/>
              <a:chOff x="159658" y="1977606"/>
              <a:chExt cx="4406551" cy="360000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7928E0D-19BC-2B44-8A36-C32AEDD85223}"/>
                  </a:ext>
                </a:extLst>
              </p:cNvPr>
              <p:cNvSpPr/>
              <p:nvPr/>
            </p:nvSpPr>
            <p:spPr>
              <a:xfrm>
                <a:off x="159658" y="1977606"/>
                <a:ext cx="3600000" cy="3600000"/>
              </a:xfrm>
              <a:prstGeom prst="ellipse">
                <a:avLst/>
              </a:prstGeom>
              <a:solidFill>
                <a:srgbClr val="005BA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6FFAC7F-FD32-D442-925F-519C5EBAA6C9}"/>
                  </a:ext>
                </a:extLst>
              </p:cNvPr>
              <p:cNvSpPr/>
              <p:nvPr/>
            </p:nvSpPr>
            <p:spPr>
              <a:xfrm>
                <a:off x="339658" y="2157606"/>
                <a:ext cx="3240000" cy="3240000"/>
              </a:xfrm>
              <a:prstGeom prst="ellipse">
                <a:avLst/>
              </a:prstGeom>
              <a:solidFill>
                <a:srgbClr val="1C9DD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0F62CBB-0979-874A-B0CA-8F89A73A713A}"/>
                  </a:ext>
                </a:extLst>
              </p:cNvPr>
              <p:cNvSpPr/>
              <p:nvPr/>
            </p:nvSpPr>
            <p:spPr>
              <a:xfrm>
                <a:off x="519658" y="2337606"/>
                <a:ext cx="2880000" cy="2880000"/>
              </a:xfrm>
              <a:prstGeom prst="ellipse">
                <a:avLst/>
              </a:prstGeom>
              <a:solidFill>
                <a:srgbClr val="FF9A2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5529EDA-1C98-454C-B57E-14EA894A4549}"/>
                  </a:ext>
                </a:extLst>
              </p:cNvPr>
              <p:cNvSpPr/>
              <p:nvPr/>
            </p:nvSpPr>
            <p:spPr>
              <a:xfrm>
                <a:off x="699658" y="2517606"/>
                <a:ext cx="2520000" cy="2520000"/>
              </a:xfrm>
              <a:prstGeom prst="ellipse">
                <a:avLst/>
              </a:prstGeom>
              <a:solidFill>
                <a:srgbClr val="0C89A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BD84F209-D12C-E242-B9A1-C71FFEC886EA}"/>
                  </a:ext>
                </a:extLst>
              </p:cNvPr>
              <p:cNvSpPr/>
              <p:nvPr/>
            </p:nvSpPr>
            <p:spPr>
              <a:xfrm>
                <a:off x="879658" y="2697606"/>
                <a:ext cx="2160000" cy="216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B" b="1" i="1" dirty="0">
                    <a:solidFill>
                      <a:schemeClr val="tx1"/>
                    </a:solidFill>
                  </a:rPr>
                  <a:t>Areas for improvements in global climate observations</a:t>
                </a:r>
                <a:endParaRPr lang="en-CH" b="1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2062D64-29F7-AC40-ADCC-7A018C9A04BE}"/>
                  </a:ext>
                </a:extLst>
              </p:cNvPr>
              <p:cNvSpPr/>
              <p:nvPr/>
            </p:nvSpPr>
            <p:spPr>
              <a:xfrm>
                <a:off x="1948653" y="5397402"/>
                <a:ext cx="2616506" cy="180000"/>
              </a:xfrm>
              <a:prstGeom prst="rect">
                <a:avLst/>
              </a:prstGeom>
              <a:solidFill>
                <a:srgbClr val="005BA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437CC12-1CE6-0743-AA8F-730F62E0C48C}"/>
                  </a:ext>
                </a:extLst>
              </p:cNvPr>
              <p:cNvSpPr/>
              <p:nvPr/>
            </p:nvSpPr>
            <p:spPr>
              <a:xfrm>
                <a:off x="1960942" y="5217372"/>
                <a:ext cx="1747820" cy="180000"/>
              </a:xfrm>
              <a:prstGeom prst="rect">
                <a:avLst/>
              </a:prstGeom>
              <a:solidFill>
                <a:srgbClr val="34A2C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E6BE508-557E-8443-891B-C1583C7E5CB9}"/>
                  </a:ext>
                </a:extLst>
              </p:cNvPr>
              <p:cNvSpPr/>
              <p:nvPr/>
            </p:nvSpPr>
            <p:spPr>
              <a:xfrm>
                <a:off x="1956008" y="5037861"/>
                <a:ext cx="1689281" cy="180000"/>
              </a:xfrm>
              <a:prstGeom prst="rect">
                <a:avLst/>
              </a:prstGeom>
              <a:solidFill>
                <a:srgbClr val="F7A5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8D6F097-9BAE-DE43-9A00-9C294DEAB3EF}"/>
                  </a:ext>
                </a:extLst>
              </p:cNvPr>
              <p:cNvSpPr/>
              <p:nvPr/>
            </p:nvSpPr>
            <p:spPr>
              <a:xfrm>
                <a:off x="1956919" y="4862965"/>
                <a:ext cx="1744764" cy="180000"/>
              </a:xfrm>
              <a:prstGeom prst="rect">
                <a:avLst/>
              </a:prstGeom>
              <a:solidFill>
                <a:srgbClr val="0C89A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AB6CF5E-3C09-0747-846E-E7CFD03118DC}"/>
                  </a:ext>
                </a:extLst>
              </p:cNvPr>
              <p:cNvSpPr/>
              <p:nvPr/>
            </p:nvSpPr>
            <p:spPr>
              <a:xfrm rot="16200000">
                <a:off x="3615474" y="4117606"/>
                <a:ext cx="975606" cy="180000"/>
              </a:xfrm>
              <a:prstGeom prst="rect">
                <a:avLst/>
              </a:prstGeom>
              <a:solidFill>
                <a:srgbClr val="F7A5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8C295C3-C9C8-F94D-B47A-EA8731E1E4F8}"/>
                  </a:ext>
                </a:extLst>
              </p:cNvPr>
              <p:cNvSpPr/>
              <p:nvPr/>
            </p:nvSpPr>
            <p:spPr>
              <a:xfrm rot="16200000">
                <a:off x="3063068" y="3722964"/>
                <a:ext cx="1733730" cy="180000"/>
              </a:xfrm>
              <a:prstGeom prst="rect">
                <a:avLst/>
              </a:prstGeom>
              <a:solidFill>
                <a:srgbClr val="0C89A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C52D8166-40CD-354E-82C3-1BE614C36D39}"/>
                  </a:ext>
                </a:extLst>
              </p:cNvPr>
              <p:cNvSpPr/>
              <p:nvPr/>
            </p:nvSpPr>
            <p:spPr>
              <a:xfrm rot="16200000">
                <a:off x="3650204" y="4677664"/>
                <a:ext cx="713422" cy="726278"/>
              </a:xfrm>
              <a:custGeom>
                <a:avLst/>
                <a:gdLst>
                  <a:gd name="connsiteX0" fmla="*/ 334 w 713422"/>
                  <a:gd name="connsiteY0" fmla="*/ 0 h 726278"/>
                  <a:gd name="connsiteX1" fmla="*/ 180666 w 713422"/>
                  <a:gd name="connsiteY1" fmla="*/ 0 h 726278"/>
                  <a:gd name="connsiteX2" fmla="*/ 180000 w 713422"/>
                  <a:gd name="connsiteY2" fmla="*/ 6610 h 726278"/>
                  <a:gd name="connsiteX3" fmla="*/ 611171 w 713422"/>
                  <a:gd name="connsiteY3" fmla="*/ 535639 h 726278"/>
                  <a:gd name="connsiteX4" fmla="*/ 713422 w 713422"/>
                  <a:gd name="connsiteY4" fmla="*/ 545947 h 726278"/>
                  <a:gd name="connsiteX5" fmla="*/ 713422 w 713422"/>
                  <a:gd name="connsiteY5" fmla="*/ 726278 h 726278"/>
                  <a:gd name="connsiteX6" fmla="*/ 646384 w 713422"/>
                  <a:gd name="connsiteY6" fmla="*/ 722893 h 726278"/>
                  <a:gd name="connsiteX7" fmla="*/ 0 w 713422"/>
                  <a:gd name="connsiteY7" fmla="*/ 6610 h 726278"/>
                  <a:gd name="connsiteX8" fmla="*/ 334 w 713422"/>
                  <a:gd name="connsiteY8" fmla="*/ 0 h 726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3422" h="726278">
                    <a:moveTo>
                      <a:pt x="334" y="0"/>
                    </a:moveTo>
                    <a:lnTo>
                      <a:pt x="180666" y="0"/>
                    </a:lnTo>
                    <a:lnTo>
                      <a:pt x="180000" y="6610"/>
                    </a:lnTo>
                    <a:cubicBezTo>
                      <a:pt x="180000" y="267565"/>
                      <a:pt x="365102" y="485286"/>
                      <a:pt x="611171" y="535639"/>
                    </a:cubicBezTo>
                    <a:lnTo>
                      <a:pt x="713422" y="545947"/>
                    </a:lnTo>
                    <a:lnTo>
                      <a:pt x="713422" y="726278"/>
                    </a:lnTo>
                    <a:lnTo>
                      <a:pt x="646384" y="722893"/>
                    </a:lnTo>
                    <a:cubicBezTo>
                      <a:pt x="283320" y="686022"/>
                      <a:pt x="0" y="379402"/>
                      <a:pt x="0" y="6610"/>
                    </a:cubicBez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34A2C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CH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9F4C02D3-CB14-C34D-B918-67EDE638D02C}"/>
                  </a:ext>
                </a:extLst>
              </p:cNvPr>
              <p:cNvSpPr/>
              <p:nvPr/>
            </p:nvSpPr>
            <p:spPr>
              <a:xfrm>
                <a:off x="3643131" y="4688865"/>
                <a:ext cx="545673" cy="530706"/>
              </a:xfrm>
              <a:custGeom>
                <a:avLst/>
                <a:gdLst>
                  <a:gd name="connsiteX0" fmla="*/ 365673 w 545673"/>
                  <a:gd name="connsiteY0" fmla="*/ 0 h 530706"/>
                  <a:gd name="connsiteX1" fmla="*/ 545673 w 545673"/>
                  <a:gd name="connsiteY1" fmla="*/ 0 h 530706"/>
                  <a:gd name="connsiteX2" fmla="*/ 535639 w 545673"/>
                  <a:gd name="connsiteY2" fmla="*/ 99535 h 530706"/>
                  <a:gd name="connsiteX3" fmla="*/ 6610 w 545673"/>
                  <a:gd name="connsiteY3" fmla="*/ 530706 h 530706"/>
                  <a:gd name="connsiteX4" fmla="*/ 0 w 545673"/>
                  <a:gd name="connsiteY4" fmla="*/ 530040 h 530706"/>
                  <a:gd name="connsiteX5" fmla="*/ 0 w 545673"/>
                  <a:gd name="connsiteY5" fmla="*/ 350040 h 530706"/>
                  <a:gd name="connsiteX6" fmla="*/ 6610 w 545673"/>
                  <a:gd name="connsiteY6" fmla="*/ 350706 h 530706"/>
                  <a:gd name="connsiteX7" fmla="*/ 359296 w 545673"/>
                  <a:gd name="connsiteY7" fmla="*/ 63259 h 530706"/>
                  <a:gd name="connsiteX8" fmla="*/ 365673 w 545673"/>
                  <a:gd name="connsiteY8" fmla="*/ 0 h 53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5673" h="530706">
                    <a:moveTo>
                      <a:pt x="365673" y="0"/>
                    </a:moveTo>
                    <a:lnTo>
                      <a:pt x="545673" y="0"/>
                    </a:lnTo>
                    <a:lnTo>
                      <a:pt x="535639" y="99535"/>
                    </a:lnTo>
                    <a:cubicBezTo>
                      <a:pt x="485286" y="345604"/>
                      <a:pt x="267565" y="530706"/>
                      <a:pt x="6610" y="530706"/>
                    </a:cubicBezTo>
                    <a:lnTo>
                      <a:pt x="0" y="530040"/>
                    </a:lnTo>
                    <a:lnTo>
                      <a:pt x="0" y="350040"/>
                    </a:lnTo>
                    <a:lnTo>
                      <a:pt x="6610" y="350706"/>
                    </a:lnTo>
                    <a:cubicBezTo>
                      <a:pt x="180580" y="350706"/>
                      <a:pt x="325728" y="227305"/>
                      <a:pt x="359296" y="63259"/>
                    </a:cubicBezTo>
                    <a:lnTo>
                      <a:pt x="365673" y="0"/>
                    </a:lnTo>
                    <a:close/>
                  </a:path>
                </a:pathLst>
              </a:custGeom>
              <a:solidFill>
                <a:srgbClr val="F7A5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CH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D2E531B0-A8D3-2F41-B129-04D104EE4707}"/>
                  </a:ext>
                </a:extLst>
              </p:cNvPr>
              <p:cNvSpPr/>
              <p:nvPr/>
            </p:nvSpPr>
            <p:spPr>
              <a:xfrm rot="16200000">
                <a:off x="3641253" y="4665413"/>
                <a:ext cx="383852" cy="366610"/>
              </a:xfrm>
              <a:custGeom>
                <a:avLst/>
                <a:gdLst>
                  <a:gd name="connsiteX0" fmla="*/ 666 w 383852"/>
                  <a:gd name="connsiteY0" fmla="*/ 0 h 366610"/>
                  <a:gd name="connsiteX1" fmla="*/ 180666 w 383852"/>
                  <a:gd name="connsiteY1" fmla="*/ 0 h 366610"/>
                  <a:gd name="connsiteX2" fmla="*/ 180000 w 383852"/>
                  <a:gd name="connsiteY2" fmla="*/ 6610 h 366610"/>
                  <a:gd name="connsiteX3" fmla="*/ 360000 w 383852"/>
                  <a:gd name="connsiteY3" fmla="*/ 186610 h 366610"/>
                  <a:gd name="connsiteX4" fmla="*/ 383852 w 383852"/>
                  <a:gd name="connsiteY4" fmla="*/ 184206 h 366610"/>
                  <a:gd name="connsiteX5" fmla="*/ 383852 w 383852"/>
                  <a:gd name="connsiteY5" fmla="*/ 364206 h 366610"/>
                  <a:gd name="connsiteX6" fmla="*/ 360000 w 383852"/>
                  <a:gd name="connsiteY6" fmla="*/ 366610 h 366610"/>
                  <a:gd name="connsiteX7" fmla="*/ 0 w 383852"/>
                  <a:gd name="connsiteY7" fmla="*/ 6610 h 366610"/>
                  <a:gd name="connsiteX8" fmla="*/ 666 w 383852"/>
                  <a:gd name="connsiteY8" fmla="*/ 0 h 366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3852" h="366610">
                    <a:moveTo>
                      <a:pt x="666" y="0"/>
                    </a:moveTo>
                    <a:lnTo>
                      <a:pt x="180666" y="0"/>
                    </a:lnTo>
                    <a:lnTo>
                      <a:pt x="180000" y="6610"/>
                    </a:lnTo>
                    <a:cubicBezTo>
                      <a:pt x="180000" y="106021"/>
                      <a:pt x="260589" y="186610"/>
                      <a:pt x="360000" y="186610"/>
                    </a:cubicBezTo>
                    <a:lnTo>
                      <a:pt x="383852" y="184206"/>
                    </a:lnTo>
                    <a:lnTo>
                      <a:pt x="383852" y="364206"/>
                    </a:lnTo>
                    <a:lnTo>
                      <a:pt x="360000" y="366610"/>
                    </a:lnTo>
                    <a:cubicBezTo>
                      <a:pt x="161177" y="366610"/>
                      <a:pt x="0" y="205433"/>
                      <a:pt x="0" y="6610"/>
                    </a:cubicBezTo>
                    <a:lnTo>
                      <a:pt x="666" y="0"/>
                    </a:lnTo>
                    <a:close/>
                  </a:path>
                </a:pathLst>
              </a:custGeom>
              <a:solidFill>
                <a:srgbClr val="0C89A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CH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3D82381D-B6FC-5C4A-843E-33363BB4C301}"/>
                  </a:ext>
                </a:extLst>
              </p:cNvPr>
              <p:cNvSpPr/>
              <p:nvPr/>
            </p:nvSpPr>
            <p:spPr>
              <a:xfrm rot="5400000">
                <a:off x="3846359" y="2242352"/>
                <a:ext cx="713422" cy="726278"/>
              </a:xfrm>
              <a:custGeom>
                <a:avLst/>
                <a:gdLst>
                  <a:gd name="connsiteX0" fmla="*/ 334 w 713422"/>
                  <a:gd name="connsiteY0" fmla="*/ 0 h 726278"/>
                  <a:gd name="connsiteX1" fmla="*/ 180666 w 713422"/>
                  <a:gd name="connsiteY1" fmla="*/ 0 h 726278"/>
                  <a:gd name="connsiteX2" fmla="*/ 180000 w 713422"/>
                  <a:gd name="connsiteY2" fmla="*/ 6610 h 726278"/>
                  <a:gd name="connsiteX3" fmla="*/ 611171 w 713422"/>
                  <a:gd name="connsiteY3" fmla="*/ 535639 h 726278"/>
                  <a:gd name="connsiteX4" fmla="*/ 713422 w 713422"/>
                  <a:gd name="connsiteY4" fmla="*/ 545947 h 726278"/>
                  <a:gd name="connsiteX5" fmla="*/ 713422 w 713422"/>
                  <a:gd name="connsiteY5" fmla="*/ 726278 h 726278"/>
                  <a:gd name="connsiteX6" fmla="*/ 646384 w 713422"/>
                  <a:gd name="connsiteY6" fmla="*/ 722893 h 726278"/>
                  <a:gd name="connsiteX7" fmla="*/ 0 w 713422"/>
                  <a:gd name="connsiteY7" fmla="*/ 6610 h 726278"/>
                  <a:gd name="connsiteX8" fmla="*/ 334 w 713422"/>
                  <a:gd name="connsiteY8" fmla="*/ 0 h 726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3422" h="726278">
                    <a:moveTo>
                      <a:pt x="334" y="0"/>
                    </a:moveTo>
                    <a:lnTo>
                      <a:pt x="180666" y="0"/>
                    </a:lnTo>
                    <a:lnTo>
                      <a:pt x="180000" y="6610"/>
                    </a:lnTo>
                    <a:cubicBezTo>
                      <a:pt x="180000" y="267565"/>
                      <a:pt x="365102" y="485286"/>
                      <a:pt x="611171" y="535639"/>
                    </a:cubicBezTo>
                    <a:lnTo>
                      <a:pt x="713422" y="545947"/>
                    </a:lnTo>
                    <a:lnTo>
                      <a:pt x="713422" y="726278"/>
                    </a:lnTo>
                    <a:lnTo>
                      <a:pt x="646384" y="722893"/>
                    </a:lnTo>
                    <a:cubicBezTo>
                      <a:pt x="283320" y="686022"/>
                      <a:pt x="0" y="379402"/>
                      <a:pt x="0" y="6610"/>
                    </a:cubicBez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0C89A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CH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6E85C5DE-6454-B343-9A3E-3865E726FE5B}"/>
                  </a:ext>
                </a:extLst>
              </p:cNvPr>
              <p:cNvSpPr/>
              <p:nvPr/>
            </p:nvSpPr>
            <p:spPr>
              <a:xfrm rot="10800000">
                <a:off x="4016947" y="3318123"/>
                <a:ext cx="545673" cy="530706"/>
              </a:xfrm>
              <a:custGeom>
                <a:avLst/>
                <a:gdLst>
                  <a:gd name="connsiteX0" fmla="*/ 365673 w 545673"/>
                  <a:gd name="connsiteY0" fmla="*/ 0 h 530706"/>
                  <a:gd name="connsiteX1" fmla="*/ 545673 w 545673"/>
                  <a:gd name="connsiteY1" fmla="*/ 0 h 530706"/>
                  <a:gd name="connsiteX2" fmla="*/ 535639 w 545673"/>
                  <a:gd name="connsiteY2" fmla="*/ 99535 h 530706"/>
                  <a:gd name="connsiteX3" fmla="*/ 6610 w 545673"/>
                  <a:gd name="connsiteY3" fmla="*/ 530706 h 530706"/>
                  <a:gd name="connsiteX4" fmla="*/ 0 w 545673"/>
                  <a:gd name="connsiteY4" fmla="*/ 530040 h 530706"/>
                  <a:gd name="connsiteX5" fmla="*/ 0 w 545673"/>
                  <a:gd name="connsiteY5" fmla="*/ 350040 h 530706"/>
                  <a:gd name="connsiteX6" fmla="*/ 6610 w 545673"/>
                  <a:gd name="connsiteY6" fmla="*/ 350706 h 530706"/>
                  <a:gd name="connsiteX7" fmla="*/ 359296 w 545673"/>
                  <a:gd name="connsiteY7" fmla="*/ 63259 h 530706"/>
                  <a:gd name="connsiteX8" fmla="*/ 365673 w 545673"/>
                  <a:gd name="connsiteY8" fmla="*/ 0 h 53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5673" h="530706">
                    <a:moveTo>
                      <a:pt x="365673" y="0"/>
                    </a:moveTo>
                    <a:lnTo>
                      <a:pt x="545673" y="0"/>
                    </a:lnTo>
                    <a:lnTo>
                      <a:pt x="535639" y="99535"/>
                    </a:lnTo>
                    <a:cubicBezTo>
                      <a:pt x="485286" y="345604"/>
                      <a:pt x="267565" y="530706"/>
                      <a:pt x="6610" y="530706"/>
                    </a:cubicBezTo>
                    <a:lnTo>
                      <a:pt x="0" y="530040"/>
                    </a:lnTo>
                    <a:lnTo>
                      <a:pt x="0" y="350040"/>
                    </a:lnTo>
                    <a:lnTo>
                      <a:pt x="6610" y="350706"/>
                    </a:lnTo>
                    <a:cubicBezTo>
                      <a:pt x="180580" y="350706"/>
                      <a:pt x="325728" y="227305"/>
                      <a:pt x="359296" y="63259"/>
                    </a:cubicBezTo>
                    <a:lnTo>
                      <a:pt x="365673" y="0"/>
                    </a:lnTo>
                    <a:close/>
                  </a:path>
                </a:pathLst>
              </a:custGeom>
              <a:solidFill>
                <a:srgbClr val="F7A5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CH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B505D996-BFD5-BE49-9108-A24EC866669B}"/>
                  </a:ext>
                </a:extLst>
              </p:cNvPr>
              <p:cNvSpPr/>
              <p:nvPr/>
            </p:nvSpPr>
            <p:spPr>
              <a:xfrm rot="5400000">
                <a:off x="4180372" y="4379407"/>
                <a:ext cx="383852" cy="366610"/>
              </a:xfrm>
              <a:custGeom>
                <a:avLst/>
                <a:gdLst>
                  <a:gd name="connsiteX0" fmla="*/ 666 w 383852"/>
                  <a:gd name="connsiteY0" fmla="*/ 0 h 366610"/>
                  <a:gd name="connsiteX1" fmla="*/ 180666 w 383852"/>
                  <a:gd name="connsiteY1" fmla="*/ 0 h 366610"/>
                  <a:gd name="connsiteX2" fmla="*/ 180000 w 383852"/>
                  <a:gd name="connsiteY2" fmla="*/ 6610 h 366610"/>
                  <a:gd name="connsiteX3" fmla="*/ 360000 w 383852"/>
                  <a:gd name="connsiteY3" fmla="*/ 186610 h 366610"/>
                  <a:gd name="connsiteX4" fmla="*/ 383852 w 383852"/>
                  <a:gd name="connsiteY4" fmla="*/ 184206 h 366610"/>
                  <a:gd name="connsiteX5" fmla="*/ 383852 w 383852"/>
                  <a:gd name="connsiteY5" fmla="*/ 364206 h 366610"/>
                  <a:gd name="connsiteX6" fmla="*/ 360000 w 383852"/>
                  <a:gd name="connsiteY6" fmla="*/ 366610 h 366610"/>
                  <a:gd name="connsiteX7" fmla="*/ 0 w 383852"/>
                  <a:gd name="connsiteY7" fmla="*/ 6610 h 366610"/>
                  <a:gd name="connsiteX8" fmla="*/ 666 w 383852"/>
                  <a:gd name="connsiteY8" fmla="*/ 0 h 366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3852" h="366610">
                    <a:moveTo>
                      <a:pt x="666" y="0"/>
                    </a:moveTo>
                    <a:lnTo>
                      <a:pt x="180666" y="0"/>
                    </a:lnTo>
                    <a:lnTo>
                      <a:pt x="180000" y="6610"/>
                    </a:lnTo>
                    <a:cubicBezTo>
                      <a:pt x="180000" y="106021"/>
                      <a:pt x="260589" y="186610"/>
                      <a:pt x="360000" y="186610"/>
                    </a:cubicBezTo>
                    <a:lnTo>
                      <a:pt x="383852" y="184206"/>
                    </a:lnTo>
                    <a:lnTo>
                      <a:pt x="383852" y="364206"/>
                    </a:lnTo>
                    <a:lnTo>
                      <a:pt x="360000" y="366610"/>
                    </a:lnTo>
                    <a:cubicBezTo>
                      <a:pt x="161177" y="366610"/>
                      <a:pt x="0" y="205433"/>
                      <a:pt x="0" y="6610"/>
                    </a:cubicBezTo>
                    <a:lnTo>
                      <a:pt x="666" y="0"/>
                    </a:lnTo>
                    <a:close/>
                  </a:path>
                </a:pathLst>
              </a:custGeom>
              <a:solidFill>
                <a:srgbClr val="34A2C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CH"/>
              </a:p>
            </p:txBody>
          </p:sp>
        </p:grp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3D4D490F-226C-934A-B5B2-7426D97B612D}"/>
                </a:ext>
              </a:extLst>
            </p:cNvPr>
            <p:cNvSpPr/>
            <p:nvPr/>
          </p:nvSpPr>
          <p:spPr>
            <a:xfrm>
              <a:off x="6416480" y="2349611"/>
              <a:ext cx="3720370" cy="97734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0">
              <a:solidFill>
                <a:srgbClr val="0C89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b="1" dirty="0">
                  <a:solidFill>
                    <a:srgbClr val="0C89A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Sustainability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83267C50-6A0C-2443-9BB4-1B23729C47A8}"/>
                </a:ext>
              </a:extLst>
            </p:cNvPr>
            <p:cNvSpPr/>
            <p:nvPr/>
          </p:nvSpPr>
          <p:spPr>
            <a:xfrm>
              <a:off x="6416480" y="3394792"/>
              <a:ext cx="3720370" cy="97734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0">
              <a:solidFill>
                <a:srgbClr val="FF9A2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r>
                <a:rPr lang="en-GB" b="1" dirty="0">
                  <a:solidFill>
                    <a:srgbClr val="FF9A2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Gaps in geographical coverage</a:t>
              </a:r>
              <a:endParaRPr lang="en-CH" dirty="0">
                <a:solidFill>
                  <a:srgbClr val="FF9A20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0694739-8102-6945-8427-1BBA2659A62E}"/>
                </a:ext>
              </a:extLst>
            </p:cNvPr>
            <p:cNvSpPr/>
            <p:nvPr/>
          </p:nvSpPr>
          <p:spPr>
            <a:xfrm>
              <a:off x="6416480" y="4439973"/>
              <a:ext cx="3720370" cy="9756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0">
              <a:solidFill>
                <a:srgbClr val="34A2C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rgbClr val="34A2C9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Data Stewardship, Archiving and Access</a:t>
              </a:r>
              <a:endParaRPr lang="en-CH" dirty="0">
                <a:solidFill>
                  <a:srgbClr val="74B843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1AB01334-302E-D54C-86F2-637C774729DD}"/>
                </a:ext>
              </a:extLst>
            </p:cNvPr>
            <p:cNvSpPr/>
            <p:nvPr/>
          </p:nvSpPr>
          <p:spPr>
            <a:xfrm>
              <a:off x="6416480" y="5477188"/>
              <a:ext cx="3720370" cy="9756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0">
              <a:solidFill>
                <a:srgbClr val="005BA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rgbClr val="005BAE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Supporting the Paris Agreement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GB" b="1" dirty="0">
                  <a:solidFill>
                    <a:srgbClr val="005BAE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Adaptation and Mitigation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7C446FB-C22F-6543-AED2-A8C0D1CA0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" y="-2651"/>
            <a:ext cx="12192000" cy="726829"/>
          </a:xfrm>
          <a:solidFill>
            <a:srgbClr val="005BAE"/>
          </a:solidFill>
        </p:spPr>
        <p:txBody>
          <a:bodyPr>
            <a:normAutofit/>
          </a:bodyPr>
          <a:lstStyle/>
          <a:p>
            <a:r>
              <a:rPr lang="en-GB" dirty="0"/>
              <a:t>Areas for improvements identified in the GCOS Status Report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4239F5A-EC57-9E44-8504-11917DDEC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68" y="1847002"/>
            <a:ext cx="3227357" cy="3334434"/>
          </a:xfrm>
        </p:spPr>
        <p:txBody>
          <a:bodyPr/>
          <a:lstStyle/>
          <a:p>
            <a:r>
              <a:rPr lang="en-CH" dirty="0"/>
              <a:t>The report identifes four key areas where improvements are needed </a:t>
            </a:r>
          </a:p>
          <a:p>
            <a:endParaRPr lang="en-CH" dirty="0"/>
          </a:p>
          <a:p>
            <a:r>
              <a:rPr lang="en-CH" dirty="0"/>
              <a:t>The GCOS Implementation plan to be published in 2022 will address these four areas.</a:t>
            </a:r>
          </a:p>
        </p:txBody>
      </p:sp>
    </p:spTree>
    <p:extLst>
      <p:ext uri="{BB962C8B-B14F-4D97-AF65-F5344CB8AC3E}">
        <p14:creationId xmlns:p14="http://schemas.microsoft.com/office/powerpoint/2010/main" val="2608123657"/>
      </p:ext>
    </p:extLst>
  </p:cSld>
  <p:clrMapOvr>
    <a:masterClrMapping/>
  </p:clrMapOvr>
  <p:transition advTm="22921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grass, outdoor, green&#10;&#10;Description automatically generated">
            <a:extLst>
              <a:ext uri="{FF2B5EF4-FFF2-40B4-BE49-F238E27FC236}">
                <a16:creationId xmlns:a16="http://schemas.microsoft.com/office/drawing/2014/main" id="{2EA708B4-CAB7-254B-9924-DCBE5EE55B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7588102" y="-16378"/>
            <a:ext cx="4603898" cy="6883321"/>
          </a:xfrm>
          <a:noFill/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AE191EF-A743-F446-BEDC-CBADEA8AFF50}"/>
              </a:ext>
            </a:extLst>
          </p:cNvPr>
          <p:cNvGrpSpPr/>
          <p:nvPr/>
        </p:nvGrpSpPr>
        <p:grpSpPr>
          <a:xfrm flipH="1">
            <a:off x="302049" y="-2025687"/>
            <a:ext cx="17635869" cy="10901937"/>
            <a:chOff x="-4084149" y="-1077185"/>
            <a:chExt cx="16211607" cy="9726183"/>
          </a:xfrm>
        </p:grpSpPr>
        <p:sp>
          <p:nvSpPr>
            <p:cNvPr id="11" name="Block Arc 10">
              <a:extLst>
                <a:ext uri="{FF2B5EF4-FFF2-40B4-BE49-F238E27FC236}">
                  <a16:creationId xmlns:a16="http://schemas.microsoft.com/office/drawing/2014/main" id="{97EAE226-F290-4F4B-A14D-391BBE258F96}"/>
                </a:ext>
              </a:extLst>
            </p:cNvPr>
            <p:cNvSpPr/>
            <p:nvPr/>
          </p:nvSpPr>
          <p:spPr>
            <a:xfrm>
              <a:off x="-4084149" y="-1077185"/>
              <a:ext cx="9726183" cy="9726183"/>
            </a:xfrm>
            <a:prstGeom prst="blockArc">
              <a:avLst>
                <a:gd name="adj1" fmla="val 18900000"/>
                <a:gd name="adj2" fmla="val 2700000"/>
                <a:gd name="adj3" fmla="val 222"/>
              </a:avLst>
            </a:prstGeom>
            <a:ln w="60325">
              <a:solidFill>
                <a:srgbClr val="005BAE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5006FB2-741D-4549-9820-5379265EC6A8}"/>
                </a:ext>
              </a:extLst>
            </p:cNvPr>
            <p:cNvSpPr/>
            <p:nvPr/>
          </p:nvSpPr>
          <p:spPr>
            <a:xfrm>
              <a:off x="5088610" y="725338"/>
              <a:ext cx="7024899" cy="1807177"/>
            </a:xfrm>
            <a:custGeom>
              <a:avLst/>
              <a:gdLst>
                <a:gd name="connsiteX0" fmla="*/ 0 w 7024899"/>
                <a:gd name="connsiteY0" fmla="*/ 0 h 1445741"/>
                <a:gd name="connsiteX1" fmla="*/ 7024899 w 7024899"/>
                <a:gd name="connsiteY1" fmla="*/ 0 h 1445741"/>
                <a:gd name="connsiteX2" fmla="*/ 7024899 w 7024899"/>
                <a:gd name="connsiteY2" fmla="*/ 1445741 h 1445741"/>
                <a:gd name="connsiteX3" fmla="*/ 0 w 7024899"/>
                <a:gd name="connsiteY3" fmla="*/ 1445741 h 1445741"/>
                <a:gd name="connsiteX4" fmla="*/ 0 w 7024899"/>
                <a:gd name="connsiteY4" fmla="*/ 0 h 144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4899" h="1445741">
                  <a:moveTo>
                    <a:pt x="0" y="0"/>
                  </a:moveTo>
                  <a:lnTo>
                    <a:pt x="7024899" y="0"/>
                  </a:lnTo>
                  <a:lnTo>
                    <a:pt x="7024899" y="1445741"/>
                  </a:lnTo>
                  <a:lnTo>
                    <a:pt x="0" y="14457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A2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6000" tIns="40640" rIns="792000" bIns="4064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/>
                <a:t>Long-term continuity of some satellite observations is not assured</a:t>
              </a:r>
              <a:r>
                <a:rPr lang="en-US" sz="2000" kern="1200" dirty="0"/>
                <a:t>. While satellite observations have been a major success, there are gaps</a:t>
              </a:r>
              <a:r>
                <a:rPr lang="en-US" sz="2000" dirty="0"/>
                <a:t> and some observations are from  research missions</a:t>
              </a:r>
              <a:endParaRPr lang="en-GB" sz="2000" kern="120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420EA22-CBB7-7746-B384-3BAF3799B33D}"/>
                </a:ext>
              </a:extLst>
            </p:cNvPr>
            <p:cNvSpPr/>
            <p:nvPr/>
          </p:nvSpPr>
          <p:spPr>
            <a:xfrm>
              <a:off x="4185022" y="713705"/>
              <a:ext cx="1807177" cy="1807177"/>
            </a:xfrm>
            <a:prstGeom prst="ellipse">
              <a:avLst/>
            </a:prstGeom>
            <a:ln>
              <a:solidFill>
                <a:srgbClr val="FF9A2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29C335B-809E-C642-AA1F-E770B745D8ED}"/>
                </a:ext>
              </a:extLst>
            </p:cNvPr>
            <p:cNvSpPr/>
            <p:nvPr/>
          </p:nvSpPr>
          <p:spPr>
            <a:xfrm>
              <a:off x="5628086" y="2893950"/>
              <a:ext cx="6499372" cy="1795544"/>
            </a:xfrm>
            <a:custGeom>
              <a:avLst/>
              <a:gdLst>
                <a:gd name="connsiteX0" fmla="*/ 0 w 6499372"/>
                <a:gd name="connsiteY0" fmla="*/ 0 h 1445741"/>
                <a:gd name="connsiteX1" fmla="*/ 6499372 w 6499372"/>
                <a:gd name="connsiteY1" fmla="*/ 0 h 1445741"/>
                <a:gd name="connsiteX2" fmla="*/ 6499372 w 6499372"/>
                <a:gd name="connsiteY2" fmla="*/ 1445741 h 1445741"/>
                <a:gd name="connsiteX3" fmla="*/ 0 w 6499372"/>
                <a:gd name="connsiteY3" fmla="*/ 1445741 h 1445741"/>
                <a:gd name="connsiteX4" fmla="*/ 0 w 6499372"/>
                <a:gd name="connsiteY4" fmla="*/ 0 h 144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9372" h="1445741">
                  <a:moveTo>
                    <a:pt x="0" y="0"/>
                  </a:moveTo>
                  <a:lnTo>
                    <a:pt x="6499372" y="0"/>
                  </a:lnTo>
                  <a:lnTo>
                    <a:pt x="6499372" y="1445741"/>
                  </a:lnTo>
                  <a:lnTo>
                    <a:pt x="0" y="14457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9DD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6000" tIns="40640" rIns="792000" bIns="4064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1" kern="1200" dirty="0"/>
                <a:t>Sustained funding is needed</a:t>
              </a:r>
              <a:r>
                <a:rPr lang="en-GB" sz="2000" kern="1200" dirty="0"/>
                <a:t>. Most ocean and terrestrial observations are supported through short-term funding with a typical lifetime of a few years leaving the development of long-term records vulnerable. 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BDB57A-AB7B-7846-B873-91F71714C879}"/>
                </a:ext>
              </a:extLst>
            </p:cNvPr>
            <p:cNvSpPr/>
            <p:nvPr/>
          </p:nvSpPr>
          <p:spPr>
            <a:xfrm>
              <a:off x="4710549" y="2882317"/>
              <a:ext cx="1807177" cy="1807177"/>
            </a:xfrm>
            <a:prstGeom prst="ellipse">
              <a:avLst/>
            </a:prstGeom>
            <a:ln>
              <a:solidFill>
                <a:srgbClr val="1C9DDA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DCE17A8-51FF-4248-B1AD-F04E5AA4A93B}"/>
                </a:ext>
              </a:extLst>
            </p:cNvPr>
            <p:cNvSpPr/>
            <p:nvPr/>
          </p:nvSpPr>
          <p:spPr>
            <a:xfrm>
              <a:off x="5102559" y="5062562"/>
              <a:ext cx="7024899" cy="1795438"/>
            </a:xfrm>
            <a:custGeom>
              <a:avLst/>
              <a:gdLst>
                <a:gd name="connsiteX0" fmla="*/ 0 w 7024899"/>
                <a:gd name="connsiteY0" fmla="*/ 0 h 1445741"/>
                <a:gd name="connsiteX1" fmla="*/ 7024899 w 7024899"/>
                <a:gd name="connsiteY1" fmla="*/ 0 h 1445741"/>
                <a:gd name="connsiteX2" fmla="*/ 7024899 w 7024899"/>
                <a:gd name="connsiteY2" fmla="*/ 1445741 h 1445741"/>
                <a:gd name="connsiteX3" fmla="*/ 0 w 7024899"/>
                <a:gd name="connsiteY3" fmla="*/ 1445741 h 1445741"/>
                <a:gd name="connsiteX4" fmla="*/ 0 w 7024899"/>
                <a:gd name="connsiteY4" fmla="*/ 0 h 144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4899" h="1445741">
                  <a:moveTo>
                    <a:pt x="0" y="0"/>
                  </a:moveTo>
                  <a:lnTo>
                    <a:pt x="7024899" y="0"/>
                  </a:lnTo>
                  <a:lnTo>
                    <a:pt x="7024899" y="1445741"/>
                  </a:lnTo>
                  <a:lnTo>
                    <a:pt x="0" y="14457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89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6000" tIns="40640" rIns="792000" bIns="4064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1" kern="1200" dirty="0"/>
                <a:t>Many otherwise successful projects have not led to long-term sustained improvements. - </a:t>
              </a:r>
              <a:r>
                <a:rPr lang="en-GB" sz="2000" kern="1200" dirty="0"/>
                <a:t>most of the projects in developing countries with a component on observations have not led to sustainable long-term improvements in the observational capacity of these countries due to lack of resources and planning. 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8C4F1AB-F62D-414E-B7B1-9074151FC6ED}"/>
                </a:ext>
              </a:extLst>
            </p:cNvPr>
            <p:cNvSpPr/>
            <p:nvPr/>
          </p:nvSpPr>
          <p:spPr>
            <a:xfrm>
              <a:off x="4185022" y="5050929"/>
              <a:ext cx="1807177" cy="1807177"/>
            </a:xfrm>
            <a:prstGeom prst="ellipse">
              <a:avLst/>
            </a:prstGeom>
            <a:ln>
              <a:solidFill>
                <a:srgbClr val="0C89A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27BDE52-77A0-0142-9608-38CCCC7A9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065586" y="3060202"/>
            <a:ext cx="6858001" cy="726829"/>
          </a:xfrm>
        </p:spPr>
        <p:txBody>
          <a:bodyPr anchor="ctr">
            <a:normAutofit/>
          </a:bodyPr>
          <a:lstStyle/>
          <a:p>
            <a:r>
              <a:rPr lang="en-CH" sz="3200" dirty="0"/>
              <a:t>Sustainability</a:t>
            </a:r>
          </a:p>
        </p:txBody>
      </p:sp>
      <p:pic>
        <p:nvPicPr>
          <p:cNvPr id="23" name="Graphic 22" descr="Treasure chest with solid fill">
            <a:extLst>
              <a:ext uri="{FF2B5EF4-FFF2-40B4-BE49-F238E27FC236}">
                <a16:creationId xmlns:a16="http://schemas.microsoft.com/office/drawing/2014/main" id="{CC884FEC-2DBE-EA42-9C88-F545FBB6B3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02150" y="2555010"/>
            <a:ext cx="1740540" cy="1740540"/>
          </a:xfrm>
          <a:prstGeom prst="rect">
            <a:avLst/>
          </a:prstGeom>
        </p:spPr>
      </p:pic>
      <p:pic>
        <p:nvPicPr>
          <p:cNvPr id="26" name="Graphic 25" descr="Satellite outline">
            <a:extLst>
              <a:ext uri="{FF2B5EF4-FFF2-40B4-BE49-F238E27FC236}">
                <a16:creationId xmlns:a16="http://schemas.microsoft.com/office/drawing/2014/main" id="{C7060136-32BE-6140-8FE3-2C7C5FD07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81497" y="159459"/>
            <a:ext cx="1574235" cy="1574235"/>
          </a:xfrm>
          <a:prstGeom prst="rect">
            <a:avLst/>
          </a:prstGeom>
        </p:spPr>
      </p:pic>
      <p:pic>
        <p:nvPicPr>
          <p:cNvPr id="28" name="Graphic 27" descr="Completed with solid fill">
            <a:extLst>
              <a:ext uri="{FF2B5EF4-FFF2-40B4-BE49-F238E27FC236}">
                <a16:creationId xmlns:a16="http://schemas.microsoft.com/office/drawing/2014/main" id="{7147E2A9-1DE6-C346-B903-03650AB37A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81497" y="5005804"/>
            <a:ext cx="1872252" cy="187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9084"/>
      </p:ext>
    </p:extLst>
  </p:cSld>
  <p:clrMapOvr>
    <a:masterClrMapping/>
  </p:clrMapOvr>
  <p:transition advTm="37290">
    <p:fade/>
  </p:transition>
</p:sld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01AF447113A749B8DA6E72C58AAB59" ma:contentTypeVersion="13" ma:contentTypeDescription="Create a new document." ma:contentTypeScope="" ma:versionID="8a70b9c4d0387db42b68ea13b2945ec9">
  <xsd:schema xmlns:xsd="http://www.w3.org/2001/XMLSchema" xmlns:xs="http://www.w3.org/2001/XMLSchema" xmlns:p="http://schemas.microsoft.com/office/2006/metadata/properties" xmlns:ns3="f3c6b98f-2643-4d40-a4be-19c2b3507c15" xmlns:ns4="bbc2672d-1d15-481e-a730-9fbe92bc30e6" targetNamespace="http://schemas.microsoft.com/office/2006/metadata/properties" ma:root="true" ma:fieldsID="fccab0300661ffd6c648577c2fb0b255" ns3:_="" ns4:_="">
    <xsd:import namespace="f3c6b98f-2643-4d40-a4be-19c2b3507c15"/>
    <xsd:import namespace="bbc2672d-1d15-481e-a730-9fbe92bc30e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6b98f-2643-4d40-a4be-19c2b3507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2672d-1d15-481e-a730-9fbe92bc30e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CF0DC5-A015-4A0B-8AC3-BC56C08300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c6b98f-2643-4d40-a4be-19c2b3507c15"/>
    <ds:schemaRef ds:uri="bbc2672d-1d15-481e-a730-9fbe92bc30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D14B09-7BA0-4222-BC32-7C51171BE4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907582-62BE-4472-B460-03A2BD1396B4}">
  <ds:schemaRefs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bbc2672d-1d15-481e-a730-9fbe92bc30e6"/>
    <ds:schemaRef ds:uri="f3c6b98f-2643-4d40-a4be-19c2b3507c1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GCOS_Intro</Template>
  <TotalTime>23635</TotalTime>
  <Words>1684</Words>
  <Application>Microsoft Office PowerPoint</Application>
  <PresentationFormat>Widescreen</PresentationFormat>
  <Paragraphs>218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Calibri</vt:lpstr>
      <vt:lpstr>Geneva</vt:lpstr>
      <vt:lpstr>Symbol</vt:lpstr>
      <vt:lpstr>WMO_WHITE_Powerpoint_en_fr</vt:lpstr>
      <vt:lpstr>PowerPoint Presentation</vt:lpstr>
      <vt:lpstr>demand for information about climate and its impacts is increasing and changing</vt:lpstr>
      <vt:lpstr>Successful delivery and use of climate services depends on all elements in the value chain working properly</vt:lpstr>
      <vt:lpstr>Producing the GCOS Status Report</vt:lpstr>
      <vt:lpstr>The Report</vt:lpstr>
      <vt:lpstr>Many Improvements since 2016 including</vt:lpstr>
      <vt:lpstr> Summary of Adequacy of ECV Observations and Data Availability and Stewardship  </vt:lpstr>
      <vt:lpstr>Areas for improvements identified in the GCOS Status Report</vt:lpstr>
      <vt:lpstr>Sustainability</vt:lpstr>
      <vt:lpstr>Specific satellite related issues</vt:lpstr>
      <vt:lpstr>Data Stewardship, Archiving and Access</vt:lpstr>
      <vt:lpstr>Supporting the Paris Agreement</vt:lpstr>
      <vt:lpstr>Supporting the Paris Agreement</vt:lpstr>
      <vt:lpstr>2022 Implementation Plan</vt:lpstr>
      <vt:lpstr>Conclusions</vt:lpstr>
      <vt:lpstr>Joint Study Group (JSG)-GCOS</vt:lpstr>
      <vt:lpstr>Thank you</vt:lpstr>
    </vt:vector>
  </TitlesOfParts>
  <Company>World Meteorological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Miroslav Ondras</dc:creator>
  <cp:lastModifiedBy>Anthony Rea</cp:lastModifiedBy>
  <cp:revision>464</cp:revision>
  <cp:lastPrinted>2017-05-09T06:47:47Z</cp:lastPrinted>
  <dcterms:created xsi:type="dcterms:W3CDTF">2016-05-27T11:05:50Z</dcterms:created>
  <dcterms:modified xsi:type="dcterms:W3CDTF">2021-09-15T06:53:48Z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0x010100EF01AF447113A749B8DA6E72C58AAB59</vt:lpwstr>
  </property>
</Properties>
</file>