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9144000"/>
  <p:notesSz cx="6858000" cy="9144000"/>
  <p:embeddedFontLs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4" roundtripDataSignature="AMtx7mg4Nr3A2xFvTv956lLXGCyg2KlXM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erblat, Flora (S&amp;A, Waite Campu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77A3EC-63ED-4D33-A577-4577EE7168A1}">
  <a:tblStyle styleId="{B177A3EC-63ED-4D33-A577-4577EE7168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5573104-087C-441A-A5F5-E1863AF690F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7DA5681-9E89-4D6E-BC91-0540CE93B1EB}" styleName="Table_2">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dk1"/>
          </a:solidFill>
        </a:fill>
      </a:tcStyle>
    </a:firstRow>
    <a:neCell>
      <a:tcTxStyle/>
    </a:neCell>
    <a:nwCell>
      <a:tcTxStyle/>
    </a:nwCell>
  </a:tblStyle>
  <a:tblStyle styleId="{AA4347FE-216A-4736-9848-77E6E8223762}"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3.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5.xml"/><Relationship Id="rId44" Type="http://customschemas.google.com/relationships/presentationmetadata" Target="metadata"/><Relationship Id="rId21" Type="http://schemas.openxmlformats.org/officeDocument/2006/relationships/slide" Target="slides/slide14.xml"/><Relationship Id="rId43" Type="http://schemas.openxmlformats.org/officeDocument/2006/relationships/font" Target="fonts/HelveticaNeue-bold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13T02:57:37.766">
    <p:pos x="10" y="10"/>
    <p:text>NEW SLIDE: please review and edit as needed</p:text>
    <p:extLst>
      <p:ext uri="{C676402C-5697-4E1C-873F-D02D1690AC5C}">
        <p15:threadingInfo timeZoneBias="0"/>
      </p:ext>
      <p:ext uri="http://customooxmlschemas.google.com/">
        <go:slidesCustomData xmlns:go="http://customooxmlschemas.google.com/" commentPostId="AAAAO8P5n-4"/>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9-13T03:02:19.981">
    <p:pos x="10" y="10"/>
    <p:text/>
    <p:extLst>
      <p:ext uri="{C676402C-5697-4E1C-873F-D02D1690AC5C}">
        <p15:threadingInfo timeZoneBias="0"/>
      </p:ext>
      <p:ext uri="http://customooxmlschemas.google.com/">
        <go:slidesCustomData xmlns:go="http://customooxmlschemas.google.com/" commentPostId="AAAAO8P5n-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3" name="Google Shape;3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12" name="Google Shape;11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18" name="Google Shape;1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78" name="Google Shape;17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86" name="Google Shape;18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15" name="Google Shape;21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25000"/>
              </a:lnSpc>
              <a:spcBef>
                <a:spcPts val="0"/>
              </a:spcBef>
              <a:spcAft>
                <a:spcPts val="0"/>
              </a:spcAft>
              <a:buSzPts val="1400"/>
              <a:buNone/>
            </a:pPr>
            <a:r>
              <a:t/>
            </a:r>
            <a:endParaRPr>
              <a:latin typeface="Times New Roman"/>
              <a:ea typeface="Times New Roman"/>
              <a:cs typeface="Times New Roman"/>
              <a:sym typeface="Times New Roman"/>
            </a:endParaRPr>
          </a:p>
        </p:txBody>
      </p:sp>
      <p:sp>
        <p:nvSpPr>
          <p:cNvPr id="257" name="Google Shape;257;p26:notes"/>
          <p:cNvSpPr txBox="1"/>
          <p:nvPr>
            <p:ph idx="12" type="sldNum"/>
          </p:nvPr>
        </p:nvSpPr>
        <p:spPr>
          <a:xfrm>
            <a:off x="3884613" y="8815388"/>
            <a:ext cx="2960687" cy="466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AU" sz="1000" u="none" cap="none" strike="noStrike">
                <a:solidFill>
                  <a:srgbClr val="000000"/>
                </a:solidFill>
                <a:latin typeface="Calibri"/>
                <a:ea typeface="Calibri"/>
                <a:cs typeface="Calibri"/>
                <a:sym typeface="Calibri"/>
              </a:rPr>
              <a:t>‹#›</a:t>
            </a:fld>
            <a:endParaRPr b="0" i="0" sz="1000" u="none" cap="none" strike="noStrike">
              <a:solidFill>
                <a:srgbClr val="000000"/>
              </a:solidFill>
              <a:latin typeface="Calibri"/>
              <a:ea typeface="Calibri"/>
              <a:cs typeface="Calibri"/>
              <a:sym typeface="Calibri"/>
            </a:endParaRPr>
          </a:p>
        </p:txBody>
      </p:sp>
      <p:sp>
        <p:nvSpPr>
          <p:cNvPr id="258" name="Google Shape;258;p26:notes"/>
          <p:cNvSpPr txBox="1"/>
          <p:nvPr>
            <p:ph idx="3" type="hdr"/>
          </p:nvPr>
        </p:nvSpPr>
        <p:spPr>
          <a:xfrm>
            <a:off x="12700" y="12700"/>
            <a:ext cx="2960688" cy="466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65" name="Google Shape;26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 name="Google Shape;4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457200" lvl="0" marL="558800" rtl="0" algn="l">
              <a:lnSpc>
                <a:spcPct val="125000"/>
              </a:lnSpc>
              <a:spcBef>
                <a:spcPts val="0"/>
              </a:spcBef>
              <a:spcAft>
                <a:spcPts val="0"/>
              </a:spcAft>
              <a:buSzPts val="1400"/>
              <a:buAutoNum type="arabicPeriod"/>
            </a:pPr>
            <a:r>
              <a:rPr i="1" lang="en-AU">
                <a:solidFill>
                  <a:srgbClr val="6C1E14"/>
                </a:solidFill>
              </a:rPr>
              <a:t>Where are we today?</a:t>
            </a:r>
            <a:endParaRPr/>
          </a:p>
          <a:p>
            <a:pPr indent="-457200" lvl="0" marL="558800" rtl="0" algn="l">
              <a:lnSpc>
                <a:spcPct val="125000"/>
              </a:lnSpc>
              <a:spcBef>
                <a:spcPts val="0"/>
              </a:spcBef>
              <a:spcAft>
                <a:spcPts val="0"/>
              </a:spcAft>
              <a:buSzPts val="1400"/>
              <a:buAutoNum type="arabicPeriod"/>
            </a:pPr>
            <a:r>
              <a:rPr i="1" lang="en-AU">
                <a:solidFill>
                  <a:srgbClr val="6C1E14"/>
                </a:solidFill>
              </a:rPr>
              <a:t>Where and how do we want to move forward?</a:t>
            </a:r>
            <a:endParaRPr/>
          </a:p>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79" name="Google Shape;27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rPr lang="en-AU"/>
              <a:t>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a:p>
            <a:pPr indent="0" lvl="0" marL="0" rtl="0" algn="l">
              <a:lnSpc>
                <a:spcPct val="125000"/>
              </a:lnSpc>
              <a:spcBef>
                <a:spcPts val="0"/>
              </a:spcBef>
              <a:spcAft>
                <a:spcPts val="0"/>
              </a:spcAft>
              <a:buSzPts val="1400"/>
              <a:buNone/>
            </a:pPr>
            <a:r>
              <a:rPr lang="en-AU"/>
              <a:t> (1 expert_</a:t>
            </a:r>
            <a:endParaRPr/>
          </a:p>
        </p:txBody>
      </p:sp>
      <p:sp>
        <p:nvSpPr>
          <p:cNvPr id="313" name="Google Shape;31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rPr lang="en-AU"/>
              <a:t> (1 expert_</a:t>
            </a:r>
            <a:endParaRPr/>
          </a:p>
        </p:txBody>
      </p:sp>
      <p:sp>
        <p:nvSpPr>
          <p:cNvPr id="322" name="Google Shape;3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31" name="Google Shape;33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ebb6cfe628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1" name="Google Shape;341;gebb6cfe628_2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 name="Google Shape;5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52" name="Google Shape;3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62" name="Google Shape;36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72" name="Google Shape;37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57" name="Google Shape;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75" name="Google Shape;7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8" name="Shape 8"/>
        <p:cNvGrpSpPr/>
        <p:nvPr/>
      </p:nvGrpSpPr>
      <p:grpSpPr>
        <a:xfrm>
          <a:off x="0" y="0"/>
          <a:ext cx="0" cy="0"/>
          <a:chOff x="0" y="0"/>
          <a:chExt cx="0" cy="0"/>
        </a:xfrm>
      </p:grpSpPr>
      <p:sp>
        <p:nvSpPr>
          <p:cNvPr id="9" name="Google Shape;9;p36"/>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AU"/>
              <a:t>‹#›</a:t>
            </a:fld>
            <a:endParaRPr/>
          </a:p>
        </p:txBody>
      </p:sp>
      <p:sp>
        <p:nvSpPr>
          <p:cNvPr id="10" name="Google Shape;10;p36"/>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1" name="Google Shape;11;p36"/>
          <p:cNvSpPr/>
          <p:nvPr/>
        </p:nvSpPr>
        <p:spPr>
          <a:xfrm>
            <a:off x="76200" y="6629400"/>
            <a:ext cx="2716500" cy="187200"/>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AU" sz="1100" u="none" cap="none" strike="noStrike">
                <a:solidFill>
                  <a:schemeClr val="dk2"/>
                </a:solidFill>
                <a:latin typeface="Helvetica Neue"/>
                <a:ea typeface="Helvetica Neue"/>
                <a:cs typeface="Helvetica Neue"/>
                <a:sym typeface="Helvetica Neue"/>
              </a:rPr>
              <a:t>SIT TW 2021 7-9 / 14-16 Sept 2021</a:t>
            </a:r>
            <a:endParaRPr b="0" i="1" sz="1100" u="none" cap="none" strike="noStrike">
              <a:solidFill>
                <a:schemeClr val="dk2"/>
              </a:solidFill>
              <a:latin typeface="Helvetica Neue"/>
              <a:ea typeface="Helvetica Neue"/>
              <a:cs typeface="Helvetica Neue"/>
              <a:sym typeface="Helvetica Neue"/>
            </a:endParaRPr>
          </a:p>
        </p:txBody>
      </p:sp>
      <p:sp>
        <p:nvSpPr>
          <p:cNvPr id="12" name="Google Shape;12;p36"/>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 name="Shape 13"/>
        <p:cNvGrpSpPr/>
        <p:nvPr/>
      </p:nvGrpSpPr>
      <p:grpSpPr>
        <a:xfrm>
          <a:off x="0" y="0"/>
          <a:ext cx="0" cy="0"/>
          <a:chOff x="0" y="0"/>
          <a:chExt cx="0" cy="0"/>
        </a:xfrm>
      </p:grpSpPr>
      <p:sp>
        <p:nvSpPr>
          <p:cNvPr id="14" name="Google Shape;14;p37"/>
          <p:cNvSpPr txBox="1"/>
          <p:nvPr>
            <p:ph idx="1" type="body"/>
          </p:nvPr>
        </p:nvSpPr>
        <p:spPr>
          <a:xfrm>
            <a:off x="685330" y="2367093"/>
            <a:ext cx="7772870" cy="342410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3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3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7"/>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8" name="Google Shape;18;p37"/>
          <p:cNvSpPr txBox="1"/>
          <p:nvPr>
            <p:ph type="title"/>
          </p:nvPr>
        </p:nvSpPr>
        <p:spPr>
          <a:xfrm>
            <a:off x="685332" y="618518"/>
            <a:ext cx="7773338" cy="1596177"/>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9" name="Shape 19"/>
        <p:cNvGrpSpPr/>
        <p:nvPr/>
      </p:nvGrpSpPr>
      <p:grpSpPr>
        <a:xfrm>
          <a:off x="0" y="0"/>
          <a:ext cx="0" cy="0"/>
          <a:chOff x="0" y="0"/>
          <a:chExt cx="0" cy="0"/>
        </a:xfrm>
      </p:grpSpPr>
      <p:sp>
        <p:nvSpPr>
          <p:cNvPr id="20" name="Google Shape;20;p3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3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22" name="Google Shape;22;p3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38"/>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5" name="Shape 25"/>
        <p:cNvGrpSpPr/>
        <p:nvPr/>
      </p:nvGrpSpPr>
      <p:grpSpPr>
        <a:xfrm>
          <a:off x="0" y="0"/>
          <a:ext cx="0" cy="0"/>
          <a:chOff x="0" y="0"/>
          <a:chExt cx="0" cy="0"/>
        </a:xfrm>
      </p:grpSpPr>
      <p:sp>
        <p:nvSpPr>
          <p:cNvPr id="26" name="Google Shape;26;p39"/>
          <p:cNvSpPr txBox="1"/>
          <p:nvPr>
            <p:ph type="title"/>
          </p:nvPr>
        </p:nvSpPr>
        <p:spPr>
          <a:xfrm>
            <a:off x="628650" y="365128"/>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39"/>
          <p:cNvSpPr txBox="1"/>
          <p:nvPr>
            <p:ph idx="10" type="dt"/>
          </p:nvPr>
        </p:nvSpPr>
        <p:spPr>
          <a:xfrm>
            <a:off x="628650" y="6356353"/>
            <a:ext cx="20574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39"/>
          <p:cNvSpPr txBox="1"/>
          <p:nvPr>
            <p:ph idx="11" type="ftr"/>
          </p:nvPr>
        </p:nvSpPr>
        <p:spPr>
          <a:xfrm>
            <a:off x="3028950" y="6356353"/>
            <a:ext cx="30861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39"/>
          <p:cNvSpPr txBox="1"/>
          <p:nvPr>
            <p:ph idx="12" type="sldNum"/>
          </p:nvPr>
        </p:nvSpPr>
        <p:spPr>
          <a:xfrm>
            <a:off x="7239000" y="6546852"/>
            <a:ext cx="1905000" cy="246221"/>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4"/>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8.png"/><Relationship Id="rId13" Type="http://schemas.openxmlformats.org/officeDocument/2006/relationships/image" Target="../media/image23.png"/><Relationship Id="rId12"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7.png"/><Relationship Id="rId15" Type="http://schemas.openxmlformats.org/officeDocument/2006/relationships/image" Target="../media/image20.jpg"/><Relationship Id="rId14" Type="http://schemas.openxmlformats.org/officeDocument/2006/relationships/image" Target="../media/image16.jpg"/><Relationship Id="rId17" Type="http://schemas.openxmlformats.org/officeDocument/2006/relationships/image" Target="../media/image22.jpg"/><Relationship Id="rId16" Type="http://schemas.openxmlformats.org/officeDocument/2006/relationships/image" Target="../media/image17.pn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5.png"/><Relationship Id="rId8"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mailto:alex.held@csiro.au" TargetMode="External"/><Relationship Id="rId4" Type="http://schemas.openxmlformats.org/officeDocument/2006/relationships/hyperlink" Target="mailto:marc.paganini@esa.int" TargetMode="External"/><Relationship Id="rId5" Type="http://schemas.openxmlformats.org/officeDocument/2006/relationships/hyperlink" Target="mailto:flora.kerblat@csiro.au" TargetMode="External"/><Relationship Id="rId6" Type="http://schemas.openxmlformats.org/officeDocument/2006/relationships/hyperlink" Target="mailto:brian.d.killough@nasa.g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omments" Target="../comments/commen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eotoolkit.unhabita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type="title"/>
          </p:nvPr>
        </p:nvSpPr>
        <p:spPr>
          <a:xfrm>
            <a:off x="622805" y="2514600"/>
            <a:ext cx="8521200" cy="99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rial"/>
              <a:buNone/>
            </a:pPr>
            <a:r>
              <a:rPr b="1" i="0" lang="en-AU" sz="4200" u="none" cap="none" strike="noStrike">
                <a:solidFill>
                  <a:srgbClr val="FFFFFF"/>
                </a:solidFill>
                <a:latin typeface="Helvetica Neue"/>
                <a:ea typeface="Helvetica Neue"/>
                <a:cs typeface="Helvetica Neue"/>
                <a:sym typeface="Helvetica Neue"/>
              </a:rPr>
              <a:t>1.5 Sustainable Development Goals </a:t>
            </a:r>
            <a:r>
              <a:rPr b="1" i="1" lang="en-AU" sz="4200" u="none" cap="none" strike="noStrike">
                <a:solidFill>
                  <a:srgbClr val="FFFFFF"/>
                </a:solidFill>
                <a:latin typeface="Helvetica Neue"/>
                <a:ea typeface="Helvetica Neue"/>
                <a:cs typeface="Helvetica Neue"/>
                <a:sym typeface="Helvetica Neue"/>
              </a:rPr>
              <a:t>Ad hoc Team </a:t>
            </a:r>
            <a:r>
              <a:rPr b="1" i="0" lang="en-AU" sz="4200" u="none" cap="none" strike="noStrike">
                <a:solidFill>
                  <a:srgbClr val="FFFFFF"/>
                </a:solidFill>
                <a:latin typeface="Helvetica Neue"/>
                <a:ea typeface="Helvetica Neue"/>
                <a:cs typeface="Helvetica Neue"/>
                <a:sym typeface="Helvetica Neue"/>
              </a:rPr>
              <a:t>(SDG AHT) </a:t>
            </a:r>
            <a:endParaRPr b="0" i="0" sz="1400" u="none" cap="none" strike="noStrike">
              <a:solidFill>
                <a:srgbClr val="000000"/>
              </a:solidFill>
              <a:latin typeface="Arial"/>
              <a:ea typeface="Arial"/>
              <a:cs typeface="Arial"/>
              <a:sym typeface="Arial"/>
            </a:endParaRPr>
          </a:p>
        </p:txBody>
      </p:sp>
      <p:sp>
        <p:nvSpPr>
          <p:cNvPr id="36" name="Google Shape;36;p1"/>
          <p:cNvSpPr/>
          <p:nvPr/>
        </p:nvSpPr>
        <p:spPr>
          <a:xfrm>
            <a:off x="622800" y="3811675"/>
            <a:ext cx="8167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Helvetica Neue"/>
                <a:ea typeface="Helvetica Neue"/>
                <a:cs typeface="Helvetica Neue"/>
                <a:sym typeface="Helvetica Neue"/>
              </a:rPr>
              <a:t>Alex Held, CSIRO, </a:t>
            </a:r>
            <a:r>
              <a:rPr b="0" i="0" lang="en-AU" sz="1800" u="none" cap="none" strike="noStrike">
                <a:solidFill>
                  <a:schemeClr val="lt1"/>
                </a:solidFill>
                <a:latin typeface="Helvetica Neue"/>
                <a:ea typeface="Helvetica Neue"/>
                <a:cs typeface="Helvetica Neue"/>
                <a:sym typeface="Helvetica Neue"/>
              </a:rPr>
              <a:t>SDG AHT co-lead &amp; </a:t>
            </a:r>
            <a:r>
              <a:rPr b="0" i="0" lang="en-AU" sz="1800" u="none" cap="none" strike="noStrike">
                <a:solidFill>
                  <a:srgbClr val="FFFFFF"/>
                </a:solidFill>
                <a:latin typeface="Helvetica Neue"/>
                <a:ea typeface="Helvetica Neue"/>
                <a:cs typeface="Helvetica Neue"/>
                <a:sym typeface="Helvetica Neue"/>
              </a:rPr>
              <a:t>SIT Co-chair </a:t>
            </a:r>
            <a:endParaRPr b="0" i="0" sz="1800" u="none" cap="none" strike="noStrike">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Helvetica Neue"/>
                <a:ea typeface="Helvetica Neue"/>
                <a:cs typeface="Helvetica Neue"/>
                <a:sym typeface="Helvetica Neue"/>
              </a:rPr>
              <a:t>Marc Paganini, ESA, SDG AHT co-lead</a:t>
            </a:r>
            <a:endParaRPr b="0" i="0" sz="1800" u="none" cap="none" strike="noStrike">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AU" sz="1800" u="none" cap="none" strike="noStrike">
                <a:solidFill>
                  <a:srgbClr val="FFFFFF"/>
                </a:solidFill>
                <a:latin typeface="Helvetica Neue"/>
                <a:ea typeface="Helvetica Neue"/>
                <a:cs typeface="Helvetica Neue"/>
                <a:sym typeface="Helvetica Neue"/>
              </a:rPr>
              <a:t>With contributions from Brian Killough (SEO/NASA), SDG sub-teams leads, </a:t>
            </a:r>
            <a:endParaRPr i="1" sz="1600">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1" lang="en-AU" sz="1800" u="none" cap="none" strike="noStrike">
                <a:solidFill>
                  <a:srgbClr val="FFFFFF"/>
                </a:solidFill>
                <a:latin typeface="Helvetica Neue"/>
                <a:ea typeface="Helvetica Neue"/>
                <a:cs typeface="Helvetica Neue"/>
                <a:sym typeface="Helvetica Neue"/>
              </a:rPr>
              <a:t>Flora Kerblat (CSIRO, SIT Chair team) and George Dyke (SIT Chair team), </a:t>
            </a:r>
            <a:endParaRPr b="0" i="1" sz="1800" u="none" cap="none" strike="noStrike">
              <a:solidFill>
                <a:srgbClr val="FFFFFF"/>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Helvetica Neue"/>
                <a:ea typeface="Helvetica Neue"/>
                <a:cs typeface="Helvetica Neue"/>
                <a:sym typeface="Helvetica Neue"/>
              </a:rPr>
              <a:t>CEOS SIT Technical Workshop 2021</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rgbClr val="FFFFFF"/>
                </a:solidFill>
                <a:latin typeface="Helvetica Neue"/>
                <a:ea typeface="Helvetica Neue"/>
                <a:cs typeface="Helvetica Neue"/>
                <a:sym typeface="Helvetica Neue"/>
              </a:rPr>
              <a:t>Virtual Meeting - </a:t>
            </a:r>
            <a:r>
              <a:rPr b="0" i="0" lang="en-AU" sz="1400" u="none" cap="none" strike="noStrike">
                <a:solidFill>
                  <a:srgbClr val="000000"/>
                </a:solidFill>
                <a:latin typeface="Helvetica Neue"/>
                <a:ea typeface="Helvetica Neue"/>
                <a:cs typeface="Helvetica Neue"/>
                <a:sym typeface="Helvetica Neue"/>
              </a:rPr>
              <a:t> </a:t>
            </a:r>
            <a:r>
              <a:rPr b="0" i="0" lang="en-AU" sz="1800" u="none" cap="none" strike="noStrike">
                <a:solidFill>
                  <a:srgbClr val="FFFFFF"/>
                </a:solidFill>
                <a:latin typeface="Helvetica Neue"/>
                <a:ea typeface="Helvetica Neue"/>
                <a:cs typeface="Helvetica Neue"/>
                <a:sym typeface="Helvetica Neue"/>
              </a:rPr>
              <a:t>14 September 2021 - Session #1.5</a:t>
            </a:r>
            <a:endParaRPr b="0" i="0" sz="1400" u="none" cap="none" strike="noStrike">
              <a:solidFill>
                <a:srgbClr val="000000"/>
              </a:solidFill>
              <a:latin typeface="Helvetica Neue"/>
              <a:ea typeface="Helvetica Neue"/>
              <a:cs typeface="Helvetica Neue"/>
              <a:sym typeface="Helvetica Neue"/>
            </a:endParaRPr>
          </a:p>
        </p:txBody>
      </p:sp>
      <p:pic>
        <p:nvPicPr>
          <p:cNvPr id="37" name="Google Shape;37;p1"/>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38" name="Google Shape;38;p1"/>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0"/>
          <p:cNvSpPr txBox="1"/>
          <p:nvPr>
            <p:ph idx="4294967295" type="sldNum"/>
          </p:nvPr>
        </p:nvSpPr>
        <p:spPr>
          <a:xfrm>
            <a:off x="8839200" y="6629400"/>
            <a:ext cx="304800" cy="187325"/>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SzPts val="1000"/>
              <a:buNone/>
            </a:pPr>
            <a:fld id="{00000000-1234-1234-1234-123412341234}" type="slidenum">
              <a:rPr lang="en-AU"/>
              <a:t>‹#›</a:t>
            </a:fld>
            <a:endParaRPr/>
          </a:p>
        </p:txBody>
      </p:sp>
      <p:sp>
        <p:nvSpPr>
          <p:cNvPr id="115" name="Google Shape;115;p40"/>
          <p:cNvSpPr txBox="1"/>
          <p:nvPr>
            <p:ph idx="1" type="body"/>
          </p:nvPr>
        </p:nvSpPr>
        <p:spPr>
          <a:xfrm>
            <a:off x="572599" y="1998784"/>
            <a:ext cx="8079032" cy="914400"/>
          </a:xfrm>
          <a:prstGeom prst="rect">
            <a:avLst/>
          </a:prstGeom>
          <a:noFill/>
          <a:ln>
            <a:noFill/>
          </a:ln>
        </p:spPr>
        <p:txBody>
          <a:bodyPr anchorCtr="0" anchor="t" bIns="45700" lIns="91425" spcFirstLastPara="1" rIns="91425" wrap="square" tIns="45700">
            <a:noAutofit/>
          </a:bodyPr>
          <a:lstStyle/>
          <a:p>
            <a:pPr indent="-534988" lvl="0" marL="534988" marR="0" rtl="0" algn="l">
              <a:lnSpc>
                <a:spcPct val="100000"/>
              </a:lnSpc>
              <a:spcBef>
                <a:spcPts val="0"/>
              </a:spcBef>
              <a:spcAft>
                <a:spcPts val="0"/>
              </a:spcAft>
              <a:buClr>
                <a:srgbClr val="000000"/>
              </a:buClr>
              <a:buSzPts val="3600"/>
              <a:buFont typeface="Arial"/>
              <a:buNone/>
            </a:pPr>
            <a:r>
              <a:rPr lang="en-AU" sz="3600">
                <a:solidFill>
                  <a:schemeClr val="lt1"/>
                </a:solidFill>
              </a:rPr>
              <a:t>2</a:t>
            </a:r>
            <a:r>
              <a:rPr b="0" i="0" lang="en-AU" sz="3600" u="none" cap="none" strike="noStrike">
                <a:solidFill>
                  <a:schemeClr val="lt1"/>
                </a:solidFill>
                <a:latin typeface="Arial"/>
                <a:ea typeface="Arial"/>
                <a:cs typeface="Arial"/>
                <a:sym typeface="Arial"/>
              </a:rPr>
              <a:t>. 	Future Governance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p:nvPr/>
        </p:nvSpPr>
        <p:spPr>
          <a:xfrm>
            <a:off x="139202" y="3048407"/>
            <a:ext cx="8952589" cy="1644316"/>
          </a:xfrm>
          <a:prstGeom prst="rightArrow">
            <a:avLst>
              <a:gd fmla="val 50000" name="adj1"/>
              <a:gd fmla="val 50000" name="adj2"/>
            </a:avLst>
          </a:prstGeom>
          <a:solidFill>
            <a:srgbClr val="D8D8D8"/>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p:txBody>
      </p:sp>
      <p:sp>
        <p:nvSpPr>
          <p:cNvPr id="121" name="Google Shape;121;p18"/>
          <p:cNvSpPr/>
          <p:nvPr>
            <p:ph idx="12" type="sldNum"/>
          </p:nvPr>
        </p:nvSpPr>
        <p:spPr>
          <a:xfrm>
            <a:off x="8763000" y="6629400"/>
            <a:ext cx="304800" cy="187285"/>
          </a:xfrm>
          <a:prstGeom prst="roundRect">
            <a:avLst>
              <a:gd fmla="val 16667" name="adj"/>
            </a:avLst>
          </a:prstGeom>
          <a:solidFill>
            <a:schemeClr val="lt1">
              <a:alpha val="46274"/>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AU" sz="1000" u="none" cap="none" strike="noStrike">
                <a:solidFill>
                  <a:srgbClr val="000000"/>
                </a:solidFill>
                <a:latin typeface="Calibri"/>
                <a:ea typeface="Calibri"/>
                <a:cs typeface="Calibri"/>
                <a:sym typeface="Calibri"/>
              </a:rPr>
              <a:t>‹#›</a:t>
            </a:fld>
            <a:endParaRPr b="0" i="0" sz="1000" u="none" cap="none" strike="noStrike">
              <a:solidFill>
                <a:srgbClr val="000000"/>
              </a:solidFill>
              <a:latin typeface="Calibri"/>
              <a:ea typeface="Calibri"/>
              <a:cs typeface="Calibri"/>
              <a:sym typeface="Calibri"/>
            </a:endParaRPr>
          </a:p>
        </p:txBody>
      </p:sp>
      <p:sp>
        <p:nvSpPr>
          <p:cNvPr id="122" name="Google Shape;122;p18"/>
          <p:cNvSpPr txBox="1"/>
          <p:nvPr>
            <p:ph idx="2" type="body"/>
          </p:nvPr>
        </p:nvSpPr>
        <p:spPr>
          <a:xfrm>
            <a:off x="1619075" y="304800"/>
            <a:ext cx="5982020" cy="533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400"/>
              <a:buFont typeface="Arial"/>
              <a:buNone/>
            </a:pPr>
            <a:r>
              <a:rPr b="1" lang="en-AU" sz="2400"/>
              <a:t>SDG-AHT Transition Roadmap </a:t>
            </a:r>
            <a:br>
              <a:rPr b="1" lang="en-AU" sz="2400"/>
            </a:br>
            <a:r>
              <a:rPr b="0" i="1" lang="en-AU" sz="2400"/>
              <a:t>from Plenary to Plenary</a:t>
            </a:r>
            <a:endParaRPr b="0" i="1" sz="2400"/>
          </a:p>
        </p:txBody>
      </p:sp>
      <p:sp>
        <p:nvSpPr>
          <p:cNvPr id="123" name="Google Shape;123;p18"/>
          <p:cNvSpPr/>
          <p:nvPr/>
        </p:nvSpPr>
        <p:spPr>
          <a:xfrm>
            <a:off x="875476"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24" name="Google Shape;124;p18"/>
          <p:cNvSpPr/>
          <p:nvPr/>
        </p:nvSpPr>
        <p:spPr>
          <a:xfrm>
            <a:off x="1452994"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25" name="Google Shape;125;p18"/>
          <p:cNvSpPr/>
          <p:nvPr/>
        </p:nvSpPr>
        <p:spPr>
          <a:xfrm>
            <a:off x="3205599"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26" name="Google Shape;126;p18"/>
          <p:cNvSpPr/>
          <p:nvPr/>
        </p:nvSpPr>
        <p:spPr>
          <a:xfrm>
            <a:off x="4400737"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27" name="Google Shape;127;p18"/>
          <p:cNvSpPr/>
          <p:nvPr/>
        </p:nvSpPr>
        <p:spPr>
          <a:xfrm>
            <a:off x="619341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28" name="Google Shape;128;p18"/>
          <p:cNvSpPr/>
          <p:nvPr/>
        </p:nvSpPr>
        <p:spPr>
          <a:xfrm>
            <a:off x="2608030"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29" name="Google Shape;129;p18"/>
          <p:cNvSpPr/>
          <p:nvPr/>
        </p:nvSpPr>
        <p:spPr>
          <a:xfrm>
            <a:off x="2030512"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0" name="Google Shape;130;p18"/>
          <p:cNvSpPr/>
          <p:nvPr/>
        </p:nvSpPr>
        <p:spPr>
          <a:xfrm>
            <a:off x="3803168"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1" name="Google Shape;131;p18"/>
          <p:cNvSpPr/>
          <p:nvPr/>
        </p:nvSpPr>
        <p:spPr>
          <a:xfrm>
            <a:off x="559585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2" name="Google Shape;132;p18"/>
          <p:cNvSpPr/>
          <p:nvPr/>
        </p:nvSpPr>
        <p:spPr>
          <a:xfrm>
            <a:off x="4998297" y="3645975"/>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3" name="Google Shape;133;p18"/>
          <p:cNvSpPr/>
          <p:nvPr/>
        </p:nvSpPr>
        <p:spPr>
          <a:xfrm>
            <a:off x="738853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4" name="Google Shape;134;p18"/>
          <p:cNvSpPr/>
          <p:nvPr/>
        </p:nvSpPr>
        <p:spPr>
          <a:xfrm>
            <a:off x="6790977" y="362592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35" name="Google Shape;135;p18"/>
          <p:cNvSpPr txBox="1"/>
          <p:nvPr/>
        </p:nvSpPr>
        <p:spPr>
          <a:xfrm>
            <a:off x="854192" y="3718165"/>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NOV</a:t>
            </a:r>
            <a:endParaRPr b="0" i="0" sz="1400" u="none" cap="none" strike="noStrike">
              <a:solidFill>
                <a:srgbClr val="000000"/>
              </a:solidFill>
              <a:latin typeface="Arial"/>
              <a:ea typeface="Arial"/>
              <a:cs typeface="Arial"/>
              <a:sym typeface="Arial"/>
            </a:endParaRPr>
          </a:p>
        </p:txBody>
      </p:sp>
      <p:sp>
        <p:nvSpPr>
          <p:cNvPr id="136" name="Google Shape;136;p18"/>
          <p:cNvSpPr txBox="1"/>
          <p:nvPr/>
        </p:nvSpPr>
        <p:spPr>
          <a:xfrm>
            <a:off x="1429699"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DEC</a:t>
            </a:r>
            <a:endParaRPr b="0" i="0" sz="1400" u="none" cap="none" strike="noStrike">
              <a:solidFill>
                <a:srgbClr val="000000"/>
              </a:solidFill>
              <a:latin typeface="Arial"/>
              <a:ea typeface="Arial"/>
              <a:cs typeface="Arial"/>
              <a:sym typeface="Arial"/>
            </a:endParaRPr>
          </a:p>
        </p:txBody>
      </p:sp>
      <p:sp>
        <p:nvSpPr>
          <p:cNvPr id="137" name="Google Shape;137;p18"/>
          <p:cNvSpPr txBox="1"/>
          <p:nvPr/>
        </p:nvSpPr>
        <p:spPr>
          <a:xfrm>
            <a:off x="2037275" y="3712339"/>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JAN</a:t>
            </a:r>
            <a:endParaRPr b="0" i="0" sz="1400" u="none" cap="none" strike="noStrike">
              <a:solidFill>
                <a:srgbClr val="000000"/>
              </a:solidFill>
              <a:latin typeface="Arial"/>
              <a:ea typeface="Arial"/>
              <a:cs typeface="Arial"/>
              <a:sym typeface="Arial"/>
            </a:endParaRPr>
          </a:p>
        </p:txBody>
      </p:sp>
      <p:sp>
        <p:nvSpPr>
          <p:cNvPr id="138" name="Google Shape;138;p18"/>
          <p:cNvSpPr txBox="1"/>
          <p:nvPr/>
        </p:nvSpPr>
        <p:spPr>
          <a:xfrm>
            <a:off x="2604761" y="3729437"/>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FEB</a:t>
            </a:r>
            <a:endParaRPr b="0" i="0" sz="1400" u="none" cap="none" strike="noStrike">
              <a:solidFill>
                <a:srgbClr val="000000"/>
              </a:solidFill>
              <a:latin typeface="Arial"/>
              <a:ea typeface="Arial"/>
              <a:cs typeface="Arial"/>
              <a:sym typeface="Arial"/>
            </a:endParaRPr>
          </a:p>
        </p:txBody>
      </p:sp>
      <p:sp>
        <p:nvSpPr>
          <p:cNvPr id="139" name="Google Shape;139;p18"/>
          <p:cNvSpPr txBox="1"/>
          <p:nvPr/>
        </p:nvSpPr>
        <p:spPr>
          <a:xfrm>
            <a:off x="3190298" y="3727621"/>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MAR</a:t>
            </a:r>
            <a:endParaRPr b="0" i="0" sz="1400" u="none" cap="none" strike="noStrike">
              <a:solidFill>
                <a:srgbClr val="000000"/>
              </a:solidFill>
              <a:latin typeface="Arial"/>
              <a:ea typeface="Arial"/>
              <a:cs typeface="Arial"/>
              <a:sym typeface="Arial"/>
            </a:endParaRPr>
          </a:p>
        </p:txBody>
      </p:sp>
      <p:sp>
        <p:nvSpPr>
          <p:cNvPr id="140" name="Google Shape;140;p18"/>
          <p:cNvSpPr txBox="1"/>
          <p:nvPr/>
        </p:nvSpPr>
        <p:spPr>
          <a:xfrm>
            <a:off x="3805949" y="3712339"/>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APR</a:t>
            </a:r>
            <a:endParaRPr b="0" i="0" sz="1400" u="none" cap="none" strike="noStrike">
              <a:solidFill>
                <a:srgbClr val="000000"/>
              </a:solidFill>
              <a:latin typeface="Arial"/>
              <a:ea typeface="Arial"/>
              <a:cs typeface="Arial"/>
              <a:sym typeface="Arial"/>
            </a:endParaRPr>
          </a:p>
        </p:txBody>
      </p:sp>
      <p:sp>
        <p:nvSpPr>
          <p:cNvPr id="141" name="Google Shape;141;p18"/>
          <p:cNvSpPr txBox="1"/>
          <p:nvPr/>
        </p:nvSpPr>
        <p:spPr>
          <a:xfrm>
            <a:off x="4391486"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MAY</a:t>
            </a:r>
            <a:endParaRPr b="0" i="0" sz="1400" u="none" cap="none" strike="noStrike">
              <a:solidFill>
                <a:srgbClr val="000000"/>
              </a:solidFill>
              <a:latin typeface="Arial"/>
              <a:ea typeface="Arial"/>
              <a:cs typeface="Arial"/>
              <a:sym typeface="Arial"/>
            </a:endParaRPr>
          </a:p>
        </p:txBody>
      </p:sp>
      <p:sp>
        <p:nvSpPr>
          <p:cNvPr id="142" name="Google Shape;142;p18"/>
          <p:cNvSpPr txBox="1"/>
          <p:nvPr/>
        </p:nvSpPr>
        <p:spPr>
          <a:xfrm>
            <a:off x="5016808" y="3725806"/>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JUN</a:t>
            </a:r>
            <a:endParaRPr b="0" i="0" sz="1400" u="none" cap="none" strike="noStrike">
              <a:solidFill>
                <a:srgbClr val="000000"/>
              </a:solidFill>
              <a:latin typeface="Arial"/>
              <a:ea typeface="Arial"/>
              <a:cs typeface="Arial"/>
              <a:sym typeface="Arial"/>
            </a:endParaRPr>
          </a:p>
        </p:txBody>
      </p:sp>
      <p:sp>
        <p:nvSpPr>
          <p:cNvPr id="143" name="Google Shape;143;p18"/>
          <p:cNvSpPr txBox="1"/>
          <p:nvPr/>
        </p:nvSpPr>
        <p:spPr>
          <a:xfrm>
            <a:off x="5631068" y="3700150"/>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JUL</a:t>
            </a:r>
            <a:endParaRPr b="0" i="0" sz="1400" u="none" cap="none" strike="noStrike">
              <a:solidFill>
                <a:srgbClr val="000000"/>
              </a:solidFill>
              <a:latin typeface="Arial"/>
              <a:ea typeface="Arial"/>
              <a:cs typeface="Arial"/>
              <a:sym typeface="Arial"/>
            </a:endParaRPr>
          </a:p>
        </p:txBody>
      </p:sp>
      <p:sp>
        <p:nvSpPr>
          <p:cNvPr id="144" name="Google Shape;144;p18"/>
          <p:cNvSpPr txBox="1"/>
          <p:nvPr/>
        </p:nvSpPr>
        <p:spPr>
          <a:xfrm>
            <a:off x="6188100" y="3713775"/>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AUG</a:t>
            </a:r>
            <a:endParaRPr b="0" i="0" sz="1400" u="none" cap="none" strike="noStrike">
              <a:solidFill>
                <a:srgbClr val="000000"/>
              </a:solidFill>
              <a:latin typeface="Arial"/>
              <a:ea typeface="Arial"/>
              <a:cs typeface="Arial"/>
              <a:sym typeface="Arial"/>
            </a:endParaRPr>
          </a:p>
        </p:txBody>
      </p:sp>
      <p:sp>
        <p:nvSpPr>
          <p:cNvPr id="145" name="Google Shape;145;p18"/>
          <p:cNvSpPr txBox="1"/>
          <p:nvPr/>
        </p:nvSpPr>
        <p:spPr>
          <a:xfrm>
            <a:off x="6799635" y="370794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SEP</a:t>
            </a:r>
            <a:endParaRPr b="0" i="0" sz="1400" u="none" cap="none" strike="noStrike">
              <a:solidFill>
                <a:srgbClr val="000000"/>
              </a:solidFill>
              <a:latin typeface="Arial"/>
              <a:ea typeface="Arial"/>
              <a:cs typeface="Arial"/>
              <a:sym typeface="Arial"/>
            </a:endParaRPr>
          </a:p>
        </p:txBody>
      </p:sp>
      <p:sp>
        <p:nvSpPr>
          <p:cNvPr id="146" name="Google Shape;146;p18"/>
          <p:cNvSpPr txBox="1"/>
          <p:nvPr/>
        </p:nvSpPr>
        <p:spPr>
          <a:xfrm>
            <a:off x="7385172" y="370794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OCT</a:t>
            </a:r>
            <a:endParaRPr b="0" i="0" sz="1400" u="none" cap="none" strike="noStrike">
              <a:solidFill>
                <a:srgbClr val="000000"/>
              </a:solidFill>
              <a:latin typeface="Arial"/>
              <a:ea typeface="Arial"/>
              <a:cs typeface="Arial"/>
              <a:sym typeface="Arial"/>
            </a:endParaRPr>
          </a:p>
        </p:txBody>
      </p:sp>
      <p:sp>
        <p:nvSpPr>
          <p:cNvPr id="147" name="Google Shape;147;p18"/>
          <p:cNvSpPr/>
          <p:nvPr/>
        </p:nvSpPr>
        <p:spPr>
          <a:xfrm>
            <a:off x="7960113" y="3629932"/>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sp>
        <p:nvSpPr>
          <p:cNvPr id="148" name="Google Shape;148;p18"/>
          <p:cNvSpPr txBox="1"/>
          <p:nvPr/>
        </p:nvSpPr>
        <p:spPr>
          <a:xfrm>
            <a:off x="7936704" y="3703938"/>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Calibri"/>
                <a:ea typeface="Calibri"/>
                <a:cs typeface="Calibri"/>
                <a:sym typeface="Calibri"/>
              </a:rPr>
              <a:t>NOV</a:t>
            </a:r>
            <a:endParaRPr b="0" i="0" sz="1400" u="none" cap="none" strike="noStrike">
              <a:solidFill>
                <a:srgbClr val="000000"/>
              </a:solidFill>
              <a:latin typeface="Arial"/>
              <a:ea typeface="Arial"/>
              <a:cs typeface="Arial"/>
              <a:sym typeface="Arial"/>
            </a:endParaRPr>
          </a:p>
        </p:txBody>
      </p:sp>
      <p:sp>
        <p:nvSpPr>
          <p:cNvPr id="149" name="Google Shape;149;p18"/>
          <p:cNvSpPr/>
          <p:nvPr/>
        </p:nvSpPr>
        <p:spPr>
          <a:xfrm>
            <a:off x="84374" y="1960532"/>
            <a:ext cx="1200209" cy="1228422"/>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34</a:t>
            </a:r>
            <a:r>
              <a:rPr b="1" baseline="30000" i="0" lang="en-AU" sz="1000" u="none" cap="none" strike="noStrike">
                <a:solidFill>
                  <a:srgbClr val="000000"/>
                </a:solidFill>
                <a:latin typeface="Calibri"/>
                <a:ea typeface="Calibri"/>
                <a:cs typeface="Calibri"/>
                <a:sym typeface="Calibri"/>
              </a:rPr>
              <a:t>th</a:t>
            </a:r>
            <a:r>
              <a:rPr b="1" i="0" lang="en-AU" sz="1000" u="none" cap="none" strike="noStrike">
                <a:solidFill>
                  <a:srgbClr val="000000"/>
                </a:solidFill>
                <a:latin typeface="Calibri"/>
                <a:ea typeface="Calibri"/>
                <a:cs typeface="Calibri"/>
                <a:sym typeface="Calibri"/>
              </a:rPr>
              <a:t> Plenary</a:t>
            </a:r>
            <a:br>
              <a:rPr b="1" i="0" lang="en-AU" sz="1000" u="none" cap="none" strike="noStrike">
                <a:solidFill>
                  <a:srgbClr val="000000"/>
                </a:solidFill>
                <a:latin typeface="Calibri"/>
                <a:ea typeface="Calibri"/>
                <a:cs typeface="Calibri"/>
                <a:sym typeface="Calibri"/>
              </a:rPr>
            </a:br>
            <a:r>
              <a:rPr b="1" i="0" lang="en-AU" sz="1000" u="none" cap="none" strike="noStrike">
                <a:solidFill>
                  <a:srgbClr val="000000"/>
                </a:solidFill>
                <a:latin typeface="Calibri"/>
                <a:ea typeface="Calibri"/>
                <a:cs typeface="Calibri"/>
                <a:sym typeface="Calibri"/>
              </a:rPr>
              <a:t> </a:t>
            </a:r>
            <a:r>
              <a:rPr b="0" i="0" lang="en-AU" sz="1000" u="none" cap="none" strike="noStrike">
                <a:solidFill>
                  <a:srgbClr val="000000"/>
                </a:solidFill>
                <a:latin typeface="Calibri"/>
                <a:ea typeface="Calibri"/>
                <a:cs typeface="Calibri"/>
                <a:sym typeface="Calibri"/>
              </a:rPr>
              <a:t>Approval of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SDG AHT extension until end 2021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(with Transition Roadmap)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by CEOS Principals</a:t>
            </a:r>
            <a:endParaRPr b="0" i="0" sz="1000" u="none" cap="none" strike="noStrike">
              <a:solidFill>
                <a:srgbClr val="000000"/>
              </a:solidFill>
              <a:latin typeface="Calibri"/>
              <a:ea typeface="Calibri"/>
              <a:cs typeface="Calibri"/>
              <a:sym typeface="Calibri"/>
            </a:endParaRPr>
          </a:p>
        </p:txBody>
      </p:sp>
      <p:sp>
        <p:nvSpPr>
          <p:cNvPr id="150" name="Google Shape;150;p18"/>
          <p:cNvSpPr/>
          <p:nvPr/>
        </p:nvSpPr>
        <p:spPr>
          <a:xfrm>
            <a:off x="427273" y="4526579"/>
            <a:ext cx="1308054" cy="1451431"/>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Synthesis Paper V1 </a:t>
            </a:r>
            <a:r>
              <a:rPr b="0" i="0" lang="en-AU" sz="1000" u="none" cap="none" strike="noStrike">
                <a:solidFill>
                  <a:srgbClr val="000000"/>
                </a:solidFill>
                <a:latin typeface="Calibri"/>
                <a:ea typeface="Calibri"/>
                <a:cs typeface="Calibri"/>
                <a:sym typeface="Calibri"/>
              </a:rPr>
              <a:t>substantive analysis of the pros and cons of the different future options (at least 4 options), recalling the results of the AHT survey (Sept. 2020)</a:t>
            </a:r>
            <a:endParaRPr b="0" i="0" sz="1400" u="none" cap="none" strike="noStrike">
              <a:solidFill>
                <a:srgbClr val="000000"/>
              </a:solidFill>
              <a:latin typeface="Arial"/>
              <a:ea typeface="Arial"/>
              <a:cs typeface="Arial"/>
              <a:sym typeface="Arial"/>
            </a:endParaRPr>
          </a:p>
        </p:txBody>
      </p:sp>
      <p:sp>
        <p:nvSpPr>
          <p:cNvPr id="151" name="Google Shape;151;p18"/>
          <p:cNvSpPr/>
          <p:nvPr/>
        </p:nvSpPr>
        <p:spPr>
          <a:xfrm>
            <a:off x="1902588" y="1738820"/>
            <a:ext cx="1149600" cy="1425900"/>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SDG AHT Future Workshop </a:t>
            </a:r>
            <a:br>
              <a:rPr b="1" i="0" lang="en-AU" sz="1000" u="none" cap="none" strike="noStrike">
                <a:solidFill>
                  <a:srgbClr val="C0504D"/>
                </a:solidFill>
                <a:latin typeface="Calibri"/>
                <a:ea typeface="Calibri"/>
                <a:cs typeface="Calibri"/>
                <a:sym typeface="Calibri"/>
              </a:rPr>
            </a:br>
            <a:r>
              <a:rPr b="1" i="0" lang="en-AU" sz="1000" u="none" cap="none" strike="noStrike">
                <a:solidFill>
                  <a:srgbClr val="C0504D"/>
                </a:solidFill>
                <a:latin typeface="Calibri"/>
                <a:ea typeface="Calibri"/>
                <a:cs typeface="Calibri"/>
                <a:sym typeface="Calibri"/>
              </a:rPr>
              <a:t>(1/2 day)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Review and discuss the future options, reduce to 2 scenarios (including variants if needed)</a:t>
            </a:r>
            <a:endParaRPr b="0" i="0" sz="1000" u="none" cap="none" strike="noStrike">
              <a:solidFill>
                <a:srgbClr val="C0504D"/>
              </a:solidFill>
              <a:latin typeface="Calibri"/>
              <a:ea typeface="Calibri"/>
              <a:cs typeface="Calibri"/>
              <a:sym typeface="Calibri"/>
            </a:endParaRPr>
          </a:p>
        </p:txBody>
      </p:sp>
      <p:sp>
        <p:nvSpPr>
          <p:cNvPr id="152" name="Google Shape;152;p18"/>
          <p:cNvSpPr/>
          <p:nvPr/>
        </p:nvSpPr>
        <p:spPr>
          <a:xfrm>
            <a:off x="1788825" y="4555622"/>
            <a:ext cx="1143430" cy="953453"/>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Synthesis Paper V2 </a:t>
            </a:r>
            <a:br>
              <a:rPr b="1"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incl. compelling justifications for the selection of the 2 best scenarios</a:t>
            </a:r>
            <a:endParaRPr b="0" i="0" sz="1000" u="none" cap="none" strike="noStrike">
              <a:solidFill>
                <a:srgbClr val="000000"/>
              </a:solidFill>
              <a:latin typeface="Calibri"/>
              <a:ea typeface="Calibri"/>
              <a:cs typeface="Calibri"/>
              <a:sym typeface="Calibri"/>
            </a:endParaRPr>
          </a:p>
        </p:txBody>
      </p:sp>
      <p:sp>
        <p:nvSpPr>
          <p:cNvPr id="153" name="Google Shape;153;p18"/>
          <p:cNvSpPr/>
          <p:nvPr/>
        </p:nvSpPr>
        <p:spPr>
          <a:xfrm>
            <a:off x="3169642" y="1750981"/>
            <a:ext cx="1091387" cy="1425833"/>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Extended discussions in CEOS and GEO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Develop the 2 scenarios in the synthesis paper, identifying resources</a:t>
            </a:r>
            <a:endParaRPr b="0" i="0" sz="1000" u="none" cap="none" strike="noStrike">
              <a:solidFill>
                <a:srgbClr val="000000"/>
              </a:solidFill>
              <a:latin typeface="Calibri"/>
              <a:ea typeface="Calibri"/>
              <a:cs typeface="Calibri"/>
              <a:sym typeface="Calibri"/>
            </a:endParaRPr>
          </a:p>
        </p:txBody>
      </p:sp>
      <p:sp>
        <p:nvSpPr>
          <p:cNvPr id="154" name="Google Shape;154;p18"/>
          <p:cNvSpPr/>
          <p:nvPr/>
        </p:nvSpPr>
        <p:spPr>
          <a:xfrm>
            <a:off x="2974787" y="4540145"/>
            <a:ext cx="1403751" cy="1240454"/>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SIT-36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SDG AHT side meeting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 Present conclusions of the extended discussions and choose the best scenario to be recommended to SIT-36</a:t>
            </a:r>
            <a:endParaRPr b="0" i="0" sz="1400" u="none" cap="none" strike="noStrike">
              <a:solidFill>
                <a:srgbClr val="000000"/>
              </a:solidFill>
              <a:latin typeface="Arial"/>
              <a:ea typeface="Arial"/>
              <a:cs typeface="Arial"/>
              <a:sym typeface="Arial"/>
            </a:endParaRPr>
          </a:p>
        </p:txBody>
      </p:sp>
      <p:sp>
        <p:nvSpPr>
          <p:cNvPr id="155" name="Google Shape;155;p18"/>
          <p:cNvSpPr/>
          <p:nvPr/>
        </p:nvSpPr>
        <p:spPr>
          <a:xfrm>
            <a:off x="4399440" y="2122301"/>
            <a:ext cx="1571354" cy="1067991"/>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Transfer Documentation V1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Draft the documentation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for the transfer to the permanent structure  </a:t>
            </a:r>
            <a:br>
              <a:rPr b="0" i="0" lang="en-AU" sz="1000" u="none" cap="none" strike="noStrike">
                <a:solidFill>
                  <a:srgbClr val="000000"/>
                </a:solidFill>
                <a:latin typeface="Calibri"/>
                <a:ea typeface="Calibri"/>
                <a:cs typeface="Calibri"/>
                <a:sym typeface="Calibri"/>
              </a:rPr>
            </a:br>
            <a:r>
              <a:rPr b="0" i="0" lang="en-AU" sz="1000" u="none" cap="none" strike="noStrike">
                <a:solidFill>
                  <a:srgbClr val="000000"/>
                </a:solidFill>
                <a:latin typeface="Calibri"/>
                <a:ea typeface="Calibri"/>
                <a:cs typeface="Calibri"/>
                <a:sym typeface="Calibri"/>
              </a:rPr>
              <a:t>(ToRs, work plan and strategy outline) </a:t>
            </a:r>
            <a:endParaRPr b="0" i="0" sz="1000" u="none" cap="none" strike="noStrike">
              <a:solidFill>
                <a:srgbClr val="000000"/>
              </a:solidFill>
              <a:latin typeface="Calibri"/>
              <a:ea typeface="Calibri"/>
              <a:cs typeface="Calibri"/>
              <a:sym typeface="Calibri"/>
            </a:endParaRPr>
          </a:p>
        </p:txBody>
      </p:sp>
      <p:sp>
        <p:nvSpPr>
          <p:cNvPr id="156" name="Google Shape;156;p18"/>
          <p:cNvSpPr/>
          <p:nvPr/>
        </p:nvSpPr>
        <p:spPr>
          <a:xfrm>
            <a:off x="5627001" y="4506226"/>
            <a:ext cx="1109235" cy="1274372"/>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000000"/>
                </a:solidFill>
                <a:latin typeface="Calibri"/>
                <a:ea typeface="Calibri"/>
                <a:cs typeface="Calibri"/>
                <a:sym typeface="Calibri"/>
              </a:rPr>
              <a:t>Transfer Documentation V2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Develop a V2 documentation on the future permanent structure</a:t>
            </a:r>
            <a:endParaRPr b="0" i="0" sz="1000" u="none" cap="none" strike="noStrike">
              <a:solidFill>
                <a:srgbClr val="000000"/>
              </a:solidFill>
              <a:latin typeface="Calibri"/>
              <a:ea typeface="Calibri"/>
              <a:cs typeface="Calibri"/>
              <a:sym typeface="Calibri"/>
            </a:endParaRPr>
          </a:p>
        </p:txBody>
      </p:sp>
      <p:sp>
        <p:nvSpPr>
          <p:cNvPr id="157" name="Google Shape;157;p18"/>
          <p:cNvSpPr/>
          <p:nvPr/>
        </p:nvSpPr>
        <p:spPr>
          <a:xfrm>
            <a:off x="6008800" y="2329994"/>
            <a:ext cx="1219465" cy="851104"/>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Final round for comments + consolidation of the V2 documentation</a:t>
            </a:r>
            <a:endParaRPr b="0" i="0" sz="1000" u="none" cap="none" strike="noStrike">
              <a:solidFill>
                <a:srgbClr val="000000"/>
              </a:solidFill>
              <a:latin typeface="Calibri"/>
              <a:ea typeface="Calibri"/>
              <a:cs typeface="Calibri"/>
              <a:sym typeface="Calibri"/>
            </a:endParaRPr>
          </a:p>
        </p:txBody>
      </p:sp>
      <p:sp>
        <p:nvSpPr>
          <p:cNvPr id="158" name="Google Shape;158;p18"/>
          <p:cNvSpPr/>
          <p:nvPr/>
        </p:nvSpPr>
        <p:spPr>
          <a:xfrm>
            <a:off x="6800365" y="4518111"/>
            <a:ext cx="1172796" cy="1262487"/>
          </a:xfrm>
          <a:prstGeom prst="roundRect">
            <a:avLst>
              <a:gd fmla="val 16667" name="adj"/>
            </a:avLst>
          </a:prstGeom>
          <a:solidFill>
            <a:srgbClr val="F2DADA"/>
          </a:solidFill>
          <a:ln cap="flat" cmpd="sng" w="38100">
            <a:solidFill>
              <a:srgbClr val="C00000"/>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 TW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Present and review details of the recommended option and relevant documentation</a:t>
            </a:r>
            <a:endParaRPr b="1" i="0" sz="1000" u="none" cap="none" strike="noStrike">
              <a:solidFill>
                <a:srgbClr val="C0504D"/>
              </a:solidFill>
              <a:latin typeface="Calibri"/>
              <a:ea typeface="Calibri"/>
              <a:cs typeface="Calibri"/>
              <a:sym typeface="Calibri"/>
            </a:endParaRPr>
          </a:p>
        </p:txBody>
      </p:sp>
      <p:sp>
        <p:nvSpPr>
          <p:cNvPr id="159" name="Google Shape;159;p18"/>
          <p:cNvSpPr/>
          <p:nvPr/>
        </p:nvSpPr>
        <p:spPr>
          <a:xfrm>
            <a:off x="7355161" y="1953035"/>
            <a:ext cx="1163085" cy="1228421"/>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35</a:t>
            </a:r>
            <a:r>
              <a:rPr b="1" baseline="30000" i="0" lang="en-AU" sz="1000" u="none" cap="none" strike="noStrike">
                <a:solidFill>
                  <a:srgbClr val="C0504D"/>
                </a:solidFill>
                <a:latin typeface="Calibri"/>
                <a:ea typeface="Calibri"/>
                <a:cs typeface="Calibri"/>
                <a:sym typeface="Calibri"/>
              </a:rPr>
              <a:t>th</a:t>
            </a:r>
            <a:r>
              <a:rPr b="1" i="0" lang="en-AU" sz="1000" u="none" cap="none" strike="noStrike">
                <a:solidFill>
                  <a:srgbClr val="C0504D"/>
                </a:solidFill>
                <a:latin typeface="Calibri"/>
                <a:ea typeface="Calibri"/>
                <a:cs typeface="Calibri"/>
                <a:sym typeface="Calibri"/>
              </a:rPr>
              <a:t> Plenary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Seek CEOS Principals endorsement of the recommended permanent mechanism</a:t>
            </a:r>
            <a:endParaRPr b="0" i="0" sz="1400" u="none" cap="none" strike="noStrike">
              <a:solidFill>
                <a:srgbClr val="000000"/>
              </a:solidFill>
              <a:latin typeface="Arial"/>
              <a:ea typeface="Arial"/>
              <a:cs typeface="Arial"/>
              <a:sym typeface="Arial"/>
            </a:endParaRPr>
          </a:p>
        </p:txBody>
      </p:sp>
      <p:cxnSp>
        <p:nvCxnSpPr>
          <p:cNvPr id="160" name="Google Shape;160;p18"/>
          <p:cNvCxnSpPr/>
          <p:nvPr/>
        </p:nvCxnSpPr>
        <p:spPr>
          <a:xfrm rot="10800000">
            <a:off x="2816169" y="3178309"/>
            <a:ext cx="6300" cy="456900"/>
          </a:xfrm>
          <a:prstGeom prst="straightConnector1">
            <a:avLst/>
          </a:prstGeom>
          <a:noFill/>
          <a:ln cap="flat" cmpd="sng" w="25400">
            <a:solidFill>
              <a:srgbClr val="C00000"/>
            </a:solidFill>
            <a:prstDash val="solid"/>
            <a:round/>
            <a:headEnd len="sm" w="sm" type="none"/>
            <a:tailEnd len="sm" w="sm" type="none"/>
          </a:ln>
        </p:spPr>
      </p:cxnSp>
      <p:cxnSp>
        <p:nvCxnSpPr>
          <p:cNvPr id="161" name="Google Shape;161;p18"/>
          <p:cNvCxnSpPr/>
          <p:nvPr/>
        </p:nvCxnSpPr>
        <p:spPr>
          <a:xfrm rot="10800000">
            <a:off x="3421450" y="4083125"/>
            <a:ext cx="0" cy="450642"/>
          </a:xfrm>
          <a:prstGeom prst="straightConnector1">
            <a:avLst/>
          </a:prstGeom>
          <a:noFill/>
          <a:ln cap="flat" cmpd="sng" w="25400">
            <a:solidFill>
              <a:srgbClr val="C00000"/>
            </a:solidFill>
            <a:prstDash val="solid"/>
            <a:round/>
            <a:headEnd len="sm" w="sm" type="none"/>
            <a:tailEnd len="sm" w="sm" type="none"/>
          </a:ln>
        </p:spPr>
      </p:cxnSp>
      <p:cxnSp>
        <p:nvCxnSpPr>
          <p:cNvPr id="162" name="Google Shape;162;p18"/>
          <p:cNvCxnSpPr>
            <a:endCxn id="134" idx="4"/>
          </p:cNvCxnSpPr>
          <p:nvPr/>
        </p:nvCxnSpPr>
        <p:spPr>
          <a:xfrm rot="10800000">
            <a:off x="7003535" y="4051038"/>
            <a:ext cx="0" cy="474900"/>
          </a:xfrm>
          <a:prstGeom prst="straightConnector1">
            <a:avLst/>
          </a:prstGeom>
          <a:noFill/>
          <a:ln cap="flat" cmpd="sng" w="25400">
            <a:solidFill>
              <a:srgbClr val="C00000"/>
            </a:solidFill>
            <a:prstDash val="solid"/>
            <a:round/>
            <a:headEnd len="sm" w="sm" type="none"/>
            <a:tailEnd len="sm" w="sm" type="none"/>
          </a:ln>
        </p:spPr>
      </p:cxnSp>
      <p:sp>
        <p:nvSpPr>
          <p:cNvPr id="163" name="Google Shape;163;p18"/>
          <p:cNvSpPr/>
          <p:nvPr/>
        </p:nvSpPr>
        <p:spPr>
          <a:xfrm>
            <a:off x="299159" y="3658007"/>
            <a:ext cx="425116" cy="425116"/>
          </a:xfrm>
          <a:prstGeom prst="ellipse">
            <a:avLst/>
          </a:prstGeom>
          <a:solidFill>
            <a:srgbClr val="F2DADA"/>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164" name="Google Shape;164;p18"/>
          <p:cNvSpPr txBox="1"/>
          <p:nvPr/>
        </p:nvSpPr>
        <p:spPr>
          <a:xfrm>
            <a:off x="295794" y="3723840"/>
            <a:ext cx="585537"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AU" sz="1200" u="none" cap="none" strike="noStrike">
                <a:solidFill>
                  <a:srgbClr val="000000"/>
                </a:solidFill>
                <a:latin typeface="Calibri"/>
                <a:ea typeface="Calibri"/>
                <a:cs typeface="Calibri"/>
                <a:sym typeface="Calibri"/>
              </a:rPr>
              <a:t>OCT</a:t>
            </a:r>
            <a:endParaRPr b="0" i="0" sz="1400" u="none" cap="none" strike="noStrike">
              <a:solidFill>
                <a:srgbClr val="000000"/>
              </a:solidFill>
              <a:latin typeface="Arial"/>
              <a:ea typeface="Arial"/>
              <a:cs typeface="Arial"/>
              <a:sym typeface="Arial"/>
            </a:endParaRPr>
          </a:p>
        </p:txBody>
      </p:sp>
      <p:cxnSp>
        <p:nvCxnSpPr>
          <p:cNvPr id="165" name="Google Shape;165;p18"/>
          <p:cNvCxnSpPr/>
          <p:nvPr/>
        </p:nvCxnSpPr>
        <p:spPr>
          <a:xfrm rot="10800000">
            <a:off x="511717" y="3188953"/>
            <a:ext cx="0" cy="470146"/>
          </a:xfrm>
          <a:prstGeom prst="straightConnector1">
            <a:avLst/>
          </a:prstGeom>
          <a:noFill/>
          <a:ln cap="flat" cmpd="sng" w="25400">
            <a:solidFill>
              <a:srgbClr val="C00000"/>
            </a:solidFill>
            <a:prstDash val="solid"/>
            <a:round/>
            <a:headEnd len="sm" w="sm" type="none"/>
            <a:tailEnd len="sm" w="sm" type="none"/>
          </a:ln>
        </p:spPr>
      </p:cxnSp>
      <p:cxnSp>
        <p:nvCxnSpPr>
          <p:cNvPr id="166" name="Google Shape;166;p18"/>
          <p:cNvCxnSpPr/>
          <p:nvPr/>
        </p:nvCxnSpPr>
        <p:spPr>
          <a:xfrm rot="10800000">
            <a:off x="1347744" y="4290969"/>
            <a:ext cx="0" cy="242798"/>
          </a:xfrm>
          <a:prstGeom prst="straightConnector1">
            <a:avLst/>
          </a:prstGeom>
          <a:noFill/>
          <a:ln cap="flat" cmpd="sng" w="25400">
            <a:solidFill>
              <a:srgbClr val="7F7F7F"/>
            </a:solidFill>
            <a:prstDash val="solid"/>
            <a:round/>
            <a:headEnd len="sm" w="sm" type="none"/>
            <a:tailEnd len="sm" w="sm" type="none"/>
          </a:ln>
        </p:spPr>
      </p:cxnSp>
      <p:cxnSp>
        <p:nvCxnSpPr>
          <p:cNvPr id="167" name="Google Shape;167;p18"/>
          <p:cNvCxnSpPr/>
          <p:nvPr/>
        </p:nvCxnSpPr>
        <p:spPr>
          <a:xfrm rot="10800000">
            <a:off x="2597538" y="4290969"/>
            <a:ext cx="0" cy="227142"/>
          </a:xfrm>
          <a:prstGeom prst="straightConnector1">
            <a:avLst/>
          </a:prstGeom>
          <a:noFill/>
          <a:ln cap="flat" cmpd="sng" w="25400">
            <a:solidFill>
              <a:srgbClr val="7F7F7F"/>
            </a:solidFill>
            <a:prstDash val="solid"/>
            <a:round/>
            <a:headEnd len="sm" w="sm" type="none"/>
            <a:tailEnd len="sm" w="sm" type="none"/>
          </a:ln>
        </p:spPr>
      </p:cxnSp>
      <p:cxnSp>
        <p:nvCxnSpPr>
          <p:cNvPr id="168" name="Google Shape;168;p18"/>
          <p:cNvCxnSpPr/>
          <p:nvPr/>
        </p:nvCxnSpPr>
        <p:spPr>
          <a:xfrm rot="10800000">
            <a:off x="3387310" y="3188001"/>
            <a:ext cx="0" cy="258601"/>
          </a:xfrm>
          <a:prstGeom prst="straightConnector1">
            <a:avLst/>
          </a:prstGeom>
          <a:noFill/>
          <a:ln cap="flat" cmpd="sng" w="25400">
            <a:solidFill>
              <a:srgbClr val="7F7F7F"/>
            </a:solidFill>
            <a:prstDash val="solid"/>
            <a:round/>
            <a:headEnd len="sm" w="sm" type="none"/>
            <a:tailEnd len="sm" w="sm" type="none"/>
          </a:ln>
        </p:spPr>
      </p:cxnSp>
      <p:cxnSp>
        <p:nvCxnSpPr>
          <p:cNvPr id="169" name="Google Shape;169;p18"/>
          <p:cNvCxnSpPr/>
          <p:nvPr/>
        </p:nvCxnSpPr>
        <p:spPr>
          <a:xfrm rot="10800000">
            <a:off x="4825853" y="3188953"/>
            <a:ext cx="0" cy="258601"/>
          </a:xfrm>
          <a:prstGeom prst="straightConnector1">
            <a:avLst/>
          </a:prstGeom>
          <a:noFill/>
          <a:ln cap="flat" cmpd="sng" w="25400">
            <a:solidFill>
              <a:srgbClr val="7F7F7F"/>
            </a:solidFill>
            <a:prstDash val="solid"/>
            <a:round/>
            <a:headEnd len="sm" w="sm" type="none"/>
            <a:tailEnd len="sm" w="sm" type="none"/>
          </a:ln>
        </p:spPr>
      </p:cxnSp>
      <p:cxnSp>
        <p:nvCxnSpPr>
          <p:cNvPr id="170" name="Google Shape;170;p18"/>
          <p:cNvCxnSpPr/>
          <p:nvPr/>
        </p:nvCxnSpPr>
        <p:spPr>
          <a:xfrm rot="10800000">
            <a:off x="6401802" y="3188953"/>
            <a:ext cx="0" cy="258601"/>
          </a:xfrm>
          <a:prstGeom prst="straightConnector1">
            <a:avLst/>
          </a:prstGeom>
          <a:noFill/>
          <a:ln cap="flat" cmpd="sng" w="25400">
            <a:solidFill>
              <a:srgbClr val="7F7F7F"/>
            </a:solidFill>
            <a:prstDash val="solid"/>
            <a:round/>
            <a:headEnd len="sm" w="sm" type="none"/>
            <a:tailEnd len="sm" w="sm" type="none"/>
          </a:ln>
        </p:spPr>
      </p:cxnSp>
      <p:cxnSp>
        <p:nvCxnSpPr>
          <p:cNvPr id="171" name="Google Shape;171;p18"/>
          <p:cNvCxnSpPr/>
          <p:nvPr/>
        </p:nvCxnSpPr>
        <p:spPr>
          <a:xfrm rot="10800000">
            <a:off x="7601095" y="3188953"/>
            <a:ext cx="0" cy="419447"/>
          </a:xfrm>
          <a:prstGeom prst="straightConnector1">
            <a:avLst/>
          </a:prstGeom>
          <a:noFill/>
          <a:ln cap="flat" cmpd="sng" w="25400">
            <a:solidFill>
              <a:srgbClr val="C00000"/>
            </a:solidFill>
            <a:prstDash val="solid"/>
            <a:round/>
            <a:headEnd len="sm" w="sm" type="none"/>
            <a:tailEnd len="sm" w="sm" type="none"/>
          </a:ln>
        </p:spPr>
      </p:cxnSp>
      <p:cxnSp>
        <p:nvCxnSpPr>
          <p:cNvPr id="172" name="Google Shape;172;p18"/>
          <p:cNvCxnSpPr/>
          <p:nvPr/>
        </p:nvCxnSpPr>
        <p:spPr>
          <a:xfrm rot="10800000">
            <a:off x="6086714" y="4274526"/>
            <a:ext cx="0" cy="231700"/>
          </a:xfrm>
          <a:prstGeom prst="straightConnector1">
            <a:avLst/>
          </a:prstGeom>
          <a:noFill/>
          <a:ln cap="flat" cmpd="sng" w="25400">
            <a:solidFill>
              <a:srgbClr val="7F7F7F"/>
            </a:solidFill>
            <a:prstDash val="solid"/>
            <a:round/>
            <a:headEnd len="sm" w="sm" type="none"/>
            <a:tailEnd len="sm" w="sm" type="none"/>
          </a:ln>
        </p:spPr>
      </p:cxnSp>
      <p:cxnSp>
        <p:nvCxnSpPr>
          <p:cNvPr id="173" name="Google Shape;173;p18"/>
          <p:cNvCxnSpPr/>
          <p:nvPr/>
        </p:nvCxnSpPr>
        <p:spPr>
          <a:xfrm rot="10800000">
            <a:off x="5129328" y="4279084"/>
            <a:ext cx="0" cy="258601"/>
          </a:xfrm>
          <a:prstGeom prst="straightConnector1">
            <a:avLst/>
          </a:prstGeom>
          <a:noFill/>
          <a:ln cap="flat" cmpd="sng" w="25400">
            <a:solidFill>
              <a:srgbClr val="7F7F7F"/>
            </a:solidFill>
            <a:prstDash val="solid"/>
            <a:round/>
            <a:headEnd len="sm" w="sm" type="none"/>
            <a:tailEnd len="sm" w="sm" type="none"/>
          </a:ln>
        </p:spPr>
      </p:cxnSp>
      <p:sp>
        <p:nvSpPr>
          <p:cNvPr id="174" name="Google Shape;174;p18"/>
          <p:cNvSpPr/>
          <p:nvPr/>
        </p:nvSpPr>
        <p:spPr>
          <a:xfrm>
            <a:off x="4453635" y="4552178"/>
            <a:ext cx="1109235" cy="1123712"/>
          </a:xfrm>
          <a:prstGeom prst="roundRect">
            <a:avLst>
              <a:gd fmla="val 16667" name="adj"/>
            </a:avLst>
          </a:prstGeom>
          <a:solidFill>
            <a:srgbClr val="F2F2F2"/>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Liaise with relevant CEOS/GEO entities to finalize arrangements for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Calibri"/>
                <a:ea typeface="Calibri"/>
                <a:cs typeface="Calibri"/>
                <a:sym typeface="Calibri"/>
              </a:rPr>
              <a:t> the recommended option </a:t>
            </a:r>
            <a:endParaRPr b="0" i="0" sz="1000" u="none" cap="none" strike="noStrike">
              <a:solidFill>
                <a:srgbClr val="000000"/>
              </a:solidFill>
              <a:latin typeface="Calibri"/>
              <a:ea typeface="Calibri"/>
              <a:cs typeface="Calibri"/>
              <a:sym typeface="Calibri"/>
            </a:endParaRPr>
          </a:p>
        </p:txBody>
      </p:sp>
      <p:sp>
        <p:nvSpPr>
          <p:cNvPr id="175" name="Google Shape;175;p18"/>
          <p:cNvSpPr/>
          <p:nvPr/>
        </p:nvSpPr>
        <p:spPr>
          <a:xfrm>
            <a:off x="2974787" y="5853060"/>
            <a:ext cx="1427332" cy="700140"/>
          </a:xfrm>
          <a:prstGeom prst="roundRect">
            <a:avLst>
              <a:gd fmla="val 16667" name="adj"/>
            </a:avLst>
          </a:prstGeom>
          <a:solidFill>
            <a:srgbClr val="F2DADA"/>
          </a:solidFill>
          <a:ln>
            <a:noFill/>
          </a:ln>
          <a:effectLst>
            <a:outerShdw blurRad="50800" rotWithShape="0" algn="tl" dir="2700000" dist="38100">
              <a:srgbClr val="000000">
                <a:alpha val="40000"/>
              </a:srgbClr>
            </a:outerShdw>
          </a:effectLst>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AU" sz="1000" u="none" cap="none" strike="noStrike">
                <a:solidFill>
                  <a:srgbClr val="C0504D"/>
                </a:solidFill>
                <a:latin typeface="Calibri"/>
                <a:ea typeface="Calibri"/>
                <a:cs typeface="Calibri"/>
                <a:sym typeface="Calibri"/>
              </a:rPr>
              <a:t>SIT-36 SDG session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AU" sz="1000" u="none" cap="none" strike="noStrike">
                <a:solidFill>
                  <a:srgbClr val="C0504D"/>
                </a:solidFill>
                <a:latin typeface="Calibri"/>
                <a:ea typeface="Calibri"/>
                <a:cs typeface="Calibri"/>
                <a:sym typeface="Calibri"/>
              </a:rPr>
              <a:t>seek CEOS Principals recommendation to Plenary</a:t>
            </a:r>
            <a:endParaRPr b="1" i="0" sz="1000" u="none" cap="none" strike="noStrike">
              <a:solidFill>
                <a:srgbClr val="C0504D"/>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idx="2" type="body"/>
          </p:nvPr>
        </p:nvSpPr>
        <p:spPr>
          <a:xfrm>
            <a:off x="1796375" y="304800"/>
            <a:ext cx="5823626" cy="533400"/>
          </a:xfrm>
          <a:prstGeom prst="rect">
            <a:avLst/>
          </a:prstGeom>
          <a:noFill/>
          <a:ln>
            <a:noFill/>
          </a:ln>
        </p:spPr>
        <p:txBody>
          <a:bodyPr anchorCtr="0" anchor="ctr" bIns="45700" lIns="91425" spcFirstLastPara="1" rIns="91425" wrap="square" tIns="45700">
            <a:noAutofit/>
          </a:bodyPr>
          <a:lstStyle/>
          <a:p>
            <a:pPr indent="-228600" lvl="0" marL="457200" rtl="0" algn="ctr">
              <a:lnSpc>
                <a:spcPct val="100000"/>
              </a:lnSpc>
              <a:spcBef>
                <a:spcPts val="500"/>
              </a:spcBef>
              <a:spcAft>
                <a:spcPts val="0"/>
              </a:spcAft>
              <a:buSzPts val="2400"/>
              <a:buNone/>
            </a:pPr>
            <a:r>
              <a:rPr b="1" lang="en-AU" sz="2400"/>
              <a:t>SDG AHT Future Options </a:t>
            </a:r>
            <a:endParaRPr sz="2400"/>
          </a:p>
          <a:p>
            <a:pPr indent="-228600" lvl="0" marL="457200" rtl="0" algn="ctr">
              <a:lnSpc>
                <a:spcPct val="100000"/>
              </a:lnSpc>
              <a:spcBef>
                <a:spcPts val="500"/>
              </a:spcBef>
              <a:spcAft>
                <a:spcPts val="0"/>
              </a:spcAft>
              <a:buSzPts val="2400"/>
              <a:buNone/>
            </a:pPr>
            <a:r>
              <a:rPr b="0" i="1" lang="en-AU" sz="2400"/>
              <a:t>February workshop</a:t>
            </a:r>
            <a:endParaRPr b="0" i="1" sz="1800"/>
          </a:p>
        </p:txBody>
      </p:sp>
      <p:graphicFrame>
        <p:nvGraphicFramePr>
          <p:cNvPr id="181" name="Google Shape;181;p19"/>
          <p:cNvGraphicFramePr/>
          <p:nvPr/>
        </p:nvGraphicFramePr>
        <p:xfrm>
          <a:off x="1" y="1195120"/>
          <a:ext cx="3000000" cy="3000000"/>
        </p:xfrm>
        <a:graphic>
          <a:graphicData uri="http://schemas.openxmlformats.org/drawingml/2006/table">
            <a:tbl>
              <a:tblPr>
                <a:noFill/>
                <a:tableStyleId>{25573104-087C-441A-A5F5-E1863AF690F2}</a:tableStyleId>
              </a:tblPr>
              <a:tblGrid>
                <a:gridCol w="826550"/>
                <a:gridCol w="1061625"/>
                <a:gridCol w="2481950"/>
                <a:gridCol w="2291950"/>
                <a:gridCol w="2481950"/>
              </a:tblGrid>
              <a:tr h="558550">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a:t>
                      </a:r>
                      <a:endParaRPr b="1" sz="1300" u="none" cap="none" strike="noStrike">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Future Options </a:t>
                      </a:r>
                      <a:endParaRPr b="1" sz="1300" u="none" cap="none" strike="noStrike">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latin typeface="Arial"/>
                          <a:ea typeface="Arial"/>
                          <a:cs typeface="Arial"/>
                          <a:sym typeface="Arial"/>
                        </a:rPr>
                        <a:t>Description</a:t>
                      </a:r>
                      <a:endParaRPr sz="1400" u="none" cap="none" strike="noStrike">
                        <a:solidFill>
                          <a:srgbClr val="FFFFFF"/>
                        </a:solidFil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latin typeface="Arial"/>
                          <a:ea typeface="Arial"/>
                          <a:cs typeface="Arial"/>
                          <a:sym typeface="Arial"/>
                        </a:rPr>
                        <a:t>Coordination</a:t>
                      </a:r>
                      <a:endParaRPr sz="1400" u="none" cap="none" strike="noStrike">
                        <a:solidFill>
                          <a:srgbClr val="FFFFFF"/>
                        </a:solidFil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solidFill>
                            <a:srgbClr val="FFFFFF"/>
                          </a:solidFill>
                        </a:rPr>
                        <a:t>Work</a:t>
                      </a:r>
                      <a:endParaRPr b="1" sz="1300" u="none" cap="none" strike="noStrike">
                        <a:solidFill>
                          <a:srgbClr val="FFFFFF"/>
                        </a:solidFill>
                        <a:latin typeface="Arial"/>
                        <a:ea typeface="Arial"/>
                        <a:cs typeface="Arial"/>
                        <a:sym typeface="Arial"/>
                      </a:endParaRPr>
                    </a:p>
                  </a:txBody>
                  <a:tcPr marT="63500" marB="63500" marR="63500" marL="63500" anchor="ctr">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solidFill>
                      <a:srgbClr val="4A86E8"/>
                    </a:solidFill>
                  </a:tcPr>
                </a:tc>
              </a:tr>
              <a:tr h="1884900">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1</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latin typeface="Arial"/>
                          <a:ea typeface="Arial"/>
                          <a:cs typeface="Arial"/>
                          <a:sym typeface="Arial"/>
                        </a:rPr>
                        <a:t>Full-scale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Create a </a:t>
                      </a:r>
                      <a:r>
                        <a:rPr b="1" lang="en-AU" sz="1300" u="none" cap="none" strike="noStrike">
                          <a:latin typeface="Arial"/>
                          <a:ea typeface="Arial"/>
                          <a:cs typeface="Arial"/>
                          <a:sym typeface="Arial"/>
                        </a:rPr>
                        <a:t>new CEOS Working Group </a:t>
                      </a:r>
                      <a:r>
                        <a:rPr b="0" lang="en-AU" sz="1300" u="none" cap="none" strike="noStrike">
                          <a:latin typeface="Arial"/>
                          <a:ea typeface="Arial"/>
                          <a:cs typeface="Arial"/>
                          <a:sym typeface="Arial"/>
                        </a:rPr>
                        <a:t>on SDGs.</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 Working Group would perform the full coordination function for CEOS support to GEO on SDGs, including the supervision of the CEOS Work Plan Deliverables and the detailed work plans of the new Working Group</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 new Working Group would have its own capacity and resources to perform SDG tasks, in coordination with other CEOS bodies when specific competencies are required and available.</a:t>
                      </a:r>
                      <a:endParaRPr b="0" i="1" sz="1300" u="none" cap="none" strike="noStrike">
                        <a:solidFill>
                          <a:schemeClr val="dk1"/>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300"/>
                        <a:buFont typeface="Arial"/>
                        <a:buNone/>
                      </a:pPr>
                      <a:r>
                        <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r h="1663850">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2</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latin typeface="Arial"/>
                          <a:ea typeface="Arial"/>
                          <a:cs typeface="Arial"/>
                          <a:sym typeface="Arial"/>
                        </a:rPr>
                        <a:t>Federated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Transfer the CEOS work on SDGs into </a:t>
                      </a:r>
                      <a:r>
                        <a:rPr b="1" lang="en-AU" sz="1300" u="none" cap="none" strike="noStrike">
                          <a:latin typeface="Arial"/>
                          <a:ea typeface="Arial"/>
                          <a:cs typeface="Arial"/>
                          <a:sym typeface="Arial"/>
                        </a:rPr>
                        <a:t>existing CEOS entities</a:t>
                      </a:r>
                      <a:r>
                        <a:rPr b="0" lang="en-AU" sz="1300" u="none" cap="none" strike="noStrike">
                          <a:latin typeface="Arial"/>
                          <a:ea typeface="Arial"/>
                          <a:cs typeface="Arial"/>
                          <a:sym typeface="Arial"/>
                        </a:rPr>
                        <a:t> under an internal CEOS coordination mechanism.</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There would be an identified SDG Coordinator or Coordination Team (single individual or group of persons) to which the CEOS coordination role on SDGs would be delegated.</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CEOS work in support of the SDGs would be fully decentralised and performed across existing CEOS working teams and entities.</a:t>
                      </a:r>
                      <a:endParaRPr b="0" i="1" sz="1300" u="none" cap="none" strike="noStrike">
                        <a:solidFill>
                          <a:schemeClr val="dk1"/>
                        </a:solidFill>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r h="1442775">
                <a:tc>
                  <a:txBody>
                    <a:bodyPr/>
                    <a:lstStyle/>
                    <a:p>
                      <a:pPr indent="0" lvl="0" marL="0" marR="0" rtl="0" algn="ctr">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OPTION 3</a:t>
                      </a:r>
                      <a:endParaRPr sz="1400" u="none" cap="none" strike="noStrike"/>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300"/>
                        <a:buFont typeface="Arial"/>
                        <a:buNone/>
                      </a:pPr>
                      <a:r>
                        <a:rPr b="1" lang="en-AU" sz="1300" u="none" cap="none" strike="noStrike">
                          <a:latin typeface="Arial"/>
                          <a:ea typeface="Arial"/>
                          <a:cs typeface="Arial"/>
                          <a:sym typeface="Arial"/>
                        </a:rPr>
                        <a:t>On-demand option</a:t>
                      </a:r>
                      <a:endParaRPr b="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b="0" lang="en-AU" sz="1300" u="none" cap="none" strike="noStrike">
                          <a:latin typeface="Arial"/>
                          <a:ea typeface="Arial"/>
                          <a:cs typeface="Arial"/>
                          <a:sym typeface="Arial"/>
                        </a:rPr>
                        <a:t>Reduce the scope of CEOS support to GEO on SDGs to a </a:t>
                      </a:r>
                      <a:r>
                        <a:rPr b="1" lang="en-AU" sz="1300" u="none" cap="none" strike="noStrike">
                          <a:latin typeface="Arial"/>
                          <a:ea typeface="Arial"/>
                          <a:cs typeface="Arial"/>
                          <a:sym typeface="Arial"/>
                        </a:rPr>
                        <a:t>responsive model</a:t>
                      </a:r>
                      <a:r>
                        <a:rPr b="0" lang="en-AU" sz="1300" u="none" cap="none" strike="noStrike">
                          <a:latin typeface="Arial"/>
                          <a:ea typeface="Arial"/>
                          <a:cs typeface="Arial"/>
                          <a:sym typeface="Arial"/>
                        </a:rPr>
                        <a:t>, in line with CEOS External Request process.</a:t>
                      </a:r>
                      <a:endParaRPr b="0"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i="1" lang="en-AU" sz="1300" u="none" cap="none" strike="noStrike">
                          <a:latin typeface="Arial"/>
                          <a:ea typeface="Arial"/>
                          <a:cs typeface="Arial"/>
                          <a:sym typeface="Arial"/>
                        </a:rPr>
                        <a:t>The response coordination will be provided by CEOS, in accordance with the CEOS External Request Process Paper.</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c>
                  <a:txBody>
                    <a:bodyPr/>
                    <a:lstStyle/>
                    <a:p>
                      <a:pPr indent="0" lvl="0" marL="0" marR="0" rtl="0" algn="l">
                        <a:lnSpc>
                          <a:spcPct val="107000"/>
                        </a:lnSpc>
                        <a:spcBef>
                          <a:spcPts val="0"/>
                        </a:spcBef>
                        <a:spcAft>
                          <a:spcPts val="0"/>
                        </a:spcAft>
                        <a:buClr>
                          <a:srgbClr val="000000"/>
                        </a:buClr>
                        <a:buSzPts val="1300"/>
                        <a:buFont typeface="Arial"/>
                        <a:buNone/>
                      </a:pPr>
                      <a:r>
                        <a:rPr i="1" lang="en-AU" sz="1300" u="none" cap="none" strike="noStrike">
                          <a:latin typeface="Arial"/>
                          <a:ea typeface="Arial"/>
                          <a:cs typeface="Arial"/>
                          <a:sym typeface="Arial"/>
                        </a:rPr>
                        <a:t>CEOS would only take action if requested by GEO or by the SDG community (e.g. UN agencies) and essentially for activities in line with the work plans of existing CEOS entities.</a:t>
                      </a:r>
                      <a:endParaRPr i="1" sz="1300" u="none" cap="none" strike="noStrike">
                        <a:latin typeface="Arial"/>
                        <a:ea typeface="Arial"/>
                        <a:cs typeface="Arial"/>
                        <a:sym typeface="Arial"/>
                      </a:endParaRPr>
                    </a:p>
                  </a:txBody>
                  <a:tcPr marT="63500" marB="63500" marR="63500" marL="63500">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0000FF"/>
                      </a:solidFill>
                      <a:prstDash val="solid"/>
                      <a:round/>
                      <a:headEnd len="sm" w="sm" type="none"/>
                      <a:tailEnd len="sm" w="sm" type="none"/>
                    </a:lnB>
                  </a:tcPr>
                </a:tc>
              </a:tr>
            </a:tbl>
          </a:graphicData>
        </a:graphic>
      </p:graphicFrame>
      <p:sp>
        <p:nvSpPr>
          <p:cNvPr id="182" name="Google Shape;182;p19"/>
          <p:cNvSpPr/>
          <p:nvPr/>
        </p:nvSpPr>
        <p:spPr>
          <a:xfrm>
            <a:off x="-1" y="1746504"/>
            <a:ext cx="9144000" cy="1883664"/>
          </a:xfrm>
          <a:prstGeom prst="roundRect">
            <a:avLst>
              <a:gd fmla="val 16667" name="adj"/>
            </a:avLst>
          </a:prstGeom>
          <a:noFill/>
          <a:ln cap="flat" cmpd="sng" w="508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Ç√</a:t>
            </a:r>
            <a:endParaRPr b="0" i="0" sz="1400" u="none" cap="none" strike="noStrike">
              <a:solidFill>
                <a:srgbClr val="000000"/>
              </a:solidFill>
              <a:latin typeface="Arial"/>
              <a:ea typeface="Arial"/>
              <a:cs typeface="Arial"/>
              <a:sym typeface="Arial"/>
            </a:endParaRPr>
          </a:p>
        </p:txBody>
      </p:sp>
      <p:sp>
        <p:nvSpPr>
          <p:cNvPr id="183" name="Google Shape;183;p19"/>
          <p:cNvSpPr/>
          <p:nvPr/>
        </p:nvSpPr>
        <p:spPr>
          <a:xfrm>
            <a:off x="-1" y="3630168"/>
            <a:ext cx="9144000" cy="1691640"/>
          </a:xfrm>
          <a:prstGeom prst="roundRect">
            <a:avLst>
              <a:gd fmla="val 16667" name="adj"/>
            </a:avLst>
          </a:prstGeom>
          <a:noFill/>
          <a:ln cap="flat" cmpd="sng" w="508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idx="1" type="body"/>
          </p:nvPr>
        </p:nvSpPr>
        <p:spPr>
          <a:xfrm>
            <a:off x="76191" y="2312676"/>
            <a:ext cx="8991600" cy="4545300"/>
          </a:xfrm>
          <a:prstGeom prst="rect">
            <a:avLst/>
          </a:prstGeom>
          <a:noFill/>
          <a:ln>
            <a:noFill/>
          </a:ln>
        </p:spPr>
        <p:txBody>
          <a:bodyPr anchorCtr="0" anchor="t" bIns="45700" lIns="91425" spcFirstLastPara="1" rIns="91425" wrap="square" tIns="45700">
            <a:noAutofit/>
          </a:bodyPr>
          <a:lstStyle/>
          <a:p>
            <a:pPr indent="-342900" lvl="0" marL="571500" rtl="0" algn="l">
              <a:lnSpc>
                <a:spcPct val="100000"/>
              </a:lnSpc>
              <a:spcBef>
                <a:spcPts val="500"/>
              </a:spcBef>
              <a:spcAft>
                <a:spcPts val="0"/>
              </a:spcAft>
              <a:buSzPts val="2000"/>
              <a:buChar char="•"/>
            </a:pPr>
            <a:r>
              <a:rPr b="0" lang="en-AU" sz="1800">
                <a:latin typeface="Helvetica Neue"/>
                <a:ea typeface="Helvetica Neue"/>
                <a:cs typeface="Helvetica Neue"/>
                <a:sym typeface="Helvetica Neue"/>
              </a:rPr>
              <a:t>At SIT-36, all CEOS Agencies confirm their </a:t>
            </a:r>
            <a:r>
              <a:rPr lang="en-AU" sz="1800">
                <a:latin typeface="Helvetica Neue"/>
                <a:ea typeface="Helvetica Neue"/>
                <a:cs typeface="Helvetica Neue"/>
                <a:sym typeface="Helvetica Neue"/>
              </a:rPr>
              <a:t>willingness for CEOS to continue playing an active and prominent role on SDGs</a:t>
            </a:r>
            <a:r>
              <a:rPr b="0" lang="en-AU" sz="1800">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342900" lvl="1" marL="1028700" rtl="0" algn="l">
              <a:lnSpc>
                <a:spcPct val="100000"/>
              </a:lnSpc>
              <a:spcBef>
                <a:spcPts val="0"/>
              </a:spcBef>
              <a:spcAft>
                <a:spcPts val="0"/>
              </a:spcAft>
              <a:buSzPts val="2000"/>
              <a:buChar char="o"/>
            </a:pPr>
            <a:r>
              <a:rPr b="0" lang="en-AU" sz="1600">
                <a:latin typeface="Helvetica Neue"/>
                <a:ea typeface="Helvetica Neue"/>
                <a:cs typeface="Helvetica Neue"/>
                <a:sym typeface="Helvetica Neue"/>
              </a:rPr>
              <a:t>Some Agencies expressed strongly their </a:t>
            </a:r>
            <a:r>
              <a:rPr lang="en-AU" sz="1600">
                <a:latin typeface="Helvetica Neue"/>
                <a:ea typeface="Helvetica Neue"/>
                <a:cs typeface="Helvetica Neue"/>
                <a:sym typeface="Helvetica Neue"/>
              </a:rPr>
              <a:t>reluctance to the creation of a new working group, and </a:t>
            </a:r>
            <a:endParaRPr sz="1600">
              <a:latin typeface="Helvetica Neue"/>
              <a:ea typeface="Helvetica Neue"/>
              <a:cs typeface="Helvetica Neue"/>
              <a:sym typeface="Helvetica Neue"/>
            </a:endParaRPr>
          </a:p>
          <a:p>
            <a:pPr indent="-342900" lvl="1" marL="1028700" rtl="0" algn="l">
              <a:lnSpc>
                <a:spcPct val="100000"/>
              </a:lnSpc>
              <a:spcBef>
                <a:spcPts val="0"/>
              </a:spcBef>
              <a:spcAft>
                <a:spcPts val="0"/>
              </a:spcAft>
              <a:buSzPts val="2000"/>
              <a:buChar char="o"/>
            </a:pPr>
            <a:r>
              <a:rPr lang="en-AU" sz="1600">
                <a:latin typeface="Helvetica Neue"/>
                <a:ea typeface="Helvetica Neue"/>
                <a:cs typeface="Helvetica Neue"/>
                <a:sym typeface="Helvetica Neue"/>
              </a:rPr>
              <a:t>No agencies stepped up to lead a new Working Group to start in 2022</a:t>
            </a:r>
            <a:r>
              <a:rPr b="0" lang="en-AU" sz="1600">
                <a:latin typeface="Helvetica Neue"/>
                <a:ea typeface="Helvetica Neue"/>
                <a:cs typeface="Helvetica Neue"/>
                <a:sym typeface="Helvetica Neue"/>
              </a:rPr>
              <a:t>, which is required for the full-scale option. </a:t>
            </a:r>
            <a:endParaRPr/>
          </a:p>
          <a:p>
            <a:pPr indent="-342900" lvl="1" marL="1028700" rtl="0" algn="l">
              <a:lnSpc>
                <a:spcPct val="100000"/>
              </a:lnSpc>
              <a:spcBef>
                <a:spcPts val="0"/>
              </a:spcBef>
              <a:spcAft>
                <a:spcPts val="0"/>
              </a:spcAft>
              <a:buSzPts val="2000"/>
              <a:buChar char="o"/>
            </a:pPr>
            <a:r>
              <a:rPr lang="en-AU" sz="1600">
                <a:latin typeface="Helvetica Neue"/>
                <a:ea typeface="Helvetica Neue"/>
                <a:cs typeface="Helvetica Neue"/>
                <a:sym typeface="Helvetica Neue"/>
              </a:rPr>
              <a:t>So we did not develop further Full-scale option</a:t>
            </a:r>
            <a:endParaRPr sz="1600">
              <a:latin typeface="Helvetica Neue"/>
              <a:ea typeface="Helvetica Neue"/>
              <a:cs typeface="Helvetica Neue"/>
              <a:sym typeface="Helvetica Neue"/>
            </a:endParaRPr>
          </a:p>
          <a:p>
            <a:pPr indent="-342900" lvl="0" marL="571500" rtl="0" algn="l">
              <a:lnSpc>
                <a:spcPct val="100000"/>
              </a:lnSpc>
              <a:spcBef>
                <a:spcPts val="500"/>
              </a:spcBef>
              <a:spcAft>
                <a:spcPts val="0"/>
              </a:spcAft>
              <a:buSzPts val="2000"/>
              <a:buChar char="•"/>
            </a:pPr>
            <a:r>
              <a:rPr b="0" lang="en-AU" sz="1600">
                <a:latin typeface="Helvetica Neue"/>
                <a:ea typeface="Helvetica Neue"/>
                <a:cs typeface="Helvetica Neue"/>
                <a:sym typeface="Helvetica Neue"/>
              </a:rPr>
              <a:t>The ‘</a:t>
            </a:r>
            <a:r>
              <a:rPr lang="en-AU" sz="1600">
                <a:latin typeface="Helvetica Neue"/>
                <a:ea typeface="Helvetica Neue"/>
                <a:cs typeface="Helvetica Neue"/>
                <a:sym typeface="Helvetica Neue"/>
              </a:rPr>
              <a:t>Federated option’ seems the best one</a:t>
            </a:r>
            <a:r>
              <a:rPr b="0" lang="en-AU" sz="1600">
                <a:latin typeface="Helvetica Neue"/>
                <a:ea typeface="Helvetica Neue"/>
                <a:cs typeface="Helvetica Neue"/>
                <a:sym typeface="Helvetica Neue"/>
              </a:rPr>
              <a:t>, a</a:t>
            </a:r>
            <a:r>
              <a:rPr b="0" lang="en-AU" sz="1800">
                <a:latin typeface="Helvetica Neue"/>
                <a:ea typeface="Helvetica Neue"/>
                <a:cs typeface="Helvetica Neue"/>
                <a:sym typeface="Helvetica Neue"/>
              </a:rPr>
              <a:t>llowing a seamless continuation of the SDG AHT work, while keeping the possibility of becoming a WG later.</a:t>
            </a:r>
            <a:endParaRPr>
              <a:latin typeface="Helvetica Neue"/>
              <a:ea typeface="Helvetica Neue"/>
              <a:cs typeface="Helvetica Neue"/>
              <a:sym typeface="Helvetica Neue"/>
            </a:endParaRPr>
          </a:p>
          <a:p>
            <a:pPr indent="-342900" lvl="0" marL="571500" rtl="0" algn="l">
              <a:lnSpc>
                <a:spcPct val="100000"/>
              </a:lnSpc>
              <a:spcBef>
                <a:spcPts val="500"/>
              </a:spcBef>
              <a:spcAft>
                <a:spcPts val="0"/>
              </a:spcAft>
              <a:buSzPts val="2000"/>
              <a:buChar char="•"/>
            </a:pPr>
            <a:r>
              <a:rPr b="0" lang="en-AU" sz="1800">
                <a:latin typeface="Helvetica Neue"/>
                <a:ea typeface="Helvetica Neue"/>
                <a:cs typeface="Helvetica Neue"/>
                <a:sym typeface="Helvetica Neue"/>
              </a:rPr>
              <a:t>Several variations of the Federated option were considered and discussed to </a:t>
            </a:r>
            <a:r>
              <a:rPr lang="en-AU" sz="1800">
                <a:latin typeface="Helvetica Neue"/>
                <a:ea typeface="Helvetica Neue"/>
                <a:cs typeface="Helvetica Neue"/>
                <a:sym typeface="Helvetica Neue"/>
              </a:rPr>
              <a:t>lead the coordination team</a:t>
            </a:r>
            <a:r>
              <a:rPr b="0" lang="en-AU" sz="1800">
                <a:latin typeface="Helvetica Neue"/>
                <a:ea typeface="Helvetica Neue"/>
                <a:cs typeface="Helvetica Neue"/>
                <a:sym typeface="Helvetica Neue"/>
              </a:rPr>
              <a:t>.</a:t>
            </a:r>
            <a:endParaRPr>
              <a:latin typeface="Helvetica Neue"/>
              <a:ea typeface="Helvetica Neue"/>
              <a:cs typeface="Helvetica Neue"/>
              <a:sym typeface="Helvetica Neue"/>
            </a:endParaRPr>
          </a:p>
          <a:p>
            <a:pPr indent="-342900" lvl="0" marL="571500" rtl="0" algn="l">
              <a:lnSpc>
                <a:spcPct val="100000"/>
              </a:lnSpc>
              <a:spcBef>
                <a:spcPts val="500"/>
              </a:spcBef>
              <a:spcAft>
                <a:spcPts val="0"/>
              </a:spcAft>
              <a:buSzPts val="2000"/>
              <a:buChar char="•"/>
            </a:pPr>
            <a:r>
              <a:rPr b="0" lang="en-AU" sz="1800">
                <a:latin typeface="Helvetica Neue"/>
                <a:ea typeface="Helvetica Neue"/>
                <a:cs typeface="Helvetica Neue"/>
                <a:sym typeface="Helvetica Neue"/>
              </a:rPr>
              <a:t>In July, </a:t>
            </a:r>
            <a:r>
              <a:rPr lang="en-AU" sz="1800">
                <a:latin typeface="Helvetica Neue"/>
                <a:ea typeface="Helvetica Neue"/>
                <a:cs typeface="Helvetica Neue"/>
                <a:sym typeface="Helvetica Neue"/>
              </a:rPr>
              <a:t>SEO team made an offer following the </a:t>
            </a:r>
            <a:r>
              <a:rPr lang="en-AU" sz="1800">
                <a:solidFill>
                  <a:schemeClr val="accent6"/>
                </a:solidFill>
                <a:latin typeface="Helvetica Neue"/>
                <a:ea typeface="Helvetica Neue"/>
                <a:cs typeface="Helvetica Neue"/>
                <a:sym typeface="Helvetica Neue"/>
              </a:rPr>
              <a:t>Federated option</a:t>
            </a:r>
            <a:r>
              <a:rPr lang="en-AU" sz="1800">
                <a:latin typeface="Helvetica Neue"/>
                <a:ea typeface="Helvetica Neue"/>
                <a:cs typeface="Helvetica Neue"/>
                <a:sym typeface="Helvetica Neue"/>
              </a:rPr>
              <a:t>: lead an SDG coordination team </a:t>
            </a:r>
            <a:r>
              <a:rPr b="0" lang="en-AU" sz="1800">
                <a:latin typeface="Helvetica Neue"/>
                <a:ea typeface="Helvetica Neue"/>
                <a:cs typeface="Helvetica Neue"/>
                <a:sym typeface="Helvetica Neue"/>
              </a:rPr>
              <a:t>to</a:t>
            </a:r>
            <a:r>
              <a:rPr lang="en-AU" sz="1800">
                <a:latin typeface="Helvetica Neue"/>
                <a:ea typeface="Helvetica Neue"/>
                <a:cs typeface="Helvetica Neue"/>
                <a:sym typeface="Helvetica Neue"/>
              </a:rPr>
              <a:t> </a:t>
            </a:r>
            <a:r>
              <a:rPr b="0" lang="en-AU" sz="1800">
                <a:latin typeface="Helvetica Neue"/>
                <a:ea typeface="Helvetica Neue"/>
                <a:cs typeface="Helvetica Neue"/>
                <a:sym typeface="Helvetica Neue"/>
              </a:rPr>
              <a:t>oversee the SDG sub-teams work, liaise with existing CEOS entities (LSI-VC, WGCapD and more), and externally (e.g. GEO). </a:t>
            </a:r>
            <a:endParaRPr>
              <a:highlight>
                <a:srgbClr val="FFFF00"/>
              </a:highlight>
              <a:latin typeface="Helvetica Neue"/>
              <a:ea typeface="Helvetica Neue"/>
              <a:cs typeface="Helvetica Neue"/>
              <a:sym typeface="Helvetica Neue"/>
            </a:endParaRPr>
          </a:p>
          <a:p>
            <a:pPr indent="-215900" lvl="0" marL="571500" rtl="0" algn="l">
              <a:lnSpc>
                <a:spcPct val="100000"/>
              </a:lnSpc>
              <a:spcBef>
                <a:spcPts val="500"/>
              </a:spcBef>
              <a:spcAft>
                <a:spcPts val="0"/>
              </a:spcAft>
              <a:buSzPts val="2000"/>
              <a:buNone/>
            </a:pPr>
            <a:r>
              <a:t/>
            </a:r>
            <a:endParaRPr b="0" sz="1800">
              <a:latin typeface="Helvetica Neue"/>
              <a:ea typeface="Helvetica Neue"/>
              <a:cs typeface="Helvetica Neue"/>
              <a:sym typeface="Helvetica Neue"/>
            </a:endParaRPr>
          </a:p>
          <a:p>
            <a:pPr indent="-215900" lvl="0" marL="571500" rtl="0" algn="l">
              <a:lnSpc>
                <a:spcPct val="100000"/>
              </a:lnSpc>
              <a:spcBef>
                <a:spcPts val="500"/>
              </a:spcBef>
              <a:spcAft>
                <a:spcPts val="0"/>
              </a:spcAft>
              <a:buSzPts val="2000"/>
              <a:buNone/>
            </a:pPr>
            <a:r>
              <a:t/>
            </a:r>
            <a:endParaRPr b="0">
              <a:latin typeface="Helvetica Neue"/>
              <a:ea typeface="Helvetica Neue"/>
              <a:cs typeface="Helvetica Neue"/>
              <a:sym typeface="Helvetica Neue"/>
            </a:endParaRPr>
          </a:p>
        </p:txBody>
      </p:sp>
      <p:sp>
        <p:nvSpPr>
          <p:cNvPr id="189" name="Google Shape;189;p21"/>
          <p:cNvSpPr txBox="1"/>
          <p:nvPr>
            <p:ph idx="12" type="sldNum"/>
          </p:nvPr>
        </p:nvSpPr>
        <p:spPr>
          <a:xfrm>
            <a:off x="8519109" y="6629409"/>
            <a:ext cx="548700" cy="525000"/>
          </a:xfrm>
          <a:prstGeom prst="rect">
            <a:avLst/>
          </a:prstGeom>
          <a:noFill/>
          <a:ln>
            <a:noFill/>
          </a:ln>
        </p:spPr>
        <p:txBody>
          <a:bodyPr anchorCtr="0" anchor="t" bIns="45700" lIns="45700" spcFirstLastPara="1" rIns="45700"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AU" sz="1000" u="none" cap="none" strike="noStrike">
                <a:solidFill>
                  <a:srgbClr val="002569"/>
                </a:solidFill>
                <a:latin typeface="Helvetica Neue"/>
                <a:ea typeface="Helvetica Neue"/>
                <a:cs typeface="Helvetica Neue"/>
                <a:sym typeface="Helvetica Neue"/>
              </a:rPr>
              <a:t>‹#›</a:t>
            </a:fld>
            <a:endParaRPr b="0" i="0" sz="1000" u="none" cap="none" strike="noStrike">
              <a:solidFill>
                <a:srgbClr val="002569"/>
              </a:solidFill>
              <a:latin typeface="Helvetica Neue"/>
              <a:ea typeface="Helvetica Neue"/>
              <a:cs typeface="Helvetica Neue"/>
              <a:sym typeface="Helvetica Neue"/>
            </a:endParaRPr>
          </a:p>
        </p:txBody>
      </p:sp>
      <p:sp>
        <p:nvSpPr>
          <p:cNvPr id="190" name="Google Shape;190;p21"/>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rtl="0" algn="ctr">
              <a:lnSpc>
                <a:spcPct val="100000"/>
              </a:lnSpc>
              <a:spcBef>
                <a:spcPts val="500"/>
              </a:spcBef>
              <a:spcAft>
                <a:spcPts val="0"/>
              </a:spcAft>
              <a:buSzPts val="2400"/>
              <a:buNone/>
            </a:pPr>
            <a:r>
              <a:rPr lang="en-AU" sz="2400"/>
              <a:t>SDG AHT Future Options </a:t>
            </a:r>
            <a:endParaRPr/>
          </a:p>
          <a:p>
            <a:pPr indent="-228600" lvl="0" marL="457200" rtl="0" algn="ctr">
              <a:lnSpc>
                <a:spcPct val="100000"/>
              </a:lnSpc>
              <a:spcBef>
                <a:spcPts val="500"/>
              </a:spcBef>
              <a:spcAft>
                <a:spcPts val="0"/>
              </a:spcAft>
              <a:buSzPts val="2400"/>
              <a:buNone/>
            </a:pPr>
            <a:r>
              <a:rPr b="0" i="1" lang="en-AU" sz="2400"/>
              <a:t>Results of discussions</a:t>
            </a:r>
            <a:endParaRPr b="0" i="1" sz="1800"/>
          </a:p>
          <a:p>
            <a:pPr indent="-228600" lvl="0" marL="457200" marR="0" rtl="0" algn="ctr">
              <a:lnSpc>
                <a:spcPct val="100000"/>
              </a:lnSpc>
              <a:spcBef>
                <a:spcPts val="500"/>
              </a:spcBef>
              <a:spcAft>
                <a:spcPts val="0"/>
              </a:spcAft>
              <a:buClr>
                <a:schemeClr val="lt1"/>
              </a:buClr>
              <a:buSzPts val="2800"/>
              <a:buFont typeface="Arial"/>
              <a:buNone/>
            </a:pPr>
            <a:r>
              <a:t/>
            </a:r>
            <a:endParaRPr/>
          </a:p>
        </p:txBody>
      </p:sp>
      <p:graphicFrame>
        <p:nvGraphicFramePr>
          <p:cNvPr id="191" name="Google Shape;191;p21"/>
          <p:cNvGraphicFramePr/>
          <p:nvPr/>
        </p:nvGraphicFramePr>
        <p:xfrm>
          <a:off x="0" y="1158790"/>
          <a:ext cx="3000000" cy="3000000"/>
        </p:xfrm>
        <a:graphic>
          <a:graphicData uri="http://schemas.openxmlformats.org/drawingml/2006/table">
            <a:tbl>
              <a:tblPr>
                <a:noFill/>
                <a:tableStyleId>{AA4347FE-216A-4736-9848-77E6E8223762}</a:tableStyleId>
              </a:tblPr>
              <a:tblGrid>
                <a:gridCol w="1748100"/>
                <a:gridCol w="7395900"/>
              </a:tblGrid>
              <a:tr h="1077675">
                <a:tc>
                  <a:txBody>
                    <a:bodyPr/>
                    <a:lstStyle/>
                    <a:p>
                      <a:pPr indent="0" lvl="0" marL="0" marR="0" rtl="0" algn="ctr">
                        <a:lnSpc>
                          <a:spcPct val="100000"/>
                        </a:lnSpc>
                        <a:spcBef>
                          <a:spcPts val="0"/>
                        </a:spcBef>
                        <a:spcAft>
                          <a:spcPts val="0"/>
                        </a:spcAft>
                        <a:buClr>
                          <a:srgbClr val="000000"/>
                        </a:buClr>
                        <a:buSzPts val="1600"/>
                        <a:buFont typeface="Arial"/>
                        <a:buNone/>
                      </a:pPr>
                      <a:r>
                        <a:rPr b="1" lang="en-AU" sz="1600" u="none" cap="none" strike="noStrike">
                          <a:latin typeface="Helvetica Neue"/>
                          <a:ea typeface="Helvetica Neue"/>
                          <a:cs typeface="Helvetica Neue"/>
                          <a:sym typeface="Helvetica Neue"/>
                        </a:rPr>
                        <a:t>Decision 03</a:t>
                      </a:r>
                      <a:endParaRPr b="1" sz="1600" u="none" cap="none" strike="noStrike">
                        <a:latin typeface="Helvetica Neue"/>
                        <a:ea typeface="Helvetica Neue"/>
                        <a:cs typeface="Helvetica Neue"/>
                        <a:sym typeface="Helvetica Neue"/>
                      </a:endParaRPr>
                    </a:p>
                  </a:txBody>
                  <a:tcPr marT="0" marB="0" marR="68575" marL="68575" anchor="ctr">
                    <a:solidFill>
                      <a:srgbClr val="92D050"/>
                    </a:solidFill>
                  </a:tcPr>
                </a:tc>
                <a:tc>
                  <a:txBody>
                    <a:bodyPr/>
                    <a:lstStyle/>
                    <a:p>
                      <a:pPr indent="0" lvl="0" marL="134938" marR="0" rtl="0" algn="just">
                        <a:lnSpc>
                          <a:spcPct val="100000"/>
                        </a:lnSpc>
                        <a:spcBef>
                          <a:spcPts val="0"/>
                        </a:spcBef>
                        <a:spcAft>
                          <a:spcPts val="0"/>
                        </a:spcAft>
                        <a:buClr>
                          <a:srgbClr val="000000"/>
                        </a:buClr>
                        <a:buSzPts val="1600"/>
                        <a:buFont typeface="Arial"/>
                        <a:buNone/>
                      </a:pPr>
                      <a:r>
                        <a:rPr b="0" lang="en-AU" sz="1600" u="none" cap="none" strike="noStrike">
                          <a:latin typeface="Helvetica Neue"/>
                          <a:ea typeface="Helvetica Neue"/>
                          <a:cs typeface="Helvetica Neue"/>
                          <a:sym typeface="Helvetica Neue"/>
                        </a:rPr>
                        <a:t>CEOS SIT agreed to focus on the development of two options for the future of the SDG Ad Hoc Team for presentation at Technical Workshop and then Plenary: “Option 1 Full Scale” (i.e. Working Group); and, “Option 2 Federated” (i.e. coordination of existing entities).</a:t>
                      </a:r>
                      <a:endParaRPr b="0" sz="1600" u="none" cap="none" strike="noStrike">
                        <a:latin typeface="Helvetica Neue"/>
                        <a:ea typeface="Helvetica Neue"/>
                        <a:cs typeface="Helvetica Neue"/>
                        <a:sym typeface="Helvetica Neue"/>
                      </a:endParaRPr>
                    </a:p>
                  </a:txBody>
                  <a:tcPr marT="0" marB="0" marR="68575" marL="68575" anchor="ctr">
                    <a:solidFill>
                      <a:srgbClr val="EAF1DD"/>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idx="1" type="body"/>
          </p:nvPr>
        </p:nvSpPr>
        <p:spPr>
          <a:xfrm>
            <a:off x="0" y="1113509"/>
            <a:ext cx="91440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000"/>
              <a:buNone/>
            </a:pPr>
            <a:r>
              <a:rPr i="1" lang="en-AU" sz="1800">
                <a:latin typeface="Helvetica Neue"/>
                <a:ea typeface="Helvetica Neue"/>
                <a:cs typeface="Helvetica Neue"/>
                <a:sym typeface="Helvetica Neue"/>
              </a:rPr>
              <a:t>Transfer the SDG work into existing CEOS entities under CEOS coordination</a:t>
            </a:r>
            <a:endParaRPr i="1" sz="1800">
              <a:latin typeface="Helvetica Neue"/>
              <a:ea typeface="Helvetica Neue"/>
              <a:cs typeface="Helvetica Neue"/>
              <a:sym typeface="Helvetica Neue"/>
            </a:endParaRPr>
          </a:p>
          <a:p>
            <a:pPr indent="0" lvl="0" marL="0" rtl="0" algn="l">
              <a:lnSpc>
                <a:spcPct val="100000"/>
              </a:lnSpc>
              <a:spcBef>
                <a:spcPts val="500"/>
              </a:spcBef>
              <a:spcAft>
                <a:spcPts val="0"/>
              </a:spcAft>
              <a:buSzPts val="2000"/>
              <a:buNone/>
            </a:pPr>
            <a:r>
              <a:t/>
            </a:r>
            <a:endParaRPr>
              <a:latin typeface="Helvetica Neue"/>
              <a:ea typeface="Helvetica Neue"/>
              <a:cs typeface="Helvetica Neue"/>
              <a:sym typeface="Helvetica Neue"/>
            </a:endParaRPr>
          </a:p>
        </p:txBody>
      </p:sp>
      <p:graphicFrame>
        <p:nvGraphicFramePr>
          <p:cNvPr id="197" name="Google Shape;197;p22"/>
          <p:cNvGraphicFramePr/>
          <p:nvPr/>
        </p:nvGraphicFramePr>
        <p:xfrm>
          <a:off x="126225" y="1537135"/>
          <a:ext cx="3000000" cy="3000000"/>
        </p:xfrm>
        <a:graphic>
          <a:graphicData uri="http://schemas.openxmlformats.org/drawingml/2006/table">
            <a:tbl>
              <a:tblPr>
                <a:noFill/>
                <a:tableStyleId>{25573104-087C-441A-A5F5-E1863AF690F2}</a:tableStyleId>
              </a:tblPr>
              <a:tblGrid>
                <a:gridCol w="4445775"/>
                <a:gridCol w="4445775"/>
              </a:tblGrid>
              <a:tr h="414550">
                <a:tc>
                  <a:txBody>
                    <a:bodyPr/>
                    <a:lstStyle/>
                    <a:p>
                      <a:pPr indent="0" lvl="0" marL="0" marR="0" rtl="0" algn="ctr">
                        <a:lnSpc>
                          <a:spcPct val="100000"/>
                        </a:lnSpc>
                        <a:spcBef>
                          <a:spcPts val="0"/>
                        </a:spcBef>
                        <a:spcAft>
                          <a:spcPts val="0"/>
                        </a:spcAft>
                        <a:buClr>
                          <a:srgbClr val="000000"/>
                        </a:buClr>
                        <a:buSzPts val="1400"/>
                        <a:buFont typeface="Arial"/>
                        <a:buNone/>
                      </a:pPr>
                      <a:r>
                        <a:rPr b="1" lang="en-AU" sz="1800" u="none" cap="none" strike="noStrike">
                          <a:solidFill>
                            <a:srgbClr val="FFFFFF"/>
                          </a:solidFill>
                          <a:latin typeface="Helvetica Neue"/>
                          <a:ea typeface="Helvetica Neue"/>
                          <a:cs typeface="Helvetica Neue"/>
                          <a:sym typeface="Helvetica Neue"/>
                        </a:rPr>
                        <a:t>Pros</a:t>
                      </a:r>
                      <a:endParaRPr b="1" sz="1800" u="none" cap="none" strike="noStrike">
                        <a:solidFill>
                          <a:srgbClr val="FFFFFF"/>
                        </a:solidFill>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A86E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AU" sz="1800" u="none" cap="none" strike="noStrike">
                          <a:solidFill>
                            <a:srgbClr val="FFFFFF"/>
                          </a:solidFill>
                          <a:latin typeface="Helvetica Neue"/>
                          <a:ea typeface="Helvetica Neue"/>
                          <a:cs typeface="Helvetica Neue"/>
                          <a:sym typeface="Helvetica Neue"/>
                        </a:rPr>
                        <a:t>Cons</a:t>
                      </a:r>
                      <a:endParaRPr b="1" sz="1800" u="none" cap="none" strike="noStrike">
                        <a:solidFill>
                          <a:srgbClr val="FFFFFF"/>
                        </a:solidFill>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A86E8"/>
                    </a:solidFill>
                  </a:tcPr>
                </a:tc>
              </a:tr>
              <a:tr h="4398275">
                <a:tc>
                  <a:txBody>
                    <a:bodyPr/>
                    <a:lstStyle/>
                    <a:p>
                      <a:pPr indent="-175724" lvl="0" marL="179999" marR="0" rtl="0" algn="l">
                        <a:lnSpc>
                          <a:spcPct val="100000"/>
                        </a:lnSpc>
                        <a:spcBef>
                          <a:spcPts val="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Can be the </a:t>
                      </a:r>
                      <a:r>
                        <a:rPr b="1" lang="en-AU" sz="1400" u="none" cap="none" strike="noStrike">
                          <a:latin typeface="Helvetica Neue"/>
                          <a:ea typeface="Helvetica Neue"/>
                          <a:cs typeface="Helvetica Neue"/>
                          <a:sym typeface="Helvetica Neue"/>
                        </a:rPr>
                        <a:t>most flexible, cost-effective and practicable solution</a:t>
                      </a:r>
                      <a:r>
                        <a:rPr lang="en-AU" sz="1400" u="none" cap="none" strike="noStrike">
                          <a:latin typeface="Helvetica Neue"/>
                          <a:ea typeface="Helvetica Neue"/>
                          <a:cs typeface="Helvetica Neue"/>
                          <a:sym typeface="Helvetica Neue"/>
                        </a:rPr>
                        <a:t>, allowing CEOS to stay responsive, while best using resources and expertise available within existing CEOS bodies. </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b="0" lang="en-AU" sz="1400" u="none" cap="none" strike="noStrike">
                          <a:latin typeface="Helvetica Neue"/>
                          <a:ea typeface="Helvetica Neue"/>
                          <a:cs typeface="Helvetica Neue"/>
                          <a:sym typeface="Helvetica Neue"/>
                        </a:rPr>
                        <a:t>Could be considered as a </a:t>
                      </a:r>
                      <a:r>
                        <a:rPr b="1" lang="en-AU" sz="1400" u="none" cap="none" strike="noStrike">
                          <a:latin typeface="Helvetica Neue"/>
                          <a:ea typeface="Helvetica Neue"/>
                          <a:cs typeface="Helvetica Neue"/>
                          <a:sym typeface="Helvetica Neue"/>
                        </a:rPr>
                        <a:t>transition solution towards the creation of a working group </a:t>
                      </a:r>
                      <a:r>
                        <a:rPr lang="en-AU" sz="1400" u="none" cap="none" strike="noStrike">
                          <a:latin typeface="Helvetica Neue"/>
                          <a:ea typeface="Helvetica Neue"/>
                          <a:cs typeface="Helvetica Neue"/>
                          <a:sym typeface="Helvetica Neue"/>
                        </a:rPr>
                        <a:t>on SDGs (option 1), should the interests grow within CEOS agencies.</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The </a:t>
                      </a:r>
                      <a:r>
                        <a:rPr b="1" lang="en-AU" sz="1400" u="none" cap="none" strike="noStrike">
                          <a:latin typeface="Helvetica Neue"/>
                          <a:ea typeface="Helvetica Neue"/>
                          <a:cs typeface="Helvetica Neue"/>
                          <a:sym typeface="Helvetica Neue"/>
                        </a:rPr>
                        <a:t>need for additional resources to be assigned by CEOS Agencies will be limited </a:t>
                      </a:r>
                      <a:r>
                        <a:rPr lang="en-AU" sz="1400" u="none" cap="none" strike="noStrike">
                          <a:latin typeface="Helvetica Neue"/>
                          <a:ea typeface="Helvetica Neue"/>
                          <a:cs typeface="Helvetica Neue"/>
                          <a:sym typeface="Helvetica Neue"/>
                        </a:rPr>
                        <a:t>since the work will be essentially done within existing CEOS entities, except for the coordination task.</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The </a:t>
                      </a:r>
                      <a:r>
                        <a:rPr b="1" lang="en-AU" sz="1400" u="none" cap="none" strike="noStrike">
                          <a:latin typeface="Helvetica Neue"/>
                          <a:ea typeface="Helvetica Neue"/>
                          <a:cs typeface="Helvetica Neue"/>
                          <a:sym typeface="Helvetica Neue"/>
                        </a:rPr>
                        <a:t>CEOS Work Plan will still reflect SDG deliverables and activities</a:t>
                      </a:r>
                      <a:r>
                        <a:rPr lang="en-AU" sz="1400" u="none" cap="none" strike="noStrike">
                          <a:latin typeface="Helvetica Neue"/>
                          <a:ea typeface="Helvetica Neue"/>
                          <a:cs typeface="Helvetica Neue"/>
                          <a:sym typeface="Helvetica Neue"/>
                        </a:rPr>
                        <a:t> and will still be managed through the CEOS annual processes.</a:t>
                      </a:r>
                      <a:endParaRPr sz="1400" u="none" cap="none" strike="noStrike">
                        <a:latin typeface="Helvetica Neue"/>
                        <a:ea typeface="Helvetica Neue"/>
                        <a:cs typeface="Helvetica Neue"/>
                        <a:sym typeface="Helvetica Neue"/>
                      </a:endParaRPr>
                    </a:p>
                    <a:p>
                      <a:pPr indent="0" lvl="0" marL="0" marR="0" rtl="0" algn="l">
                        <a:lnSpc>
                          <a:spcPct val="100000"/>
                        </a:lnSpc>
                        <a:spcBef>
                          <a:spcPts val="100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73038" lvl="0" marL="179388" marR="0" rtl="0" algn="l">
                        <a:lnSpc>
                          <a:spcPct val="100000"/>
                        </a:lnSpc>
                        <a:spcBef>
                          <a:spcPts val="0"/>
                        </a:spcBef>
                        <a:spcAft>
                          <a:spcPts val="0"/>
                        </a:spcAft>
                        <a:buClr>
                          <a:srgbClr val="000000"/>
                        </a:buClr>
                        <a:buSzPts val="1250"/>
                        <a:buFont typeface="Arial"/>
                        <a:buChar char="-"/>
                      </a:pPr>
                      <a:r>
                        <a:rPr b="1" lang="en-AU" sz="1400" u="none" cap="none" strike="noStrike">
                          <a:latin typeface="Helvetica Neue"/>
                          <a:ea typeface="Helvetica Neue"/>
                          <a:cs typeface="Helvetica Neue"/>
                          <a:sym typeface="Helvetica Neue"/>
                        </a:rPr>
                        <a:t>Existing CEOS bodies (WGs and VCs) may be overcommitted already </a:t>
                      </a:r>
                      <a:r>
                        <a:rPr b="0" lang="en-AU" sz="1400" u="none" cap="none" strike="noStrike">
                          <a:latin typeface="Helvetica Neue"/>
                          <a:ea typeface="Helvetica Neue"/>
                          <a:cs typeface="Helvetica Neue"/>
                          <a:sym typeface="Helvetica Neue"/>
                        </a:rPr>
                        <a:t>and adding extra activities and deliverables on SDGs may be an unacceptable additional burden.</a:t>
                      </a:r>
                      <a:endParaRPr b="0" sz="1400" u="none" cap="none" strike="noStrike">
                        <a:latin typeface="Helvetica Neue"/>
                        <a:ea typeface="Helvetica Neue"/>
                        <a:cs typeface="Helvetica Neue"/>
                        <a:sym typeface="Helvetica Neue"/>
                      </a:endParaRPr>
                    </a:p>
                    <a:p>
                      <a:pPr indent="-173038" lvl="0" marL="179388" marR="0" rtl="0" algn="l">
                        <a:lnSpc>
                          <a:spcPct val="100000"/>
                        </a:lnSpc>
                        <a:spcBef>
                          <a:spcPts val="1000"/>
                        </a:spcBef>
                        <a:spcAft>
                          <a:spcPts val="0"/>
                        </a:spcAft>
                        <a:buClr>
                          <a:srgbClr val="000000"/>
                        </a:buClr>
                        <a:buSzPts val="1250"/>
                        <a:buFont typeface="Arial"/>
                        <a:buChar char="-"/>
                      </a:pPr>
                      <a:r>
                        <a:rPr b="1" lang="en-AU" sz="1400" u="none" cap="none" strike="noStrike">
                          <a:latin typeface="Helvetica Neue"/>
                          <a:ea typeface="Helvetica Neue"/>
                          <a:cs typeface="Helvetica Neue"/>
                          <a:sym typeface="Helvetica Neue"/>
                        </a:rPr>
                        <a:t>Need to restrict the CEOS activities to a number of prioritized deliverables </a:t>
                      </a:r>
                      <a:r>
                        <a:rPr lang="en-AU" sz="1400" u="none" cap="none" strike="noStrike">
                          <a:latin typeface="Helvetica Neue"/>
                          <a:ea typeface="Helvetica Neue"/>
                          <a:cs typeface="Helvetica Neue"/>
                          <a:sym typeface="Helvetica Neue"/>
                        </a:rPr>
                        <a:t>achievable with the limited resources available to coordinate and perform the work.</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1000"/>
                        </a:spcBef>
                        <a:spcAft>
                          <a:spcPts val="0"/>
                        </a:spcAft>
                        <a:buClr>
                          <a:srgbClr val="000000"/>
                        </a:buClr>
                        <a:buSzPts val="1250"/>
                        <a:buFont typeface="Arial"/>
                        <a:buChar char="-"/>
                      </a:pPr>
                      <a:r>
                        <a:rPr lang="en-AU" sz="1400" u="none" cap="none" strike="noStrike">
                          <a:latin typeface="Helvetica Neue"/>
                          <a:ea typeface="Helvetica Neue"/>
                          <a:cs typeface="Helvetica Neue"/>
                          <a:sym typeface="Helvetica Neue"/>
                        </a:rPr>
                        <a:t>The </a:t>
                      </a:r>
                      <a:r>
                        <a:rPr b="1" lang="en-AU" sz="1400" u="none" cap="none" strike="noStrike">
                          <a:latin typeface="Helvetica Neue"/>
                          <a:ea typeface="Helvetica Neue"/>
                          <a:cs typeface="Helvetica Neue"/>
                          <a:sym typeface="Helvetica Neue"/>
                        </a:rPr>
                        <a:t>CEOS Governance and Processes paper does not address the concept of a coordination mechanism </a:t>
                      </a:r>
                      <a:r>
                        <a:rPr lang="en-AU" sz="1400" u="none" cap="none" strike="noStrike">
                          <a:latin typeface="Helvetica Neue"/>
                          <a:ea typeface="Helvetica Neue"/>
                          <a:cs typeface="Helvetica Neue"/>
                          <a:sym typeface="Helvetica Neue"/>
                        </a:rPr>
                        <a:t>which will need to be embedded in the CEOS processes.</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1000"/>
                        </a:spcBef>
                        <a:spcAft>
                          <a:spcPts val="0"/>
                        </a:spcAft>
                        <a:buClr>
                          <a:srgbClr val="000000"/>
                        </a:buClr>
                        <a:buSzPts val="1250"/>
                        <a:buFont typeface="Arial"/>
                        <a:buChar char="-"/>
                      </a:pPr>
                      <a:r>
                        <a:rPr lang="en-AU" sz="1400" u="none" cap="none" strike="noStrike">
                          <a:latin typeface="Helvetica Neue"/>
                          <a:ea typeface="Helvetica Neue"/>
                          <a:cs typeface="Helvetica Neue"/>
                          <a:sym typeface="Helvetica Neue"/>
                        </a:rPr>
                        <a:t>Requires a </a:t>
                      </a:r>
                      <a:r>
                        <a:rPr b="1" lang="en-AU" sz="1400" u="none" cap="none" strike="noStrike">
                          <a:latin typeface="Helvetica Neue"/>
                          <a:ea typeface="Helvetica Neue"/>
                          <a:cs typeface="Helvetica Neue"/>
                          <a:sym typeface="Helvetica Neue"/>
                        </a:rPr>
                        <a:t>commitment from CEOS Agencies to nominate an individual or a team of individuals </a:t>
                      </a:r>
                      <a:r>
                        <a:rPr lang="en-AU" sz="1400" u="none" cap="none" strike="noStrike">
                          <a:latin typeface="Helvetica Neue"/>
                          <a:ea typeface="Helvetica Neue"/>
                          <a:cs typeface="Helvetica Neue"/>
                          <a:sym typeface="Helvetica Neue"/>
                        </a:rPr>
                        <a:t>to be the SDG coordinator within CEOS.</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1000"/>
                        </a:spcBef>
                        <a:spcAft>
                          <a:spcPts val="0"/>
                        </a:spcAft>
                        <a:buClr>
                          <a:srgbClr val="000000"/>
                        </a:buClr>
                        <a:buSzPts val="1250"/>
                        <a:buFont typeface="Arial"/>
                        <a:buChar char="-"/>
                      </a:pPr>
                      <a:r>
                        <a:rPr lang="en-AU" sz="1400" u="none" cap="none" strike="noStrike">
                          <a:latin typeface="Helvetica Neue"/>
                          <a:ea typeface="Helvetica Neue"/>
                          <a:cs typeface="Helvetica Neue"/>
                          <a:sym typeface="Helvetica Neue"/>
                        </a:rPr>
                        <a:t>There is a risk that </a:t>
                      </a:r>
                      <a:r>
                        <a:rPr b="1" lang="en-AU" sz="1400" u="none" cap="none" strike="noStrike">
                          <a:latin typeface="Helvetica Neue"/>
                          <a:ea typeface="Helvetica Neue"/>
                          <a:cs typeface="Helvetica Neue"/>
                          <a:sym typeface="Helvetica Neue"/>
                        </a:rPr>
                        <a:t>limited resources will be made available by the CEOS existing bodies </a:t>
                      </a:r>
                      <a:r>
                        <a:rPr lang="en-AU" sz="1400" u="none" cap="none" strike="noStrike">
                          <a:latin typeface="Helvetica Neue"/>
                          <a:ea typeface="Helvetica Neue"/>
                          <a:cs typeface="Helvetica Neue"/>
                          <a:sym typeface="Helvetica Neue"/>
                        </a:rPr>
                        <a:t>to do the SDG activities in addition to their existing Work Plan responsibilities.</a:t>
                      </a:r>
                      <a:endParaRPr sz="1400" u="none" cap="none" strike="noStrike">
                        <a:latin typeface="Helvetica Neue"/>
                        <a:ea typeface="Helvetica Neue"/>
                        <a:cs typeface="Helvetica Neue"/>
                        <a:sym typeface="Helvetica Neue"/>
                      </a:endParaRPr>
                    </a:p>
                  </a:txBody>
                  <a:tcPr marT="91425" marB="91425" marR="91425" marL="180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98" name="Google Shape;198;p22"/>
          <p:cNvSpPr txBox="1"/>
          <p:nvPr>
            <p:ph idx="2" type="body"/>
          </p:nvPr>
        </p:nvSpPr>
        <p:spPr>
          <a:xfrm>
            <a:off x="1568741" y="235725"/>
            <a:ext cx="6409189"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500"/>
              </a:spcBef>
              <a:spcAft>
                <a:spcPts val="0"/>
              </a:spcAft>
              <a:buSzPts val="2400"/>
              <a:buNone/>
            </a:pPr>
            <a:r>
              <a:rPr b="1" lang="en-AU" sz="2400"/>
              <a:t>Federated Option</a:t>
            </a:r>
            <a:endParaRPr sz="2400"/>
          </a:p>
          <a:p>
            <a:pPr indent="0" lvl="0" marL="0" rtl="0" algn="ctr">
              <a:lnSpc>
                <a:spcPct val="100000"/>
              </a:lnSpc>
              <a:spcBef>
                <a:spcPts val="500"/>
              </a:spcBef>
              <a:spcAft>
                <a:spcPts val="0"/>
              </a:spcAft>
              <a:buSzPts val="2400"/>
              <a:buNone/>
            </a:pPr>
            <a:r>
              <a:rPr b="0" i="1" lang="en-AU" sz="2400"/>
              <a:t>pros and cons</a:t>
            </a:r>
            <a:endParaRPr b="0" i="1"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idx="4294967295" type="sldNum"/>
          </p:nvPr>
        </p:nvSpPr>
        <p:spPr>
          <a:xfrm>
            <a:off x="8839200" y="6629400"/>
            <a:ext cx="304800" cy="187325"/>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SzPts val="1000"/>
              <a:buNone/>
            </a:pPr>
            <a:fld id="{00000000-1234-1234-1234-123412341234}" type="slidenum">
              <a:rPr lang="en-AU"/>
              <a:t>‹#›</a:t>
            </a:fld>
            <a:endParaRPr/>
          </a:p>
        </p:txBody>
      </p:sp>
      <p:sp>
        <p:nvSpPr>
          <p:cNvPr id="204" name="Google Shape;204;p23"/>
          <p:cNvSpPr txBox="1"/>
          <p:nvPr>
            <p:ph idx="1" type="body"/>
          </p:nvPr>
        </p:nvSpPr>
        <p:spPr>
          <a:xfrm>
            <a:off x="572599" y="1998784"/>
            <a:ext cx="8079032" cy="2161736"/>
          </a:xfrm>
          <a:prstGeom prst="rect">
            <a:avLst/>
          </a:prstGeom>
          <a:noFill/>
          <a:ln>
            <a:noFill/>
          </a:ln>
        </p:spPr>
        <p:txBody>
          <a:bodyPr anchorCtr="0" anchor="t" bIns="45700" lIns="91425" spcFirstLastPara="1" rIns="91425" wrap="square" tIns="45700">
            <a:noAutofit/>
          </a:bodyPr>
          <a:lstStyle/>
          <a:p>
            <a:pPr indent="-527050" lvl="0" marL="534988" marR="0" rtl="0" algn="l">
              <a:lnSpc>
                <a:spcPct val="100000"/>
              </a:lnSpc>
              <a:spcBef>
                <a:spcPts val="0"/>
              </a:spcBef>
              <a:spcAft>
                <a:spcPts val="0"/>
              </a:spcAft>
              <a:buClr>
                <a:srgbClr val="000000"/>
              </a:buClr>
              <a:buSzPts val="3600"/>
              <a:buFont typeface="Arial"/>
              <a:buNone/>
            </a:pPr>
            <a:r>
              <a:rPr lang="en-AU" sz="3600">
                <a:solidFill>
                  <a:schemeClr val="lt1"/>
                </a:solidFill>
              </a:rPr>
              <a:t>3</a:t>
            </a:r>
            <a:r>
              <a:rPr b="0" i="0" lang="en-AU" sz="3600" u="none" cap="none" strike="noStrike">
                <a:solidFill>
                  <a:schemeClr val="lt1"/>
                </a:solidFill>
                <a:latin typeface="Arial"/>
                <a:ea typeface="Arial"/>
                <a:cs typeface="Arial"/>
                <a:sym typeface="Arial"/>
              </a:rPr>
              <a:t>. 	The Federated Approach proposal (SEO)</a:t>
            </a:r>
            <a:endParaRPr b="0" i="0" sz="1400" u="none" cap="none" strike="noStrike">
              <a:solidFill>
                <a:srgbClr val="000000"/>
              </a:solidFill>
              <a:latin typeface="Arial"/>
              <a:ea typeface="Arial"/>
              <a:cs typeface="Arial"/>
              <a:sym typeface="Arial"/>
            </a:endParaRPr>
          </a:p>
          <a:p>
            <a:pPr indent="-527050" lvl="0" marL="534988"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210" name="Google Shape;210;p24"/>
          <p:cNvSpPr txBox="1"/>
          <p:nvPr>
            <p:ph idx="1" type="body"/>
          </p:nvPr>
        </p:nvSpPr>
        <p:spPr>
          <a:xfrm>
            <a:off x="0" y="1315500"/>
            <a:ext cx="7018200" cy="525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1" marL="119063" rtl="0" algn="l">
              <a:lnSpc>
                <a:spcPct val="100000"/>
              </a:lnSpc>
              <a:spcBef>
                <a:spcPts val="600"/>
              </a:spcBef>
              <a:spcAft>
                <a:spcPts val="0"/>
              </a:spcAft>
              <a:buClr>
                <a:srgbClr val="002060"/>
              </a:buClr>
              <a:buSzPts val="1400"/>
              <a:buNone/>
            </a:pPr>
            <a:r>
              <a:rPr lang="en-AU" sz="1400">
                <a:solidFill>
                  <a:srgbClr val="002060"/>
                </a:solidFill>
                <a:latin typeface="Helvetica Neue"/>
                <a:ea typeface="Helvetica Neue"/>
                <a:cs typeface="Helvetica Neue"/>
                <a:sym typeface="Helvetica Neue"/>
              </a:rPr>
              <a:t>The SEO has proposed to </a:t>
            </a:r>
            <a:r>
              <a:rPr lang="en-AU" sz="1400">
                <a:solidFill>
                  <a:srgbClr val="F99D26"/>
                </a:solidFill>
                <a:latin typeface="Helvetica Neue"/>
                <a:ea typeface="Helvetica Neue"/>
                <a:cs typeface="Helvetica Neue"/>
                <a:sym typeface="Helvetica Neue"/>
              </a:rPr>
              <a:t>lead the coordination team </a:t>
            </a:r>
            <a:r>
              <a:rPr lang="en-AU" sz="1400">
                <a:solidFill>
                  <a:srgbClr val="002060"/>
                </a:solidFill>
                <a:latin typeface="Helvetica Neue"/>
                <a:ea typeface="Helvetica Neue"/>
                <a:cs typeface="Helvetica Neue"/>
                <a:sym typeface="Helvetica Neue"/>
              </a:rPr>
              <a:t>of the ”</a:t>
            </a:r>
            <a:r>
              <a:rPr b="1" lang="en-AU" sz="1400">
                <a:solidFill>
                  <a:srgbClr val="002060"/>
                </a:solidFill>
                <a:latin typeface="Helvetica Neue"/>
                <a:ea typeface="Helvetica Neue"/>
                <a:cs typeface="Helvetica Neue"/>
                <a:sym typeface="Helvetica Neue"/>
              </a:rPr>
              <a:t>federated option</a:t>
            </a:r>
            <a:r>
              <a:rPr lang="en-AU" sz="1400">
                <a:solidFill>
                  <a:srgbClr val="002060"/>
                </a:solidFill>
                <a:latin typeface="Helvetica Neue"/>
                <a:ea typeface="Helvetica Neue"/>
                <a:cs typeface="Helvetica Neue"/>
                <a:sym typeface="Helvetica Neue"/>
              </a:rPr>
              <a:t>”</a:t>
            </a:r>
            <a:r>
              <a:rPr lang="en-AU" sz="1400">
                <a:solidFill>
                  <a:srgbClr val="F99D26"/>
                </a:solidFill>
                <a:latin typeface="Helvetica Neue"/>
                <a:ea typeface="Helvetica Neue"/>
                <a:cs typeface="Helvetica Neue"/>
                <a:sym typeface="Helvetica Neue"/>
              </a:rPr>
              <a:t> </a:t>
            </a:r>
            <a:r>
              <a:rPr lang="en-AU" sz="1400">
                <a:solidFill>
                  <a:srgbClr val="002060"/>
                </a:solidFill>
                <a:latin typeface="Helvetica Neue"/>
                <a:ea typeface="Helvetica Neue"/>
                <a:cs typeface="Helvetica Neue"/>
                <a:sym typeface="Helvetica Neue"/>
              </a:rPr>
              <a:t>for the future management of SDG work.</a:t>
            </a:r>
            <a:endParaRPr sz="1400"/>
          </a:p>
          <a:p>
            <a:pPr indent="0" lvl="1" marL="119063" rtl="0" algn="l">
              <a:lnSpc>
                <a:spcPct val="100000"/>
              </a:lnSpc>
              <a:spcBef>
                <a:spcPts val="600"/>
              </a:spcBef>
              <a:spcAft>
                <a:spcPts val="0"/>
              </a:spcAft>
              <a:buClr>
                <a:srgbClr val="002060"/>
              </a:buClr>
              <a:buSzPts val="1600"/>
              <a:buNone/>
            </a:pPr>
            <a:r>
              <a:rPr b="1" lang="en-AU" sz="1400">
                <a:solidFill>
                  <a:srgbClr val="002060"/>
                </a:solidFill>
                <a:latin typeface="Helvetica Neue"/>
                <a:ea typeface="Helvetica Neue"/>
                <a:cs typeface="Helvetica Neue"/>
                <a:sym typeface="Helvetica Neue"/>
              </a:rPr>
              <a:t>Governance</a:t>
            </a:r>
            <a:r>
              <a:rPr lang="en-AU" sz="1400">
                <a:solidFill>
                  <a:srgbClr val="002060"/>
                </a:solidFill>
                <a:latin typeface="Helvetica Neue"/>
                <a:ea typeface="Helvetica Neue"/>
                <a:cs typeface="Helvetica Neue"/>
                <a:sym typeface="Helvetica Neue"/>
              </a:rPr>
              <a:t> </a:t>
            </a:r>
            <a:endParaRPr sz="1400">
              <a:solidFill>
                <a:srgbClr val="002060"/>
              </a:solidFill>
              <a:latin typeface="Helvetica Neue"/>
              <a:ea typeface="Helvetica Neue"/>
              <a:cs typeface="Helvetica Neue"/>
              <a:sym typeface="Helvetica Neue"/>
            </a:endParaRPr>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latin typeface="Helvetica Neue"/>
                <a:ea typeface="Helvetica Neue"/>
                <a:cs typeface="Helvetica Neue"/>
                <a:sym typeface="Helvetica Neue"/>
              </a:rPr>
              <a:t>The current SDG AHT would be dissolved. </a:t>
            </a:r>
            <a:endParaRPr sz="1400"/>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latin typeface="Helvetica Neue"/>
                <a:ea typeface="Helvetica Neue"/>
                <a:cs typeface="Helvetica Neue"/>
                <a:sym typeface="Helvetica Neue"/>
              </a:rPr>
              <a:t>The SEO would host and lead </a:t>
            </a:r>
            <a:r>
              <a:rPr lang="en-AU" sz="1400">
                <a:solidFill>
                  <a:srgbClr val="002060"/>
                </a:solidFill>
              </a:rPr>
              <a:t>the “</a:t>
            </a:r>
            <a:r>
              <a:rPr lang="en-AU" sz="1400">
                <a:solidFill>
                  <a:srgbClr val="002060"/>
                </a:solidFill>
                <a:latin typeface="Helvetica Neue"/>
                <a:ea typeface="Helvetica Neue"/>
                <a:cs typeface="Helvetica Neue"/>
                <a:sym typeface="Helvetica Neue"/>
              </a:rPr>
              <a:t>SDG Coordination” activiti</a:t>
            </a:r>
            <a:r>
              <a:rPr lang="en-AU" sz="1400">
                <a:solidFill>
                  <a:srgbClr val="002060"/>
                </a:solidFill>
              </a:rPr>
              <a:t>es</a:t>
            </a:r>
            <a:r>
              <a:rPr lang="en-AU" sz="1400">
                <a:solidFill>
                  <a:srgbClr val="002060"/>
                </a:solidFill>
                <a:latin typeface="Helvetica Neue"/>
                <a:ea typeface="Helvetica Neue"/>
                <a:cs typeface="Helvetica Neue"/>
                <a:sym typeface="Helvetica Neue"/>
              </a:rPr>
              <a:t>, with support from the SIT Team</a:t>
            </a:r>
            <a:r>
              <a:rPr lang="en-AU" sz="1400">
                <a:solidFill>
                  <a:srgbClr val="002060"/>
                </a:solidFill>
              </a:rPr>
              <a:t>, </a:t>
            </a:r>
            <a:r>
              <a:rPr lang="en-AU" sz="1400">
                <a:solidFill>
                  <a:srgbClr val="002060"/>
                </a:solidFill>
                <a:latin typeface="Helvetica Neue"/>
                <a:ea typeface="Helvetica Neue"/>
                <a:cs typeface="Helvetica Neue"/>
                <a:sym typeface="Helvetica Neue"/>
              </a:rPr>
              <a:t>the GEO EO4SDG representative,</a:t>
            </a:r>
            <a:r>
              <a:rPr lang="en-AU" sz="1400">
                <a:solidFill>
                  <a:srgbClr val="002060"/>
                </a:solidFill>
              </a:rPr>
              <a:t> and others  (total of ~5 max individuals). </a:t>
            </a:r>
            <a:endParaRPr sz="1400">
              <a:solidFill>
                <a:srgbClr val="002060"/>
              </a:solidFill>
            </a:endParaRPr>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rPr>
              <a:t>No changes should be needed to the SEO Terms of Reference as this leadership role is consistent with other SEO coordination and leadership efforts (e.g. Data Cube, CEOS Self Study). The sub-teams would continue as either a “self-organized team of experts” or “absorbed within a CEOS entity”. </a:t>
            </a:r>
            <a:endParaRPr sz="1400">
              <a:solidFill>
                <a:srgbClr val="002060"/>
              </a:solidFill>
            </a:endParaRPr>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rPr>
              <a:t>Governance &amp; strategic direction will be more explicitly developed by the Plenary, in particular around its relationship to GEO</a:t>
            </a:r>
            <a:endParaRPr sz="1400">
              <a:solidFill>
                <a:srgbClr val="002060"/>
              </a:solidFill>
            </a:endParaRPr>
          </a:p>
          <a:p>
            <a:pPr indent="0" lvl="0" marL="0" rtl="0" algn="l">
              <a:lnSpc>
                <a:spcPct val="100000"/>
              </a:lnSpc>
              <a:spcBef>
                <a:spcPts val="600"/>
              </a:spcBef>
              <a:spcAft>
                <a:spcPts val="0"/>
              </a:spcAft>
              <a:buClr>
                <a:srgbClr val="002060"/>
              </a:buClr>
              <a:buSzPts val="1600"/>
              <a:buNone/>
            </a:pPr>
            <a:r>
              <a:rPr b="1" lang="en-AU" sz="1400">
                <a:solidFill>
                  <a:srgbClr val="002060"/>
                </a:solidFill>
                <a:latin typeface="Helvetica Neue"/>
                <a:ea typeface="Helvetica Neue"/>
                <a:cs typeface="Helvetica Neue"/>
                <a:sym typeface="Helvetica Neue"/>
              </a:rPr>
              <a:t>Approach</a:t>
            </a:r>
            <a:r>
              <a:rPr lang="en-AU" sz="1400">
                <a:solidFill>
                  <a:srgbClr val="002060"/>
                </a:solidFill>
                <a:latin typeface="Helvetica Neue"/>
                <a:ea typeface="Helvetica Neue"/>
                <a:cs typeface="Helvetica Neue"/>
                <a:sym typeface="Helvetica Neue"/>
              </a:rPr>
              <a:t> </a:t>
            </a:r>
            <a:endParaRPr sz="1400">
              <a:solidFill>
                <a:srgbClr val="002060"/>
              </a:solidFill>
              <a:latin typeface="Helvetica Neue"/>
              <a:ea typeface="Helvetica Neue"/>
              <a:cs typeface="Helvetica Neue"/>
              <a:sym typeface="Helvetica Neue"/>
            </a:endParaRPr>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latin typeface="Helvetica Neue"/>
                <a:ea typeface="Helvetica Neue"/>
                <a:cs typeface="Helvetica Neue"/>
                <a:sym typeface="Helvetica Neue"/>
              </a:rPr>
              <a:t>The SEO will be the responsible CEOS entity for current and future SDG deliverables in the CEOS </a:t>
            </a:r>
            <a:r>
              <a:rPr lang="en-AU" sz="1400">
                <a:solidFill>
                  <a:srgbClr val="002060"/>
                </a:solidFill>
              </a:rPr>
              <a:t>work plan</a:t>
            </a:r>
            <a:r>
              <a:rPr lang="en-AU" sz="1400">
                <a:solidFill>
                  <a:srgbClr val="002060"/>
                </a:solidFill>
                <a:latin typeface="Helvetica Neue"/>
                <a:ea typeface="Helvetica Neue"/>
                <a:cs typeface="Helvetica Neue"/>
                <a:sym typeface="Helvetica Neue"/>
              </a:rPr>
              <a:t>. </a:t>
            </a:r>
            <a:endParaRPr sz="1400"/>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latin typeface="Helvetica Neue"/>
                <a:ea typeface="Helvetica Neue"/>
                <a:cs typeface="Helvetica Neue"/>
                <a:sym typeface="Helvetica Neue"/>
              </a:rPr>
              <a:t>Regular (e.g. monthly) meetings will be held with the ”SDG Coordination Group” to review deliverable status and discuss new internal or external requests. </a:t>
            </a:r>
            <a:endParaRPr sz="1400"/>
          </a:p>
          <a:p>
            <a:pPr indent="-279400" lvl="1" marL="404813" rtl="0" algn="l">
              <a:lnSpc>
                <a:spcPct val="100000"/>
              </a:lnSpc>
              <a:spcBef>
                <a:spcPts val="600"/>
              </a:spcBef>
              <a:spcAft>
                <a:spcPts val="0"/>
              </a:spcAft>
              <a:buClr>
                <a:srgbClr val="002060"/>
              </a:buClr>
              <a:buSzPts val="1300"/>
              <a:buFont typeface="Arial"/>
              <a:buChar char="•"/>
            </a:pPr>
            <a:r>
              <a:rPr lang="en-AU" sz="1400">
                <a:solidFill>
                  <a:srgbClr val="002060"/>
                </a:solidFill>
                <a:latin typeface="Helvetica Neue"/>
                <a:ea typeface="Helvetica Neue"/>
                <a:cs typeface="Helvetica Neue"/>
                <a:sym typeface="Helvetica Neue"/>
              </a:rPr>
              <a:t>The existing sub-teams, made of individuals from CEOS Agencies, CEOS entities (e.g. WGISS, LSI-VC, COAST) and GEO initiatives would still be responsible for completing the deliverables.  </a:t>
            </a:r>
            <a:endParaRPr sz="1900"/>
          </a:p>
          <a:p>
            <a:pPr indent="-196850" lvl="2" marL="862013" rtl="0" algn="l">
              <a:lnSpc>
                <a:spcPct val="100000"/>
              </a:lnSpc>
              <a:spcBef>
                <a:spcPts val="600"/>
              </a:spcBef>
              <a:spcAft>
                <a:spcPts val="0"/>
              </a:spcAft>
              <a:buClr>
                <a:srgbClr val="002060"/>
              </a:buClr>
              <a:buSzPts val="1400"/>
              <a:buFont typeface="Arial"/>
              <a:buNone/>
            </a:pPr>
            <a:r>
              <a:t/>
            </a:r>
            <a:endParaRPr/>
          </a:p>
          <a:p>
            <a:pPr indent="-54292" lvl="1" marL="119063" rtl="0" algn="l">
              <a:lnSpc>
                <a:spcPct val="100000"/>
              </a:lnSpc>
              <a:spcBef>
                <a:spcPts val="340"/>
              </a:spcBef>
              <a:spcAft>
                <a:spcPts val="0"/>
              </a:spcAft>
              <a:buClr>
                <a:srgbClr val="3B812F"/>
              </a:buClr>
              <a:buSzPts val="1020"/>
              <a:buNone/>
            </a:pPr>
            <a:r>
              <a:t/>
            </a:r>
            <a:endParaRPr b="1" sz="1700">
              <a:solidFill>
                <a:srgbClr val="000000"/>
              </a:solidFill>
              <a:latin typeface="Helvetica Neue"/>
              <a:ea typeface="Helvetica Neue"/>
              <a:cs typeface="Helvetica Neue"/>
              <a:sym typeface="Helvetica Neue"/>
            </a:endParaRPr>
          </a:p>
          <a:p>
            <a:pPr indent="-228600" lvl="0" marL="457200" marR="0" rtl="0" algn="l">
              <a:lnSpc>
                <a:spcPct val="100000"/>
              </a:lnSpc>
              <a:spcBef>
                <a:spcPts val="500"/>
              </a:spcBef>
              <a:spcAft>
                <a:spcPts val="0"/>
              </a:spcAft>
              <a:buClr>
                <a:srgbClr val="002569"/>
              </a:buClr>
              <a:buSzPts val="2000"/>
              <a:buFont typeface="Arial"/>
              <a:buNone/>
            </a:pPr>
            <a:r>
              <a:t/>
            </a:r>
            <a:endParaRPr sz="1700">
              <a:latin typeface="Helvetica Neue"/>
              <a:ea typeface="Helvetica Neue"/>
              <a:cs typeface="Helvetica Neue"/>
              <a:sym typeface="Helvetica Neue"/>
            </a:endParaRPr>
          </a:p>
        </p:txBody>
      </p:sp>
      <p:sp>
        <p:nvSpPr>
          <p:cNvPr id="211" name="Google Shape;211;p24"/>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SEO proposal </a:t>
            </a:r>
            <a:endParaRPr/>
          </a:p>
          <a:p>
            <a:pPr indent="-228600" lvl="0" marL="457200" marR="0" rtl="0" algn="ctr">
              <a:lnSpc>
                <a:spcPct val="100000"/>
              </a:lnSpc>
              <a:spcBef>
                <a:spcPts val="500"/>
              </a:spcBef>
              <a:spcAft>
                <a:spcPts val="0"/>
              </a:spcAft>
              <a:buClr>
                <a:schemeClr val="lt1"/>
              </a:buClr>
              <a:buSzPts val="2800"/>
              <a:buFont typeface="Arial"/>
              <a:buNone/>
            </a:pPr>
            <a:r>
              <a:rPr lang="en-AU"/>
              <a:t>(‘Federated approach’)</a:t>
            </a:r>
            <a:endParaRPr/>
          </a:p>
        </p:txBody>
      </p:sp>
      <p:sp>
        <p:nvSpPr>
          <p:cNvPr id="212" name="Google Shape;212;p24"/>
          <p:cNvSpPr/>
          <p:nvPr/>
        </p:nvSpPr>
        <p:spPr>
          <a:xfrm>
            <a:off x="7018205" y="1458882"/>
            <a:ext cx="2125795" cy="4971026"/>
          </a:xfrm>
          <a:prstGeom prst="roundRect">
            <a:avLst>
              <a:gd fmla="val 16667" name="adj"/>
            </a:avLst>
          </a:prstGeom>
          <a:noFill/>
          <a:ln cap="flat" cmpd="sng" w="19050">
            <a:solidFill>
              <a:srgbClr val="92D050"/>
            </a:solidFill>
            <a:prstDash val="solid"/>
            <a:round/>
            <a:headEnd len="sm" w="sm" type="none"/>
            <a:tailEnd len="sm" w="sm" type="none"/>
          </a:ln>
        </p:spPr>
        <p:txBody>
          <a:bodyPr anchorCtr="0" anchor="t" bIns="45700" lIns="0" spcFirstLastPara="1" rIns="0" wrap="square" tIns="45700">
            <a:spAutoFit/>
          </a:bodyPr>
          <a:lstStyle/>
          <a:p>
            <a:pPr indent="0" lvl="1" marL="119063" marR="0" rtl="0" algn="l">
              <a:lnSpc>
                <a:spcPct val="100000"/>
              </a:lnSpc>
              <a:spcBef>
                <a:spcPts val="0"/>
              </a:spcBef>
              <a:spcAft>
                <a:spcPts val="0"/>
              </a:spcAft>
              <a:buClr>
                <a:srgbClr val="000000"/>
              </a:buClr>
              <a:buSzPts val="1500"/>
              <a:buFont typeface="Arial"/>
              <a:buNone/>
            </a:pPr>
            <a:r>
              <a:rPr b="1" i="0" lang="en-AU" sz="1500" u="none" cap="none" strike="noStrike">
                <a:solidFill>
                  <a:srgbClr val="002060"/>
                </a:solidFill>
                <a:latin typeface="Helvetica Neue"/>
                <a:ea typeface="Helvetica Neue"/>
                <a:cs typeface="Helvetica Neue"/>
                <a:sym typeface="Helvetica Neue"/>
              </a:rPr>
              <a:t>Expectations</a:t>
            </a:r>
            <a:r>
              <a:rPr b="0" i="0" lang="en-AU" sz="1500" u="none" cap="none" strike="noStrike">
                <a:solidFill>
                  <a:srgbClr val="002060"/>
                </a:solidFill>
                <a:latin typeface="Helvetica Neue"/>
                <a:ea typeface="Helvetica Neue"/>
                <a:cs typeface="Helvetica Neue"/>
                <a:sym typeface="Helvetica Neue"/>
              </a:rPr>
              <a:t> </a:t>
            </a:r>
            <a:endParaRPr b="0" i="0" sz="1500" u="none" cap="none" strike="noStrike">
              <a:solidFill>
                <a:srgbClr val="002060"/>
              </a:solidFill>
              <a:latin typeface="Helvetica Neue"/>
              <a:ea typeface="Helvetica Neue"/>
              <a:cs typeface="Helvetica Neue"/>
              <a:sym typeface="Helvetica Neue"/>
            </a:endParaRPr>
          </a:p>
          <a:p>
            <a:pPr indent="0" lvl="1" marL="119063" marR="0" rtl="0" algn="l">
              <a:lnSpc>
                <a:spcPct val="100000"/>
              </a:lnSpc>
              <a:spcBef>
                <a:spcPts val="280"/>
              </a:spcBef>
              <a:spcAft>
                <a:spcPts val="0"/>
              </a:spcAft>
              <a:buClr>
                <a:srgbClr val="000000"/>
              </a:buClr>
              <a:buSzPts val="1400"/>
              <a:buFont typeface="Arial"/>
              <a:buNone/>
            </a:pPr>
            <a:r>
              <a:rPr b="0" i="0" lang="en-AU" sz="1400" u="none" cap="none" strike="noStrike">
                <a:solidFill>
                  <a:srgbClr val="002060"/>
                </a:solidFill>
                <a:latin typeface="Helvetica Neue"/>
                <a:ea typeface="Helvetica Neue"/>
                <a:cs typeface="Helvetica Neue"/>
                <a:sym typeface="Helvetica Neue"/>
              </a:rPr>
              <a:t>The SEO provides an overall “coordination” effort with the support of the SIT Team and the GEO EO4SDG representative. </a:t>
            </a:r>
            <a:endParaRPr b="0" i="0" sz="1400" u="none" cap="none" strike="noStrike">
              <a:solidFill>
                <a:srgbClr val="000000"/>
              </a:solidFill>
              <a:latin typeface="Arial"/>
              <a:ea typeface="Arial"/>
              <a:cs typeface="Arial"/>
              <a:sym typeface="Arial"/>
            </a:endParaRPr>
          </a:p>
          <a:p>
            <a:pPr indent="0" lvl="1" marL="119063" marR="0" rtl="0" algn="l">
              <a:lnSpc>
                <a:spcPct val="100000"/>
              </a:lnSpc>
              <a:spcBef>
                <a:spcPts val="280"/>
              </a:spcBef>
              <a:spcAft>
                <a:spcPts val="0"/>
              </a:spcAft>
              <a:buClr>
                <a:srgbClr val="000000"/>
              </a:buClr>
              <a:buSzPts val="1400"/>
              <a:buFont typeface="Arial"/>
              <a:buNone/>
            </a:pPr>
            <a:r>
              <a:rPr b="0" i="0" lang="en-AU" sz="1400" u="none" cap="none" strike="noStrike">
                <a:solidFill>
                  <a:srgbClr val="002060"/>
                </a:solidFill>
                <a:latin typeface="Helvetica Neue"/>
                <a:ea typeface="Helvetica Neue"/>
                <a:cs typeface="Helvetica Neue"/>
                <a:sym typeface="Helvetica Neue"/>
              </a:rPr>
              <a:t>The SEO would ensure the deliverable is lead and resourced, but the SEO does </a:t>
            </a:r>
            <a:r>
              <a:rPr b="0" i="0" lang="en-AU" sz="1400" u="none" cap="none" strike="noStrike">
                <a:solidFill>
                  <a:srgbClr val="FF0000"/>
                </a:solidFill>
                <a:latin typeface="Helvetica Neue"/>
                <a:ea typeface="Helvetica Neue"/>
                <a:cs typeface="Helvetica Neue"/>
                <a:sym typeface="Helvetica Neue"/>
              </a:rPr>
              <a:t>NOT</a:t>
            </a:r>
            <a:r>
              <a:rPr b="0" i="0" lang="en-AU" sz="1400" u="none" cap="none" strike="noStrike">
                <a:solidFill>
                  <a:srgbClr val="002060"/>
                </a:solidFill>
                <a:latin typeface="Helvetica Neue"/>
                <a:ea typeface="Helvetica Neue"/>
                <a:cs typeface="Helvetica Neue"/>
                <a:sym typeface="Helvetica Neue"/>
              </a:rPr>
              <a:t> lead or resource the work. </a:t>
            </a:r>
            <a:endParaRPr/>
          </a:p>
          <a:p>
            <a:pPr indent="0" lvl="1" marL="119063"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1" marL="119063" marR="0" rtl="0" algn="l">
              <a:lnSpc>
                <a:spcPct val="100000"/>
              </a:lnSpc>
              <a:spcBef>
                <a:spcPts val="280"/>
              </a:spcBef>
              <a:spcAft>
                <a:spcPts val="0"/>
              </a:spcAft>
              <a:buClr>
                <a:srgbClr val="000000"/>
              </a:buClr>
              <a:buSzPts val="1400"/>
              <a:buFont typeface="Arial"/>
              <a:buNone/>
            </a:pPr>
            <a:r>
              <a:rPr b="0" i="0" lang="en-AU" sz="1400" u="none" cap="none" strike="noStrike">
                <a:solidFill>
                  <a:srgbClr val="002060"/>
                </a:solidFill>
                <a:latin typeface="Helvetica Neue"/>
                <a:ea typeface="Helvetica Neue"/>
                <a:cs typeface="Helvetica Neue"/>
                <a:sym typeface="Helvetica Neue"/>
              </a:rPr>
              <a:t>If more effort and scope are needed in the future, there would always be a path toward an SDG Working Group if proposed by CEOS Agencies.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cxnSp>
        <p:nvCxnSpPr>
          <p:cNvPr id="217" name="Google Shape;217;p25"/>
          <p:cNvCxnSpPr>
            <a:stCxn id="218" idx="3"/>
            <a:endCxn id="219" idx="1"/>
          </p:cNvCxnSpPr>
          <p:nvPr/>
        </p:nvCxnSpPr>
        <p:spPr>
          <a:xfrm flipH="1" rot="10800000">
            <a:off x="6042151" y="3568598"/>
            <a:ext cx="309300" cy="5100"/>
          </a:xfrm>
          <a:prstGeom prst="straightConnector1">
            <a:avLst/>
          </a:prstGeom>
          <a:noFill/>
          <a:ln cap="flat" cmpd="sng" w="9525">
            <a:solidFill>
              <a:srgbClr val="A6CE37"/>
            </a:solidFill>
            <a:prstDash val="solid"/>
            <a:round/>
            <a:headEnd len="sm" w="sm" type="none"/>
            <a:tailEnd len="sm" w="sm" type="none"/>
          </a:ln>
        </p:spPr>
      </p:cxnSp>
      <p:cxnSp>
        <p:nvCxnSpPr>
          <p:cNvPr id="220" name="Google Shape;220;p25"/>
          <p:cNvCxnSpPr>
            <a:stCxn id="218" idx="3"/>
            <a:endCxn id="221" idx="1"/>
          </p:cNvCxnSpPr>
          <p:nvPr/>
        </p:nvCxnSpPr>
        <p:spPr>
          <a:xfrm flipH="1" rot="10800000">
            <a:off x="6042151" y="2493698"/>
            <a:ext cx="275700" cy="1080000"/>
          </a:xfrm>
          <a:prstGeom prst="straightConnector1">
            <a:avLst/>
          </a:prstGeom>
          <a:noFill/>
          <a:ln cap="flat" cmpd="sng" w="9525">
            <a:solidFill>
              <a:srgbClr val="A6CE37"/>
            </a:solidFill>
            <a:prstDash val="solid"/>
            <a:round/>
            <a:headEnd len="sm" w="sm" type="none"/>
            <a:tailEnd len="sm" w="sm" type="none"/>
          </a:ln>
        </p:spPr>
      </p:cxnSp>
      <p:sp>
        <p:nvSpPr>
          <p:cNvPr id="218" name="Google Shape;218;p25"/>
          <p:cNvSpPr/>
          <p:nvPr/>
        </p:nvSpPr>
        <p:spPr>
          <a:xfrm>
            <a:off x="3089555" y="1817229"/>
            <a:ext cx="2952596" cy="3512939"/>
          </a:xfrm>
          <a:prstGeom prst="roundRect">
            <a:avLst>
              <a:gd fmla="val 16667" name="adj"/>
            </a:avLst>
          </a:prstGeom>
          <a:solidFill>
            <a:srgbClr val="EAF1DD"/>
          </a:solidFill>
          <a:ln cap="flat" cmpd="sng" w="9525">
            <a:solidFill>
              <a:srgbClr val="A6CE37"/>
            </a:solidFill>
            <a:prstDash val="solid"/>
            <a:round/>
            <a:headEnd len="sm" w="sm" type="none"/>
            <a:tailEnd len="sm" w="sm" type="none"/>
          </a:ln>
        </p:spPr>
        <p:txBody>
          <a:bodyPr anchorCtr="0" anchor="t" bIns="45700" lIns="91425" spcFirstLastPara="1" rIns="91425" wrap="square" tIns="45700">
            <a:spAutoFit/>
          </a:bodyPr>
          <a:lstStyle/>
          <a:p>
            <a:pPr indent="-138113" lvl="0" marL="138113" marR="0" rtl="0" algn="l">
              <a:lnSpc>
                <a:spcPct val="100000"/>
              </a:lnSpc>
              <a:spcBef>
                <a:spcPts val="0"/>
              </a:spcBef>
              <a:spcAft>
                <a:spcPts val="0"/>
              </a:spcAft>
              <a:buClr>
                <a:srgbClr val="000000"/>
              </a:buClr>
              <a:buSzPts val="1200"/>
              <a:buFont typeface="Arial"/>
              <a:buChar char="•"/>
            </a:pPr>
            <a:r>
              <a:rPr b="0" i="0" lang="en-AU" sz="1200" u="none" cap="none" strike="noStrike">
                <a:solidFill>
                  <a:srgbClr val="000000"/>
                </a:solidFill>
                <a:latin typeface="Helvetica Neue"/>
                <a:ea typeface="Helvetica Neue"/>
                <a:cs typeface="Helvetica Neue"/>
                <a:sym typeface="Helvetica Neue"/>
              </a:rPr>
              <a:t>Team includes SEO (lead), SIT-Chair Rep, Member of GEO EO4SDG, others (TBD)</a:t>
            </a:r>
            <a:endParaRPr b="0" i="0" sz="1400" u="none" cap="none" strike="noStrike">
              <a:solidFill>
                <a:srgbClr val="000000"/>
              </a:solidFill>
              <a:latin typeface="Arial"/>
              <a:ea typeface="Arial"/>
              <a:cs typeface="Arial"/>
              <a:sym typeface="Arial"/>
            </a:endParaRPr>
          </a:p>
          <a:p>
            <a:pPr indent="-138113" lvl="0" marL="138113" marR="0" rtl="0" algn="l">
              <a:lnSpc>
                <a:spcPct val="100000"/>
              </a:lnSpc>
              <a:spcBef>
                <a:spcPts val="0"/>
              </a:spcBef>
              <a:spcAft>
                <a:spcPts val="0"/>
              </a:spcAft>
              <a:buClr>
                <a:srgbClr val="000000"/>
              </a:buClr>
              <a:buSzPts val="1200"/>
              <a:buFont typeface="Arial"/>
              <a:buChar char="•"/>
            </a:pPr>
            <a:r>
              <a:rPr b="0" i="0" lang="en-AU" sz="1200" u="none" cap="none" strike="noStrike">
                <a:solidFill>
                  <a:srgbClr val="000000"/>
                </a:solidFill>
                <a:latin typeface="Helvetica Neue"/>
                <a:ea typeface="Helvetica Neue"/>
                <a:cs typeface="Helvetica Neue"/>
                <a:sym typeface="Helvetica Neue"/>
              </a:rPr>
              <a:t>Supports </a:t>
            </a:r>
            <a:r>
              <a:rPr b="1" i="0" lang="en-AU" sz="1200" u="none" cap="none" strike="noStrike">
                <a:solidFill>
                  <a:srgbClr val="000000"/>
                </a:solidFill>
                <a:latin typeface="Helvetica Neue"/>
                <a:ea typeface="Helvetica Neue"/>
                <a:cs typeface="Helvetica Neue"/>
                <a:sym typeface="Helvetica Neue"/>
              </a:rPr>
              <a:t>internal-CEOS</a:t>
            </a:r>
            <a:r>
              <a:rPr b="0" i="0" lang="en-AU" sz="1200" u="none" cap="none" strike="noStrike">
                <a:solidFill>
                  <a:srgbClr val="000000"/>
                </a:solidFill>
                <a:latin typeface="Helvetica Neue"/>
                <a:ea typeface="Helvetica Neue"/>
                <a:cs typeface="Helvetica Neue"/>
                <a:sym typeface="Helvetica Neue"/>
              </a:rPr>
              <a:t> communication, reporting, sharing, and issue resolution</a:t>
            </a:r>
            <a:endParaRPr b="0" i="0" sz="1400" u="none" cap="none" strike="noStrike">
              <a:solidFill>
                <a:srgbClr val="000000"/>
              </a:solidFill>
              <a:latin typeface="Arial"/>
              <a:ea typeface="Arial"/>
              <a:cs typeface="Arial"/>
              <a:sym typeface="Arial"/>
            </a:endParaRPr>
          </a:p>
          <a:p>
            <a:pPr indent="-126205" lvl="0" marL="126205" marR="0" rtl="0" algn="l">
              <a:lnSpc>
                <a:spcPct val="100000"/>
              </a:lnSpc>
              <a:spcBef>
                <a:spcPts val="0"/>
              </a:spcBef>
              <a:spcAft>
                <a:spcPts val="0"/>
              </a:spcAft>
              <a:buClr>
                <a:srgbClr val="000000"/>
              </a:buClr>
              <a:buSzPts val="1200"/>
              <a:buFont typeface="Arial"/>
              <a:buChar char="•"/>
            </a:pPr>
            <a:r>
              <a:rPr b="0" i="0" lang="en-AU" sz="1200" u="none" cap="none" strike="noStrike">
                <a:solidFill>
                  <a:srgbClr val="000000"/>
                </a:solidFill>
                <a:latin typeface="Helvetica Neue"/>
                <a:ea typeface="Helvetica Neue"/>
                <a:cs typeface="Helvetica Neue"/>
                <a:sym typeface="Helvetica Neue"/>
              </a:rPr>
              <a:t>Supports </a:t>
            </a:r>
            <a:r>
              <a:rPr b="1" i="0" lang="en-AU" sz="1200" u="none" cap="none" strike="noStrike">
                <a:solidFill>
                  <a:srgbClr val="000000"/>
                </a:solidFill>
                <a:latin typeface="Helvetica Neue"/>
                <a:ea typeface="Helvetica Neue"/>
                <a:cs typeface="Helvetica Neue"/>
                <a:sym typeface="Helvetica Neue"/>
              </a:rPr>
              <a:t>external-CEOS</a:t>
            </a:r>
            <a:r>
              <a:rPr b="0" i="0" lang="en-AU" sz="1200" u="none" cap="none" strike="noStrike">
                <a:solidFill>
                  <a:srgbClr val="000000"/>
                </a:solidFill>
                <a:latin typeface="Helvetica Neue"/>
                <a:ea typeface="Helvetica Neue"/>
                <a:cs typeface="Helvetica Neue"/>
                <a:sym typeface="Helvetica Neue"/>
              </a:rPr>
              <a:t> communication, reporting, and assessment of SDG-specific activities and pending needs</a:t>
            </a:r>
            <a:endParaRPr b="0" i="0" sz="1400" u="none" cap="none" strike="noStrike">
              <a:solidFill>
                <a:srgbClr val="000000"/>
              </a:solidFill>
              <a:latin typeface="Arial"/>
              <a:ea typeface="Arial"/>
              <a:cs typeface="Arial"/>
              <a:sym typeface="Arial"/>
            </a:endParaRPr>
          </a:p>
          <a:p>
            <a:pPr indent="-126205" lvl="0" marL="126205" marR="0" rtl="0" algn="l">
              <a:lnSpc>
                <a:spcPct val="100000"/>
              </a:lnSpc>
              <a:spcBef>
                <a:spcPts val="0"/>
              </a:spcBef>
              <a:spcAft>
                <a:spcPts val="0"/>
              </a:spcAft>
              <a:buClr>
                <a:srgbClr val="000000"/>
              </a:buClr>
              <a:buSzPts val="1200"/>
              <a:buFont typeface="Arial"/>
              <a:buChar char="•"/>
            </a:pPr>
            <a:r>
              <a:rPr b="0" i="0" lang="en-AU" sz="1200" u="none" cap="none" strike="noStrike">
                <a:solidFill>
                  <a:srgbClr val="000000"/>
                </a:solidFill>
                <a:latin typeface="Helvetica Neue"/>
                <a:ea typeface="Helvetica Neue"/>
                <a:cs typeface="Helvetica Neue"/>
                <a:sym typeface="Helvetica Neue"/>
              </a:rPr>
              <a:t>Tracks progress on </a:t>
            </a:r>
            <a:r>
              <a:rPr b="1" i="0" lang="en-AU" sz="1200" u="none" cap="none" strike="noStrike">
                <a:solidFill>
                  <a:srgbClr val="000000"/>
                </a:solidFill>
                <a:latin typeface="Helvetica Neue"/>
                <a:ea typeface="Helvetica Neue"/>
                <a:cs typeface="Helvetica Neue"/>
                <a:sym typeface="Helvetica Neue"/>
              </a:rPr>
              <a:t>CEOS Workplan </a:t>
            </a:r>
            <a:r>
              <a:rPr b="0" i="0" lang="en-AU" sz="1200" u="none" cap="none" strike="noStrike">
                <a:solidFill>
                  <a:srgbClr val="000000"/>
                </a:solidFill>
                <a:latin typeface="Helvetica Neue"/>
                <a:ea typeface="Helvetica Neue"/>
                <a:cs typeface="Helvetica Neue"/>
                <a:sym typeface="Helvetica Neue"/>
              </a:rPr>
              <a:t>deliverables related to SDGs</a:t>
            </a:r>
            <a:endParaRPr b="0" i="0" sz="1400" u="none" cap="none" strike="noStrike">
              <a:solidFill>
                <a:srgbClr val="000000"/>
              </a:solidFill>
              <a:latin typeface="Arial"/>
              <a:ea typeface="Arial"/>
              <a:cs typeface="Arial"/>
              <a:sym typeface="Arial"/>
            </a:endParaRPr>
          </a:p>
          <a:p>
            <a:pPr indent="-126205" lvl="0" marL="126205" marR="0" rtl="0" algn="l">
              <a:lnSpc>
                <a:spcPct val="100000"/>
              </a:lnSpc>
              <a:spcBef>
                <a:spcPts val="0"/>
              </a:spcBef>
              <a:spcAft>
                <a:spcPts val="0"/>
              </a:spcAft>
              <a:buClr>
                <a:srgbClr val="000000"/>
              </a:buClr>
              <a:buSzPts val="1200"/>
              <a:buFont typeface="Arial"/>
              <a:buChar char="•"/>
            </a:pPr>
            <a:r>
              <a:rPr b="0" i="0" lang="en-AU" sz="1200" u="none" cap="none" strike="noStrike">
                <a:solidFill>
                  <a:srgbClr val="000000"/>
                </a:solidFill>
                <a:latin typeface="Helvetica Neue"/>
                <a:ea typeface="Helvetica Neue"/>
                <a:cs typeface="Helvetica Neue"/>
                <a:sym typeface="Helvetica Neue"/>
              </a:rPr>
              <a:t>Supports assessment of </a:t>
            </a:r>
            <a:r>
              <a:rPr b="1" i="0" lang="en-AU" sz="1200" u="none" cap="none" strike="noStrike">
                <a:solidFill>
                  <a:srgbClr val="000000"/>
                </a:solidFill>
                <a:latin typeface="Helvetica Neue"/>
                <a:ea typeface="Helvetica Neue"/>
                <a:cs typeface="Helvetica Neue"/>
                <a:sym typeface="Helvetica Neue"/>
              </a:rPr>
              <a:t>external requests </a:t>
            </a:r>
            <a:r>
              <a:rPr b="0" i="0" lang="en-AU" sz="1200" u="none" cap="none" strike="noStrike">
                <a:solidFill>
                  <a:srgbClr val="000000"/>
                </a:solidFill>
                <a:latin typeface="Helvetica Neue"/>
                <a:ea typeface="Helvetica Neue"/>
                <a:cs typeface="Helvetica Neue"/>
                <a:sym typeface="Helvetica Neue"/>
              </a:rPr>
              <a:t>and works with internal CEOS entities on accepted commitments</a:t>
            </a:r>
            <a:endParaRPr b="0" i="0" sz="1400" u="none" cap="none" strike="noStrike">
              <a:solidFill>
                <a:srgbClr val="000000"/>
              </a:solidFill>
              <a:latin typeface="Arial"/>
              <a:ea typeface="Arial"/>
              <a:cs typeface="Arial"/>
              <a:sym typeface="Arial"/>
            </a:endParaRPr>
          </a:p>
        </p:txBody>
      </p:sp>
      <p:sp>
        <p:nvSpPr>
          <p:cNvPr id="222" name="Google Shape;222;p25"/>
          <p:cNvSpPr txBox="1"/>
          <p:nvPr/>
        </p:nvSpPr>
        <p:spPr>
          <a:xfrm>
            <a:off x="6430361" y="4129935"/>
            <a:ext cx="1173079"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AU" sz="1500" u="none" cap="none" strike="noStrike">
                <a:solidFill>
                  <a:srgbClr val="FF0000"/>
                </a:solidFill>
                <a:latin typeface="Helvetica Neue"/>
                <a:ea typeface="Helvetica Neue"/>
                <a:cs typeface="Helvetica Neue"/>
                <a:sym typeface="Helvetica Neue"/>
              </a:rPr>
              <a:t>COAST</a:t>
            </a:r>
            <a:endParaRPr b="1" i="0" sz="1050" u="none" cap="none" strike="noStrike">
              <a:solidFill>
                <a:srgbClr val="FF0000"/>
              </a:solidFill>
              <a:latin typeface="Helvetica Neue"/>
              <a:ea typeface="Helvetica Neue"/>
              <a:cs typeface="Helvetica Neue"/>
              <a:sym typeface="Helvetica Neue"/>
            </a:endParaRPr>
          </a:p>
        </p:txBody>
      </p:sp>
      <p:pic>
        <p:nvPicPr>
          <p:cNvPr descr="Two Way Arrow Images, Stock Photos &amp; Vectors | Shutterstock" id="223" name="Google Shape;223;p25"/>
          <p:cNvPicPr preferRelativeResize="0"/>
          <p:nvPr/>
        </p:nvPicPr>
        <p:blipFill rotWithShape="1">
          <a:blip r:embed="rId3">
            <a:alphaModFix/>
          </a:blip>
          <a:srcRect b="26427" l="19646" r="19645" t="26143"/>
          <a:stretch/>
        </p:blipFill>
        <p:spPr>
          <a:xfrm>
            <a:off x="7368442" y="4418788"/>
            <a:ext cx="400203" cy="245760"/>
          </a:xfrm>
          <a:prstGeom prst="rect">
            <a:avLst/>
          </a:prstGeom>
          <a:noFill/>
          <a:ln>
            <a:noFill/>
          </a:ln>
        </p:spPr>
      </p:pic>
      <p:sp>
        <p:nvSpPr>
          <p:cNvPr id="224" name="Google Shape;224;p25"/>
          <p:cNvSpPr txBox="1"/>
          <p:nvPr/>
        </p:nvSpPr>
        <p:spPr>
          <a:xfrm>
            <a:off x="114631" y="5269286"/>
            <a:ext cx="4462766" cy="1477328"/>
          </a:xfrm>
          <a:prstGeom prst="rect">
            <a:avLst/>
          </a:prstGeom>
          <a:noFill/>
          <a:ln>
            <a:noFill/>
          </a:ln>
        </p:spPr>
        <p:txBody>
          <a:bodyPr anchorCtr="0" anchor="t" bIns="45700" lIns="91425" spcFirstLastPara="1" rIns="91425" wrap="square" tIns="45700">
            <a:spAutoFit/>
          </a:bodyPr>
          <a:lstStyle/>
          <a:p>
            <a:pPr indent="-1071563" lvl="0" marL="1071563" marR="0" rtl="0" algn="l">
              <a:lnSpc>
                <a:spcPct val="100000"/>
              </a:lnSpc>
              <a:spcBef>
                <a:spcPts val="0"/>
              </a:spcBef>
              <a:spcAft>
                <a:spcPts val="0"/>
              </a:spcAft>
              <a:buClr>
                <a:srgbClr val="000000"/>
              </a:buClr>
              <a:buSzPts val="1500"/>
              <a:buFont typeface="Arial"/>
              <a:buNone/>
            </a:pPr>
            <a:r>
              <a:rPr b="1" i="0" lang="en-AU" sz="1500" u="none" cap="none" strike="noStrike">
                <a:solidFill>
                  <a:srgbClr val="002060"/>
                </a:solidFill>
                <a:latin typeface="Helvetica Neue"/>
                <a:ea typeface="Helvetica Neue"/>
                <a:cs typeface="Helvetica Neue"/>
                <a:sym typeface="Helvetica Neue"/>
              </a:rPr>
              <a:t>Internally:</a:t>
            </a:r>
            <a:r>
              <a:rPr b="0" i="0" lang="en-AU" sz="1500" u="none" cap="none" strike="noStrike">
                <a:solidFill>
                  <a:srgbClr val="00206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rgbClr val="002060"/>
                </a:solidFill>
                <a:latin typeface="Helvetica Neue"/>
                <a:ea typeface="Helvetica Neue"/>
                <a:cs typeface="Helvetica Neue"/>
                <a:sym typeface="Helvetica Neue"/>
              </a:rPr>
              <a:t>The SDG Coordination Team shares information and confers with CEOS entities to facilitate a federated approach and supports the assessment of new work requests and tracks progress of the associated deliverables in the CEOS Work Plan.</a:t>
            </a:r>
            <a:endParaRPr b="0" i="0" sz="1400" u="none" cap="none" strike="noStrike">
              <a:solidFill>
                <a:srgbClr val="000000"/>
              </a:solidFill>
              <a:latin typeface="Arial"/>
              <a:ea typeface="Arial"/>
              <a:cs typeface="Arial"/>
              <a:sym typeface="Arial"/>
            </a:endParaRPr>
          </a:p>
        </p:txBody>
      </p:sp>
      <p:sp>
        <p:nvSpPr>
          <p:cNvPr id="225" name="Google Shape;225;p25"/>
          <p:cNvSpPr txBox="1"/>
          <p:nvPr/>
        </p:nvSpPr>
        <p:spPr>
          <a:xfrm>
            <a:off x="1870112" y="2018478"/>
            <a:ext cx="831233" cy="5656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AU" sz="1500" u="none" cap="none" strike="noStrike">
                <a:solidFill>
                  <a:srgbClr val="000000"/>
                </a:solidFill>
                <a:latin typeface="Helvetica Neue"/>
                <a:ea typeface="Helvetica Neue"/>
                <a:cs typeface="Helvetica Neue"/>
                <a:sym typeface="Helvetica Neue"/>
              </a:rPr>
              <a:t>LSI VC</a:t>
            </a:r>
            <a:br>
              <a:rPr b="1" i="0" lang="en-AU" sz="1500" u="none" cap="none" strike="noStrike">
                <a:solidFill>
                  <a:srgbClr val="000000"/>
                </a:solidFill>
                <a:latin typeface="Helvetica Neue"/>
                <a:ea typeface="Helvetica Neue"/>
                <a:cs typeface="Helvetica Neue"/>
                <a:sym typeface="Helvetica Neue"/>
              </a:rPr>
            </a:br>
            <a:r>
              <a:rPr b="1" i="0" lang="en-AU" sz="788" u="none" cap="none" strike="noStrike">
                <a:solidFill>
                  <a:srgbClr val="000000"/>
                </a:solidFill>
                <a:latin typeface="Helvetica Neue"/>
                <a:ea typeface="Helvetica Neue"/>
                <a:cs typeface="Helvetica Neue"/>
                <a:sym typeface="Helvetica Neue"/>
              </a:rPr>
              <a:t>(GFOI Subgroup)</a:t>
            </a:r>
            <a:endParaRPr b="1" i="0" sz="1050" u="none" cap="none" strike="noStrike">
              <a:solidFill>
                <a:srgbClr val="000000"/>
              </a:solidFill>
              <a:latin typeface="Helvetica Neue"/>
              <a:ea typeface="Helvetica Neue"/>
              <a:cs typeface="Helvetica Neue"/>
              <a:sym typeface="Helvetica Neue"/>
            </a:endParaRPr>
          </a:p>
        </p:txBody>
      </p:sp>
      <p:pic>
        <p:nvPicPr>
          <p:cNvPr descr="Image result for geo blue planet" id="226" name="Google Shape;226;p25"/>
          <p:cNvPicPr preferRelativeResize="0"/>
          <p:nvPr/>
        </p:nvPicPr>
        <p:blipFill rotWithShape="1">
          <a:blip r:embed="rId4">
            <a:alphaModFix/>
          </a:blip>
          <a:srcRect b="0" l="0" r="0" t="0"/>
          <a:stretch/>
        </p:blipFill>
        <p:spPr>
          <a:xfrm>
            <a:off x="7862598" y="4343937"/>
            <a:ext cx="514032" cy="346972"/>
          </a:xfrm>
          <a:prstGeom prst="rect">
            <a:avLst/>
          </a:prstGeom>
          <a:noFill/>
          <a:ln>
            <a:noFill/>
          </a:ln>
        </p:spPr>
      </p:pic>
      <p:pic>
        <p:nvPicPr>
          <p:cNvPr id="227" name="Google Shape;227;p25"/>
          <p:cNvPicPr preferRelativeResize="0"/>
          <p:nvPr/>
        </p:nvPicPr>
        <p:blipFill rotWithShape="1">
          <a:blip r:embed="rId5">
            <a:alphaModFix/>
          </a:blip>
          <a:srcRect b="0" l="0" r="0" t="0"/>
          <a:stretch/>
        </p:blipFill>
        <p:spPr>
          <a:xfrm>
            <a:off x="8594610" y="4344217"/>
            <a:ext cx="445770" cy="445770"/>
          </a:xfrm>
          <a:prstGeom prst="rect">
            <a:avLst/>
          </a:prstGeom>
          <a:noFill/>
          <a:ln>
            <a:noFill/>
          </a:ln>
          <a:effectLst>
            <a:outerShdw blurRad="50800" rotWithShape="0" algn="bl" dir="18900000" dist="38100">
              <a:srgbClr val="000000">
                <a:alpha val="40000"/>
              </a:srgbClr>
            </a:outerShdw>
          </a:effectLst>
        </p:spPr>
      </p:pic>
      <p:pic>
        <p:nvPicPr>
          <p:cNvPr descr="Goal 6 | Department of Economic and Social Affairs" id="228" name="Google Shape;228;p25"/>
          <p:cNvPicPr preferRelativeResize="0"/>
          <p:nvPr/>
        </p:nvPicPr>
        <p:blipFill rotWithShape="1">
          <a:blip r:embed="rId6">
            <a:alphaModFix/>
          </a:blip>
          <a:srcRect b="0" l="0" r="0" t="0"/>
          <a:stretch/>
        </p:blipFill>
        <p:spPr>
          <a:xfrm>
            <a:off x="8594610" y="2169128"/>
            <a:ext cx="445770" cy="445770"/>
          </a:xfrm>
          <a:prstGeom prst="rect">
            <a:avLst/>
          </a:prstGeom>
          <a:noFill/>
          <a:ln>
            <a:noFill/>
          </a:ln>
          <a:effectLst>
            <a:outerShdw blurRad="50800" rotWithShape="0" algn="bl" dir="18900000" dist="38100">
              <a:srgbClr val="000000">
                <a:alpha val="40000"/>
              </a:srgbClr>
            </a:outerShdw>
          </a:effectLst>
        </p:spPr>
      </p:pic>
      <p:pic>
        <p:nvPicPr>
          <p:cNvPr descr="Goal 11 | Department of Economic and Social Affairs" id="229" name="Google Shape;229;p25"/>
          <p:cNvPicPr preferRelativeResize="0"/>
          <p:nvPr/>
        </p:nvPicPr>
        <p:blipFill rotWithShape="1">
          <a:blip r:embed="rId7">
            <a:alphaModFix/>
          </a:blip>
          <a:srcRect b="0" l="0" r="0" t="0"/>
          <a:stretch/>
        </p:blipFill>
        <p:spPr>
          <a:xfrm>
            <a:off x="8594610" y="3360744"/>
            <a:ext cx="445770" cy="445770"/>
          </a:xfrm>
          <a:prstGeom prst="rect">
            <a:avLst/>
          </a:prstGeom>
          <a:noFill/>
          <a:ln>
            <a:noFill/>
          </a:ln>
          <a:effectLst>
            <a:outerShdw blurRad="50800" rotWithShape="0" algn="bl" dir="18900000" dist="38100">
              <a:srgbClr val="000000">
                <a:alpha val="40000"/>
              </a:srgbClr>
            </a:outerShdw>
          </a:effectLst>
        </p:spPr>
      </p:pic>
      <p:pic>
        <p:nvPicPr>
          <p:cNvPr descr="Image result for land degradation neutrality geo" id="230" name="Google Shape;230;p25"/>
          <p:cNvPicPr preferRelativeResize="0"/>
          <p:nvPr/>
        </p:nvPicPr>
        <p:blipFill rotWithShape="1">
          <a:blip r:embed="rId8">
            <a:alphaModFix/>
          </a:blip>
          <a:srcRect b="0" l="0" r="0" t="0"/>
          <a:stretch/>
        </p:blipFill>
        <p:spPr>
          <a:xfrm>
            <a:off x="654144" y="2758776"/>
            <a:ext cx="1000441" cy="315634"/>
          </a:xfrm>
          <a:prstGeom prst="rect">
            <a:avLst/>
          </a:prstGeom>
          <a:noFill/>
          <a:ln>
            <a:noFill/>
          </a:ln>
        </p:spPr>
      </p:pic>
      <p:pic>
        <p:nvPicPr>
          <p:cNvPr descr="Image result for goal 2 sdg" id="231" name="Google Shape;231;p25"/>
          <p:cNvPicPr preferRelativeResize="0"/>
          <p:nvPr/>
        </p:nvPicPr>
        <p:blipFill rotWithShape="1">
          <a:blip r:embed="rId9">
            <a:alphaModFix/>
          </a:blip>
          <a:srcRect b="1071" l="0" r="48297" t="0"/>
          <a:stretch/>
        </p:blipFill>
        <p:spPr>
          <a:xfrm>
            <a:off x="87624" y="3933738"/>
            <a:ext cx="499107" cy="474561"/>
          </a:xfrm>
          <a:prstGeom prst="rect">
            <a:avLst/>
          </a:prstGeom>
          <a:noFill/>
          <a:ln>
            <a:noFill/>
          </a:ln>
          <a:effectLst>
            <a:outerShdw blurRad="50800" rotWithShape="0" algn="bl" dir="18900000" dist="38100">
              <a:srgbClr val="000000">
                <a:alpha val="40000"/>
              </a:srgbClr>
            </a:outerShdw>
          </a:effectLst>
        </p:spPr>
      </p:pic>
      <p:pic>
        <p:nvPicPr>
          <p:cNvPr descr="Two Way Arrow Images, Stock Photos &amp; Vectors | Shutterstock" id="232" name="Google Shape;232;p25"/>
          <p:cNvPicPr preferRelativeResize="0"/>
          <p:nvPr/>
        </p:nvPicPr>
        <p:blipFill rotWithShape="1">
          <a:blip r:embed="rId3">
            <a:alphaModFix/>
          </a:blip>
          <a:srcRect b="26427" l="19646" r="19645" t="26143"/>
          <a:stretch/>
        </p:blipFill>
        <p:spPr>
          <a:xfrm>
            <a:off x="1507048" y="4183244"/>
            <a:ext cx="400203" cy="245760"/>
          </a:xfrm>
          <a:prstGeom prst="rect">
            <a:avLst/>
          </a:prstGeom>
          <a:noFill/>
          <a:ln>
            <a:noFill/>
          </a:ln>
        </p:spPr>
      </p:pic>
      <p:pic>
        <p:nvPicPr>
          <p:cNvPr descr="Two Way Arrow Images, Stock Photos &amp; Vectors | Shutterstock" id="233" name="Google Shape;233;p25"/>
          <p:cNvPicPr preferRelativeResize="0"/>
          <p:nvPr/>
        </p:nvPicPr>
        <p:blipFill rotWithShape="1">
          <a:blip r:embed="rId3">
            <a:alphaModFix/>
          </a:blip>
          <a:srcRect b="26427" l="19646" r="19645" t="26143"/>
          <a:stretch/>
        </p:blipFill>
        <p:spPr>
          <a:xfrm>
            <a:off x="7339319" y="3511119"/>
            <a:ext cx="400203" cy="245760"/>
          </a:xfrm>
          <a:prstGeom prst="rect">
            <a:avLst/>
          </a:prstGeom>
          <a:noFill/>
          <a:ln>
            <a:noFill/>
          </a:ln>
        </p:spPr>
      </p:pic>
      <p:pic>
        <p:nvPicPr>
          <p:cNvPr descr="Two Way Arrow Images, Stock Photos &amp; Vectors | Shutterstock" id="234" name="Google Shape;234;p25"/>
          <p:cNvPicPr preferRelativeResize="0"/>
          <p:nvPr/>
        </p:nvPicPr>
        <p:blipFill rotWithShape="1">
          <a:blip r:embed="rId3">
            <a:alphaModFix/>
          </a:blip>
          <a:srcRect b="26427" l="19646" r="19645" t="26143"/>
          <a:stretch/>
        </p:blipFill>
        <p:spPr>
          <a:xfrm>
            <a:off x="7213198" y="2355883"/>
            <a:ext cx="400203" cy="245760"/>
          </a:xfrm>
          <a:prstGeom prst="rect">
            <a:avLst/>
          </a:prstGeom>
          <a:noFill/>
          <a:ln>
            <a:noFill/>
          </a:ln>
        </p:spPr>
      </p:pic>
      <p:pic>
        <p:nvPicPr>
          <p:cNvPr descr="Image result for geoglam logo" id="235" name="Google Shape;235;p25"/>
          <p:cNvPicPr preferRelativeResize="0"/>
          <p:nvPr/>
        </p:nvPicPr>
        <p:blipFill rotWithShape="1">
          <a:blip r:embed="rId10">
            <a:alphaModFix/>
          </a:blip>
          <a:srcRect b="0" l="0" r="0" t="0"/>
          <a:stretch/>
        </p:blipFill>
        <p:spPr>
          <a:xfrm>
            <a:off x="630638" y="4178130"/>
            <a:ext cx="817354" cy="250847"/>
          </a:xfrm>
          <a:prstGeom prst="rect">
            <a:avLst/>
          </a:prstGeom>
          <a:noFill/>
          <a:ln>
            <a:noFill/>
          </a:ln>
        </p:spPr>
      </p:pic>
      <p:pic>
        <p:nvPicPr>
          <p:cNvPr descr="Image result for geoglows logo" id="236" name="Google Shape;236;p25"/>
          <p:cNvPicPr preferRelativeResize="0"/>
          <p:nvPr/>
        </p:nvPicPr>
        <p:blipFill rotWithShape="1">
          <a:blip r:embed="rId11">
            <a:alphaModFix/>
          </a:blip>
          <a:srcRect b="0" l="0" r="0" t="0"/>
          <a:stretch/>
        </p:blipFill>
        <p:spPr>
          <a:xfrm>
            <a:off x="7500177" y="2125203"/>
            <a:ext cx="960529" cy="245760"/>
          </a:xfrm>
          <a:prstGeom prst="rect">
            <a:avLst/>
          </a:prstGeom>
          <a:noFill/>
          <a:ln>
            <a:noFill/>
          </a:ln>
        </p:spPr>
      </p:pic>
      <p:sp>
        <p:nvSpPr>
          <p:cNvPr id="237" name="Google Shape;237;p25"/>
          <p:cNvSpPr txBox="1"/>
          <p:nvPr/>
        </p:nvSpPr>
        <p:spPr>
          <a:xfrm>
            <a:off x="7495890" y="3355775"/>
            <a:ext cx="7426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AU" sz="1500" u="none" cap="none" strike="noStrike">
                <a:solidFill>
                  <a:srgbClr val="000000"/>
                </a:solidFill>
                <a:latin typeface="Helvetica Neue"/>
                <a:ea typeface="Helvetica Neue"/>
                <a:cs typeface="Helvetica Neue"/>
                <a:sym typeface="Helvetica Neue"/>
              </a:rPr>
              <a:t>HPI</a:t>
            </a:r>
            <a:br>
              <a:rPr b="1" i="0" lang="en-AU" sz="1500" u="none" cap="none" strike="noStrike">
                <a:solidFill>
                  <a:srgbClr val="000000"/>
                </a:solidFill>
                <a:latin typeface="Helvetica Neue"/>
                <a:ea typeface="Helvetica Neue"/>
                <a:cs typeface="Helvetica Neue"/>
                <a:sym typeface="Helvetica Neue"/>
              </a:rPr>
            </a:br>
            <a:r>
              <a:rPr b="1" i="0" lang="en-AU" sz="1500" u="none" cap="none" strike="noStrike">
                <a:solidFill>
                  <a:srgbClr val="000000"/>
                </a:solidFill>
                <a:latin typeface="Helvetica Neue"/>
                <a:ea typeface="Helvetica Neue"/>
                <a:cs typeface="Helvetica Neue"/>
                <a:sym typeface="Helvetica Neue"/>
              </a:rPr>
              <a:t>GUOI</a:t>
            </a:r>
            <a:endParaRPr b="0" i="0" sz="1400" u="none" cap="none" strike="noStrike">
              <a:solidFill>
                <a:srgbClr val="000000"/>
              </a:solidFill>
              <a:latin typeface="Arial"/>
              <a:ea typeface="Arial"/>
              <a:cs typeface="Arial"/>
              <a:sym typeface="Arial"/>
            </a:endParaRPr>
          </a:p>
        </p:txBody>
      </p:sp>
      <p:pic>
        <p:nvPicPr>
          <p:cNvPr descr="Image result for un habitat logo" id="238" name="Google Shape;238;p25"/>
          <p:cNvPicPr preferRelativeResize="0"/>
          <p:nvPr/>
        </p:nvPicPr>
        <p:blipFill rotWithShape="1">
          <a:blip r:embed="rId12">
            <a:alphaModFix/>
          </a:blip>
          <a:srcRect b="0" l="0" r="0" t="0"/>
          <a:stretch/>
        </p:blipFill>
        <p:spPr>
          <a:xfrm>
            <a:off x="8130942" y="3416886"/>
            <a:ext cx="492920" cy="369690"/>
          </a:xfrm>
          <a:prstGeom prst="rect">
            <a:avLst/>
          </a:prstGeom>
          <a:noFill/>
          <a:ln>
            <a:noFill/>
          </a:ln>
        </p:spPr>
      </p:pic>
      <p:pic>
        <p:nvPicPr>
          <p:cNvPr descr="Image result for un ldn land degradation logo" id="239" name="Google Shape;239;p25"/>
          <p:cNvPicPr preferRelativeResize="0"/>
          <p:nvPr/>
        </p:nvPicPr>
        <p:blipFill rotWithShape="1">
          <a:blip r:embed="rId13">
            <a:alphaModFix/>
          </a:blip>
          <a:srcRect b="21501" l="0" r="0" t="21149"/>
          <a:stretch/>
        </p:blipFill>
        <p:spPr>
          <a:xfrm>
            <a:off x="643409" y="2363834"/>
            <a:ext cx="988567" cy="328820"/>
          </a:xfrm>
          <a:prstGeom prst="rect">
            <a:avLst/>
          </a:prstGeom>
          <a:noFill/>
          <a:ln>
            <a:noFill/>
          </a:ln>
        </p:spPr>
      </p:pic>
      <p:sp>
        <p:nvSpPr>
          <p:cNvPr id="240" name="Google Shape;240;p25"/>
          <p:cNvSpPr txBox="1"/>
          <p:nvPr/>
        </p:nvSpPr>
        <p:spPr>
          <a:xfrm>
            <a:off x="1680343" y="190630"/>
            <a:ext cx="6161813" cy="776816"/>
          </a:xfrm>
          <a:prstGeom prst="rect">
            <a:avLst/>
          </a:prstGeom>
          <a:noFill/>
          <a:ln>
            <a:noFill/>
          </a:ln>
        </p:spPr>
        <p:txBody>
          <a:bodyPr anchorCtr="0" anchor="ctr" bIns="0" lIns="0" spcFirstLastPara="1" rIns="0" wrap="square" tIns="0">
            <a:spAutoFit/>
          </a:bodyPr>
          <a:lstStyle/>
          <a:p>
            <a:pPr indent="0" lvl="0" marL="0" marR="0" rtl="0" algn="ctr">
              <a:lnSpc>
                <a:spcPct val="90000"/>
              </a:lnSpc>
              <a:spcBef>
                <a:spcPts val="0"/>
              </a:spcBef>
              <a:spcAft>
                <a:spcPts val="0"/>
              </a:spcAft>
              <a:buClr>
                <a:srgbClr val="000000"/>
              </a:buClr>
              <a:buSzPts val="2800"/>
              <a:buFont typeface="Arial"/>
              <a:buNone/>
            </a:pPr>
            <a:r>
              <a:rPr b="1" i="0" lang="en-AU" sz="2800" u="none" cap="none" strike="noStrike">
                <a:solidFill>
                  <a:schemeClr val="lt1"/>
                </a:solidFill>
                <a:latin typeface="Helvetica Neue"/>
                <a:ea typeface="Helvetica Neue"/>
                <a:cs typeface="Helvetica Neue"/>
                <a:sym typeface="Helvetica Neue"/>
              </a:rPr>
              <a:t>A Federated option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i="0" lang="en-AU" sz="2800" u="none" cap="none" strike="noStrike">
                <a:solidFill>
                  <a:schemeClr val="lt1"/>
                </a:solidFill>
                <a:latin typeface="Helvetica Neue"/>
                <a:ea typeface="Helvetica Neue"/>
                <a:cs typeface="Helvetica Neue"/>
                <a:sym typeface="Helvetica Neue"/>
              </a:rPr>
              <a:t>for the CEOS SDG AHT</a:t>
            </a:r>
            <a:endParaRPr b="0" i="0" sz="1400" u="none" cap="none" strike="noStrike">
              <a:solidFill>
                <a:srgbClr val="000000"/>
              </a:solidFill>
              <a:latin typeface="Arial"/>
              <a:ea typeface="Arial"/>
              <a:cs typeface="Arial"/>
              <a:sym typeface="Arial"/>
            </a:endParaRPr>
          </a:p>
        </p:txBody>
      </p:sp>
      <p:sp>
        <p:nvSpPr>
          <p:cNvPr id="241" name="Google Shape;241;p25"/>
          <p:cNvSpPr/>
          <p:nvPr/>
        </p:nvSpPr>
        <p:spPr>
          <a:xfrm>
            <a:off x="3125570" y="1272814"/>
            <a:ext cx="2752990" cy="612934"/>
          </a:xfrm>
          <a:prstGeom prst="roundRect">
            <a:avLst>
              <a:gd fmla="val 16667" name="adj"/>
            </a:avLst>
          </a:prstGeom>
          <a:solidFill>
            <a:srgbClr val="002060"/>
          </a:solidFill>
          <a:ln cap="flat" cmpd="sng" w="28575">
            <a:solidFill>
              <a:srgbClr val="A6CE37"/>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AU" sz="1500" u="none" cap="none" strike="noStrike">
                <a:solidFill>
                  <a:schemeClr val="lt1"/>
                </a:solidFill>
                <a:latin typeface="Helvetica Neue"/>
                <a:ea typeface="Helvetica Neue"/>
                <a:cs typeface="Helvetica Neue"/>
                <a:sym typeface="Helvetica Neue"/>
              </a:rPr>
              <a:t>CEOS SDG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AU" sz="1500" u="none" cap="none" strike="noStrike">
                <a:solidFill>
                  <a:schemeClr val="lt1"/>
                </a:solidFill>
                <a:latin typeface="Helvetica Neue"/>
                <a:ea typeface="Helvetica Neue"/>
                <a:cs typeface="Helvetica Neue"/>
                <a:sym typeface="Helvetica Neue"/>
              </a:rPr>
              <a:t>Coordination Team</a:t>
            </a:r>
            <a:endParaRPr b="0" i="0" sz="1400" u="none" cap="none" strike="noStrike">
              <a:solidFill>
                <a:srgbClr val="000000"/>
              </a:solidFill>
              <a:latin typeface="Arial"/>
              <a:ea typeface="Arial"/>
              <a:cs typeface="Arial"/>
              <a:sym typeface="Arial"/>
            </a:endParaRPr>
          </a:p>
        </p:txBody>
      </p:sp>
      <p:sp>
        <p:nvSpPr>
          <p:cNvPr id="242" name="Google Shape;242;p25"/>
          <p:cNvSpPr txBox="1"/>
          <p:nvPr/>
        </p:nvSpPr>
        <p:spPr>
          <a:xfrm>
            <a:off x="1826081" y="2661161"/>
            <a:ext cx="987771" cy="41549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SDG 15.3.1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Helvetica Neue"/>
                <a:ea typeface="Helvetica Neue"/>
                <a:cs typeface="Helvetica Neue"/>
                <a:sym typeface="Helvetica Neue"/>
              </a:rPr>
              <a:t>Sub-Team</a:t>
            </a:r>
            <a:endParaRPr b="0" i="0" sz="1400" u="none" cap="none" strike="noStrike">
              <a:solidFill>
                <a:srgbClr val="000000"/>
              </a:solidFill>
              <a:latin typeface="Arial"/>
              <a:ea typeface="Arial"/>
              <a:cs typeface="Arial"/>
              <a:sym typeface="Arial"/>
            </a:endParaRPr>
          </a:p>
        </p:txBody>
      </p:sp>
      <p:pic>
        <p:nvPicPr>
          <p:cNvPr descr="Two Way Arrow Images, Stock Photos &amp; Vectors | Shutterstock" id="243" name="Google Shape;243;p25"/>
          <p:cNvPicPr preferRelativeResize="0"/>
          <p:nvPr/>
        </p:nvPicPr>
        <p:blipFill rotWithShape="1">
          <a:blip r:embed="rId3">
            <a:alphaModFix/>
          </a:blip>
          <a:srcRect b="26427" l="19646" r="19645" t="26143"/>
          <a:stretch/>
        </p:blipFill>
        <p:spPr>
          <a:xfrm>
            <a:off x="1448487" y="2627033"/>
            <a:ext cx="400203" cy="245760"/>
          </a:xfrm>
          <a:prstGeom prst="rect">
            <a:avLst/>
          </a:prstGeom>
          <a:noFill/>
          <a:ln>
            <a:noFill/>
          </a:ln>
        </p:spPr>
      </p:pic>
      <p:sp>
        <p:nvSpPr>
          <p:cNvPr id="221" name="Google Shape;221;p25"/>
          <p:cNvSpPr txBox="1"/>
          <p:nvPr/>
        </p:nvSpPr>
        <p:spPr>
          <a:xfrm>
            <a:off x="6317854" y="2286078"/>
            <a:ext cx="902811" cy="41549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SDG 6.6.1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Helvetica Neue"/>
                <a:ea typeface="Helvetica Neue"/>
                <a:cs typeface="Helvetica Neue"/>
                <a:sym typeface="Helvetica Neue"/>
              </a:rPr>
              <a:t>Sub-Team</a:t>
            </a:r>
            <a:endParaRPr b="0" i="0" sz="1400" u="none" cap="none" strike="noStrike">
              <a:solidFill>
                <a:srgbClr val="000000"/>
              </a:solidFill>
              <a:latin typeface="Arial"/>
              <a:ea typeface="Arial"/>
              <a:cs typeface="Arial"/>
              <a:sym typeface="Arial"/>
            </a:endParaRPr>
          </a:p>
        </p:txBody>
      </p:sp>
      <p:sp>
        <p:nvSpPr>
          <p:cNvPr id="219" name="Google Shape;219;p25"/>
          <p:cNvSpPr txBox="1"/>
          <p:nvPr/>
        </p:nvSpPr>
        <p:spPr>
          <a:xfrm>
            <a:off x="6351548" y="3360744"/>
            <a:ext cx="987771" cy="415498"/>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SDG 11.3.1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Helvetica Neue"/>
                <a:ea typeface="Helvetica Neue"/>
                <a:cs typeface="Helvetica Neue"/>
                <a:sym typeface="Helvetica Neue"/>
              </a:rPr>
              <a:t>Sub-Team</a:t>
            </a:r>
            <a:endParaRPr b="0" i="0" sz="1400" u="none" cap="none" strike="noStrike">
              <a:solidFill>
                <a:srgbClr val="000000"/>
              </a:solidFill>
              <a:latin typeface="Arial"/>
              <a:ea typeface="Arial"/>
              <a:cs typeface="Arial"/>
              <a:sym typeface="Arial"/>
            </a:endParaRPr>
          </a:p>
        </p:txBody>
      </p:sp>
      <p:sp>
        <p:nvSpPr>
          <p:cNvPr id="244" name="Google Shape;244;p25"/>
          <p:cNvSpPr txBox="1"/>
          <p:nvPr/>
        </p:nvSpPr>
        <p:spPr>
          <a:xfrm>
            <a:off x="6369175" y="4408301"/>
            <a:ext cx="970200" cy="10158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SDG 14.1.1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Sub-team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already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in COAST</a:t>
            </a:r>
            <a:endParaRPr b="0" i="0" sz="1400" u="none" cap="none" strike="noStrike">
              <a:solidFill>
                <a:srgbClr val="000000"/>
              </a:solidFill>
              <a:latin typeface="Arial"/>
              <a:ea typeface="Arial"/>
              <a:cs typeface="Arial"/>
              <a:sym typeface="Arial"/>
            </a:endParaRPr>
          </a:p>
        </p:txBody>
      </p:sp>
      <p:sp>
        <p:nvSpPr>
          <p:cNvPr id="245" name="Google Shape;245;p25"/>
          <p:cNvSpPr txBox="1"/>
          <p:nvPr/>
        </p:nvSpPr>
        <p:spPr>
          <a:xfrm>
            <a:off x="1918081" y="3974605"/>
            <a:ext cx="803770" cy="738664"/>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Helvetica Neue"/>
                <a:ea typeface="Helvetica Neue"/>
                <a:cs typeface="Helvetica Neue"/>
                <a:sym typeface="Helvetica Neue"/>
              </a:rPr>
              <a:t>SDG 2.4.1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AU" sz="900" u="none" cap="none" strike="noStrike">
                <a:solidFill>
                  <a:srgbClr val="FF0000"/>
                </a:solidFill>
                <a:latin typeface="Helvetica Neue"/>
                <a:ea typeface="Helvetica Neue"/>
                <a:cs typeface="Helvetica Neue"/>
                <a:sym typeface="Helvetica Neue"/>
              </a:rPr>
              <a:t>No SDG Sub-Team</a:t>
            </a:r>
            <a:endParaRPr b="0" i="0" sz="1400" u="none" cap="none" strike="noStrike">
              <a:solidFill>
                <a:srgbClr val="000000"/>
              </a:solidFill>
              <a:latin typeface="Arial"/>
              <a:ea typeface="Arial"/>
              <a:cs typeface="Arial"/>
              <a:sym typeface="Arial"/>
            </a:endParaRPr>
          </a:p>
        </p:txBody>
      </p:sp>
      <p:sp>
        <p:nvSpPr>
          <p:cNvPr id="246" name="Google Shape;246;p25"/>
          <p:cNvSpPr/>
          <p:nvPr/>
        </p:nvSpPr>
        <p:spPr>
          <a:xfrm>
            <a:off x="102542" y="2506824"/>
            <a:ext cx="499200" cy="495900"/>
          </a:xfrm>
          <a:prstGeom prst="rect">
            <a:avLst/>
          </a:prstGeom>
          <a:blipFill rotWithShape="1">
            <a:blip r:embed="rId14">
              <a:alphaModFix/>
            </a:blip>
            <a:stretch>
              <a:fillRect b="0" l="0" r="0" t="0"/>
            </a:stretch>
          </a:blipFill>
          <a:ln>
            <a:noFill/>
          </a:ln>
          <a:effectLst>
            <a:outerShdw blurRad="50800" rotWithShape="0" algn="bl" dir="18900000" dist="38100">
              <a:srgbClr val="000000">
                <a:alpha val="40000"/>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Helvetica Neue"/>
              <a:ea typeface="Helvetica Neue"/>
              <a:cs typeface="Helvetica Neue"/>
              <a:sym typeface="Helvetica Neue"/>
            </a:endParaRPr>
          </a:p>
        </p:txBody>
      </p:sp>
      <p:cxnSp>
        <p:nvCxnSpPr>
          <p:cNvPr id="247" name="Google Shape;247;p25"/>
          <p:cNvCxnSpPr>
            <a:stCxn id="218" idx="3"/>
            <a:endCxn id="244" idx="1"/>
          </p:cNvCxnSpPr>
          <p:nvPr/>
        </p:nvCxnSpPr>
        <p:spPr>
          <a:xfrm>
            <a:off x="6042151" y="3573698"/>
            <a:ext cx="327000" cy="1342500"/>
          </a:xfrm>
          <a:prstGeom prst="straightConnector1">
            <a:avLst/>
          </a:prstGeom>
          <a:noFill/>
          <a:ln cap="flat" cmpd="sng" w="9525">
            <a:solidFill>
              <a:srgbClr val="A6CE37"/>
            </a:solidFill>
            <a:prstDash val="solid"/>
            <a:round/>
            <a:headEnd len="sm" w="sm" type="none"/>
            <a:tailEnd len="sm" w="sm" type="none"/>
          </a:ln>
        </p:spPr>
      </p:cxnSp>
      <p:cxnSp>
        <p:nvCxnSpPr>
          <p:cNvPr id="248" name="Google Shape;248;p25"/>
          <p:cNvCxnSpPr>
            <a:stCxn id="245" idx="0"/>
            <a:endCxn id="218" idx="1"/>
          </p:cNvCxnSpPr>
          <p:nvPr/>
        </p:nvCxnSpPr>
        <p:spPr>
          <a:xfrm flipH="1" rot="10800000">
            <a:off x="2319966" y="3573805"/>
            <a:ext cx="769500" cy="400800"/>
          </a:xfrm>
          <a:prstGeom prst="straightConnector1">
            <a:avLst/>
          </a:prstGeom>
          <a:noFill/>
          <a:ln cap="flat" cmpd="sng" w="9525">
            <a:solidFill>
              <a:srgbClr val="A6CE37"/>
            </a:solidFill>
            <a:prstDash val="solid"/>
            <a:round/>
            <a:headEnd len="sm" w="sm" type="none"/>
            <a:tailEnd len="sm" w="sm" type="none"/>
          </a:ln>
        </p:spPr>
      </p:cxnSp>
      <p:cxnSp>
        <p:nvCxnSpPr>
          <p:cNvPr id="249" name="Google Shape;249;p25"/>
          <p:cNvCxnSpPr>
            <a:stCxn id="218" idx="1"/>
            <a:endCxn id="242" idx="2"/>
          </p:cNvCxnSpPr>
          <p:nvPr/>
        </p:nvCxnSpPr>
        <p:spPr>
          <a:xfrm rot="10800000">
            <a:off x="2320055" y="3076598"/>
            <a:ext cx="769500" cy="497100"/>
          </a:xfrm>
          <a:prstGeom prst="straightConnector1">
            <a:avLst/>
          </a:prstGeom>
          <a:noFill/>
          <a:ln cap="flat" cmpd="sng" w="9525">
            <a:solidFill>
              <a:srgbClr val="A6CE37"/>
            </a:solidFill>
            <a:prstDash val="solid"/>
            <a:round/>
            <a:headEnd len="sm" w="sm" type="none"/>
            <a:tailEnd len="sm" w="sm" type="none"/>
          </a:ln>
        </p:spPr>
      </p:cxnSp>
      <p:pic>
        <p:nvPicPr>
          <p:cNvPr descr="GEO AquaWatch Webinar: Development of analysis ready data streams for water  quality monitoring — Earth Observation Australia" id="250" name="Google Shape;250;p25"/>
          <p:cNvPicPr preferRelativeResize="0"/>
          <p:nvPr/>
        </p:nvPicPr>
        <p:blipFill rotWithShape="1">
          <a:blip r:embed="rId15">
            <a:alphaModFix/>
          </a:blip>
          <a:srcRect b="0" l="0" r="0" t="0"/>
          <a:stretch/>
        </p:blipFill>
        <p:spPr>
          <a:xfrm>
            <a:off x="7585282" y="2350164"/>
            <a:ext cx="778806" cy="397961"/>
          </a:xfrm>
          <a:prstGeom prst="rect">
            <a:avLst/>
          </a:prstGeom>
          <a:noFill/>
          <a:ln>
            <a:noFill/>
          </a:ln>
        </p:spPr>
      </p:pic>
      <p:pic>
        <p:nvPicPr>
          <p:cNvPr id="251" name="Google Shape;251;p25"/>
          <p:cNvPicPr preferRelativeResize="0"/>
          <p:nvPr/>
        </p:nvPicPr>
        <p:blipFill rotWithShape="1">
          <a:blip r:embed="rId16">
            <a:alphaModFix/>
          </a:blip>
          <a:srcRect b="0" l="0" r="0" t="0"/>
          <a:stretch/>
        </p:blipFill>
        <p:spPr>
          <a:xfrm>
            <a:off x="5901788" y="1254496"/>
            <a:ext cx="1409102" cy="557203"/>
          </a:xfrm>
          <a:prstGeom prst="rect">
            <a:avLst/>
          </a:prstGeom>
          <a:noFill/>
          <a:ln>
            <a:noFill/>
          </a:ln>
        </p:spPr>
      </p:pic>
      <p:pic>
        <p:nvPicPr>
          <p:cNvPr id="252" name="Google Shape;252;p25"/>
          <p:cNvPicPr preferRelativeResize="0"/>
          <p:nvPr/>
        </p:nvPicPr>
        <p:blipFill rotWithShape="1">
          <a:blip r:embed="rId17">
            <a:alphaModFix/>
          </a:blip>
          <a:srcRect b="30578" l="13157" r="13156" t="0"/>
          <a:stretch/>
        </p:blipFill>
        <p:spPr>
          <a:xfrm>
            <a:off x="7366292" y="1294675"/>
            <a:ext cx="482308" cy="454408"/>
          </a:xfrm>
          <a:prstGeom prst="rect">
            <a:avLst/>
          </a:prstGeom>
          <a:noFill/>
          <a:ln>
            <a:noFill/>
          </a:ln>
        </p:spPr>
      </p:pic>
      <p:sp>
        <p:nvSpPr>
          <p:cNvPr id="253" name="Google Shape;253;p25"/>
          <p:cNvSpPr txBox="1"/>
          <p:nvPr/>
        </p:nvSpPr>
        <p:spPr>
          <a:xfrm>
            <a:off x="4674477" y="5361497"/>
            <a:ext cx="4549538" cy="1384995"/>
          </a:xfrm>
          <a:prstGeom prst="rect">
            <a:avLst/>
          </a:prstGeom>
          <a:noFill/>
          <a:ln>
            <a:noFill/>
          </a:ln>
        </p:spPr>
        <p:txBody>
          <a:bodyPr anchorCtr="0" anchor="t" bIns="45700" lIns="91425" spcFirstLastPara="1" rIns="91425" wrap="square" tIns="45700">
            <a:spAutoFit/>
          </a:bodyPr>
          <a:lstStyle/>
          <a:p>
            <a:pPr indent="-1071563" lvl="0" marL="1071563" marR="0" rtl="0" algn="l">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Externally:</a:t>
            </a:r>
            <a:r>
              <a:rPr b="0" i="0" lang="en-AU" sz="1400" u="none" cap="none" strike="noStrike">
                <a:solidFill>
                  <a:srgbClr val="00206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2060"/>
                </a:solidFill>
                <a:latin typeface="Helvetica Neue"/>
                <a:ea typeface="Helvetica Neue"/>
                <a:cs typeface="Helvetica Neue"/>
                <a:sym typeface="Helvetica Neue"/>
              </a:rPr>
              <a:t>The SDG Coordination Team, WGs, VCs, and AHTs, work directly with respective GEO Flagships and initiatives and relevant outside groups (e.g., U.N. Custodian Agencies) on SDG-specific activities that CEOS entities have resources and capacity to support.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6"/>
          <p:cNvSpPr txBox="1"/>
          <p:nvPr>
            <p:ph type="title"/>
          </p:nvPr>
        </p:nvSpPr>
        <p:spPr>
          <a:xfrm>
            <a:off x="1785259" y="301287"/>
            <a:ext cx="6847113" cy="52322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SzPts val="1400"/>
              <a:buNone/>
            </a:pPr>
            <a:r>
              <a:rPr b="1" lang="en-AU" sz="2800">
                <a:solidFill>
                  <a:schemeClr val="lt1"/>
                </a:solidFill>
                <a:latin typeface="Helvetica Neue"/>
                <a:ea typeface="Helvetica Neue"/>
                <a:cs typeface="Helvetica Neue"/>
                <a:sym typeface="Helvetica Neue"/>
              </a:rPr>
              <a:t>Connections to other CEOS groups</a:t>
            </a:r>
            <a:endParaRPr sz="2800">
              <a:solidFill>
                <a:schemeClr val="lt1"/>
              </a:solidFill>
              <a:latin typeface="Helvetica Neue"/>
              <a:ea typeface="Helvetica Neue"/>
              <a:cs typeface="Helvetica Neue"/>
              <a:sym typeface="Helvetica Neue"/>
            </a:endParaRPr>
          </a:p>
        </p:txBody>
      </p:sp>
      <p:sp>
        <p:nvSpPr>
          <p:cNvPr id="261" name="Google Shape;261;p26"/>
          <p:cNvSpPr/>
          <p:nvPr/>
        </p:nvSpPr>
        <p:spPr>
          <a:xfrm>
            <a:off x="4457700" y="3314700"/>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2569"/>
              </a:solidFill>
              <a:latin typeface="Arial"/>
              <a:ea typeface="Arial"/>
              <a:cs typeface="Arial"/>
              <a:sym typeface="Arial"/>
            </a:endParaRPr>
          </a:p>
        </p:txBody>
      </p:sp>
      <p:sp>
        <p:nvSpPr>
          <p:cNvPr id="262" name="Google Shape;262;p26"/>
          <p:cNvSpPr txBox="1"/>
          <p:nvPr/>
        </p:nvSpPr>
        <p:spPr>
          <a:xfrm>
            <a:off x="114300" y="1290125"/>
            <a:ext cx="8896800" cy="5328600"/>
          </a:xfrm>
          <a:prstGeom prst="rect">
            <a:avLst/>
          </a:prstGeom>
          <a:noFill/>
          <a:ln>
            <a:noFill/>
          </a:ln>
        </p:spPr>
        <p:txBody>
          <a:bodyPr anchorCtr="0" anchor="t" bIns="34275" lIns="68575" spcFirstLastPara="1" rIns="68575" wrap="square" tIns="34275">
            <a:noAutofit/>
          </a:bodyPr>
          <a:lstStyle/>
          <a:p>
            <a:pPr indent="0" lvl="1" marL="89297" marR="0" rtl="0" algn="l">
              <a:lnSpc>
                <a:spcPct val="100000"/>
              </a:lnSpc>
              <a:spcBef>
                <a:spcPts val="0"/>
              </a:spcBef>
              <a:spcAft>
                <a:spcPts val="0"/>
              </a:spcAft>
              <a:buClr>
                <a:srgbClr val="000000"/>
              </a:buClr>
              <a:buSzPts val="1800"/>
              <a:buFont typeface="Arial"/>
              <a:buNone/>
            </a:pPr>
            <a:r>
              <a:rPr b="0" i="0" lang="en-AU" sz="1700" u="none" cap="none" strike="noStrike">
                <a:solidFill>
                  <a:srgbClr val="002060"/>
                </a:solidFill>
                <a:latin typeface="Helvetica Neue"/>
                <a:ea typeface="Helvetica Neue"/>
                <a:cs typeface="Helvetica Neue"/>
                <a:sym typeface="Helvetica Neue"/>
              </a:rPr>
              <a:t>Discussions were held with both LSI-VC and COAST concerning the proposed SDG federated option. Both groups support the proposal, but it was agreed further discussion is needed to define detailed roles and responsibilities.</a:t>
            </a:r>
            <a:endParaRPr b="0" i="0" sz="1700" u="none" cap="none" strike="noStrike">
              <a:solidFill>
                <a:srgbClr val="002060"/>
              </a:solidFill>
              <a:latin typeface="Helvetica Neue"/>
              <a:ea typeface="Helvetica Neue"/>
              <a:cs typeface="Helvetica Neue"/>
              <a:sym typeface="Helvetica Neue"/>
            </a:endParaRPr>
          </a:p>
          <a:p>
            <a:pPr indent="0" lvl="1" marL="89297" marR="0" rtl="0" algn="l">
              <a:lnSpc>
                <a:spcPct val="100000"/>
              </a:lnSpc>
              <a:spcBef>
                <a:spcPts val="0"/>
              </a:spcBef>
              <a:spcAft>
                <a:spcPts val="0"/>
              </a:spcAft>
              <a:buClr>
                <a:srgbClr val="000000"/>
              </a:buClr>
              <a:buSzPts val="1800"/>
              <a:buFont typeface="Arial"/>
              <a:buNone/>
            </a:pPr>
            <a:r>
              <a:t/>
            </a:r>
            <a:endParaRPr sz="1700">
              <a:solidFill>
                <a:srgbClr val="002060"/>
              </a:solidFill>
              <a:latin typeface="Helvetica Neue"/>
              <a:ea typeface="Helvetica Neue"/>
              <a:cs typeface="Helvetica Neue"/>
              <a:sym typeface="Helvetica Neue"/>
            </a:endParaRPr>
          </a:p>
          <a:p>
            <a:pPr indent="-279400" lvl="4" marL="375047" marR="0" rtl="0" algn="l">
              <a:lnSpc>
                <a:spcPct val="100000"/>
              </a:lnSpc>
              <a:spcBef>
                <a:spcPts val="360"/>
              </a:spcBef>
              <a:spcAft>
                <a:spcPts val="0"/>
              </a:spcAft>
              <a:buClr>
                <a:srgbClr val="002060"/>
              </a:buClr>
              <a:buSzPts val="1700"/>
              <a:buFont typeface="Arial"/>
              <a:buChar char="•"/>
            </a:pPr>
            <a:r>
              <a:rPr b="1" i="0" lang="en-AU" sz="1700" u="none" cap="none" strike="noStrike">
                <a:solidFill>
                  <a:srgbClr val="002060"/>
                </a:solidFill>
                <a:latin typeface="Helvetica Neue"/>
                <a:ea typeface="Helvetica Neue"/>
                <a:cs typeface="Helvetica Neue"/>
                <a:sym typeface="Helvetica Neue"/>
              </a:rPr>
              <a:t>LSI-VC</a:t>
            </a:r>
            <a:r>
              <a:rPr b="0" i="0" lang="en-AU" sz="1700" u="none" cap="none" strike="noStrike">
                <a:solidFill>
                  <a:srgbClr val="002060"/>
                </a:solidFill>
                <a:latin typeface="Helvetica Neue"/>
                <a:ea typeface="Helvetica Neue"/>
                <a:cs typeface="Helvetica Neue"/>
                <a:sym typeface="Helvetica Neue"/>
              </a:rPr>
              <a:t> has existing work that is closely connected to SDGs ... Landsat-Sentinel Harmonized dataset for 15.3.1 (land degradation), Aquatic Reflectance ARD for 6.6.1 (water) and provisional Landsat products, Radar Backscatter ARD and Sentinel-1 CARD4L pipeline in Africa, development of new CARD4L data pipelines (e.g. VIIRS Nightlights) that could be relevant to SDG 11.3.1 urbanization. </a:t>
            </a:r>
            <a:endParaRPr b="0" i="0" sz="1700" u="none" cap="none" strike="noStrike">
              <a:solidFill>
                <a:srgbClr val="002060"/>
              </a:solidFill>
              <a:latin typeface="Helvetica Neue"/>
              <a:ea typeface="Helvetica Neue"/>
              <a:cs typeface="Helvetica Neue"/>
              <a:sym typeface="Helvetica Neue"/>
            </a:endParaRPr>
          </a:p>
          <a:p>
            <a:pPr indent="-279400" lvl="1" marL="375047" marR="0" rtl="0" algn="l">
              <a:lnSpc>
                <a:spcPct val="100000"/>
              </a:lnSpc>
              <a:spcBef>
                <a:spcPts val="360"/>
              </a:spcBef>
              <a:spcAft>
                <a:spcPts val="0"/>
              </a:spcAft>
              <a:buClr>
                <a:srgbClr val="002060"/>
              </a:buClr>
              <a:buSzPts val="1700"/>
              <a:buFont typeface="Arial"/>
              <a:buChar char="•"/>
            </a:pPr>
            <a:r>
              <a:rPr b="1" i="0" lang="en-AU" sz="1700" u="none" cap="none" strike="noStrike">
                <a:solidFill>
                  <a:srgbClr val="002060"/>
                </a:solidFill>
                <a:latin typeface="Helvetica Neue"/>
                <a:ea typeface="Helvetica Neue"/>
                <a:cs typeface="Helvetica Neue"/>
                <a:sym typeface="Helvetica Neue"/>
              </a:rPr>
              <a:t>COAST</a:t>
            </a:r>
            <a:r>
              <a:rPr b="0" i="0" lang="en-AU" sz="1700" u="none" cap="none" strike="noStrike">
                <a:solidFill>
                  <a:srgbClr val="002060"/>
                </a:solidFill>
                <a:latin typeface="Helvetica Neue"/>
                <a:ea typeface="Helvetica Neue"/>
                <a:cs typeface="Helvetica Neue"/>
                <a:sym typeface="Helvetica Neue"/>
              </a:rPr>
              <a:t> has existing work that is closely connected to SDGs ... Linked to AquaWatch and a desire to be more involved in SDG 6.6.1, desire to include SDG 6.3.2 (water quality), connection to LSI-VC and the development of the Aquatic Reflectance ARD.</a:t>
            </a:r>
            <a:endParaRPr b="0" i="0" sz="1700" u="none" cap="none" strike="noStrike">
              <a:solidFill>
                <a:srgbClr val="002060"/>
              </a:solidFill>
              <a:latin typeface="Helvetica Neue"/>
              <a:ea typeface="Helvetica Neue"/>
              <a:cs typeface="Helvetica Neue"/>
              <a:sym typeface="Helvetica Neue"/>
            </a:endParaRPr>
          </a:p>
          <a:p>
            <a:pPr indent="0" lvl="0" marL="914400" marR="0" rtl="0" algn="l">
              <a:lnSpc>
                <a:spcPct val="100000"/>
              </a:lnSpc>
              <a:spcBef>
                <a:spcPts val="360"/>
              </a:spcBef>
              <a:spcAft>
                <a:spcPts val="0"/>
              </a:spcAft>
              <a:buNone/>
            </a:pPr>
            <a:r>
              <a:t/>
            </a:r>
            <a:endParaRPr sz="1700">
              <a:solidFill>
                <a:srgbClr val="002060"/>
              </a:solidFill>
              <a:latin typeface="Helvetica Neue"/>
              <a:ea typeface="Helvetica Neue"/>
              <a:cs typeface="Helvetica Neue"/>
              <a:sym typeface="Helvetica Neue"/>
            </a:endParaRPr>
          </a:p>
          <a:p>
            <a:pPr indent="0" lvl="0" marL="0" marR="0" rtl="0" algn="l">
              <a:lnSpc>
                <a:spcPct val="100000"/>
              </a:lnSpc>
              <a:spcBef>
                <a:spcPts val="360"/>
              </a:spcBef>
              <a:spcAft>
                <a:spcPts val="0"/>
              </a:spcAft>
              <a:buNone/>
            </a:pPr>
            <a:r>
              <a:rPr b="1" lang="en-AU" sz="1700">
                <a:solidFill>
                  <a:srgbClr val="002060"/>
                </a:solidFill>
                <a:latin typeface="Helvetica Neue"/>
                <a:ea typeface="Helvetica Neue"/>
                <a:cs typeface="Helvetica Neue"/>
                <a:sym typeface="Helvetica Neue"/>
              </a:rPr>
              <a:t>More internal connections</a:t>
            </a:r>
            <a:endParaRPr b="1" sz="1700">
              <a:solidFill>
                <a:srgbClr val="002060"/>
              </a:solidFill>
              <a:latin typeface="Helvetica Neue"/>
              <a:ea typeface="Helvetica Neue"/>
              <a:cs typeface="Helvetica Neue"/>
              <a:sym typeface="Helvetica Neue"/>
            </a:endParaRPr>
          </a:p>
          <a:p>
            <a:pPr indent="-279400" lvl="1" marL="375047" marR="0" rtl="0" algn="l">
              <a:lnSpc>
                <a:spcPct val="100000"/>
              </a:lnSpc>
              <a:spcBef>
                <a:spcPts val="360"/>
              </a:spcBef>
              <a:spcAft>
                <a:spcPts val="0"/>
              </a:spcAft>
              <a:buClr>
                <a:srgbClr val="002060"/>
              </a:buClr>
              <a:buSzPts val="1700"/>
              <a:buFont typeface="Arial"/>
              <a:buChar char="•"/>
            </a:pPr>
            <a:r>
              <a:rPr b="1" i="0" lang="en-AU" sz="1700" u="none" cap="none" strike="noStrike">
                <a:solidFill>
                  <a:srgbClr val="002060"/>
                </a:solidFill>
                <a:latin typeface="Helvetica Neue"/>
                <a:ea typeface="Helvetica Neue"/>
                <a:cs typeface="Helvetica Neue"/>
                <a:sym typeface="Helvetica Neue"/>
              </a:rPr>
              <a:t>WGISS</a:t>
            </a:r>
            <a:r>
              <a:rPr b="0" i="0" lang="en-AU" sz="1700" u="none" cap="none" strike="noStrike">
                <a:solidFill>
                  <a:srgbClr val="002060"/>
                </a:solidFill>
                <a:latin typeface="Helvetica Neue"/>
                <a:ea typeface="Helvetica Neue"/>
                <a:cs typeface="Helvetica Neue"/>
                <a:sym typeface="Helvetica Neue"/>
              </a:rPr>
              <a:t> has existing work that is closely connected to SDGs ... Moving more data to the cloud and creating enabling infrastructures for easier data access by SDG users.</a:t>
            </a:r>
            <a:endParaRPr b="0" i="0" sz="1700" u="none" cap="none" strike="noStrike">
              <a:solidFill>
                <a:srgbClr val="002060"/>
              </a:solidFill>
              <a:latin typeface="Helvetica Neue"/>
              <a:ea typeface="Helvetica Neue"/>
              <a:cs typeface="Helvetica Neue"/>
              <a:sym typeface="Helvetica Neue"/>
            </a:endParaRPr>
          </a:p>
          <a:p>
            <a:pPr indent="-279400" lvl="1" marL="375047" marR="0" rtl="0" algn="l">
              <a:lnSpc>
                <a:spcPct val="100000"/>
              </a:lnSpc>
              <a:spcBef>
                <a:spcPts val="360"/>
              </a:spcBef>
              <a:spcAft>
                <a:spcPts val="0"/>
              </a:spcAft>
              <a:buClr>
                <a:srgbClr val="002060"/>
              </a:buClr>
              <a:buSzPts val="1700"/>
              <a:buFont typeface="Arial"/>
              <a:buChar char="•"/>
            </a:pPr>
            <a:r>
              <a:rPr b="1" i="0" lang="en-AU" sz="1700" u="none" cap="none" strike="noStrike">
                <a:solidFill>
                  <a:srgbClr val="002060"/>
                </a:solidFill>
                <a:latin typeface="Helvetica Neue"/>
                <a:ea typeface="Helvetica Neue"/>
                <a:cs typeface="Helvetica Neue"/>
                <a:sym typeface="Helvetica Neue"/>
              </a:rPr>
              <a:t>WGCapD</a:t>
            </a:r>
            <a:r>
              <a:rPr b="0" i="0" lang="en-AU" sz="1700" u="none" cap="none" strike="noStrike">
                <a:solidFill>
                  <a:srgbClr val="002060"/>
                </a:solidFill>
                <a:latin typeface="Helvetica Neue"/>
                <a:ea typeface="Helvetica Neue"/>
                <a:cs typeface="Helvetica Neue"/>
                <a:sym typeface="Helvetica Neue"/>
              </a:rPr>
              <a:t> ... future training or capacity building links?</a:t>
            </a:r>
            <a:endParaRPr b="0" i="0" sz="1700" u="none" cap="none" strike="noStrike">
              <a:solidFill>
                <a:srgbClr val="002060"/>
              </a:solidFill>
              <a:latin typeface="Helvetica Neue"/>
              <a:ea typeface="Helvetica Neue"/>
              <a:cs typeface="Helvetica Neue"/>
              <a:sym typeface="Helvetica Neue"/>
            </a:endParaRPr>
          </a:p>
          <a:p>
            <a:pPr indent="-279400" lvl="1" marL="375047" marR="0" rtl="0" algn="l">
              <a:lnSpc>
                <a:spcPct val="100000"/>
              </a:lnSpc>
              <a:spcBef>
                <a:spcPts val="360"/>
              </a:spcBef>
              <a:spcAft>
                <a:spcPts val="0"/>
              </a:spcAft>
              <a:buClr>
                <a:srgbClr val="002060"/>
              </a:buClr>
              <a:buSzPts val="1700"/>
              <a:buFont typeface="Arial"/>
              <a:buChar char="•"/>
            </a:pPr>
            <a:r>
              <a:rPr b="1" i="0" lang="en-AU" sz="1700" u="none" cap="none" strike="noStrike">
                <a:solidFill>
                  <a:srgbClr val="002060"/>
                </a:solidFill>
                <a:latin typeface="Helvetica Neue"/>
                <a:ea typeface="Helvetica Neue"/>
                <a:cs typeface="Helvetica Neue"/>
                <a:sym typeface="Helvetica Neue"/>
              </a:rPr>
              <a:t>SEO </a:t>
            </a:r>
            <a:r>
              <a:rPr b="0" i="0" lang="en-AU" sz="1700" u="none" cap="none" strike="noStrike">
                <a:solidFill>
                  <a:srgbClr val="002060"/>
                </a:solidFill>
                <a:latin typeface="Helvetica Neue"/>
                <a:ea typeface="Helvetica Neue"/>
                <a:cs typeface="Helvetica Neue"/>
                <a:sym typeface="Helvetica Neue"/>
              </a:rPr>
              <a:t>... future communications articles on the CEOS website to increase visibility?</a:t>
            </a:r>
            <a:endParaRPr b="0" i="0" sz="1300" u="none" cap="none" strike="noStrike">
              <a:solidFill>
                <a:srgbClr val="000000"/>
              </a:solidFill>
              <a:latin typeface="Arial"/>
              <a:ea typeface="Arial"/>
              <a:cs typeface="Arial"/>
              <a:sym typeface="Arial"/>
            </a:endParaRPr>
          </a:p>
          <a:p>
            <a:pPr indent="-190500" lvl="1" marL="375047" marR="0" rtl="0" algn="l">
              <a:lnSpc>
                <a:spcPct val="100000"/>
              </a:lnSpc>
              <a:spcBef>
                <a:spcPts val="300"/>
              </a:spcBef>
              <a:spcAft>
                <a:spcPts val="0"/>
              </a:spcAft>
              <a:buClr>
                <a:srgbClr val="002060"/>
              </a:buClr>
              <a:buSzPts val="1500"/>
              <a:buFont typeface="Arial"/>
              <a:buNone/>
            </a:pPr>
            <a:r>
              <a:t/>
            </a:r>
            <a:endParaRPr b="0" i="0" u="none" cap="none" strike="noStrike">
              <a:solidFill>
                <a:srgbClr val="002060"/>
              </a:solidFill>
              <a:latin typeface="Calibri"/>
              <a:ea typeface="Calibri"/>
              <a:cs typeface="Calibri"/>
              <a:sym typeface="Calibri"/>
            </a:endParaRPr>
          </a:p>
          <a:p>
            <a:pPr indent="-190500" lvl="1" marL="375047" marR="0" rtl="0" algn="l">
              <a:lnSpc>
                <a:spcPct val="100000"/>
              </a:lnSpc>
              <a:spcBef>
                <a:spcPts val="300"/>
              </a:spcBef>
              <a:spcAft>
                <a:spcPts val="0"/>
              </a:spcAft>
              <a:buClr>
                <a:srgbClr val="002060"/>
              </a:buClr>
              <a:buSzPts val="1500"/>
              <a:buFont typeface="Arial"/>
              <a:buNone/>
            </a:pPr>
            <a:r>
              <a:t/>
            </a:r>
            <a:endParaRPr b="0" i="0" u="none" cap="none" strike="noStrike">
              <a:solidFill>
                <a:srgbClr val="002060"/>
              </a:solidFill>
              <a:latin typeface="Calibri"/>
              <a:ea typeface="Calibri"/>
              <a:cs typeface="Calibri"/>
              <a:sym typeface="Calibri"/>
            </a:endParaRPr>
          </a:p>
          <a:p>
            <a:pPr indent="-190500" lvl="1" marL="375047" marR="0" rtl="0" algn="l">
              <a:lnSpc>
                <a:spcPct val="100000"/>
              </a:lnSpc>
              <a:spcBef>
                <a:spcPts val="300"/>
              </a:spcBef>
              <a:spcAft>
                <a:spcPts val="0"/>
              </a:spcAft>
              <a:buClr>
                <a:srgbClr val="002060"/>
              </a:buClr>
              <a:buSzPts val="1500"/>
              <a:buFont typeface="Arial"/>
              <a:buNone/>
            </a:pPr>
            <a:r>
              <a:t/>
            </a:r>
            <a:endParaRPr b="0" i="0" u="none" cap="none" strike="noStrike">
              <a:solidFill>
                <a:srgbClr val="002060"/>
              </a:solidFill>
              <a:latin typeface="Calibri"/>
              <a:ea typeface="Calibri"/>
              <a:cs typeface="Calibri"/>
              <a:sym typeface="Calibri"/>
            </a:endParaRPr>
          </a:p>
          <a:p>
            <a:pPr indent="-190500" lvl="1" marL="375047" marR="0" rtl="0" algn="l">
              <a:lnSpc>
                <a:spcPct val="100000"/>
              </a:lnSpc>
              <a:spcBef>
                <a:spcPts val="300"/>
              </a:spcBef>
              <a:spcAft>
                <a:spcPts val="0"/>
              </a:spcAft>
              <a:buClr>
                <a:srgbClr val="002060"/>
              </a:buClr>
              <a:buSzPts val="1500"/>
              <a:buFont typeface="Arial"/>
              <a:buNone/>
            </a:pPr>
            <a:r>
              <a:t/>
            </a:r>
            <a:endParaRPr b="0" i="0" u="none" cap="none" strike="noStrike">
              <a:solidFill>
                <a:srgbClr val="00206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268" name="Google Shape;268;p27"/>
          <p:cNvSpPr txBox="1"/>
          <p:nvPr>
            <p:ph idx="1" type="body"/>
          </p:nvPr>
        </p:nvSpPr>
        <p:spPr>
          <a:xfrm>
            <a:off x="0" y="1558885"/>
            <a:ext cx="8991600" cy="5257800"/>
          </a:xfrm>
          <a:prstGeom prst="rect">
            <a:avLst/>
          </a:prstGeom>
          <a:noFill/>
          <a:ln>
            <a:noFill/>
          </a:ln>
        </p:spPr>
        <p:txBody>
          <a:bodyPr anchorCtr="0" anchor="t" bIns="45700" lIns="91425" spcFirstLastPara="1" rIns="91425" wrap="square" tIns="45700">
            <a:noAutofit/>
          </a:bodyPr>
          <a:lstStyle/>
          <a:p>
            <a:pPr indent="-228600" lvl="0" marL="457200" rtl="0" algn="ctr">
              <a:spcBef>
                <a:spcPts val="500"/>
              </a:spcBef>
              <a:spcAft>
                <a:spcPts val="0"/>
              </a:spcAft>
              <a:buSzPts val="2800"/>
              <a:buNone/>
            </a:pPr>
            <a:r>
              <a:rPr lang="en-AU" sz="3800">
                <a:solidFill>
                  <a:srgbClr val="002060"/>
                </a:solidFill>
              </a:rPr>
              <a:t>Feedback &amp; discussion</a:t>
            </a:r>
            <a:endParaRPr sz="3800">
              <a:solidFill>
                <a:srgbClr val="002060"/>
              </a:solidFill>
            </a:endParaRPr>
          </a:p>
          <a:p>
            <a:pPr indent="-228600" lvl="0" marL="457200" rtl="0" algn="ctr">
              <a:spcBef>
                <a:spcPts val="500"/>
              </a:spcBef>
              <a:spcAft>
                <a:spcPts val="0"/>
              </a:spcAft>
              <a:buSzPts val="2800"/>
              <a:buNone/>
            </a:pPr>
            <a:r>
              <a:t/>
            </a:r>
            <a:endParaRPr sz="3800">
              <a:solidFill>
                <a:srgbClr val="002060"/>
              </a:solidFill>
            </a:endParaRPr>
          </a:p>
          <a:p>
            <a:pPr indent="-387350" lvl="0" marL="457200" rtl="0" algn="l">
              <a:spcBef>
                <a:spcPts val="500"/>
              </a:spcBef>
              <a:spcAft>
                <a:spcPts val="0"/>
              </a:spcAft>
              <a:buClr>
                <a:srgbClr val="002060"/>
              </a:buClr>
              <a:buSzPts val="2500"/>
              <a:buChar char="•"/>
            </a:pPr>
            <a:r>
              <a:rPr b="0" lang="en-AU" sz="2500">
                <a:solidFill>
                  <a:srgbClr val="002060"/>
                </a:solidFill>
              </a:rPr>
              <a:t>Governance and sustainability</a:t>
            </a:r>
            <a:endParaRPr b="0" sz="2500">
              <a:solidFill>
                <a:srgbClr val="002060"/>
              </a:solidFill>
            </a:endParaRPr>
          </a:p>
          <a:p>
            <a:pPr indent="-387350" lvl="0" marL="457200" rtl="0" algn="l">
              <a:spcBef>
                <a:spcPts val="0"/>
              </a:spcBef>
              <a:spcAft>
                <a:spcPts val="0"/>
              </a:spcAft>
              <a:buClr>
                <a:srgbClr val="002060"/>
              </a:buClr>
              <a:buSzPts val="2500"/>
              <a:buChar char="•"/>
            </a:pPr>
            <a:r>
              <a:rPr b="0" lang="en-AU" sz="2500">
                <a:solidFill>
                  <a:srgbClr val="002060"/>
                </a:solidFill>
              </a:rPr>
              <a:t>SDG strategy in CEOS </a:t>
            </a:r>
            <a:endParaRPr b="0" sz="2500">
              <a:solidFill>
                <a:srgbClr val="002060"/>
              </a:solidFill>
            </a:endParaRPr>
          </a:p>
          <a:p>
            <a:pPr indent="-387350" lvl="0" marL="457200" rtl="0" algn="l">
              <a:spcBef>
                <a:spcPts val="0"/>
              </a:spcBef>
              <a:spcAft>
                <a:spcPts val="0"/>
              </a:spcAft>
              <a:buClr>
                <a:srgbClr val="002060"/>
              </a:buClr>
              <a:buSzPts val="2500"/>
              <a:buChar char="•"/>
            </a:pPr>
            <a:r>
              <a:rPr b="0" lang="en-AU" sz="2500">
                <a:solidFill>
                  <a:srgbClr val="002060"/>
                </a:solidFill>
              </a:rPr>
              <a:t>SDG across CEOS groups</a:t>
            </a:r>
            <a:endParaRPr b="0" sz="2500">
              <a:solidFill>
                <a:srgbClr val="002060"/>
              </a:solidFill>
            </a:endParaRPr>
          </a:p>
          <a:p>
            <a:pPr indent="-387350" lvl="0" marL="457200" rtl="0" algn="l">
              <a:spcBef>
                <a:spcPts val="0"/>
              </a:spcBef>
              <a:spcAft>
                <a:spcPts val="0"/>
              </a:spcAft>
              <a:buClr>
                <a:srgbClr val="002060"/>
              </a:buClr>
              <a:buSzPts val="2500"/>
              <a:buChar char="•"/>
            </a:pPr>
            <a:r>
              <a:rPr b="0" lang="en-AU" sz="2500">
                <a:solidFill>
                  <a:srgbClr val="002060"/>
                </a:solidFill>
              </a:rPr>
              <a:t>Links with GEO and external partners</a:t>
            </a:r>
            <a:endParaRPr b="0" sz="2500">
              <a:solidFill>
                <a:srgbClr val="002060"/>
              </a:solidFill>
            </a:endParaRPr>
          </a:p>
        </p:txBody>
      </p:sp>
      <p:sp>
        <p:nvSpPr>
          <p:cNvPr id="269" name="Google Shape;269;p27"/>
          <p:cNvSpPr txBox="1"/>
          <p:nvPr>
            <p:ph idx="2" type="body"/>
          </p:nvPr>
        </p:nvSpPr>
        <p:spPr>
          <a:xfrm>
            <a:off x="1632857" y="0"/>
            <a:ext cx="5878286"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Feedback &amp; discussion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4"/>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44" name="Google Shape;44;p4"/>
          <p:cNvSpPr txBox="1"/>
          <p:nvPr>
            <p:ph idx="1" type="body"/>
          </p:nvPr>
        </p:nvSpPr>
        <p:spPr>
          <a:xfrm>
            <a:off x="135950" y="1109575"/>
            <a:ext cx="6166500" cy="33441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AU" sz="1800"/>
              <a:t>Thanks for joining us today, and welcome to this session #1.5 on the SDG Ad hoc team</a:t>
            </a:r>
            <a:endParaRPr/>
          </a:p>
          <a:p>
            <a:pPr indent="-355600" lvl="0" marL="457200" marR="0" rtl="0" algn="l">
              <a:lnSpc>
                <a:spcPct val="100000"/>
              </a:lnSpc>
              <a:spcBef>
                <a:spcPts val="500"/>
              </a:spcBef>
              <a:spcAft>
                <a:spcPts val="0"/>
              </a:spcAft>
              <a:buClr>
                <a:srgbClr val="002569"/>
              </a:buClr>
              <a:buSzPts val="2000"/>
              <a:buFont typeface="Arial"/>
              <a:buChar char="•"/>
            </a:pPr>
            <a:r>
              <a:rPr lang="en-AU" sz="1800"/>
              <a:t>Successful side-meeting </a:t>
            </a:r>
            <a:r>
              <a:rPr b="0" lang="en-AU" sz="1800"/>
              <a:t>held last week with ~25 attendees (CEOS and external) </a:t>
            </a:r>
            <a:endParaRPr b="0" sz="1800"/>
          </a:p>
          <a:p>
            <a:pPr indent="0" lvl="0" marL="457200" marR="0" rtl="0" algn="l">
              <a:lnSpc>
                <a:spcPct val="100000"/>
              </a:lnSpc>
              <a:spcBef>
                <a:spcPts val="500"/>
              </a:spcBef>
              <a:spcAft>
                <a:spcPts val="0"/>
              </a:spcAft>
              <a:buNone/>
            </a:pPr>
            <a:r>
              <a:t/>
            </a:r>
            <a:endParaRPr b="0" sz="1800"/>
          </a:p>
          <a:p>
            <a:pPr indent="0" lvl="0" marL="0" marR="0" rtl="0" algn="l">
              <a:lnSpc>
                <a:spcPct val="100000"/>
              </a:lnSpc>
              <a:spcBef>
                <a:spcPts val="500"/>
              </a:spcBef>
              <a:spcAft>
                <a:spcPts val="0"/>
              </a:spcAft>
              <a:buNone/>
            </a:pPr>
            <a:r>
              <a:rPr lang="en-AU" sz="1800"/>
              <a:t>Agenda</a:t>
            </a:r>
            <a:endParaRPr sz="1800"/>
          </a:p>
          <a:p>
            <a:pPr indent="0" lvl="0" marL="0" rtl="0" algn="l">
              <a:spcBef>
                <a:spcPts val="500"/>
              </a:spcBef>
              <a:spcAft>
                <a:spcPts val="0"/>
              </a:spcAft>
              <a:buNone/>
            </a:pPr>
            <a:r>
              <a:rPr b="0" lang="en-AU" sz="1800"/>
              <a:t>Today, we’ve decided to first report on the sub-teams progress, and then discuss about the governance</a:t>
            </a:r>
            <a:endParaRPr sz="1800"/>
          </a:p>
          <a:p>
            <a:pPr indent="-342900" lvl="0" marL="457200" rtl="0" algn="l">
              <a:spcBef>
                <a:spcPts val="500"/>
              </a:spcBef>
              <a:spcAft>
                <a:spcPts val="0"/>
              </a:spcAft>
              <a:buSzPts val="1800"/>
              <a:buAutoNum type="arabicPeriod"/>
            </a:pPr>
            <a:r>
              <a:rPr lang="en-AU" sz="1800"/>
              <a:t>AHT Sub-Teams progress [20 min]</a:t>
            </a:r>
            <a:endParaRPr/>
          </a:p>
          <a:p>
            <a:pPr indent="0" lvl="0" marL="457200" rtl="0" algn="l">
              <a:spcBef>
                <a:spcPts val="500"/>
              </a:spcBef>
              <a:spcAft>
                <a:spcPts val="0"/>
              </a:spcAft>
              <a:buNone/>
            </a:pPr>
            <a:r>
              <a:rPr b="0" lang="en-AU" sz="1800"/>
              <a:t>Brief summary from SDG AHT Co-Chairs AHT Sub-Teams Progress + Questions?</a:t>
            </a:r>
            <a:endParaRPr b="0" sz="1800"/>
          </a:p>
          <a:p>
            <a:pPr indent="-342900" lvl="0" marL="457200" marR="0" rtl="0" algn="l">
              <a:lnSpc>
                <a:spcPct val="100000"/>
              </a:lnSpc>
              <a:spcBef>
                <a:spcPts val="500"/>
              </a:spcBef>
              <a:spcAft>
                <a:spcPts val="0"/>
              </a:spcAft>
              <a:buSzPts val="1800"/>
              <a:buAutoNum type="arabicPeriod"/>
            </a:pPr>
            <a:r>
              <a:rPr b="1" lang="en-AU" sz="1800"/>
              <a:t>Future Governance [50 min]</a:t>
            </a:r>
            <a:endParaRPr/>
          </a:p>
          <a:p>
            <a:pPr indent="-342900" lvl="0" marL="457200" rtl="0" algn="l">
              <a:lnSpc>
                <a:spcPct val="100000"/>
              </a:lnSpc>
              <a:spcBef>
                <a:spcPts val="0"/>
              </a:spcBef>
              <a:spcAft>
                <a:spcPts val="0"/>
              </a:spcAft>
              <a:buSzPts val="1800"/>
              <a:buChar char="•"/>
            </a:pPr>
            <a:r>
              <a:rPr b="0" lang="en-AU" sz="1800"/>
              <a:t>Brief review of SDG AHT governance process and reminder of the two options presented at SIT-36: “Option 1 Full Scale” (i.e. Working Group); and, “Option 2 Federated”.</a:t>
            </a:r>
            <a:endParaRPr b="0"/>
          </a:p>
          <a:p>
            <a:pPr indent="-342900" lvl="0" marL="457200" rtl="0" algn="l">
              <a:lnSpc>
                <a:spcPct val="100000"/>
              </a:lnSpc>
              <a:spcBef>
                <a:spcPts val="0"/>
              </a:spcBef>
              <a:spcAft>
                <a:spcPts val="0"/>
              </a:spcAft>
              <a:buSzPts val="1800"/>
              <a:buChar char="•"/>
            </a:pPr>
            <a:r>
              <a:rPr b="0" lang="en-AU" sz="1800"/>
              <a:t>Discussion of the preferred option &amp; actions to Plenary.</a:t>
            </a:r>
            <a:endParaRPr b="0"/>
          </a:p>
          <a:p>
            <a:pPr indent="0" lvl="0" marL="101600" marR="0" rtl="0" algn="l">
              <a:lnSpc>
                <a:spcPct val="100000"/>
              </a:lnSpc>
              <a:spcBef>
                <a:spcPts val="500"/>
              </a:spcBef>
              <a:spcAft>
                <a:spcPts val="0"/>
              </a:spcAft>
              <a:buClr>
                <a:srgbClr val="002569"/>
              </a:buClr>
              <a:buSzPts val="2000"/>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a:p>
            <a:pPr indent="0" lvl="0" marL="101600" rtl="0" algn="l">
              <a:lnSpc>
                <a:spcPct val="100000"/>
              </a:lnSpc>
              <a:spcBef>
                <a:spcPts val="500"/>
              </a:spcBef>
              <a:spcAft>
                <a:spcPts val="0"/>
              </a:spcAft>
              <a:buSzPts val="2000"/>
              <a:buNone/>
            </a:pPr>
            <a:r>
              <a:t/>
            </a:r>
            <a:endParaRPr b="0"/>
          </a:p>
          <a:p>
            <a:pPr indent="0" lvl="0" marL="101600" rtl="0" algn="l">
              <a:lnSpc>
                <a:spcPct val="100000"/>
              </a:lnSpc>
              <a:spcBef>
                <a:spcPts val="500"/>
              </a:spcBef>
              <a:spcAft>
                <a:spcPts val="0"/>
              </a:spcAft>
              <a:buSzPts val="2000"/>
              <a:buNone/>
            </a:pPr>
            <a:r>
              <a:t/>
            </a:r>
            <a:endParaRPr/>
          </a:p>
        </p:txBody>
      </p:sp>
      <p:sp>
        <p:nvSpPr>
          <p:cNvPr id="45" name="Google Shape;45;p4"/>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Welcome &amp; objectives</a:t>
            </a:r>
            <a:endParaRPr/>
          </a:p>
        </p:txBody>
      </p:sp>
      <p:sp>
        <p:nvSpPr>
          <p:cNvPr id="46" name="Google Shape;46;p4"/>
          <p:cNvSpPr/>
          <p:nvPr/>
        </p:nvSpPr>
        <p:spPr>
          <a:xfrm>
            <a:off x="5987138" y="3326088"/>
            <a:ext cx="3080700" cy="3166800"/>
          </a:xfrm>
          <a:prstGeom prst="roundRect">
            <a:avLst>
              <a:gd fmla="val 16667" name="adj"/>
            </a:avLst>
          </a:prstGeom>
          <a:noFill/>
          <a:ln cap="flat" cmpd="sng" w="28575">
            <a:solidFill>
              <a:srgbClr val="F99D26"/>
            </a:solidFill>
            <a:prstDash val="solid"/>
            <a:round/>
            <a:headEnd len="sm" w="sm" type="none"/>
            <a:tailEnd len="sm" w="sm" type="none"/>
          </a:ln>
        </p:spPr>
        <p:txBody>
          <a:bodyPr anchorCtr="0" anchor="t" bIns="45700" lIns="91425" spcFirstLastPara="1" rIns="91425" wrap="square" tIns="45700">
            <a:spAutoFit/>
          </a:bodyPr>
          <a:lstStyle/>
          <a:p>
            <a:pPr indent="0" lvl="0" marL="101600" marR="0" rtl="0" algn="l">
              <a:lnSpc>
                <a:spcPct val="100000"/>
              </a:lnSpc>
              <a:spcBef>
                <a:spcPts val="0"/>
              </a:spcBef>
              <a:spcAft>
                <a:spcPts val="0"/>
              </a:spcAft>
              <a:buClr>
                <a:srgbClr val="000000"/>
              </a:buClr>
              <a:buSzPts val="1800"/>
              <a:buFont typeface="Arial"/>
              <a:buNone/>
            </a:pPr>
            <a:r>
              <a:rPr b="1" i="0" lang="en-AU" sz="1700" u="none" cap="none" strike="noStrike">
                <a:solidFill>
                  <a:srgbClr val="F99D26"/>
                </a:solidFill>
                <a:latin typeface="Helvetica Neue"/>
                <a:ea typeface="Helvetica Neue"/>
                <a:cs typeface="Helvetica Neue"/>
                <a:sym typeface="Helvetica Neue"/>
              </a:rPr>
              <a:t>Today’s objectives</a:t>
            </a:r>
            <a:endParaRPr sz="1300"/>
          </a:p>
          <a:p>
            <a:pPr indent="0" lvl="0" marL="101600" marR="0" rtl="0" algn="l">
              <a:lnSpc>
                <a:spcPct val="100000"/>
              </a:lnSpc>
              <a:spcBef>
                <a:spcPts val="0"/>
              </a:spcBef>
              <a:spcAft>
                <a:spcPts val="0"/>
              </a:spcAft>
              <a:buNone/>
            </a:pPr>
            <a:r>
              <a:rPr b="0" i="0" lang="en-AU" sz="1700" u="none" cap="none" strike="noStrike">
                <a:solidFill>
                  <a:srgbClr val="002569"/>
                </a:solidFill>
                <a:latin typeface="Helvetica Neue"/>
                <a:ea typeface="Helvetica Neue"/>
                <a:cs typeface="Helvetica Neue"/>
                <a:sym typeface="Helvetica Neue"/>
              </a:rPr>
              <a:t>Review of the two options identified for the SDG Ad Hoc Team governance, noting the preferred one</a:t>
            </a:r>
            <a:r>
              <a:rPr lang="en-AU" sz="1700">
                <a:solidFill>
                  <a:srgbClr val="002569"/>
                </a:solidFill>
                <a:latin typeface="Helvetica Neue"/>
                <a:ea typeface="Helvetica Neue"/>
                <a:cs typeface="Helvetica Neue"/>
                <a:sym typeface="Helvetica Neue"/>
              </a:rPr>
              <a:t>;</a:t>
            </a:r>
            <a:endParaRPr sz="1700">
              <a:solidFill>
                <a:srgbClr val="002569"/>
              </a:solidFill>
              <a:latin typeface="Helvetica Neue"/>
              <a:ea typeface="Helvetica Neue"/>
              <a:cs typeface="Helvetica Neue"/>
              <a:sym typeface="Helvetica Neue"/>
            </a:endParaRPr>
          </a:p>
          <a:p>
            <a:pPr indent="0" lvl="0" marL="101600" marR="0" rtl="0" algn="l">
              <a:lnSpc>
                <a:spcPct val="100000"/>
              </a:lnSpc>
              <a:spcBef>
                <a:spcPts val="0"/>
              </a:spcBef>
              <a:spcAft>
                <a:spcPts val="0"/>
              </a:spcAft>
              <a:buNone/>
            </a:pPr>
            <a:r>
              <a:t/>
            </a:r>
            <a:endParaRPr sz="1700">
              <a:solidFill>
                <a:srgbClr val="002569"/>
              </a:solidFill>
              <a:latin typeface="Helvetica Neue"/>
              <a:ea typeface="Helvetica Neue"/>
              <a:cs typeface="Helvetica Neue"/>
              <a:sym typeface="Helvetica Neue"/>
            </a:endParaRPr>
          </a:p>
          <a:p>
            <a:pPr indent="0" lvl="0" marL="101600" marR="0" rtl="0" algn="l">
              <a:lnSpc>
                <a:spcPct val="100000"/>
              </a:lnSpc>
              <a:spcBef>
                <a:spcPts val="0"/>
              </a:spcBef>
              <a:spcAft>
                <a:spcPts val="0"/>
              </a:spcAft>
              <a:buNone/>
            </a:pPr>
            <a:r>
              <a:rPr b="0" i="0" lang="en-AU" sz="1700" u="none" cap="none" strike="noStrike">
                <a:solidFill>
                  <a:srgbClr val="002569"/>
                </a:solidFill>
                <a:latin typeface="Helvetica Neue"/>
                <a:ea typeface="Helvetica Neue"/>
                <a:cs typeface="Helvetica Neue"/>
                <a:sym typeface="Helvetica Neue"/>
              </a:rPr>
              <a:t>Discussion of governance in support of delivering a final recommendation to Plenary.</a:t>
            </a:r>
            <a:endParaRPr b="1" i="0" sz="1700" u="none" cap="none" strike="noStrike">
              <a:solidFill>
                <a:srgbClr val="F99D26"/>
              </a:solidFill>
              <a:latin typeface="Helvetica Neue"/>
              <a:ea typeface="Helvetica Neue"/>
              <a:cs typeface="Helvetica Neue"/>
              <a:sym typeface="Helvetica Neue"/>
            </a:endParaRPr>
          </a:p>
        </p:txBody>
      </p:sp>
      <p:graphicFrame>
        <p:nvGraphicFramePr>
          <p:cNvPr id="47" name="Google Shape;47;p4"/>
          <p:cNvGraphicFramePr/>
          <p:nvPr/>
        </p:nvGraphicFramePr>
        <p:xfrm>
          <a:off x="11133818" y="1473200"/>
          <a:ext cx="3000000" cy="3000000"/>
        </p:xfrm>
        <a:graphic>
          <a:graphicData uri="http://schemas.openxmlformats.org/drawingml/2006/table">
            <a:tbl>
              <a:tblPr>
                <a:noFill/>
                <a:tableStyleId>{B177A3EC-63ED-4D33-A577-4577EE7168A1}</a:tableStyleId>
              </a:tblPr>
              <a:tblGrid>
                <a:gridCol w="984250"/>
              </a:tblGrid>
              <a:tr h="0">
                <a:tc>
                  <a:txBody>
                    <a:bodyPr/>
                    <a:lstStyle/>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id="48" name="Google Shape;48;p4"/>
          <p:cNvPicPr preferRelativeResize="0"/>
          <p:nvPr/>
        </p:nvPicPr>
        <p:blipFill rotWithShape="1">
          <a:blip r:embed="rId3">
            <a:alphaModFix/>
          </a:blip>
          <a:srcRect b="0" l="0" r="0" t="0"/>
          <a:stretch/>
        </p:blipFill>
        <p:spPr>
          <a:xfrm>
            <a:off x="6302513" y="1242475"/>
            <a:ext cx="2305480" cy="19471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4"/>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275" name="Google Shape;275;p44"/>
          <p:cNvSpPr txBox="1"/>
          <p:nvPr>
            <p:ph idx="1" type="body"/>
          </p:nvPr>
        </p:nvSpPr>
        <p:spPr>
          <a:xfrm>
            <a:off x="-54900" y="1371600"/>
            <a:ext cx="9253800" cy="5257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Char char="•"/>
            </a:pPr>
            <a:r>
              <a:rPr b="0" lang="en-AU"/>
              <a:t>SDG AHT Co-chairs would like to congratulate and thank all SDG AHT members (in particular with the new sub-teams) for their efforts and contributions over the last few years: all the outcomes and activities have been beneficial to the EO community, and will continue to be useful</a:t>
            </a:r>
            <a:endParaRPr b="0"/>
          </a:p>
          <a:p>
            <a:pPr indent="-355600" lvl="0" marL="457200" marR="0" rtl="0" algn="l">
              <a:lnSpc>
                <a:spcPct val="100000"/>
              </a:lnSpc>
              <a:spcBef>
                <a:spcPts val="500"/>
              </a:spcBef>
              <a:spcAft>
                <a:spcPts val="0"/>
              </a:spcAft>
              <a:buClr>
                <a:srgbClr val="002569"/>
              </a:buClr>
              <a:buSzPts val="2000"/>
              <a:buChar char="•"/>
            </a:pPr>
            <a:r>
              <a:rPr b="0" lang="en-AU"/>
              <a:t>SDG AHT Co-chairs recommend to propose the </a:t>
            </a:r>
            <a:r>
              <a:rPr lang="en-AU"/>
              <a:t>Federated approach</a:t>
            </a:r>
            <a:r>
              <a:rPr b="0" lang="en-AU"/>
              <a:t>, through a new SDG Coordination team led by SEO, at the Plenary</a:t>
            </a:r>
            <a:endParaRPr b="0"/>
          </a:p>
          <a:p>
            <a:pPr indent="0" lvl="0" marL="457200" marR="0" rtl="0" algn="l">
              <a:lnSpc>
                <a:spcPct val="100000"/>
              </a:lnSpc>
              <a:spcBef>
                <a:spcPts val="500"/>
              </a:spcBef>
              <a:spcAft>
                <a:spcPts val="0"/>
              </a:spcAft>
              <a:buNone/>
            </a:pPr>
            <a:r>
              <a:t/>
            </a:r>
            <a:endParaRPr b="0"/>
          </a:p>
          <a:p>
            <a:pPr indent="-355600" lvl="0" marL="457200" marR="0" rtl="0" algn="l">
              <a:lnSpc>
                <a:spcPct val="100000"/>
              </a:lnSpc>
              <a:spcBef>
                <a:spcPts val="500"/>
              </a:spcBef>
              <a:spcAft>
                <a:spcPts val="0"/>
              </a:spcAft>
              <a:buClr>
                <a:srgbClr val="002569"/>
              </a:buClr>
              <a:buSzPts val="2000"/>
              <a:buChar char="•"/>
            </a:pPr>
            <a:r>
              <a:rPr b="0" lang="en-AU"/>
              <a:t>Strategic decisions, politics and guidance on SDG are not to be taken through this team solely, but will require CEOS leadership and SEC guidance and validation</a:t>
            </a:r>
            <a:endParaRPr b="0"/>
          </a:p>
          <a:p>
            <a:pPr indent="-355600" lvl="0" marL="457200" marR="0" rtl="0" algn="l">
              <a:lnSpc>
                <a:spcPct val="100000"/>
              </a:lnSpc>
              <a:spcBef>
                <a:spcPts val="500"/>
              </a:spcBef>
              <a:spcAft>
                <a:spcPts val="0"/>
              </a:spcAft>
              <a:buClr>
                <a:srgbClr val="002569"/>
              </a:buClr>
              <a:buSzPts val="2000"/>
              <a:buChar char="•"/>
            </a:pPr>
            <a:r>
              <a:rPr b="0" lang="en-AU"/>
              <a:t>Importance and proximity with GEO to be reflected in the new governance</a:t>
            </a:r>
            <a:endParaRPr b="0"/>
          </a:p>
          <a:p>
            <a:pPr indent="-355600" lvl="0" marL="457200" marR="0" rtl="0" algn="l">
              <a:lnSpc>
                <a:spcPct val="100000"/>
              </a:lnSpc>
              <a:spcBef>
                <a:spcPts val="500"/>
              </a:spcBef>
              <a:spcAft>
                <a:spcPts val="0"/>
              </a:spcAft>
              <a:buClr>
                <a:srgbClr val="002569"/>
              </a:buClr>
              <a:buSzPts val="2000"/>
              <a:buChar char="•"/>
            </a:pPr>
            <a:r>
              <a:rPr b="0" lang="en-AU"/>
              <a:t>Noting that ESA also selected the SDGs as a priority for their next SIT Chairmanship</a:t>
            </a:r>
            <a:endParaRPr b="0"/>
          </a:p>
          <a:p>
            <a:pPr indent="-355600" lvl="0" marL="457200" marR="0" rtl="0" algn="l">
              <a:lnSpc>
                <a:spcPct val="100000"/>
              </a:lnSpc>
              <a:spcBef>
                <a:spcPts val="500"/>
              </a:spcBef>
              <a:spcAft>
                <a:spcPts val="0"/>
              </a:spcAft>
              <a:buClr>
                <a:srgbClr val="002569"/>
              </a:buClr>
              <a:buSzPts val="2000"/>
              <a:buChar char="•"/>
            </a:pPr>
            <a:r>
              <a:rPr b="0" lang="en-AU"/>
              <a:t>Governance documents will be prepared over the next few weeks</a:t>
            </a:r>
            <a:endParaRPr b="0"/>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276" name="Google Shape;276;p44"/>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Conclusion &amp; next steps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ctrTitle"/>
          </p:nvPr>
        </p:nvSpPr>
        <p:spPr>
          <a:xfrm>
            <a:off x="1066800" y="2814638"/>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br>
              <a:rPr b="1" lang="en-AU">
                <a:solidFill>
                  <a:srgbClr val="002060"/>
                </a:solidFill>
                <a:latin typeface="Helvetica Neue"/>
                <a:ea typeface="Helvetica Neue"/>
                <a:cs typeface="Helvetica Neue"/>
                <a:sym typeface="Helvetica Neue"/>
              </a:rPr>
            </a:br>
            <a:r>
              <a:rPr b="1" lang="en-AU">
                <a:solidFill>
                  <a:srgbClr val="002060"/>
                </a:solidFill>
                <a:latin typeface="Helvetica Neue"/>
                <a:ea typeface="Helvetica Neue"/>
                <a:cs typeface="Helvetica Neue"/>
                <a:sym typeface="Helvetica Neue"/>
              </a:rPr>
              <a:t>Thank you all </a:t>
            </a:r>
            <a:br>
              <a:rPr b="1" lang="en-AU">
                <a:solidFill>
                  <a:srgbClr val="002060"/>
                </a:solidFill>
                <a:latin typeface="Helvetica Neue"/>
                <a:ea typeface="Helvetica Neue"/>
                <a:cs typeface="Helvetica Neue"/>
                <a:sym typeface="Helvetica Neue"/>
              </a:rPr>
            </a:br>
            <a:br>
              <a:rPr b="1" lang="en-AU">
                <a:solidFill>
                  <a:srgbClr val="002060"/>
                </a:solidFill>
                <a:latin typeface="Helvetica Neue"/>
                <a:ea typeface="Helvetica Neue"/>
                <a:cs typeface="Helvetica Neue"/>
                <a:sym typeface="Helvetica Neue"/>
              </a:rPr>
            </a:br>
            <a:r>
              <a:rPr b="1" lang="en-AU">
                <a:solidFill>
                  <a:srgbClr val="002060"/>
                </a:solidFill>
                <a:latin typeface="Helvetica Neue"/>
                <a:ea typeface="Helvetica Neue"/>
                <a:cs typeface="Helvetica Neue"/>
                <a:sym typeface="Helvetica Neue"/>
              </a:rPr>
              <a:t>Questions? </a:t>
            </a:r>
            <a:br>
              <a:rPr b="1" lang="en-AU">
                <a:solidFill>
                  <a:srgbClr val="002060"/>
                </a:solidFill>
                <a:latin typeface="Helvetica Neue"/>
                <a:ea typeface="Helvetica Neue"/>
                <a:cs typeface="Helvetica Neue"/>
                <a:sym typeface="Helvetica Neue"/>
              </a:rPr>
            </a:br>
            <a:r>
              <a:rPr b="1" lang="en-AU">
                <a:solidFill>
                  <a:srgbClr val="002060"/>
                </a:solidFill>
                <a:latin typeface="Helvetica Neue"/>
                <a:ea typeface="Helvetica Neue"/>
                <a:cs typeface="Helvetica Neue"/>
                <a:sym typeface="Helvetica Neue"/>
              </a:rPr>
              <a:t>Please reach out…</a:t>
            </a:r>
            <a:br>
              <a:rPr lang="en-AU"/>
            </a:br>
            <a:endParaRPr/>
          </a:p>
        </p:txBody>
      </p:sp>
      <p:sp>
        <p:nvSpPr>
          <p:cNvPr id="282" name="Google Shape;282;p28"/>
          <p:cNvSpPr txBox="1"/>
          <p:nvPr>
            <p:ph idx="1" type="subTitle"/>
          </p:nvPr>
        </p:nvSpPr>
        <p:spPr>
          <a:xfrm>
            <a:off x="1578428" y="5202238"/>
            <a:ext cx="6858000" cy="1655762"/>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800"/>
              <a:buNone/>
            </a:pPr>
            <a:r>
              <a:rPr lang="en-AU">
                <a:latin typeface="Helvetica Neue"/>
                <a:ea typeface="Helvetica Neue"/>
                <a:cs typeface="Helvetica Neue"/>
                <a:sym typeface="Helvetica Neue"/>
              </a:rPr>
              <a:t>Alex Held </a:t>
            </a:r>
            <a:r>
              <a:rPr lang="en-AU" u="sng">
                <a:solidFill>
                  <a:schemeClr val="hlink"/>
                </a:solidFill>
                <a:latin typeface="Helvetica Neue"/>
                <a:ea typeface="Helvetica Neue"/>
                <a:cs typeface="Helvetica Neue"/>
                <a:sym typeface="Helvetica Neue"/>
                <a:hlinkClick r:id="rId3"/>
              </a:rPr>
              <a:t>alex.held@csiro.au</a:t>
            </a:r>
            <a:r>
              <a:rPr lang="en-AU">
                <a:latin typeface="Helvetica Neue"/>
                <a:ea typeface="Helvetica Neue"/>
                <a:cs typeface="Helvetica Neue"/>
                <a:sym typeface="Helvetica Neue"/>
              </a:rPr>
              <a:t> </a:t>
            </a:r>
            <a:endParaRPr/>
          </a:p>
          <a:p>
            <a:pPr indent="0" lvl="0" marL="0" rtl="0" algn="r">
              <a:lnSpc>
                <a:spcPct val="100000"/>
              </a:lnSpc>
              <a:spcBef>
                <a:spcPts val="0"/>
              </a:spcBef>
              <a:spcAft>
                <a:spcPts val="0"/>
              </a:spcAft>
              <a:buSzPts val="1800"/>
              <a:buNone/>
            </a:pPr>
            <a:r>
              <a:rPr lang="en-AU">
                <a:latin typeface="Helvetica Neue"/>
                <a:ea typeface="Helvetica Neue"/>
                <a:cs typeface="Helvetica Neue"/>
                <a:sym typeface="Helvetica Neue"/>
              </a:rPr>
              <a:t>Marc Paganini </a:t>
            </a:r>
            <a:r>
              <a:rPr lang="en-AU" u="sng">
                <a:solidFill>
                  <a:schemeClr val="hlink"/>
                </a:solidFill>
                <a:latin typeface="Helvetica Neue"/>
                <a:ea typeface="Helvetica Neue"/>
                <a:cs typeface="Helvetica Neue"/>
                <a:sym typeface="Helvetica Neue"/>
                <a:hlinkClick r:id="rId4"/>
              </a:rPr>
              <a:t>marc.paganini@esa.int</a:t>
            </a:r>
            <a:r>
              <a:rPr lang="en-AU">
                <a:latin typeface="Helvetica Neue"/>
                <a:ea typeface="Helvetica Neue"/>
                <a:cs typeface="Helvetica Neue"/>
                <a:sym typeface="Helvetica Neue"/>
              </a:rPr>
              <a:t> </a:t>
            </a:r>
            <a:endParaRPr/>
          </a:p>
          <a:p>
            <a:pPr indent="0" lvl="0" marL="0" rtl="0" algn="r">
              <a:lnSpc>
                <a:spcPct val="100000"/>
              </a:lnSpc>
              <a:spcBef>
                <a:spcPts val="0"/>
              </a:spcBef>
              <a:spcAft>
                <a:spcPts val="0"/>
              </a:spcAft>
              <a:buSzPts val="1800"/>
              <a:buNone/>
            </a:pPr>
            <a:r>
              <a:rPr lang="en-AU">
                <a:latin typeface="Helvetica Neue"/>
                <a:ea typeface="Helvetica Neue"/>
                <a:cs typeface="Helvetica Neue"/>
                <a:sym typeface="Helvetica Neue"/>
              </a:rPr>
              <a:t>Flora Kerblat </a:t>
            </a:r>
            <a:r>
              <a:rPr lang="en-AU" u="sng">
                <a:solidFill>
                  <a:schemeClr val="hlink"/>
                </a:solidFill>
                <a:latin typeface="Helvetica Neue"/>
                <a:ea typeface="Helvetica Neue"/>
                <a:cs typeface="Helvetica Neue"/>
                <a:sym typeface="Helvetica Neue"/>
                <a:hlinkClick r:id="rId5"/>
              </a:rPr>
              <a:t>flora.kerblat@csiro.au</a:t>
            </a:r>
            <a:endParaRPr u="sng">
              <a:solidFill>
                <a:schemeClr val="hlink"/>
              </a:solidFill>
              <a:latin typeface="Helvetica Neue"/>
              <a:ea typeface="Helvetica Neue"/>
              <a:cs typeface="Helvetica Neue"/>
              <a:sym typeface="Helvetica Neue"/>
            </a:endParaRPr>
          </a:p>
          <a:p>
            <a:pPr indent="0" lvl="0" marL="0" rtl="0" algn="r">
              <a:lnSpc>
                <a:spcPct val="100000"/>
              </a:lnSpc>
              <a:spcBef>
                <a:spcPts val="0"/>
              </a:spcBef>
              <a:spcAft>
                <a:spcPts val="0"/>
              </a:spcAft>
              <a:buSzPts val="1800"/>
              <a:buNone/>
            </a:pPr>
            <a:r>
              <a:t/>
            </a:r>
            <a:endParaRPr u="sng">
              <a:solidFill>
                <a:schemeClr val="hlink"/>
              </a:solidFill>
              <a:latin typeface="Helvetica Neue"/>
              <a:ea typeface="Helvetica Neue"/>
              <a:cs typeface="Helvetica Neue"/>
              <a:sym typeface="Helvetica Neue"/>
            </a:endParaRPr>
          </a:p>
          <a:p>
            <a:pPr indent="0" lvl="0" marL="0" rtl="0" algn="r">
              <a:lnSpc>
                <a:spcPct val="100000"/>
              </a:lnSpc>
              <a:spcBef>
                <a:spcPts val="0"/>
              </a:spcBef>
              <a:spcAft>
                <a:spcPts val="0"/>
              </a:spcAft>
              <a:buSzPts val="1800"/>
              <a:buNone/>
            </a:pPr>
            <a:r>
              <a:rPr lang="en-AU">
                <a:latin typeface="Helvetica Neue"/>
                <a:ea typeface="Helvetica Neue"/>
                <a:cs typeface="Helvetica Neue"/>
                <a:sym typeface="Helvetica Neue"/>
              </a:rPr>
              <a:t>Brian Killough (SEO) </a:t>
            </a:r>
            <a:r>
              <a:rPr lang="en-AU" u="sng">
                <a:solidFill>
                  <a:schemeClr val="hlink"/>
                </a:solidFill>
                <a:latin typeface="Helvetica Neue"/>
                <a:ea typeface="Helvetica Neue"/>
                <a:cs typeface="Helvetica Neue"/>
                <a:sym typeface="Helvetica Neue"/>
                <a:hlinkClick r:id="rId6"/>
              </a:rPr>
              <a:t>brian.d.killough@nasa.gov</a:t>
            </a:r>
            <a:r>
              <a:rPr lang="en-AU">
                <a:latin typeface="Helvetica Neue"/>
                <a:ea typeface="Helvetica Neue"/>
                <a:cs typeface="Helvetica Neue"/>
                <a:sym typeface="Helvetica Neue"/>
              </a:rPr>
              <a:t> </a:t>
            </a:r>
            <a:endParaRPr/>
          </a:p>
          <a:p>
            <a:pPr indent="0" lvl="0" marL="0" rtl="0" algn="r">
              <a:lnSpc>
                <a:spcPct val="100000"/>
              </a:lnSpc>
              <a:spcBef>
                <a:spcPts val="0"/>
              </a:spcBef>
              <a:spcAft>
                <a:spcPts val="0"/>
              </a:spcAft>
              <a:buSzPts val="1800"/>
              <a:buNone/>
            </a:pPr>
            <a:r>
              <a:t/>
            </a:r>
            <a:endParaRPr u="sng">
              <a:solidFill>
                <a:schemeClr val="hlink"/>
              </a:solidFill>
              <a:latin typeface="Helvetica Neue"/>
              <a:ea typeface="Helvetica Neue"/>
              <a:cs typeface="Helvetica Neue"/>
              <a:sym typeface="Helvetica Neue"/>
            </a:endParaRPr>
          </a:p>
          <a:p>
            <a:pPr indent="0" lvl="0" marL="0" rtl="0" algn="r">
              <a:lnSpc>
                <a:spcPct val="100000"/>
              </a:lnSpc>
              <a:spcBef>
                <a:spcPts val="0"/>
              </a:spcBef>
              <a:spcAft>
                <a:spcPts val="0"/>
              </a:spcAft>
              <a:buSzPts val="1800"/>
              <a:buNone/>
            </a:pPr>
            <a:r>
              <a:t/>
            </a:r>
            <a:endParaRPr>
              <a:latin typeface="Helvetica Neue"/>
              <a:ea typeface="Helvetica Neue"/>
              <a:cs typeface="Helvetica Neue"/>
              <a:sym typeface="Helvetica Neue"/>
            </a:endParaRPr>
          </a:p>
        </p:txBody>
      </p:sp>
      <p:sp>
        <p:nvSpPr>
          <p:cNvPr id="283" name="Google Shape;283;p28"/>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SzPts val="1000"/>
              <a:buNone/>
            </a:pPr>
            <a:fld id="{00000000-1234-1234-1234-123412341234}" type="slidenum">
              <a:rPr lang="en-AU"/>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9"/>
          <p:cNvSpPr txBox="1"/>
          <p:nvPr>
            <p:ph idx="4294967295" type="sldNum"/>
          </p:nvPr>
        </p:nvSpPr>
        <p:spPr>
          <a:xfrm>
            <a:off x="8839200" y="6629400"/>
            <a:ext cx="304800" cy="187325"/>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SzPts val="1000"/>
              <a:buNone/>
            </a:pPr>
            <a:fld id="{00000000-1234-1234-1234-123412341234}" type="slidenum">
              <a:rPr lang="en-AU"/>
              <a:t>‹#›</a:t>
            </a:fld>
            <a:endParaRPr/>
          </a:p>
        </p:txBody>
      </p:sp>
      <p:sp>
        <p:nvSpPr>
          <p:cNvPr id="289" name="Google Shape;289;p29"/>
          <p:cNvSpPr txBox="1"/>
          <p:nvPr>
            <p:ph idx="1" type="body"/>
          </p:nvPr>
        </p:nvSpPr>
        <p:spPr>
          <a:xfrm>
            <a:off x="572599" y="1998784"/>
            <a:ext cx="8079032" cy="2161736"/>
          </a:xfrm>
          <a:prstGeom prst="rect">
            <a:avLst/>
          </a:prstGeom>
          <a:noFill/>
          <a:ln>
            <a:noFill/>
          </a:ln>
        </p:spPr>
        <p:txBody>
          <a:bodyPr anchorCtr="0" anchor="t" bIns="45700" lIns="91425" spcFirstLastPara="1" rIns="91425" wrap="square" tIns="45700">
            <a:noAutofit/>
          </a:bodyPr>
          <a:lstStyle/>
          <a:p>
            <a:pPr indent="-527050" lvl="0" marL="534988" marR="0" rtl="0" algn="l">
              <a:lnSpc>
                <a:spcPct val="100000"/>
              </a:lnSpc>
              <a:spcBef>
                <a:spcPts val="0"/>
              </a:spcBef>
              <a:spcAft>
                <a:spcPts val="0"/>
              </a:spcAft>
              <a:buClr>
                <a:srgbClr val="000000"/>
              </a:buClr>
              <a:buSzPts val="3600"/>
              <a:buFont typeface="Arial"/>
              <a:buNone/>
            </a:pPr>
            <a:r>
              <a:rPr b="0" i="0" lang="en-AU" sz="3600" u="none" cap="none" strike="noStrike">
                <a:solidFill>
                  <a:schemeClr val="lt1"/>
                </a:solidFill>
                <a:latin typeface="Arial"/>
                <a:ea typeface="Arial"/>
                <a:cs typeface="Arial"/>
                <a:sym typeface="Arial"/>
              </a:rPr>
              <a:t>Additional information</a:t>
            </a:r>
            <a:endParaRPr b="0" i="1" sz="3600" u="none" cap="none" strike="noStrike">
              <a:solidFill>
                <a:schemeClr val="lt1"/>
              </a:solidFill>
              <a:latin typeface="Arial"/>
              <a:ea typeface="Arial"/>
              <a:cs typeface="Arial"/>
              <a:sym typeface="Arial"/>
            </a:endParaRPr>
          </a:p>
          <a:p>
            <a:pPr indent="-527050" lvl="0" marL="534988"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0"/>
          <p:cNvSpPr txBox="1"/>
          <p:nvPr/>
        </p:nvSpPr>
        <p:spPr>
          <a:xfrm>
            <a:off x="309834" y="2661138"/>
            <a:ext cx="8584784" cy="4103076"/>
          </a:xfrm>
          <a:prstGeom prst="rect">
            <a:avLst/>
          </a:prstGeom>
          <a:noFill/>
          <a:ln>
            <a:noFill/>
          </a:ln>
        </p:spPr>
        <p:txBody>
          <a:bodyPr anchorCtr="0" anchor="t" bIns="34275" lIns="68575" spcFirstLastPara="1" rIns="68575" wrap="square" tIns="34275">
            <a:noAutofit/>
          </a:bodyPr>
          <a:lstStyle/>
          <a:p>
            <a:pPr indent="-228600" lvl="0" marL="228600" marR="0" rtl="0" algn="l">
              <a:lnSpc>
                <a:spcPct val="100000"/>
              </a:lnSpc>
              <a:spcBef>
                <a:spcPts val="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Support GEO efforts </a:t>
            </a:r>
            <a:r>
              <a:rPr b="0" i="0" lang="en-AU" sz="1600" u="none" cap="none" strike="noStrike">
                <a:solidFill>
                  <a:srgbClr val="002060"/>
                </a:solidFill>
                <a:latin typeface="Helvetica Neue"/>
                <a:ea typeface="Helvetica Neue"/>
                <a:cs typeface="Helvetica Neue"/>
                <a:sym typeface="Helvetica Neue"/>
              </a:rPr>
              <a:t>to advance the uptake of EO in the implementation of the 2030 Agenda on Sustainable Development, </a:t>
            </a:r>
            <a:r>
              <a:rPr b="1" i="0" lang="en-AU" sz="1600" u="none" cap="none" strike="noStrike">
                <a:solidFill>
                  <a:srgbClr val="002060"/>
                </a:solidFill>
                <a:latin typeface="Helvetica Neue"/>
                <a:ea typeface="Helvetica Neue"/>
                <a:cs typeface="Helvetica Neue"/>
                <a:sym typeface="Helvetica Neue"/>
              </a:rPr>
              <a:t>acting as a “Space Enabler” to facilitate access and use of satellite data</a:t>
            </a:r>
            <a:r>
              <a:rPr b="0" i="0" lang="en-AU" sz="1600" u="none" cap="none" strike="noStrike">
                <a:solidFill>
                  <a:srgbClr val="002060"/>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Participate to the GEO federated approach on SDGs that aims at harnessing all expertise </a:t>
            </a:r>
            <a:r>
              <a:rPr b="0" i="0" lang="en-AU" sz="1600" u="none" cap="none" strike="noStrike">
                <a:solidFill>
                  <a:srgbClr val="002060"/>
                </a:solidFill>
                <a:latin typeface="Helvetica Neue"/>
                <a:ea typeface="Helvetica Neue"/>
                <a:cs typeface="Helvetica Neue"/>
                <a:sym typeface="Helvetica Neue"/>
              </a:rPr>
              <a:t>inside and outside GEO Work Programme</a:t>
            </a:r>
            <a:r>
              <a:rPr b="1" i="0" lang="en-AU" sz="1600" u="none" cap="none" strike="noStrike">
                <a:solidFill>
                  <a:srgbClr val="002060"/>
                </a:solidFill>
                <a:latin typeface="Helvetica Neue"/>
                <a:ea typeface="Helvetica Neue"/>
                <a:cs typeface="Helvetica Neue"/>
                <a:sym typeface="Helvetica Neue"/>
              </a:rPr>
              <a:t> (including CEOS)</a:t>
            </a:r>
            <a:r>
              <a:rPr b="0" i="0" lang="en-AU" sz="1600" u="none" cap="none" strike="noStrike">
                <a:solidFill>
                  <a:srgbClr val="002060"/>
                </a:solidFill>
                <a:latin typeface="Helvetica Neue"/>
                <a:ea typeface="Helvetica Neue"/>
                <a:cs typeface="Helvetica Neue"/>
                <a:sym typeface="Helvetica Neue"/>
              </a:rPr>
              <a:t> in order to maximize impact.</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Contribute to the development of the GEO Toolkits on SDGs </a:t>
            </a:r>
            <a:r>
              <a:rPr b="0" i="0" lang="en-AU" sz="1600" u="none" cap="none" strike="noStrike">
                <a:solidFill>
                  <a:srgbClr val="002060"/>
                </a:solidFill>
                <a:latin typeface="Helvetica Neue"/>
                <a:ea typeface="Helvetica Neue"/>
                <a:cs typeface="Helvetica Neue"/>
                <a:sym typeface="Helvetica Neue"/>
              </a:rPr>
              <a:t>coordinated by GEO EO4SDG, which will package all available EO assets in practical guidelines for easy appropriation by countries.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Analyze, in cooperation with GEO, the “satellite data needs” for four selected SDG indicators</a:t>
            </a:r>
            <a:r>
              <a:rPr b="0" i="0" lang="en-AU" sz="1600" u="none" cap="none" strike="noStrike">
                <a:solidFill>
                  <a:srgbClr val="002060"/>
                </a:solidFill>
                <a:latin typeface="Helvetica Neue"/>
                <a:ea typeface="Helvetica Neue"/>
                <a:cs typeface="Helvetica Neue"/>
                <a:sym typeface="Helvetica Neue"/>
              </a:rPr>
              <a:t>: 6.6.1 on water-related ecosystems; 11.3.1 on urban land consumption, 14.1.1 on coastal eutrophication, and 15.3.1 on land degradation.</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1600"/>
              <a:buFont typeface="Arial"/>
              <a:buChar char="•"/>
            </a:pPr>
            <a:r>
              <a:rPr b="0" i="0" lang="en-AU" sz="1600" u="none" cap="none" strike="noStrike">
                <a:solidFill>
                  <a:srgbClr val="002060"/>
                </a:solidFill>
                <a:latin typeface="Helvetica Neue"/>
                <a:ea typeface="Helvetica Neue"/>
                <a:cs typeface="Helvetica Neue"/>
                <a:sym typeface="Helvetica Neue"/>
              </a:rPr>
              <a:t>Liaise with other CEOS entities (VCs, WGs, SEO) to </a:t>
            </a:r>
            <a:r>
              <a:rPr b="1" i="0" lang="en-AU" sz="1600" u="none" cap="none" strike="noStrike">
                <a:solidFill>
                  <a:srgbClr val="002060"/>
                </a:solidFill>
                <a:latin typeface="Helvetica Neue"/>
                <a:ea typeface="Helvetica Neue"/>
                <a:cs typeface="Helvetica Neue"/>
                <a:sym typeface="Helvetica Neue"/>
              </a:rPr>
              <a:t>harness CEOS collective expertise and maximize benefits</a:t>
            </a:r>
            <a:r>
              <a:rPr b="0" i="0" lang="en-AU" sz="1600" u="none" cap="none" strike="noStrike">
                <a:solidFill>
                  <a:srgbClr val="002060"/>
                </a:solidFill>
                <a:latin typeface="Helvetica Neue"/>
                <a:ea typeface="Helvetica Neue"/>
                <a:cs typeface="Helvetica Neue"/>
                <a:sym typeface="Helvetica Neue"/>
              </a:rPr>
              <a:t>.</a:t>
            </a:r>
            <a:endParaRPr b="0" i="0" sz="1400" u="none" cap="none" strike="noStrike">
              <a:solidFill>
                <a:srgbClr val="002060"/>
              </a:solidFill>
              <a:latin typeface="Helvetica Neue"/>
              <a:ea typeface="Helvetica Neue"/>
              <a:cs typeface="Helvetica Neue"/>
              <a:sym typeface="Helvetica Neue"/>
            </a:endParaRPr>
          </a:p>
        </p:txBody>
      </p:sp>
      <p:sp>
        <p:nvSpPr>
          <p:cNvPr id="295" name="Google Shape;295;p30"/>
          <p:cNvSpPr/>
          <p:nvPr/>
        </p:nvSpPr>
        <p:spPr>
          <a:xfrm>
            <a:off x="374587" y="1294414"/>
            <a:ext cx="8455277" cy="1179156"/>
          </a:xfrm>
          <a:prstGeom prst="roundRect">
            <a:avLst>
              <a:gd fmla="val 16667" name="adj"/>
            </a:avLst>
          </a:prstGeom>
          <a:solidFill>
            <a:srgbClr val="3660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AU" sz="2000" u="none" cap="none" strike="noStrike">
                <a:solidFill>
                  <a:schemeClr val="lt1"/>
                </a:solidFill>
                <a:latin typeface="Helvetica Neue"/>
                <a:ea typeface="Helvetica Neue"/>
                <a:cs typeface="Helvetica Neue"/>
                <a:sym typeface="Helvetica Neue"/>
              </a:rPr>
              <a:t>Coordinate the efforts of the CEOS agencies </a:t>
            </a:r>
            <a:br>
              <a:rPr b="0" i="0" lang="en-AU" sz="2000" u="none" cap="none" strike="noStrike">
                <a:solidFill>
                  <a:schemeClr val="lt1"/>
                </a:solidFill>
                <a:latin typeface="Helvetica Neue"/>
                <a:ea typeface="Helvetica Neue"/>
                <a:cs typeface="Helvetica Neue"/>
                <a:sym typeface="Helvetica Neue"/>
              </a:rPr>
            </a:br>
            <a:r>
              <a:rPr b="0" i="0" lang="en-AU" sz="2000" u="none" cap="none" strike="noStrike">
                <a:solidFill>
                  <a:schemeClr val="lt1"/>
                </a:solidFill>
                <a:latin typeface="Helvetica Neue"/>
                <a:ea typeface="Helvetica Neue"/>
                <a:cs typeface="Helvetica Neue"/>
                <a:sym typeface="Helvetica Neue"/>
              </a:rPr>
              <a:t>to facilitate the use of satellite data in the implementation of </a:t>
            </a:r>
            <a:br>
              <a:rPr b="0" i="0" lang="en-AU" sz="2000" u="none" cap="none" strike="noStrike">
                <a:solidFill>
                  <a:schemeClr val="lt1"/>
                </a:solidFill>
                <a:latin typeface="Helvetica Neue"/>
                <a:ea typeface="Helvetica Neue"/>
                <a:cs typeface="Helvetica Neue"/>
                <a:sym typeface="Helvetica Neue"/>
              </a:rPr>
            </a:br>
            <a:r>
              <a:rPr b="0" i="0" lang="en-AU" sz="2000" u="none" cap="none" strike="noStrike">
                <a:solidFill>
                  <a:schemeClr val="lt1"/>
                </a:solidFill>
                <a:latin typeface="Helvetica Neue"/>
                <a:ea typeface="Helvetica Neue"/>
                <a:cs typeface="Helvetica Neue"/>
                <a:sym typeface="Helvetica Neue"/>
              </a:rPr>
              <a:t>the 2030 Agenda on sustainable development.</a:t>
            </a:r>
            <a:endParaRPr b="0" i="0" sz="2000" u="none" cap="none" strike="noStrike">
              <a:solidFill>
                <a:schemeClr val="lt1"/>
              </a:solidFill>
              <a:latin typeface="Helvetica Neue"/>
              <a:ea typeface="Helvetica Neue"/>
              <a:cs typeface="Helvetica Neue"/>
              <a:sym typeface="Helvetica Neue"/>
            </a:endParaRPr>
          </a:p>
        </p:txBody>
      </p:sp>
      <p:sp>
        <p:nvSpPr>
          <p:cNvPr id="296" name="Google Shape;296;p30"/>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Objectives</a:t>
            </a:r>
            <a:endParaRPr b="0" i="1" sz="2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idx="1" type="body"/>
          </p:nvPr>
        </p:nvSpPr>
        <p:spPr>
          <a:xfrm>
            <a:off x="457200" y="1600201"/>
            <a:ext cx="8153400" cy="182880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500"/>
              </a:spcBef>
              <a:spcAft>
                <a:spcPts val="0"/>
              </a:spcAft>
              <a:buSzPts val="2000"/>
              <a:buNone/>
            </a:pPr>
            <a:r>
              <a:rPr lang="en-AU" sz="1800"/>
              <a:t> 		</a:t>
            </a:r>
            <a:endParaRPr/>
          </a:p>
        </p:txBody>
      </p:sp>
      <p:sp>
        <p:nvSpPr>
          <p:cNvPr id="302" name="Google Shape;302;p31"/>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sz="2400"/>
              <a:t>34th CEOS Plenary </a:t>
            </a:r>
            <a:r>
              <a:rPr b="0" i="1" lang="en-AU" sz="2400"/>
              <a:t>Outcome</a:t>
            </a:r>
            <a:r>
              <a:rPr i="1" lang="en-AU" sz="2400"/>
              <a:t> </a:t>
            </a:r>
            <a:endParaRPr/>
          </a:p>
        </p:txBody>
      </p:sp>
      <p:graphicFrame>
        <p:nvGraphicFramePr>
          <p:cNvPr id="303" name="Google Shape;303;p31"/>
          <p:cNvGraphicFramePr/>
          <p:nvPr/>
        </p:nvGraphicFramePr>
        <p:xfrm>
          <a:off x="457200" y="2286753"/>
          <a:ext cx="3000000" cy="3000000"/>
        </p:xfrm>
        <a:graphic>
          <a:graphicData uri="http://schemas.openxmlformats.org/drawingml/2006/table">
            <a:tbl>
              <a:tblPr>
                <a:noFill/>
                <a:tableStyleId>{25573104-087C-441A-A5F5-E1863AF690F2}</a:tableStyleId>
              </a:tblPr>
              <a:tblGrid>
                <a:gridCol w="1732650"/>
                <a:gridCol w="4449175"/>
                <a:gridCol w="1971575"/>
              </a:tblGrid>
              <a:tr h="1599200">
                <a:tc>
                  <a:txBody>
                    <a:bodyPr/>
                    <a:lstStyle/>
                    <a:p>
                      <a:pPr indent="0" lvl="0" marL="0" marR="0" rtl="0" algn="l">
                        <a:lnSpc>
                          <a:spcPct val="100000"/>
                        </a:lnSpc>
                        <a:spcBef>
                          <a:spcPts val="0"/>
                        </a:spcBef>
                        <a:spcAft>
                          <a:spcPts val="0"/>
                        </a:spcAft>
                        <a:buClr>
                          <a:srgbClr val="000000"/>
                        </a:buClr>
                        <a:buSzPts val="1600"/>
                        <a:buFont typeface="Arial"/>
                        <a:buNone/>
                      </a:pPr>
                      <a:r>
                        <a:rPr b="1" lang="en-AU" sz="1600" u="none" cap="none" strike="noStrike">
                          <a:solidFill>
                            <a:schemeClr val="lt1"/>
                          </a:solidFill>
                          <a:latin typeface="Helvetica Neue"/>
                          <a:ea typeface="Helvetica Neue"/>
                          <a:cs typeface="Helvetica Neue"/>
                          <a:sym typeface="Helvetica Neue"/>
                        </a:rPr>
                        <a:t>Decision 34-15</a:t>
                      </a:r>
                      <a:endParaRPr b="1" sz="1600" u="none" cap="none" strike="noStrike">
                        <a:solidFill>
                          <a:schemeClr val="lt1"/>
                        </a:solidFill>
                        <a:latin typeface="Helvetica Neue"/>
                        <a:ea typeface="Helvetica Neue"/>
                        <a:cs typeface="Helvetica Neue"/>
                        <a:sym typeface="Helvetica Neue"/>
                      </a:endParaRPr>
                    </a:p>
                  </a:txBody>
                  <a:tcPr marT="45725" marB="45725" marR="91450" marL="91450">
                    <a:solidFill>
                      <a:srgbClr val="00B050"/>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0" lang="en-AU" sz="1600" u="none" cap="none" strike="noStrike">
                          <a:solidFill>
                            <a:schemeClr val="dk1"/>
                          </a:solidFill>
                          <a:latin typeface="Helvetica Neue"/>
                          <a:ea typeface="Helvetica Neue"/>
                          <a:cs typeface="Helvetica Neue"/>
                          <a:sym typeface="Helvetica Neue"/>
                        </a:rPr>
                        <a:t>Plenary agreed to extend the SDG-AHT for one year, with direction for the SDG-AHT to plan a transition of SDG activities to internal (within CEOS) and/or external entities by the 2021 CEOS Plenary.</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t/>
                      </a:r>
                      <a:endParaRPr b="0" sz="1600" u="none" cap="none" strike="noStrike">
                        <a:latin typeface="Helvetica Neue"/>
                        <a:ea typeface="Helvetica Neue"/>
                        <a:cs typeface="Helvetica Neue"/>
                        <a:sym typeface="Helvetica Neue"/>
                      </a:endParaRPr>
                    </a:p>
                  </a:txBody>
                  <a:tcPr marT="45725" marB="45725" marR="91450" marL="91450">
                    <a:solidFill>
                      <a:srgbClr val="C5D8F1"/>
                    </a:solidFill>
                  </a:tcPr>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Helvetica Neue"/>
                        <a:ea typeface="Helvetica Neue"/>
                        <a:cs typeface="Helvetica Neue"/>
                        <a:sym typeface="Helvetica Neue"/>
                      </a:endParaRPr>
                    </a:p>
                  </a:txBody>
                  <a:tcPr marT="45725" marB="45725" marR="0" marL="0">
                    <a:solidFill>
                      <a:srgbClr val="C5D8F1"/>
                    </a:solidFill>
                  </a:tcPr>
                </a:tc>
              </a:tr>
              <a:tr h="1513450">
                <a:tc>
                  <a:txBody>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lt1"/>
                          </a:solidFill>
                          <a:latin typeface="Helvetica Neue"/>
                          <a:ea typeface="Helvetica Neue"/>
                          <a:cs typeface="Helvetica Neue"/>
                          <a:sym typeface="Helvetica Neue"/>
                        </a:rPr>
                        <a:t>CEOS-34-16</a:t>
                      </a:r>
                      <a:r>
                        <a:rPr lang="en-AU" sz="1600" u="none" cap="none" strike="noStrike">
                          <a:solidFill>
                            <a:schemeClr val="lt1"/>
                          </a:solidFill>
                          <a:latin typeface="Helvetica Neue"/>
                          <a:ea typeface="Helvetica Neue"/>
                          <a:cs typeface="Helvetica Neue"/>
                          <a:sym typeface="Helvetica Neue"/>
                        </a:rPr>
                        <a:t> </a:t>
                      </a:r>
                      <a:endParaRPr sz="1600" u="none" cap="none" strike="noStrike">
                        <a:solidFill>
                          <a:schemeClr val="lt1"/>
                        </a:solidFill>
                        <a:latin typeface="Helvetica Neue"/>
                        <a:ea typeface="Helvetica Neue"/>
                        <a:cs typeface="Helvetica Neue"/>
                        <a:sym typeface="Helvetica Neue"/>
                      </a:endParaRPr>
                    </a:p>
                  </a:txBody>
                  <a:tcPr marT="45725" marB="45725" marR="91450" marL="91450">
                    <a:solidFill>
                      <a:srgbClr val="0F243E"/>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AU" sz="1600" u="none" cap="none" strike="noStrike">
                          <a:latin typeface="Helvetica Neue"/>
                          <a:ea typeface="Helvetica Neue"/>
                          <a:cs typeface="Helvetica Neue"/>
                          <a:sym typeface="Helvetica Neue"/>
                        </a:rPr>
                        <a:t>CEOS Sustainable Development Goals Ad Hoc Team (SDG-AHT) to prepare inputs (according to the Roadmap proposed) to the 2021 CEOS Plenary outlining the proposed new permanent mechanism.</a:t>
                      </a:r>
                      <a:endParaRPr sz="1600" u="none" cap="none" strike="noStrike">
                        <a:latin typeface="Helvetica Neue"/>
                        <a:ea typeface="Helvetica Neue"/>
                        <a:cs typeface="Helvetica Neue"/>
                        <a:sym typeface="Helvetica Neue"/>
                      </a:endParaRPr>
                    </a:p>
                  </a:txBody>
                  <a:tcPr marT="45725" marB="45725" marR="91450" marL="91450">
                    <a:solidFill>
                      <a:srgbClr val="C5D8F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AU" sz="1600" u="none" cap="none" strike="noStrike">
                          <a:latin typeface="Helvetica Neue"/>
                          <a:ea typeface="Helvetica Neue"/>
                          <a:cs typeface="Helvetica Neue"/>
                          <a:sym typeface="Helvetica Neue"/>
                        </a:rPr>
                        <a:t>CEOS Plenary 2021</a:t>
                      </a:r>
                      <a:endParaRPr sz="1600" u="none" cap="none" strike="noStrike">
                        <a:latin typeface="Helvetica Neue"/>
                        <a:ea typeface="Helvetica Neue"/>
                        <a:cs typeface="Helvetica Neue"/>
                        <a:sym typeface="Helvetica Neue"/>
                      </a:endParaRPr>
                    </a:p>
                  </a:txBody>
                  <a:tcPr marT="45725" marB="45725" marR="0" marL="0">
                    <a:solidFill>
                      <a:srgbClr val="C5D8F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idx="1" type="body"/>
          </p:nvPr>
        </p:nvSpPr>
        <p:spPr>
          <a:xfrm>
            <a:off x="136500" y="1129364"/>
            <a:ext cx="8871000" cy="533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000"/>
              <a:buNone/>
            </a:pPr>
            <a:r>
              <a:rPr i="1" lang="en-AU" sz="1800">
                <a:latin typeface="Helvetica Neue"/>
                <a:ea typeface="Helvetica Neue"/>
                <a:cs typeface="Helvetica Neue"/>
                <a:sym typeface="Helvetica Neue"/>
              </a:rPr>
              <a:t>Create a new CEOS Working Group on SDGs</a:t>
            </a:r>
            <a:endParaRPr i="1" sz="1800">
              <a:latin typeface="Helvetica Neue"/>
              <a:ea typeface="Helvetica Neue"/>
              <a:cs typeface="Helvetica Neue"/>
              <a:sym typeface="Helvetica Neue"/>
            </a:endParaRPr>
          </a:p>
          <a:p>
            <a:pPr indent="0" lvl="0" marL="0" rtl="0" algn="l">
              <a:lnSpc>
                <a:spcPct val="100000"/>
              </a:lnSpc>
              <a:spcBef>
                <a:spcPts val="500"/>
              </a:spcBef>
              <a:spcAft>
                <a:spcPts val="0"/>
              </a:spcAft>
              <a:buSzPts val="2000"/>
              <a:buNone/>
            </a:pPr>
            <a:r>
              <a:t/>
            </a:r>
            <a:endParaRPr/>
          </a:p>
        </p:txBody>
      </p:sp>
      <p:sp>
        <p:nvSpPr>
          <p:cNvPr id="309" name="Google Shape;309;p33"/>
          <p:cNvSpPr txBox="1"/>
          <p:nvPr>
            <p:ph idx="2" type="body"/>
          </p:nvPr>
        </p:nvSpPr>
        <p:spPr>
          <a:xfrm>
            <a:off x="1560352" y="235725"/>
            <a:ext cx="6417578" cy="533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500"/>
              </a:spcBef>
              <a:spcAft>
                <a:spcPts val="0"/>
              </a:spcAft>
              <a:buSzPts val="2400"/>
              <a:buNone/>
            </a:pPr>
            <a:r>
              <a:rPr b="1" lang="en-AU" sz="2400"/>
              <a:t>Full Scale Option</a:t>
            </a:r>
            <a:endParaRPr sz="2400"/>
          </a:p>
          <a:p>
            <a:pPr indent="0" lvl="0" marL="0" rtl="0" algn="ctr">
              <a:lnSpc>
                <a:spcPct val="100000"/>
              </a:lnSpc>
              <a:spcBef>
                <a:spcPts val="500"/>
              </a:spcBef>
              <a:spcAft>
                <a:spcPts val="0"/>
              </a:spcAft>
              <a:buSzPts val="2400"/>
              <a:buNone/>
            </a:pPr>
            <a:r>
              <a:rPr b="0" i="1" lang="en-AU" sz="2400"/>
              <a:t>pros and cons</a:t>
            </a:r>
            <a:endParaRPr b="0" i="1" sz="2400"/>
          </a:p>
        </p:txBody>
      </p:sp>
      <p:graphicFrame>
        <p:nvGraphicFramePr>
          <p:cNvPr id="310" name="Google Shape;310;p33"/>
          <p:cNvGraphicFramePr/>
          <p:nvPr/>
        </p:nvGraphicFramePr>
        <p:xfrm>
          <a:off x="252450" y="1559350"/>
          <a:ext cx="3000000" cy="3000000"/>
        </p:xfrm>
        <a:graphic>
          <a:graphicData uri="http://schemas.openxmlformats.org/drawingml/2006/table">
            <a:tbl>
              <a:tblPr>
                <a:noFill/>
                <a:tableStyleId>{25573104-087C-441A-A5F5-E1863AF690F2}</a:tableStyleId>
              </a:tblPr>
              <a:tblGrid>
                <a:gridCol w="4319550"/>
                <a:gridCol w="4319550"/>
              </a:tblGrid>
              <a:tr h="433150">
                <a:tc>
                  <a:txBody>
                    <a:bodyPr/>
                    <a:lstStyle/>
                    <a:p>
                      <a:pPr indent="0" lvl="0" marL="0" marR="0" rtl="0" algn="ctr">
                        <a:lnSpc>
                          <a:spcPct val="100000"/>
                        </a:lnSpc>
                        <a:spcBef>
                          <a:spcPts val="0"/>
                        </a:spcBef>
                        <a:spcAft>
                          <a:spcPts val="0"/>
                        </a:spcAft>
                        <a:buClr>
                          <a:srgbClr val="000000"/>
                        </a:buClr>
                        <a:buSzPts val="1400"/>
                        <a:buFont typeface="Arial"/>
                        <a:buNone/>
                      </a:pPr>
                      <a:r>
                        <a:rPr b="1" lang="en-AU" sz="1800" u="none" cap="none" strike="noStrike">
                          <a:solidFill>
                            <a:srgbClr val="FFFFFF"/>
                          </a:solidFill>
                          <a:latin typeface="Helvetica Neue"/>
                          <a:ea typeface="Helvetica Neue"/>
                          <a:cs typeface="Helvetica Neue"/>
                          <a:sym typeface="Helvetica Neue"/>
                        </a:rPr>
                        <a:t>Pros</a:t>
                      </a:r>
                      <a:endParaRPr b="1" sz="1800" u="none" cap="none" strike="noStrike">
                        <a:solidFill>
                          <a:srgbClr val="FFFFFF"/>
                        </a:solidFill>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A86E8"/>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AU" sz="1800" u="none" cap="none" strike="noStrike">
                          <a:solidFill>
                            <a:srgbClr val="FFFFFF"/>
                          </a:solidFill>
                          <a:latin typeface="Helvetica Neue"/>
                          <a:ea typeface="Helvetica Neue"/>
                          <a:cs typeface="Helvetica Neue"/>
                          <a:sym typeface="Helvetica Neue"/>
                        </a:rPr>
                        <a:t>Cons</a:t>
                      </a:r>
                      <a:endParaRPr b="1" sz="1800" u="none" cap="none" strike="noStrike">
                        <a:solidFill>
                          <a:srgbClr val="FFFFFF"/>
                        </a:solidFill>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A86E8"/>
                    </a:solidFill>
                  </a:tcPr>
                </a:tc>
              </a:tr>
              <a:tr h="4398275">
                <a:tc>
                  <a:txBody>
                    <a:bodyPr/>
                    <a:lstStyle/>
                    <a:p>
                      <a:pPr indent="-175724" lvl="0" marL="179999" marR="0" rtl="0" algn="l">
                        <a:lnSpc>
                          <a:spcPct val="100000"/>
                        </a:lnSpc>
                        <a:spcBef>
                          <a:spcPts val="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CEOS will keep an </a:t>
                      </a:r>
                      <a:r>
                        <a:rPr b="1" lang="en-AU" sz="1400" u="none" cap="none" strike="noStrike">
                          <a:latin typeface="Helvetica Neue"/>
                          <a:ea typeface="Helvetica Neue"/>
                          <a:cs typeface="Helvetica Neue"/>
                          <a:sym typeface="Helvetica Neue"/>
                        </a:rPr>
                        <a:t>important role in the 2030 Agenda</a:t>
                      </a:r>
                      <a:r>
                        <a:rPr lang="en-AU" sz="1400" u="none" cap="none" strike="noStrike">
                          <a:latin typeface="Helvetica Neue"/>
                          <a:ea typeface="Helvetica Neue"/>
                          <a:cs typeface="Helvetica Neue"/>
                          <a:sym typeface="Helvetica Neue"/>
                        </a:rPr>
                        <a:t>, with </a:t>
                      </a:r>
                      <a:r>
                        <a:rPr b="1" lang="en-AU" sz="1400" u="none" cap="none" strike="noStrike">
                          <a:latin typeface="Helvetica Neue"/>
                          <a:ea typeface="Helvetica Neue"/>
                          <a:cs typeface="Helvetica Neue"/>
                          <a:sym typeface="Helvetica Neue"/>
                        </a:rPr>
                        <a:t>high visibility for CEOS </a:t>
                      </a:r>
                      <a:r>
                        <a:rPr lang="en-AU" sz="1400" u="none" cap="none" strike="noStrike">
                          <a:latin typeface="Helvetica Neue"/>
                          <a:ea typeface="Helvetica Neue"/>
                          <a:cs typeface="Helvetica Neue"/>
                          <a:sym typeface="Helvetica Neue"/>
                        </a:rPr>
                        <a:t>and its Agencies.</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b="1" lang="en-AU" sz="1400" u="none" cap="none" strike="noStrike">
                          <a:latin typeface="Helvetica Neue"/>
                          <a:ea typeface="Helvetica Neue"/>
                          <a:cs typeface="Helvetica Neue"/>
                          <a:sym typeface="Helvetica Neue"/>
                        </a:rPr>
                        <a:t>Maximises the impact </a:t>
                      </a:r>
                      <a:r>
                        <a:rPr lang="en-AU" sz="1400" u="none" cap="none" strike="noStrike">
                          <a:latin typeface="Helvetica Neue"/>
                          <a:ea typeface="Helvetica Neue"/>
                          <a:cs typeface="Helvetica Neue"/>
                          <a:sym typeface="Helvetica Neue"/>
                        </a:rPr>
                        <a:t>on SDGs for CEOS and its Agencies.</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A Working Group on SDGs would be the </a:t>
                      </a:r>
                      <a:r>
                        <a:rPr b="1" lang="en-AU" sz="1400" u="none" cap="none" strike="noStrike">
                          <a:latin typeface="Helvetica Neue"/>
                          <a:ea typeface="Helvetica Neue"/>
                          <a:cs typeface="Helvetica Neue"/>
                          <a:sym typeface="Helvetica Neue"/>
                        </a:rPr>
                        <a:t>3rd thematic WG on the GEO Engagement Priorities</a:t>
                      </a:r>
                      <a:r>
                        <a:rPr lang="en-AU" sz="1400" u="none" cap="none" strike="noStrike">
                          <a:latin typeface="Helvetica Neue"/>
                          <a:ea typeface="Helvetica Neue"/>
                          <a:cs typeface="Helvetica Neue"/>
                          <a:sym typeface="Helvetica Neue"/>
                        </a:rPr>
                        <a:t>.</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The WG </a:t>
                      </a:r>
                      <a:r>
                        <a:rPr b="1" lang="en-AU" sz="1400" u="none" cap="none" strike="noStrike">
                          <a:latin typeface="Helvetica Neue"/>
                          <a:ea typeface="Helvetica Neue"/>
                          <a:cs typeface="Helvetica Neue"/>
                          <a:sym typeface="Helvetica Neue"/>
                        </a:rPr>
                        <a:t>membership can be built  with the right experts </a:t>
                      </a:r>
                      <a:r>
                        <a:rPr lang="en-AU" sz="1400" u="none" cap="none" strike="noStrike">
                          <a:latin typeface="Helvetica Neue"/>
                          <a:ea typeface="Helvetica Neue"/>
                          <a:cs typeface="Helvetica Neue"/>
                          <a:sym typeface="Helvetica Neue"/>
                        </a:rPr>
                        <a:t>(from both CEOS and non-CEOS agencies) to properly address each specific SDG target and indicator. </a:t>
                      </a:r>
                      <a:endParaRPr sz="1400" u="none" cap="none" strike="noStrike">
                        <a:latin typeface="Helvetica Neue"/>
                        <a:ea typeface="Helvetica Neue"/>
                        <a:cs typeface="Helvetica Neue"/>
                        <a:sym typeface="Helvetica Neue"/>
                      </a:endParaRPr>
                    </a:p>
                    <a:p>
                      <a:pPr indent="-175724" lvl="0" marL="179999" marR="0" rtl="0" algn="l">
                        <a:lnSpc>
                          <a:spcPct val="100000"/>
                        </a:lnSpc>
                        <a:spcBef>
                          <a:spcPts val="1000"/>
                        </a:spcBef>
                        <a:spcAft>
                          <a:spcPts val="0"/>
                        </a:spcAft>
                        <a:buClr>
                          <a:srgbClr val="000000"/>
                        </a:buClr>
                        <a:buSzPts val="1350"/>
                        <a:buFont typeface="Arial"/>
                        <a:buChar char="-"/>
                      </a:pPr>
                      <a:r>
                        <a:rPr b="1" lang="en-AU" sz="1400" u="none" cap="none" strike="noStrike">
                          <a:latin typeface="Helvetica Neue"/>
                          <a:ea typeface="Helvetica Neue"/>
                          <a:cs typeface="Helvetica Neue"/>
                          <a:sym typeface="Helvetica Neue"/>
                        </a:rPr>
                        <a:t>Dependencies on other CEOS entities would be less important,</a:t>
                      </a:r>
                      <a:r>
                        <a:rPr lang="en-AU" sz="1400" u="none" cap="none" strike="noStrike">
                          <a:latin typeface="Helvetica Neue"/>
                          <a:ea typeface="Helvetica Neue"/>
                          <a:cs typeface="Helvetica Neue"/>
                          <a:sym typeface="Helvetica Neue"/>
                        </a:rPr>
                        <a:t> limiting the risk that some key SDG activities may not be addressed with the highest priorities.</a:t>
                      </a:r>
                      <a:endParaRPr sz="1400" u="none" cap="none" strike="noStrike">
                        <a:latin typeface="Helvetica Neue"/>
                        <a:ea typeface="Helvetica Neue"/>
                        <a:cs typeface="Helvetica Neue"/>
                        <a:sym typeface="Helvetica Neue"/>
                      </a:endParaRPr>
                    </a:p>
                    <a:p>
                      <a:pPr indent="0" lvl="0" marL="0" marR="0" rtl="0" algn="l">
                        <a:lnSpc>
                          <a:spcPct val="100000"/>
                        </a:lnSpc>
                        <a:spcBef>
                          <a:spcPts val="1000"/>
                        </a:spcBef>
                        <a:spcAft>
                          <a:spcPts val="0"/>
                        </a:spcAft>
                        <a:buClr>
                          <a:srgbClr val="000000"/>
                        </a:buClr>
                        <a:buSzPts val="1400"/>
                        <a:buFont typeface="Arial"/>
                        <a:buNone/>
                      </a:pPr>
                      <a:r>
                        <a:t/>
                      </a:r>
                      <a:endParaRPr sz="1500" u="none" cap="none" strike="noStrike">
                        <a:latin typeface="Helvetica Neue"/>
                        <a:ea typeface="Helvetica Neue"/>
                        <a:cs typeface="Helvetica Neue"/>
                        <a:sym typeface="Helvetica Neue"/>
                      </a:endParaRPr>
                    </a:p>
                  </a:txBody>
                  <a:tcPr marT="91425" marB="91425"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73038" lvl="0" marL="179388" marR="0" rtl="0" algn="l">
                        <a:lnSpc>
                          <a:spcPct val="100000"/>
                        </a:lnSpc>
                        <a:spcBef>
                          <a:spcPts val="0"/>
                        </a:spcBef>
                        <a:spcAft>
                          <a:spcPts val="0"/>
                        </a:spcAft>
                        <a:buClr>
                          <a:srgbClr val="000000"/>
                        </a:buClr>
                        <a:buSzPts val="1350"/>
                        <a:buFont typeface="Arial"/>
                        <a:buChar char="-"/>
                      </a:pPr>
                      <a:r>
                        <a:rPr b="0" i="0" lang="en-AU" sz="1400" u="none" cap="none" strike="noStrike">
                          <a:solidFill>
                            <a:srgbClr val="000000"/>
                          </a:solidFill>
                          <a:latin typeface="Helvetica Neue"/>
                          <a:ea typeface="Helvetica Neue"/>
                          <a:cs typeface="Helvetica Neue"/>
                          <a:sym typeface="Helvetica Neue"/>
                        </a:rPr>
                        <a:t>More </a:t>
                      </a:r>
                      <a:r>
                        <a:rPr b="1" i="0" lang="en-AU" sz="1400" u="none" cap="none" strike="noStrike">
                          <a:solidFill>
                            <a:srgbClr val="000000"/>
                          </a:solidFill>
                          <a:latin typeface="Helvetica Neue"/>
                          <a:ea typeface="Helvetica Neue"/>
                          <a:cs typeface="Helvetica Neue"/>
                          <a:sym typeface="Helvetica Neue"/>
                        </a:rPr>
                        <a:t>sustained investment and efforts </a:t>
                      </a:r>
                      <a:r>
                        <a:rPr b="0" i="0" lang="en-AU" sz="1400" u="none" cap="none" strike="noStrike">
                          <a:solidFill>
                            <a:srgbClr val="000000"/>
                          </a:solidFill>
                          <a:latin typeface="Helvetica Neue"/>
                          <a:ea typeface="Helvetica Neue"/>
                          <a:cs typeface="Helvetica Neue"/>
                          <a:sym typeface="Helvetica Neue"/>
                        </a:rPr>
                        <a:t>are required by CEOS agencies, with a firm commitment to actively contribute to the WG work plan.</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600"/>
                        </a:spcBef>
                        <a:spcAft>
                          <a:spcPts val="0"/>
                        </a:spcAft>
                        <a:buClr>
                          <a:srgbClr val="000000"/>
                        </a:buClr>
                        <a:buSzPts val="1350"/>
                        <a:buFont typeface="Arial"/>
                        <a:buChar char="-"/>
                      </a:pPr>
                      <a:r>
                        <a:rPr b="0" i="0" lang="en-AU" sz="1400" u="none" cap="none" strike="noStrike">
                          <a:solidFill>
                            <a:srgbClr val="000000"/>
                          </a:solidFill>
                          <a:latin typeface="Helvetica Neue"/>
                          <a:ea typeface="Helvetica Neue"/>
                          <a:cs typeface="Helvetica Neue"/>
                          <a:sym typeface="Helvetica Neue"/>
                        </a:rPr>
                        <a:t>Requires a </a:t>
                      </a:r>
                      <a:r>
                        <a:rPr b="1" i="0" lang="en-AU" sz="1400" u="none" cap="none" strike="noStrike">
                          <a:solidFill>
                            <a:srgbClr val="000000"/>
                          </a:solidFill>
                          <a:latin typeface="Helvetica Neue"/>
                          <a:ea typeface="Helvetica Neue"/>
                          <a:cs typeface="Helvetica Neue"/>
                          <a:sym typeface="Helvetica Neue"/>
                        </a:rPr>
                        <a:t>solid governance structure </a:t>
                      </a:r>
                      <a:r>
                        <a:rPr b="0" i="0" lang="en-AU" sz="1400" u="none" cap="none" strike="noStrike">
                          <a:solidFill>
                            <a:srgbClr val="000000"/>
                          </a:solidFill>
                          <a:latin typeface="Helvetica Neue"/>
                          <a:ea typeface="Helvetica Neue"/>
                          <a:cs typeface="Helvetica Neue"/>
                          <a:sym typeface="Helvetica Neue"/>
                        </a:rPr>
                        <a:t>(including Lead and co-Lead and executive secretariat), an ambitious work plan and regular reporting mechanisms.</a:t>
                      </a:r>
                      <a:endParaRPr sz="1400" u="none" cap="none" strike="noStrike"/>
                    </a:p>
                    <a:p>
                      <a:pPr indent="-173038" lvl="0" marL="179388" marR="0" rtl="0" algn="l">
                        <a:lnSpc>
                          <a:spcPct val="100000"/>
                        </a:lnSpc>
                        <a:spcBef>
                          <a:spcPts val="600"/>
                        </a:spcBef>
                        <a:spcAft>
                          <a:spcPts val="0"/>
                        </a:spcAft>
                        <a:buClr>
                          <a:srgbClr val="000000"/>
                        </a:buClr>
                        <a:buSzPts val="1350"/>
                        <a:buFont typeface="Arial"/>
                        <a:buChar char="-"/>
                      </a:pPr>
                      <a:r>
                        <a:rPr lang="en-AU" sz="1400" u="none" cap="none" strike="noStrike">
                          <a:latin typeface="Helvetica Neue"/>
                          <a:ea typeface="Helvetica Neue"/>
                          <a:cs typeface="Helvetica Neue"/>
                          <a:sym typeface="Helvetica Neue"/>
                        </a:rPr>
                        <a:t>The high level of resources needed from CEOS agencies might be seen </a:t>
                      </a:r>
                      <a:r>
                        <a:rPr b="1" lang="en-AU" sz="1400" u="none" cap="none" strike="noStrike">
                          <a:latin typeface="Helvetica Neue"/>
                          <a:ea typeface="Helvetica Neue"/>
                          <a:cs typeface="Helvetica Neue"/>
                          <a:sym typeface="Helvetica Neue"/>
                        </a:rPr>
                        <a:t>too premature to have a fully operational WG </a:t>
                      </a:r>
                      <a:r>
                        <a:rPr lang="en-AU" sz="1400" u="none" cap="none" strike="noStrike">
                          <a:latin typeface="Helvetica Neue"/>
                          <a:ea typeface="Helvetica Neue"/>
                          <a:cs typeface="Helvetica Neue"/>
                          <a:sym typeface="Helvetica Neue"/>
                        </a:rPr>
                        <a:t>starting in 2022.</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600"/>
                        </a:spcBef>
                        <a:spcAft>
                          <a:spcPts val="0"/>
                        </a:spcAft>
                        <a:buClr>
                          <a:srgbClr val="000000"/>
                        </a:buClr>
                        <a:buSzPts val="1350"/>
                        <a:buFont typeface="Arial"/>
                        <a:buChar char="-"/>
                      </a:pPr>
                      <a:r>
                        <a:rPr b="1" i="0" lang="en-AU" sz="1400" u="none" cap="none" strike="noStrike">
                          <a:solidFill>
                            <a:srgbClr val="000000"/>
                          </a:solidFill>
                          <a:latin typeface="Helvetica Neue"/>
                          <a:ea typeface="Helvetica Neue"/>
                          <a:cs typeface="Helvetica Neue"/>
                          <a:sym typeface="Helvetica Neue"/>
                        </a:rPr>
                        <a:t>SDGs are very broad and cross-cutting, requiring a large range of EO competences</a:t>
                      </a:r>
                      <a:r>
                        <a:rPr b="0" i="0" lang="en-AU" sz="1400" u="none" cap="none" strike="noStrike">
                          <a:solidFill>
                            <a:srgbClr val="000000"/>
                          </a:solidFill>
                          <a:latin typeface="Helvetica Neue"/>
                          <a:ea typeface="Helvetica Neue"/>
                          <a:cs typeface="Helvetica Neue"/>
                          <a:sym typeface="Helvetica Neue"/>
                        </a:rPr>
                        <a:t>. The new WG on SDGs would need many experts to cover all the issues that the WG will address. </a:t>
                      </a:r>
                      <a:endParaRPr sz="1400" u="none" cap="none" strike="noStrike">
                        <a:latin typeface="Helvetica Neue"/>
                        <a:ea typeface="Helvetica Neue"/>
                        <a:cs typeface="Helvetica Neue"/>
                        <a:sym typeface="Helvetica Neue"/>
                      </a:endParaRPr>
                    </a:p>
                    <a:p>
                      <a:pPr indent="-173038" lvl="0" marL="179388" marR="0" rtl="0" algn="l">
                        <a:lnSpc>
                          <a:spcPct val="100000"/>
                        </a:lnSpc>
                        <a:spcBef>
                          <a:spcPts val="600"/>
                        </a:spcBef>
                        <a:spcAft>
                          <a:spcPts val="0"/>
                        </a:spcAft>
                        <a:buClr>
                          <a:srgbClr val="000000"/>
                        </a:buClr>
                        <a:buSzPts val="1350"/>
                        <a:buFont typeface="Arial"/>
                        <a:buChar char="-"/>
                      </a:pPr>
                      <a:r>
                        <a:rPr b="0" i="0" lang="en-AU" sz="1400" u="none" cap="none" strike="noStrike">
                          <a:solidFill>
                            <a:srgbClr val="000000"/>
                          </a:solidFill>
                          <a:latin typeface="Helvetica Neue"/>
                          <a:ea typeface="Helvetica Neue"/>
                          <a:cs typeface="Helvetica Neue"/>
                          <a:sym typeface="Helvetica Neue"/>
                        </a:rPr>
                        <a:t>The new WG on SDGs will </a:t>
                      </a:r>
                      <a:r>
                        <a:rPr b="1" i="0" lang="en-AU" sz="1400" u="none" cap="none" strike="noStrike">
                          <a:solidFill>
                            <a:srgbClr val="000000"/>
                          </a:solidFill>
                          <a:latin typeface="Helvetica Neue"/>
                          <a:ea typeface="Helvetica Neue"/>
                          <a:cs typeface="Helvetica Neue"/>
                          <a:sym typeface="Helvetica Neue"/>
                        </a:rPr>
                        <a:t>still need to work closely with the other CEOS entities </a:t>
                      </a:r>
                      <a:r>
                        <a:rPr b="0" i="0" lang="en-AU" sz="1400" u="none" cap="none" strike="noStrike">
                          <a:solidFill>
                            <a:srgbClr val="000000"/>
                          </a:solidFill>
                          <a:latin typeface="Helvetica Neue"/>
                          <a:ea typeface="Helvetica Neue"/>
                          <a:cs typeface="Helvetica Neue"/>
                          <a:sym typeface="Helvetica Neue"/>
                        </a:rPr>
                        <a:t>(VCs, WGs, SEO) to benefit from their expertise.</a:t>
                      </a:r>
                      <a:endParaRPr b="0" i="0" sz="1400" u="none" cap="none" strike="noStrike">
                        <a:solidFill>
                          <a:srgbClr val="000000"/>
                        </a:solidFill>
                        <a:latin typeface="Helvetica Neue"/>
                        <a:ea typeface="Helvetica Neue"/>
                        <a:cs typeface="Helvetica Neue"/>
                        <a:sym typeface="Helvetica Neue"/>
                      </a:endParaRPr>
                    </a:p>
                  </a:txBody>
                  <a:tcPr marT="91425" marB="91425" marR="91425" marL="1800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2"/>
          <p:cNvSpPr/>
          <p:nvPr/>
        </p:nvSpPr>
        <p:spPr>
          <a:xfrm>
            <a:off x="-1" y="1240687"/>
            <a:ext cx="8275899" cy="368193"/>
          </a:xfrm>
          <a:prstGeom prst="rect">
            <a:avLst/>
          </a:prstGeom>
          <a:solidFill>
            <a:srgbClr val="00AE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oal 6 | Department of Economic and Social Affairs" id="316" name="Google Shape;316;p12"/>
          <p:cNvPicPr preferRelativeResize="0"/>
          <p:nvPr/>
        </p:nvPicPr>
        <p:blipFill rotWithShape="1">
          <a:blip r:embed="rId4">
            <a:alphaModFix/>
          </a:blip>
          <a:srcRect b="0" l="0" r="0" t="0"/>
          <a:stretch/>
        </p:blipFill>
        <p:spPr>
          <a:xfrm>
            <a:off x="8152795" y="1240685"/>
            <a:ext cx="991205" cy="991205"/>
          </a:xfrm>
          <a:prstGeom prst="rect">
            <a:avLst/>
          </a:prstGeom>
          <a:noFill/>
          <a:ln>
            <a:noFill/>
          </a:ln>
        </p:spPr>
      </p:pic>
      <p:sp>
        <p:nvSpPr>
          <p:cNvPr id="317" name="Google Shape;317;p12"/>
          <p:cNvSpPr/>
          <p:nvPr>
            <p:ph idx="4294967295" type="sldNum"/>
          </p:nvPr>
        </p:nvSpPr>
        <p:spPr>
          <a:xfrm>
            <a:off x="12131233" y="9437226"/>
            <a:ext cx="304800" cy="187285"/>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18" name="Google Shape;318;p12"/>
          <p:cNvSpPr txBox="1"/>
          <p:nvPr>
            <p:ph idx="2" type="body"/>
          </p:nvPr>
        </p:nvSpPr>
        <p:spPr>
          <a:xfrm>
            <a:off x="1548473" y="76200"/>
            <a:ext cx="6133822"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WATER sub-team</a:t>
            </a:r>
            <a:endParaRPr/>
          </a:p>
        </p:txBody>
      </p:sp>
      <p:sp>
        <p:nvSpPr>
          <p:cNvPr id="319" name="Google Shape;319;p12"/>
          <p:cNvSpPr txBox="1"/>
          <p:nvPr/>
        </p:nvSpPr>
        <p:spPr>
          <a:xfrm>
            <a:off x="76200" y="1240686"/>
            <a:ext cx="8686800" cy="5331563"/>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2569"/>
              </a:buClr>
              <a:buSzPts val="2000"/>
              <a:buFont typeface="Arial"/>
              <a:buNone/>
            </a:pPr>
            <a:r>
              <a:rPr b="1" i="0" lang="en-AU" sz="1800" u="none" cap="none" strike="noStrike">
                <a:solidFill>
                  <a:schemeClr val="lt1"/>
                </a:solidFill>
                <a:latin typeface="Helvetica Neue"/>
                <a:ea typeface="Helvetica Neue"/>
                <a:cs typeface="Helvetica Neue"/>
                <a:sym typeface="Helvetica Neue"/>
              </a:rPr>
              <a:t>Water-related ecosystems (6.6.1): </a:t>
            </a:r>
            <a:r>
              <a:rPr b="0" i="0" lang="en-AU" sz="1800" u="none" cap="none" strike="noStrike">
                <a:solidFill>
                  <a:schemeClr val="lt1"/>
                </a:solidFill>
                <a:latin typeface="Helvetica Neue"/>
                <a:ea typeface="Helvetica Neue"/>
                <a:cs typeface="Helvetica Neue"/>
                <a:sym typeface="Helvetica Neue"/>
              </a:rPr>
              <a:t>M. Paganini/ESA, A. Carbonniere/CNES</a:t>
            </a:r>
            <a:endParaRPr b="1" i="0" sz="1800" u="none" cap="none" strike="noStrike">
              <a:solidFill>
                <a:schemeClr val="accent6"/>
              </a:solidFill>
              <a:latin typeface="Helvetica Neue"/>
              <a:ea typeface="Helvetica Neue"/>
              <a:cs typeface="Helvetica Neue"/>
              <a:sym typeface="Helvetica Neue"/>
            </a:endParaRPr>
          </a:p>
          <a:p>
            <a:pPr indent="0" lvl="0" marL="101600" marR="0" rtl="0" algn="l">
              <a:lnSpc>
                <a:spcPct val="100000"/>
              </a:lnSpc>
              <a:spcBef>
                <a:spcPts val="600"/>
              </a:spcBef>
              <a:spcAft>
                <a:spcPts val="0"/>
              </a:spcAft>
              <a:buClr>
                <a:srgbClr val="000000"/>
              </a:buClr>
              <a:buSzPts val="1600"/>
              <a:buFont typeface="Arial"/>
              <a:buNone/>
            </a:pPr>
            <a:r>
              <a:rPr b="0" i="0" lang="en-AU" sz="1600" u="none" cap="none" strike="noStrike">
                <a:solidFill>
                  <a:schemeClr val="dk1"/>
                </a:solidFill>
                <a:latin typeface="Helvetica Neue"/>
                <a:ea typeface="Helvetica Neue"/>
                <a:cs typeface="Helvetica Neue"/>
                <a:sym typeface="Helvetica Neue"/>
              </a:rPr>
              <a:t>in partnership with GEO Wetlands, GEO Aquawatch and GEO GLOWS</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1500"/>
              </a:spcBef>
              <a:spcAft>
                <a:spcPts val="0"/>
              </a:spcAft>
              <a:buClr>
                <a:srgbClr val="002569"/>
              </a:buClr>
              <a:buSzPts val="2000"/>
              <a:buFont typeface="Arial"/>
              <a:buChar char="•"/>
            </a:pPr>
            <a:r>
              <a:rPr b="1" i="0" lang="en-AU" sz="1800" u="none" cap="none" strike="noStrike">
                <a:solidFill>
                  <a:schemeClr val="accent6"/>
                </a:solidFill>
                <a:latin typeface="Helvetica Neue"/>
                <a:ea typeface="Helvetica Neue"/>
                <a:cs typeface="Helvetica Neue"/>
                <a:sym typeface="Helvetica Neue"/>
              </a:rPr>
              <a:t>Sub-Team members: </a:t>
            </a:r>
            <a:br>
              <a:rPr b="1" i="0" lang="en-AU" sz="1800" u="none" cap="none" strike="noStrike">
                <a:solidFill>
                  <a:schemeClr val="accent6"/>
                </a:solidFill>
                <a:latin typeface="Helvetica Neue"/>
                <a:ea typeface="Helvetica Neue"/>
                <a:cs typeface="Helvetica Neue"/>
                <a:sym typeface="Helvetica Neue"/>
              </a:rPr>
            </a:br>
            <a:r>
              <a:rPr b="0" i="0" lang="en-AU" sz="1600" u="none" cap="none" strike="noStrike">
                <a:solidFill>
                  <a:srgbClr val="002569"/>
                </a:solidFill>
                <a:latin typeface="Helvetica Neue"/>
                <a:ea typeface="Helvetica Neue"/>
                <a:cs typeface="Helvetica Neue"/>
                <a:sym typeface="Helvetica Neue"/>
              </a:rPr>
              <a:t>M. Paganini/ESA, A. Carbonnière/CNES, </a:t>
            </a:r>
            <a:br>
              <a:rPr b="0" i="0" lang="en-AU" sz="1600" u="none" cap="none" strike="noStrike">
                <a:solidFill>
                  <a:srgbClr val="002569"/>
                </a:solidFill>
                <a:latin typeface="Helvetica Neue"/>
                <a:ea typeface="Helvetica Neue"/>
                <a:cs typeface="Helvetica Neue"/>
                <a:sym typeface="Helvetica Neue"/>
              </a:rPr>
            </a:br>
            <a:r>
              <a:rPr b="0" i="0" lang="en-AU" sz="1600" u="none" cap="none" strike="noStrike">
                <a:solidFill>
                  <a:srgbClr val="002569"/>
                </a:solidFill>
                <a:latin typeface="Helvetica Neue"/>
                <a:ea typeface="Helvetica Neue"/>
                <a:cs typeface="Helvetica Neue"/>
                <a:sym typeface="Helvetica Neue"/>
              </a:rPr>
              <a:t>Alice Andral/CNES, A. Kavvada/NASA, Nima Pahlevan/NASA, B. Killough/NASA, </a:t>
            </a:r>
            <a:br>
              <a:rPr b="0" i="0" lang="en-AU" sz="1600" u="none" cap="none" strike="noStrike">
                <a:solidFill>
                  <a:srgbClr val="002569"/>
                </a:solidFill>
                <a:latin typeface="Helvetica Neue"/>
                <a:ea typeface="Helvetica Neue"/>
                <a:cs typeface="Helvetica Neue"/>
                <a:sym typeface="Helvetica Neue"/>
              </a:rPr>
            </a:br>
            <a:r>
              <a:rPr b="0" i="0" lang="en-AU" sz="1600" u="none" cap="none" strike="noStrike">
                <a:solidFill>
                  <a:srgbClr val="002569"/>
                </a:solidFill>
                <a:latin typeface="Helvetica Neue"/>
                <a:ea typeface="Helvetica Neue"/>
                <a:cs typeface="Helvetica Neue"/>
                <a:sym typeface="Helvetica Neue"/>
              </a:rPr>
              <a:t>Luca De Felice/COM JRC, C. Ishida/JAXA, K. Hamamoto/ JAXA, </a:t>
            </a:r>
            <a:br>
              <a:rPr b="0" i="0" lang="en-AU" sz="1600" u="none" cap="none" strike="noStrike">
                <a:solidFill>
                  <a:srgbClr val="002569"/>
                </a:solidFill>
                <a:latin typeface="Helvetica Neue"/>
                <a:ea typeface="Helvetica Neue"/>
                <a:cs typeface="Helvetica Neue"/>
                <a:sym typeface="Helvetica Neue"/>
              </a:rPr>
            </a:br>
            <a:r>
              <a:rPr b="0" i="0" lang="en-AU" sz="1600" u="none" cap="none" strike="noStrike">
                <a:solidFill>
                  <a:srgbClr val="002569"/>
                </a:solidFill>
                <a:latin typeface="Helvetica Neue"/>
                <a:ea typeface="Helvetica Neue"/>
                <a:cs typeface="Helvetica Neue"/>
                <a:sym typeface="Helvetica Neue"/>
              </a:rPr>
              <a:t>Norman Muller/GA, F. Kerblat/CSIRO, E. Smail/NOAA, H. Kim/WMO, D. Cripe/GEO, </a:t>
            </a:r>
            <a:br>
              <a:rPr b="0" i="0" lang="en-AU" sz="1600" u="none" cap="none" strike="noStrike">
                <a:solidFill>
                  <a:srgbClr val="002569"/>
                </a:solidFill>
                <a:latin typeface="Helvetica Neue"/>
                <a:ea typeface="Helvetica Neue"/>
                <a:cs typeface="Helvetica Neue"/>
                <a:sym typeface="Helvetica Neue"/>
              </a:rPr>
            </a:br>
            <a:r>
              <a:rPr b="1" i="0" lang="en-AU" sz="1600" u="none" cap="none" strike="noStrike">
                <a:solidFill>
                  <a:srgbClr val="002569"/>
                </a:solidFill>
                <a:latin typeface="Helvetica Neue"/>
                <a:ea typeface="Helvetica Neue"/>
                <a:cs typeface="Helvetica Neue"/>
                <a:sym typeface="Helvetica Neue"/>
              </a:rPr>
              <a:t>GEO Wetlands </a:t>
            </a:r>
            <a:r>
              <a:rPr b="0" i="0" lang="en-AU" sz="1600" u="none" cap="none" strike="noStrike">
                <a:solidFill>
                  <a:srgbClr val="002569"/>
                </a:solidFill>
                <a:latin typeface="Helvetica Neue"/>
                <a:ea typeface="Helvetica Neue"/>
                <a:cs typeface="Helvetica Neue"/>
                <a:sym typeface="Helvetica Neue"/>
              </a:rPr>
              <a:t>(9 experts), </a:t>
            </a:r>
            <a:r>
              <a:rPr b="1" i="0" lang="en-AU" sz="1600" u="none" cap="none" strike="noStrike">
                <a:solidFill>
                  <a:srgbClr val="002569"/>
                </a:solidFill>
                <a:latin typeface="Helvetica Neue"/>
                <a:ea typeface="Helvetica Neue"/>
                <a:cs typeface="Helvetica Neue"/>
                <a:sym typeface="Helvetica Neue"/>
              </a:rPr>
              <a:t>AQUAWATCH</a:t>
            </a:r>
            <a:r>
              <a:rPr b="0" i="0" lang="en-AU" sz="1600" u="none" cap="none" strike="noStrike">
                <a:solidFill>
                  <a:srgbClr val="002569"/>
                </a:solidFill>
                <a:latin typeface="Helvetica Neue"/>
                <a:ea typeface="Helvetica Neue"/>
                <a:cs typeface="Helvetica Neue"/>
                <a:sym typeface="Helvetica Neue"/>
              </a:rPr>
              <a:t> (2 experts), </a:t>
            </a:r>
            <a:r>
              <a:rPr b="1" i="0" lang="en-AU" sz="1600" u="none" cap="none" strike="noStrike">
                <a:solidFill>
                  <a:srgbClr val="002569"/>
                </a:solidFill>
                <a:latin typeface="Helvetica Neue"/>
                <a:ea typeface="Helvetica Neue"/>
                <a:cs typeface="Helvetica Neue"/>
                <a:sym typeface="Helvetica Neue"/>
              </a:rPr>
              <a:t>GEO GLOWS </a:t>
            </a:r>
            <a:r>
              <a:rPr b="0" i="0" lang="en-AU" sz="1600" u="none" cap="none" strike="noStrike">
                <a:solidFill>
                  <a:srgbClr val="002569"/>
                </a:solidFill>
                <a:latin typeface="Helvetica Neue"/>
                <a:ea typeface="Helvetica Neue"/>
                <a:cs typeface="Helvetica Neue"/>
                <a:sym typeface="Helvetica Neue"/>
              </a:rPr>
              <a:t>(1 expert)</a:t>
            </a:r>
            <a:endParaRPr b="0" i="0" sz="1600" u="none" cap="none" strike="noStrike">
              <a:solidFill>
                <a:srgbClr val="000000"/>
              </a:solidFill>
              <a:latin typeface="Helvetica Neue"/>
              <a:ea typeface="Helvetica Neue"/>
              <a:cs typeface="Helvetica Neue"/>
              <a:sym typeface="Helvetica Neue"/>
            </a:endParaRPr>
          </a:p>
          <a:p>
            <a:pPr indent="-355600" lvl="0" marL="457200" marR="0" rtl="0" algn="l">
              <a:lnSpc>
                <a:spcPct val="100000"/>
              </a:lnSpc>
              <a:spcBef>
                <a:spcPts val="600"/>
              </a:spcBef>
              <a:spcAft>
                <a:spcPts val="0"/>
              </a:spcAft>
              <a:buClr>
                <a:srgbClr val="002569"/>
              </a:buClr>
              <a:buSzPts val="2000"/>
              <a:buFont typeface="Arial"/>
              <a:buChar char="•"/>
            </a:pPr>
            <a:r>
              <a:rPr b="1" i="0" lang="en-AU" sz="1800" u="none" cap="none" strike="noStrike">
                <a:solidFill>
                  <a:schemeClr val="accent6"/>
                </a:solidFill>
                <a:latin typeface="Helvetica Neue"/>
                <a:ea typeface="Helvetica Neue"/>
                <a:cs typeface="Helvetica Neue"/>
                <a:sym typeface="Helvetica Neue"/>
              </a:rPr>
              <a:t>Stakeholders</a:t>
            </a:r>
            <a:endParaRPr b="0" i="0" sz="1400" u="none" cap="none" strike="noStrike">
              <a:solidFill>
                <a:srgbClr val="000000"/>
              </a:solidFill>
              <a:latin typeface="Arial"/>
              <a:ea typeface="Arial"/>
              <a:cs typeface="Arial"/>
              <a:sym typeface="Arial"/>
            </a:endParaRPr>
          </a:p>
          <a:p>
            <a:pPr indent="-355600" lvl="1" marL="938213" marR="0" rtl="0" algn="l">
              <a:lnSpc>
                <a:spcPct val="100000"/>
              </a:lnSpc>
              <a:spcBef>
                <a:spcPts val="600"/>
              </a:spcBef>
              <a:spcAft>
                <a:spcPts val="0"/>
              </a:spcAft>
              <a:buClr>
                <a:srgbClr val="002569"/>
              </a:buClr>
              <a:buSzPts val="2000"/>
              <a:buFont typeface="Courier New"/>
              <a:buChar char="o"/>
            </a:pPr>
            <a:r>
              <a:rPr b="0" i="0" lang="en-AU" sz="1600" u="none" cap="none" strike="noStrike">
                <a:solidFill>
                  <a:srgbClr val="002569"/>
                </a:solidFill>
                <a:latin typeface="Helvetica Neue"/>
                <a:ea typeface="Helvetica Neue"/>
                <a:cs typeface="Helvetica Neue"/>
                <a:sym typeface="Helvetica Neue"/>
              </a:rPr>
              <a:t>SDG 6.6.1 co-custodian agencies: </a:t>
            </a:r>
            <a:r>
              <a:rPr b="1" i="0" lang="en-AU" sz="1600" u="none" cap="none" strike="noStrike">
                <a:solidFill>
                  <a:srgbClr val="002569"/>
                </a:solidFill>
                <a:latin typeface="Helvetica Neue"/>
                <a:ea typeface="Helvetica Neue"/>
                <a:cs typeface="Helvetica Neue"/>
                <a:sym typeface="Helvetica Neue"/>
              </a:rPr>
              <a:t>UNEP</a:t>
            </a:r>
            <a:r>
              <a:rPr b="0" i="0" lang="en-AU" sz="1600" u="none" cap="none" strike="noStrike">
                <a:solidFill>
                  <a:srgbClr val="002569"/>
                </a:solidFill>
                <a:latin typeface="Helvetica Neue"/>
                <a:ea typeface="Helvetica Neue"/>
                <a:cs typeface="Helvetica Neue"/>
                <a:sym typeface="Helvetica Neue"/>
              </a:rPr>
              <a:t> and </a:t>
            </a:r>
            <a:r>
              <a:rPr b="1" i="0" lang="en-AU" sz="1600" u="none" cap="none" strike="noStrike">
                <a:solidFill>
                  <a:srgbClr val="002569"/>
                </a:solidFill>
                <a:latin typeface="Helvetica Neue"/>
                <a:ea typeface="Helvetica Neue"/>
                <a:cs typeface="Helvetica Neue"/>
                <a:sym typeface="Helvetica Neue"/>
              </a:rPr>
              <a:t>Ramsar</a:t>
            </a:r>
            <a:endParaRPr b="0" i="0" sz="1400" u="none" cap="none" strike="noStrike">
              <a:solidFill>
                <a:srgbClr val="000000"/>
              </a:solidFill>
              <a:latin typeface="Arial"/>
              <a:ea typeface="Arial"/>
              <a:cs typeface="Arial"/>
              <a:sym typeface="Arial"/>
            </a:endParaRPr>
          </a:p>
          <a:p>
            <a:pPr indent="-355600" lvl="1" marL="938213" marR="0" rtl="0" algn="l">
              <a:lnSpc>
                <a:spcPct val="100000"/>
              </a:lnSpc>
              <a:spcBef>
                <a:spcPts val="600"/>
              </a:spcBef>
              <a:spcAft>
                <a:spcPts val="0"/>
              </a:spcAft>
              <a:buClr>
                <a:srgbClr val="002569"/>
              </a:buClr>
              <a:buSzPts val="2000"/>
              <a:buFont typeface="Courier New"/>
              <a:buChar char="o"/>
            </a:pPr>
            <a:r>
              <a:rPr b="1" i="0" lang="en-AU" sz="1600" u="none" cap="none" strike="noStrike">
                <a:solidFill>
                  <a:srgbClr val="002569"/>
                </a:solidFill>
                <a:latin typeface="Helvetica Neue"/>
                <a:ea typeface="Helvetica Neue"/>
                <a:cs typeface="Helvetica Neue"/>
                <a:sym typeface="Helvetica Neue"/>
              </a:rPr>
              <a:t>Countries</a:t>
            </a:r>
            <a:r>
              <a:rPr b="0" i="0" lang="en-AU" sz="1600" u="none" cap="none" strike="noStrike">
                <a:solidFill>
                  <a:srgbClr val="002569"/>
                </a:solidFill>
                <a:latin typeface="Helvetica Neue"/>
                <a:ea typeface="Helvetica Neue"/>
                <a:cs typeface="Helvetica Neue"/>
                <a:sym typeface="Helvetica Neue"/>
              </a:rPr>
              <a:t> (NSOs and line ministries and support agencies in charge of water-related ecosystems)</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1" i="0" lang="en-AU" sz="1800" u="none" cap="none" strike="noStrike">
                <a:solidFill>
                  <a:schemeClr val="accent6"/>
                </a:solidFill>
                <a:latin typeface="Helvetica Neue"/>
                <a:ea typeface="Helvetica Neue"/>
                <a:cs typeface="Helvetica Neue"/>
                <a:sym typeface="Helvetica Neue"/>
              </a:rPr>
              <a:t>Deliverable Status</a:t>
            </a:r>
            <a:endParaRPr b="1" i="0" sz="1800" u="none" cap="none" strike="noStrike">
              <a:solidFill>
                <a:schemeClr val="accent6"/>
              </a:solidFill>
              <a:latin typeface="Helvetica Neue"/>
              <a:ea typeface="Helvetica Neue"/>
              <a:cs typeface="Helvetica Neue"/>
              <a:sym typeface="Helvetica Neue"/>
            </a:endParaRPr>
          </a:p>
          <a:p>
            <a:pPr indent="-354013" lvl="0" marL="933450" marR="0" rtl="0" algn="l">
              <a:lnSpc>
                <a:spcPct val="100000"/>
              </a:lnSpc>
              <a:spcBef>
                <a:spcPts val="600"/>
              </a:spcBef>
              <a:spcAft>
                <a:spcPts val="0"/>
              </a:spcAft>
              <a:buClr>
                <a:srgbClr val="002569"/>
              </a:buClr>
              <a:buSzPts val="2000"/>
              <a:buFont typeface="Courier New"/>
              <a:buChar char="o"/>
            </a:pPr>
            <a:r>
              <a:rPr b="1" i="0" lang="en-AU" sz="1600" u="none" cap="none" strike="noStrike">
                <a:solidFill>
                  <a:srgbClr val="002569"/>
                </a:solidFill>
                <a:latin typeface="Helvetica Neue"/>
                <a:ea typeface="Helvetica Neue"/>
                <a:cs typeface="Helvetica Neue"/>
                <a:sym typeface="Helvetica Neue"/>
              </a:rPr>
              <a:t>“Satellite data for SDG 6.6.1” Technical Report </a:t>
            </a:r>
            <a:r>
              <a:rPr b="0" i="0" lang="en-AU" sz="1600" u="none" cap="none" strike="noStrike">
                <a:solidFill>
                  <a:srgbClr val="002569"/>
                </a:solidFill>
                <a:latin typeface="Helvetica Neue"/>
                <a:ea typeface="Helvetica Neue"/>
                <a:cs typeface="Helvetica Neue"/>
                <a:sym typeface="Helvetica Neue"/>
              </a:rPr>
              <a:t>with outreach to custodian agencies (UNEP and Ramsar).</a:t>
            </a:r>
            <a:br>
              <a:rPr b="0" i="0" lang="en-AU" sz="1800" u="none" cap="none" strike="noStrike">
                <a:solidFill>
                  <a:srgbClr val="002569"/>
                </a:solidFill>
                <a:latin typeface="Helvetica Neue"/>
                <a:ea typeface="Helvetica Neue"/>
                <a:cs typeface="Helvetica Neue"/>
                <a:sym typeface="Helvetica Neue"/>
              </a:rPr>
            </a:br>
            <a:r>
              <a:rPr b="0" i="0" lang="en-AU" sz="1800" u="none" cap="none" strike="noStrike">
                <a:solidFill>
                  <a:srgbClr val="002569"/>
                </a:solidFill>
                <a:highlight>
                  <a:srgbClr val="F99D26"/>
                </a:highlight>
                <a:latin typeface="Helvetica Neue"/>
                <a:ea typeface="Helvetica Neue"/>
                <a:cs typeface="Helvetica Neue"/>
                <a:sym typeface="Helvetica Neue"/>
              </a:rPr>
              <a:t>In progress – Report to be finalised in 2022</a:t>
            </a:r>
            <a:endParaRPr b="0" i="0" sz="1800" u="none" cap="none" strike="noStrike">
              <a:solidFill>
                <a:srgbClr val="002569"/>
              </a:solidFill>
              <a:highlight>
                <a:srgbClr val="F99D26"/>
              </a:highlight>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3"/>
          <p:cNvSpPr/>
          <p:nvPr/>
        </p:nvSpPr>
        <p:spPr>
          <a:xfrm>
            <a:off x="-1" y="1240687"/>
            <a:ext cx="8275899" cy="368193"/>
          </a:xfrm>
          <a:prstGeom prst="rect">
            <a:avLst/>
          </a:prstGeom>
          <a:solidFill>
            <a:srgbClr val="00AE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oal 6 | Department of Economic and Social Affairs" id="325" name="Google Shape;325;p13"/>
          <p:cNvPicPr preferRelativeResize="0"/>
          <p:nvPr/>
        </p:nvPicPr>
        <p:blipFill rotWithShape="1">
          <a:blip r:embed="rId3">
            <a:alphaModFix/>
          </a:blip>
          <a:srcRect b="0" l="0" r="0" t="0"/>
          <a:stretch/>
        </p:blipFill>
        <p:spPr>
          <a:xfrm>
            <a:off x="8152795" y="1240685"/>
            <a:ext cx="991205" cy="991205"/>
          </a:xfrm>
          <a:prstGeom prst="rect">
            <a:avLst/>
          </a:prstGeom>
          <a:noFill/>
          <a:ln>
            <a:noFill/>
          </a:ln>
        </p:spPr>
      </p:pic>
      <p:sp>
        <p:nvSpPr>
          <p:cNvPr id="326" name="Google Shape;326;p13"/>
          <p:cNvSpPr/>
          <p:nvPr>
            <p:ph idx="4294967295" type="sldNum"/>
          </p:nvPr>
        </p:nvSpPr>
        <p:spPr>
          <a:xfrm>
            <a:off x="12131233" y="9437226"/>
            <a:ext cx="304800" cy="187285"/>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27" name="Google Shape;327;p13"/>
          <p:cNvSpPr txBox="1"/>
          <p:nvPr>
            <p:ph idx="2" type="body"/>
          </p:nvPr>
        </p:nvSpPr>
        <p:spPr>
          <a:xfrm>
            <a:off x="1548473" y="76200"/>
            <a:ext cx="6133822" cy="914400"/>
          </a:xfrm>
          <a:prstGeom prst="rect">
            <a:avLst/>
          </a:prstGeom>
          <a:noFill/>
          <a:ln>
            <a:noFill/>
          </a:ln>
        </p:spPr>
        <p:txBody>
          <a:bodyPr anchorCtr="0" anchor="ctr"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WATER sub-team</a:t>
            </a:r>
            <a:endParaRPr/>
          </a:p>
        </p:txBody>
      </p:sp>
      <p:sp>
        <p:nvSpPr>
          <p:cNvPr id="328" name="Google Shape;328;p13"/>
          <p:cNvSpPr txBox="1"/>
          <p:nvPr/>
        </p:nvSpPr>
        <p:spPr>
          <a:xfrm>
            <a:off x="76200" y="1240686"/>
            <a:ext cx="8773228" cy="5331563"/>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0"/>
              </a:spcBef>
              <a:spcAft>
                <a:spcPts val="0"/>
              </a:spcAft>
              <a:buClr>
                <a:srgbClr val="002569"/>
              </a:buClr>
              <a:buSzPts val="2000"/>
              <a:buFont typeface="Arial"/>
              <a:buNone/>
            </a:pPr>
            <a:r>
              <a:rPr b="1" i="0" lang="en-AU" sz="1800" u="none" cap="none" strike="noStrike">
                <a:solidFill>
                  <a:schemeClr val="lt1"/>
                </a:solidFill>
                <a:latin typeface="Helvetica Neue"/>
                <a:ea typeface="Helvetica Neue"/>
                <a:cs typeface="Helvetica Neue"/>
                <a:sym typeface="Helvetica Neue"/>
              </a:rPr>
              <a:t>Water-related ecosystems (6.6.1): </a:t>
            </a:r>
            <a:r>
              <a:rPr b="0" i="0" lang="en-AU" sz="1800" u="none" cap="none" strike="noStrike">
                <a:solidFill>
                  <a:schemeClr val="lt1"/>
                </a:solidFill>
                <a:latin typeface="Helvetica Neue"/>
                <a:ea typeface="Helvetica Neue"/>
                <a:cs typeface="Helvetica Neue"/>
                <a:sym typeface="Helvetica Neue"/>
              </a:rPr>
              <a:t>M. Paganini/ESA, A. Carbonniere/CNES</a:t>
            </a:r>
            <a:endParaRPr b="1" i="0" sz="1800" u="none" cap="none" strike="noStrike">
              <a:solidFill>
                <a:schemeClr val="accent6"/>
              </a:solidFill>
              <a:latin typeface="Helvetica Neue"/>
              <a:ea typeface="Helvetica Neue"/>
              <a:cs typeface="Helvetica Neue"/>
              <a:sym typeface="Helvetica Neue"/>
            </a:endParaRPr>
          </a:p>
          <a:p>
            <a:pPr indent="0" lvl="0" marL="101600" marR="0" rtl="0" algn="l">
              <a:lnSpc>
                <a:spcPct val="100000"/>
              </a:lnSpc>
              <a:spcBef>
                <a:spcPts val="600"/>
              </a:spcBef>
              <a:spcAft>
                <a:spcPts val="0"/>
              </a:spcAft>
              <a:buClr>
                <a:srgbClr val="002569"/>
              </a:buClr>
              <a:buSzPts val="2000"/>
              <a:buFont typeface="Arial"/>
              <a:buNone/>
            </a:pPr>
            <a:r>
              <a:rPr b="1" i="0" lang="en-AU" sz="1600" u="none" cap="none" strike="noStrike">
                <a:solidFill>
                  <a:srgbClr val="F79646"/>
                </a:solidFill>
                <a:latin typeface="Helvetica Neue"/>
                <a:ea typeface="Helvetica Neue"/>
                <a:cs typeface="Helvetica Neue"/>
                <a:sym typeface="Helvetica Neue"/>
              </a:rPr>
              <a:t>2021 Highlights</a:t>
            </a:r>
            <a:endParaRPr b="0" i="0" sz="1600" u="none" cap="none" strike="noStrike">
              <a:solidFill>
                <a:srgbClr val="000000"/>
              </a:solidFill>
              <a:latin typeface="Helvetica Neue"/>
              <a:ea typeface="Helvetica Neue"/>
              <a:cs typeface="Helvetica Neue"/>
              <a:sym typeface="Helvetica Neue"/>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Review of the </a:t>
            </a:r>
            <a:r>
              <a:rPr b="1" i="0" lang="en-AU" sz="1500" u="none" cap="none" strike="noStrike">
                <a:solidFill>
                  <a:srgbClr val="002569"/>
                </a:solidFill>
                <a:latin typeface="Helvetica Neue"/>
                <a:ea typeface="Helvetica Neue"/>
                <a:cs typeface="Helvetica Neue"/>
                <a:sym typeface="Helvetica Neue"/>
              </a:rPr>
              <a:t>UNEP 6.6.1 monitoring methodology </a:t>
            </a:r>
            <a:r>
              <a:rPr b="0" i="0" lang="en-AU" sz="1500" u="none" cap="none" strike="noStrike">
                <a:solidFill>
                  <a:srgbClr val="002569"/>
                </a:solidFill>
                <a:latin typeface="Helvetica Neue"/>
                <a:ea typeface="Helvetica Neue"/>
                <a:cs typeface="Helvetica Neue"/>
                <a:sym typeface="Helvetica Neue"/>
              </a:rPr>
              <a:t>and </a:t>
            </a:r>
            <a:r>
              <a:rPr b="1" i="0" lang="en-AU" sz="1500" u="none" cap="none" strike="noStrike">
                <a:solidFill>
                  <a:srgbClr val="002569"/>
                </a:solidFill>
                <a:latin typeface="Helvetica Neue"/>
                <a:ea typeface="Helvetica Neue"/>
                <a:cs typeface="Helvetica Neue"/>
                <a:sym typeface="Helvetica Neue"/>
              </a:rPr>
              <a:t>Freshwater Ecosystems </a:t>
            </a:r>
            <a:br>
              <a:rPr b="1" i="0" lang="en-AU" sz="1500" u="none" cap="none" strike="noStrike">
                <a:solidFill>
                  <a:srgbClr val="002569"/>
                </a:solidFill>
                <a:latin typeface="Helvetica Neue"/>
                <a:ea typeface="Helvetica Neue"/>
                <a:cs typeface="Helvetica Neue"/>
                <a:sym typeface="Helvetica Neue"/>
              </a:rPr>
            </a:br>
            <a:r>
              <a:rPr b="1" i="0" lang="en-AU" sz="1500" u="none" cap="none" strike="noStrike">
                <a:solidFill>
                  <a:srgbClr val="002569"/>
                </a:solidFill>
                <a:latin typeface="Helvetica Neue"/>
                <a:ea typeface="Helvetica Neue"/>
                <a:cs typeface="Helvetica Neue"/>
                <a:sym typeface="Helvetica Neue"/>
              </a:rPr>
              <a:t>Explorer </a:t>
            </a:r>
            <a:r>
              <a:rPr b="0" i="0" lang="en-AU" sz="1500" u="none" cap="none" strike="noStrike">
                <a:solidFill>
                  <a:srgbClr val="002569"/>
                </a:solidFill>
                <a:latin typeface="Helvetica Neue"/>
                <a:ea typeface="Helvetica Neue"/>
                <a:cs typeface="Helvetica Neue"/>
                <a:sym typeface="Helvetica Neue"/>
              </a:rPr>
              <a:t>and associated methodologies, as a basis </a:t>
            </a:r>
            <a:r>
              <a:rPr b="1" i="0" lang="en-AU" sz="1500" u="none" cap="none" strike="noStrike">
                <a:solidFill>
                  <a:srgbClr val="002569"/>
                </a:solidFill>
                <a:latin typeface="Helvetica Neue"/>
                <a:ea typeface="Helvetica Neue"/>
                <a:cs typeface="Helvetica Neue"/>
                <a:sym typeface="Helvetica Neue"/>
              </a:rPr>
              <a:t>to identify areas of use and </a:t>
            </a:r>
            <a:br>
              <a:rPr b="1" i="0" lang="en-AU" sz="1500" u="none" cap="none" strike="noStrike">
                <a:solidFill>
                  <a:srgbClr val="002569"/>
                </a:solidFill>
                <a:latin typeface="Helvetica Neue"/>
                <a:ea typeface="Helvetica Neue"/>
                <a:cs typeface="Helvetica Neue"/>
                <a:sym typeface="Helvetica Neue"/>
              </a:rPr>
            </a:br>
            <a:r>
              <a:rPr b="1" i="0" lang="en-AU" sz="1500" u="none" cap="none" strike="noStrike">
                <a:solidFill>
                  <a:srgbClr val="002569"/>
                </a:solidFill>
                <a:latin typeface="Helvetica Neue"/>
                <a:ea typeface="Helvetica Neue"/>
                <a:cs typeface="Helvetica Neue"/>
                <a:sym typeface="Helvetica Neue"/>
              </a:rPr>
              <a:t>better uptake of satellite observations within current methodologies.</a:t>
            </a:r>
            <a:endParaRPr b="0" i="0" sz="1400" u="none" cap="none" strike="noStrike">
              <a:solidFill>
                <a:srgbClr val="000000"/>
              </a:solidFill>
              <a:latin typeface="Arial"/>
              <a:ea typeface="Arial"/>
              <a:cs typeface="Arial"/>
              <a:sym typeface="Arial"/>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Participate in </a:t>
            </a:r>
            <a:r>
              <a:rPr b="1" i="0" lang="en-AU" sz="1500" u="none" cap="none" strike="noStrike">
                <a:solidFill>
                  <a:srgbClr val="002569"/>
                </a:solidFill>
                <a:latin typeface="Helvetica Neue"/>
                <a:ea typeface="Helvetica Neue"/>
                <a:cs typeface="Helvetica Neue"/>
                <a:sym typeface="Helvetica Neue"/>
              </a:rPr>
              <a:t>discussions with Ramsar on EO approaches to wetland inventories </a:t>
            </a:r>
            <a:r>
              <a:rPr b="0" i="0" lang="en-AU" sz="1500" u="none" cap="none" strike="noStrike">
                <a:solidFill>
                  <a:srgbClr val="002569"/>
                </a:solidFill>
                <a:latin typeface="Helvetica Neue"/>
                <a:ea typeface="Helvetica Neue"/>
                <a:cs typeface="Helvetica Neue"/>
                <a:sym typeface="Helvetica Neue"/>
              </a:rPr>
              <a:t>and EO inclusion in the </a:t>
            </a:r>
            <a:r>
              <a:rPr b="1" i="0" lang="en-AU" sz="1500" u="none" cap="none" strike="noStrike">
                <a:solidFill>
                  <a:srgbClr val="002569"/>
                </a:solidFill>
                <a:latin typeface="Helvetica Neue"/>
                <a:ea typeface="Helvetica Neue"/>
                <a:cs typeface="Helvetica Neue"/>
                <a:sym typeface="Helvetica Neue"/>
              </a:rPr>
              <a:t>Ramsar Toolkit for National Wetlands Inventories.</a:t>
            </a:r>
            <a:endParaRPr b="1" i="0" sz="1500" u="none" cap="none" strike="noStrike">
              <a:solidFill>
                <a:srgbClr val="002569"/>
              </a:solidFill>
              <a:latin typeface="Helvetica Neue"/>
              <a:ea typeface="Helvetica Neue"/>
              <a:cs typeface="Helvetica Neue"/>
              <a:sym typeface="Helvetica Neue"/>
            </a:endParaRPr>
          </a:p>
          <a:p>
            <a:pPr indent="-285750" lvl="0" marL="557212" marR="0" rtl="0" algn="l">
              <a:lnSpc>
                <a:spcPct val="100000"/>
              </a:lnSpc>
              <a:spcBef>
                <a:spcPts val="300"/>
              </a:spcBef>
              <a:spcAft>
                <a:spcPts val="0"/>
              </a:spcAft>
              <a:buClr>
                <a:srgbClr val="002569"/>
              </a:buClr>
              <a:buSzPts val="2000"/>
              <a:buFont typeface="Arial"/>
              <a:buChar char="•"/>
            </a:pPr>
            <a:r>
              <a:rPr b="1" i="0" lang="en-AU" sz="1500" u="none" cap="none" strike="noStrike">
                <a:solidFill>
                  <a:srgbClr val="002569"/>
                </a:solidFill>
                <a:latin typeface="Helvetica Neue"/>
                <a:ea typeface="Helvetica Neue"/>
                <a:cs typeface="Helvetica Neue"/>
                <a:sym typeface="Helvetica Neue"/>
              </a:rPr>
              <a:t>Analysis done for 2 SDG pathways</a:t>
            </a:r>
            <a:r>
              <a:rPr b="0" i="0" lang="en-AU" sz="1500" u="none" cap="none" strike="noStrike">
                <a:solidFill>
                  <a:srgbClr val="002569"/>
                </a:solidFill>
                <a:latin typeface="Helvetica Neue"/>
                <a:ea typeface="Helvetica Neue"/>
                <a:cs typeface="Helvetica Neue"/>
                <a:sym typeface="Helvetica Neue"/>
              </a:rPr>
              <a:t>: production of global datasets (top down from UNEP) and development of national capacities (bottom up from Ramsar).</a:t>
            </a:r>
            <a:endParaRPr b="0" i="0" sz="1500" u="none" cap="none" strike="noStrike">
              <a:solidFill>
                <a:srgbClr val="000000"/>
              </a:solidFill>
              <a:latin typeface="Helvetica Neue"/>
              <a:ea typeface="Helvetica Neue"/>
              <a:cs typeface="Helvetica Neue"/>
              <a:sym typeface="Helvetica Neue"/>
            </a:endParaRPr>
          </a:p>
          <a:p>
            <a:pPr indent="-285750" lvl="0" marL="557212" marR="0" rtl="0" algn="l">
              <a:lnSpc>
                <a:spcPct val="100000"/>
              </a:lnSpc>
              <a:spcBef>
                <a:spcPts val="300"/>
              </a:spcBef>
              <a:spcAft>
                <a:spcPts val="0"/>
              </a:spcAft>
              <a:buClr>
                <a:srgbClr val="002569"/>
              </a:buClr>
              <a:buSzPts val="2000"/>
              <a:buFont typeface="Arial"/>
              <a:buChar char="•"/>
            </a:pPr>
            <a:r>
              <a:rPr b="1" i="0" lang="en-AU" sz="1500" u="none" cap="none" strike="noStrike">
                <a:solidFill>
                  <a:srgbClr val="002569"/>
                </a:solidFill>
                <a:latin typeface="Helvetica Neue"/>
                <a:ea typeface="Helvetica Neue"/>
                <a:cs typeface="Helvetica Neue"/>
                <a:sym typeface="Helvetica Neue"/>
              </a:rPr>
              <a:t>CEOS Agencies are producing global EO datasets for many 6.6.1 sub-indicators </a:t>
            </a:r>
            <a:r>
              <a:rPr b="0" i="0" lang="en-AU" sz="1500" u="none" cap="none" strike="noStrike">
                <a:solidFill>
                  <a:srgbClr val="002569"/>
                </a:solidFill>
                <a:latin typeface="Helvetica Neue"/>
                <a:ea typeface="Helvetica Neue"/>
                <a:cs typeface="Helvetica Neue"/>
                <a:sym typeface="Helvetica Neue"/>
              </a:rPr>
              <a:t>and associated variables (GSWE, GMW, CLMS). Identification of areas of dataset improvements.</a:t>
            </a:r>
            <a:endParaRPr b="0" i="0" sz="1400" u="none" cap="none" strike="noStrike">
              <a:solidFill>
                <a:srgbClr val="000000"/>
              </a:solidFill>
              <a:latin typeface="Arial"/>
              <a:ea typeface="Arial"/>
              <a:cs typeface="Arial"/>
              <a:sym typeface="Arial"/>
            </a:endParaRPr>
          </a:p>
          <a:p>
            <a:pPr indent="-285750" lvl="0" marL="557212" marR="0" rtl="0" algn="l">
              <a:lnSpc>
                <a:spcPct val="100000"/>
              </a:lnSpc>
              <a:spcBef>
                <a:spcPts val="300"/>
              </a:spcBef>
              <a:spcAft>
                <a:spcPts val="0"/>
              </a:spcAft>
              <a:buClr>
                <a:srgbClr val="002569"/>
              </a:buClr>
              <a:buSzPts val="2000"/>
              <a:buFont typeface="Arial"/>
              <a:buChar char="•"/>
            </a:pPr>
            <a:r>
              <a:rPr b="1" i="0" lang="en-AU" sz="1500" u="none" cap="none" strike="noStrike">
                <a:solidFill>
                  <a:srgbClr val="002569"/>
                </a:solidFill>
                <a:latin typeface="Helvetica Neue"/>
                <a:ea typeface="Helvetica Neue"/>
                <a:cs typeface="Helvetica Neue"/>
                <a:sym typeface="Helvetica Neue"/>
              </a:rPr>
              <a:t>Multi-sensor approaches </a:t>
            </a:r>
            <a:r>
              <a:rPr b="0" i="0" lang="en-AU" sz="1500" u="none" cap="none" strike="noStrike">
                <a:solidFill>
                  <a:srgbClr val="002569"/>
                </a:solidFill>
                <a:latin typeface="Helvetica Neue"/>
                <a:ea typeface="Helvetica Neue"/>
                <a:cs typeface="Helvetica Neue"/>
                <a:sym typeface="Helvetica Neue"/>
              </a:rPr>
              <a:t>needed for all sub-indicators (e.g. water, wetlands, mangroves, WQ) to address limitation of single sensor approaches and better capture temporal dynamics.</a:t>
            </a:r>
            <a:endParaRPr b="0" i="0" sz="1400" u="none" cap="none" strike="noStrike">
              <a:solidFill>
                <a:srgbClr val="000000"/>
              </a:solidFill>
              <a:latin typeface="Arial"/>
              <a:ea typeface="Arial"/>
              <a:cs typeface="Arial"/>
              <a:sym typeface="Arial"/>
            </a:endParaRPr>
          </a:p>
          <a:p>
            <a:pPr indent="-285750" lvl="0" marL="557212" marR="0" rtl="0" algn="l">
              <a:lnSpc>
                <a:spcPct val="100000"/>
              </a:lnSpc>
              <a:spcBef>
                <a:spcPts val="300"/>
              </a:spcBef>
              <a:spcAft>
                <a:spcPts val="0"/>
              </a:spcAft>
              <a:buClr>
                <a:srgbClr val="002569"/>
              </a:buClr>
              <a:buSzPts val="2000"/>
              <a:buFont typeface="Arial"/>
              <a:buChar char="•"/>
            </a:pPr>
            <a:r>
              <a:rPr b="1" i="0" lang="en-AU" sz="1500" u="none" cap="none" strike="noStrike">
                <a:solidFill>
                  <a:srgbClr val="002569"/>
                </a:solidFill>
                <a:latin typeface="Helvetica Neue"/>
                <a:ea typeface="Helvetica Neue"/>
                <a:cs typeface="Helvetica Neue"/>
                <a:sym typeface="Helvetica Neue"/>
              </a:rPr>
              <a:t>Round Robin intercomparison of Surface Water Detection algorithms at 10m </a:t>
            </a:r>
            <a:r>
              <a:rPr b="0" i="0" lang="en-AU" sz="1500" u="none" cap="none" strike="noStrike">
                <a:solidFill>
                  <a:srgbClr val="002569"/>
                </a:solidFill>
                <a:latin typeface="Helvetica Neue"/>
                <a:ea typeface="Helvetica Neue"/>
                <a:cs typeface="Helvetica Neue"/>
                <a:sym typeface="Helvetica Neue"/>
              </a:rPr>
              <a:t>based on Sentinel 1 and Sentinel 2,</a:t>
            </a:r>
            <a:r>
              <a:rPr b="1" i="0" lang="en-AU" sz="1500" u="none" cap="none" strike="noStrike">
                <a:solidFill>
                  <a:srgbClr val="002569"/>
                </a:solidFill>
                <a:latin typeface="Helvetica Neue"/>
                <a:ea typeface="Helvetica Neue"/>
                <a:cs typeface="Helvetica Neue"/>
                <a:sym typeface="Helvetica Neue"/>
              </a:rPr>
              <a:t> </a:t>
            </a:r>
            <a:r>
              <a:rPr b="0" i="0" lang="en-AU" sz="1500" u="none" cap="none" strike="noStrike">
                <a:solidFill>
                  <a:srgbClr val="002569"/>
                </a:solidFill>
                <a:latin typeface="Helvetica Neue"/>
                <a:ea typeface="Helvetica Neue"/>
                <a:cs typeface="Helvetica Neue"/>
                <a:sym typeface="Helvetica Neue"/>
              </a:rPr>
              <a:t>organised by the ESA WordWater project</a:t>
            </a:r>
            <a:r>
              <a:rPr b="1" i="0" lang="en-AU" sz="1500" u="none" cap="none" strike="noStrike">
                <a:solidFill>
                  <a:srgbClr val="002569"/>
                </a:solidFill>
                <a:latin typeface="Helvetica Neue"/>
                <a:ea typeface="Helvetica Neue"/>
                <a:cs typeface="Helvetica Neue"/>
                <a:sym typeface="Helvetica Neue"/>
              </a:rPr>
              <a:t>.</a:t>
            </a:r>
            <a:endParaRPr b="0" i="0" sz="1400" u="none" cap="none" strike="noStrike">
              <a:solidFill>
                <a:srgbClr val="000000"/>
              </a:solidFill>
              <a:latin typeface="Arial"/>
              <a:ea typeface="Arial"/>
              <a:cs typeface="Arial"/>
              <a:sym typeface="Arial"/>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Analysis of advances in WSE from RA to infer </a:t>
            </a:r>
            <a:r>
              <a:rPr b="1" i="0" lang="en-AU" sz="1500" u="none" cap="none" strike="noStrike">
                <a:solidFill>
                  <a:srgbClr val="002569"/>
                </a:solidFill>
                <a:latin typeface="Helvetica Neue"/>
                <a:ea typeface="Helvetica Neue"/>
                <a:cs typeface="Helvetica Neue"/>
                <a:sym typeface="Helvetica Neue"/>
              </a:rPr>
              <a:t>changes in lake volumes and river discharge</a:t>
            </a:r>
            <a:r>
              <a:rPr b="0" i="0" lang="en-AU" sz="1500" u="none" cap="none" strike="noStrike">
                <a:solidFill>
                  <a:srgbClr val="002569"/>
                </a:solidFill>
                <a:latin typeface="Helvetica Neue"/>
                <a:ea typeface="Helvetica Neue"/>
                <a:cs typeface="Helvetica Neue"/>
                <a:sym typeface="Helvetica Neue"/>
              </a:rPr>
              <a:t>.</a:t>
            </a:r>
            <a:endParaRPr b="0" i="0" sz="1500" u="none" cap="none" strike="noStrike">
              <a:solidFill>
                <a:srgbClr val="000000"/>
              </a:solidFill>
              <a:latin typeface="Helvetica Neue"/>
              <a:ea typeface="Helvetica Neue"/>
              <a:cs typeface="Helvetica Neue"/>
              <a:sym typeface="Helvetica Neue"/>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Initiate a stronger collaboration with </a:t>
            </a:r>
            <a:r>
              <a:rPr b="1" i="0" lang="en-AU" sz="1500" u="none" cap="none" strike="noStrike">
                <a:solidFill>
                  <a:srgbClr val="002569"/>
                </a:solidFill>
                <a:latin typeface="Helvetica Neue"/>
                <a:ea typeface="Helvetica Neue"/>
                <a:cs typeface="Helvetica Neue"/>
                <a:sym typeface="Helvetica Neue"/>
              </a:rPr>
              <a:t>GEO GLOWS (e.g. HydroSpace-GEOGloWS WS 2021).</a:t>
            </a:r>
            <a:endParaRPr b="1" i="0" sz="1500" u="none" cap="none" strike="noStrike">
              <a:solidFill>
                <a:srgbClr val="002569"/>
              </a:solidFill>
              <a:latin typeface="Helvetica Neue"/>
              <a:ea typeface="Helvetica Neue"/>
              <a:cs typeface="Helvetica Neue"/>
              <a:sym typeface="Helvetica Neue"/>
            </a:endParaRPr>
          </a:p>
          <a:p>
            <a:pPr indent="0" lvl="0" marL="101600" marR="0" rtl="0" algn="l">
              <a:lnSpc>
                <a:spcPct val="100000"/>
              </a:lnSpc>
              <a:spcBef>
                <a:spcPts val="600"/>
              </a:spcBef>
              <a:spcAft>
                <a:spcPts val="0"/>
              </a:spcAft>
              <a:buClr>
                <a:srgbClr val="002569"/>
              </a:buClr>
              <a:buSzPts val="2000"/>
              <a:buFont typeface="Arial"/>
              <a:buNone/>
            </a:pPr>
            <a:r>
              <a:rPr b="1" i="0" lang="en-AU" sz="1600" u="none" cap="none" strike="noStrike">
                <a:solidFill>
                  <a:srgbClr val="F79646"/>
                </a:solidFill>
                <a:latin typeface="Helvetica Neue"/>
                <a:ea typeface="Helvetica Neue"/>
                <a:cs typeface="Helvetica Neue"/>
                <a:sym typeface="Helvetica Neue"/>
              </a:rPr>
              <a:t>Post 2021 aspiration: </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Willing to continue its work in 2022 with the support of LSI-VC experts (e.g. in water leaving radiance ARDs). No objection to an integration of the sub-team in a “water” subgroup of LSI.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4"/>
          <p:cNvSpPr/>
          <p:nvPr/>
        </p:nvSpPr>
        <p:spPr>
          <a:xfrm>
            <a:off x="0" y="1291897"/>
            <a:ext cx="8275899" cy="368193"/>
          </a:xfrm>
          <a:prstGeom prst="rect">
            <a:avLst/>
          </a:prstGeom>
          <a:solidFill>
            <a:srgbClr val="F99D26"/>
          </a:solidFill>
          <a:ln cap="flat" cmpd="sng" w="9525">
            <a:solidFill>
              <a:srgbClr val="F99D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4" name="Google Shape;334;p14"/>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35" name="Google Shape;335;p14"/>
          <p:cNvSpPr txBox="1"/>
          <p:nvPr>
            <p:ph idx="1" type="body"/>
          </p:nvPr>
        </p:nvSpPr>
        <p:spPr>
          <a:xfrm>
            <a:off x="152400" y="1240971"/>
            <a:ext cx="8991600" cy="5257800"/>
          </a:xfrm>
          <a:prstGeom prst="rect">
            <a:avLst/>
          </a:prstGeom>
          <a:noFill/>
          <a:ln>
            <a:noFill/>
          </a:ln>
        </p:spPr>
        <p:txBody>
          <a:bodyPr anchorCtr="0" anchor="t" bIns="45700" lIns="91425" spcFirstLastPara="1" rIns="91425" wrap="square" tIns="45700">
            <a:noAutofit/>
          </a:bodyPr>
          <a:lstStyle/>
          <a:p>
            <a:pPr indent="0" lvl="1" marL="0" rtl="0" algn="l">
              <a:lnSpc>
                <a:spcPct val="120000"/>
              </a:lnSpc>
              <a:spcBef>
                <a:spcPts val="500"/>
              </a:spcBef>
              <a:spcAft>
                <a:spcPts val="0"/>
              </a:spcAft>
              <a:buClr>
                <a:schemeClr val="dk1"/>
              </a:buClr>
              <a:buSzPts val="1600"/>
              <a:buNone/>
            </a:pPr>
            <a:r>
              <a:rPr b="1" i="0" lang="en-AU" sz="1800" u="none" cap="none" strike="noStrike">
                <a:solidFill>
                  <a:schemeClr val="lt1"/>
                </a:solidFill>
                <a:latin typeface="Helvetica Neue"/>
                <a:ea typeface="Helvetica Neue"/>
                <a:cs typeface="Helvetica Neue"/>
                <a:sym typeface="Helvetica Neue"/>
              </a:rPr>
              <a:t>Sustainable Urbanization (11.3.1): A. Kavvada/NASA, N. Mudau/SANSA</a:t>
            </a:r>
            <a:endParaRPr/>
          </a:p>
          <a:p>
            <a:pPr indent="0" lvl="1" marL="0" rtl="0" algn="l">
              <a:lnSpc>
                <a:spcPct val="120000"/>
              </a:lnSpc>
              <a:spcBef>
                <a:spcPts val="500"/>
              </a:spcBef>
              <a:spcAft>
                <a:spcPts val="0"/>
              </a:spcAft>
              <a:buClr>
                <a:schemeClr val="dk1"/>
              </a:buClr>
              <a:buSzPts val="1600"/>
              <a:buNone/>
            </a:pPr>
            <a:r>
              <a:rPr b="1" i="0" lang="en-AU" sz="1600" u="none" cap="none" strike="noStrike">
                <a:solidFill>
                  <a:schemeClr val="dk1"/>
                </a:solidFill>
              </a:rPr>
              <a:t>in partnership with GEO HPI, GEO GUOI</a:t>
            </a:r>
            <a:endParaRPr b="1" i="0" sz="1400" u="none" cap="none" strike="noStrike">
              <a:solidFill>
                <a:schemeClr val="dk1"/>
              </a:solidFill>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36" name="Google Shape;336;p14"/>
          <p:cNvSpPr txBox="1"/>
          <p:nvPr>
            <p:ph idx="2" type="body"/>
          </p:nvPr>
        </p:nvSpPr>
        <p:spPr>
          <a:xfrm>
            <a:off x="1632858" y="106629"/>
            <a:ext cx="67818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URBAN sub-team</a:t>
            </a:r>
            <a:endParaRPr/>
          </a:p>
        </p:txBody>
      </p:sp>
      <p:pic>
        <p:nvPicPr>
          <p:cNvPr descr="Goal 11 | Department of Economic and Social Affairs" id="337" name="Google Shape;337;p14"/>
          <p:cNvPicPr preferRelativeResize="0"/>
          <p:nvPr/>
        </p:nvPicPr>
        <p:blipFill rotWithShape="1">
          <a:blip r:embed="rId3">
            <a:alphaModFix/>
          </a:blip>
          <a:srcRect b="0" l="0" r="0" t="0"/>
          <a:stretch/>
        </p:blipFill>
        <p:spPr>
          <a:xfrm>
            <a:off x="8152796" y="1291897"/>
            <a:ext cx="991204" cy="991204"/>
          </a:xfrm>
          <a:prstGeom prst="rect">
            <a:avLst/>
          </a:prstGeom>
          <a:noFill/>
          <a:ln>
            <a:noFill/>
          </a:ln>
        </p:spPr>
      </p:pic>
      <p:sp>
        <p:nvSpPr>
          <p:cNvPr id="338" name="Google Shape;338;p14"/>
          <p:cNvSpPr/>
          <p:nvPr/>
        </p:nvSpPr>
        <p:spPr>
          <a:xfrm>
            <a:off x="76200" y="2082210"/>
            <a:ext cx="8915400" cy="44319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Helvetica Neue"/>
                <a:ea typeface="Helvetica Neue"/>
                <a:cs typeface="Helvetica Neue"/>
                <a:sym typeface="Helvetica Neue"/>
              </a:rPr>
              <a:t>Sub-Team members: </a:t>
            </a:r>
            <a:br>
              <a:rPr b="1" i="0" lang="en-AU" sz="1800" u="none" cap="none" strike="noStrike">
                <a:solidFill>
                  <a:schemeClr val="accent6"/>
                </a:solidFill>
                <a:latin typeface="Helvetica Neue"/>
                <a:ea typeface="Helvetica Neue"/>
                <a:cs typeface="Helvetica Neue"/>
                <a:sym typeface="Helvetica Neue"/>
              </a:rPr>
            </a:br>
            <a:r>
              <a:rPr b="0" i="0" lang="en-AU" sz="1600" u="none" cap="none" strike="noStrike">
                <a:solidFill>
                  <a:srgbClr val="002569"/>
                </a:solidFill>
                <a:latin typeface="Helvetica Neue"/>
                <a:ea typeface="Helvetica Neue"/>
                <a:cs typeface="Helvetica Neue"/>
                <a:sym typeface="Helvetica Neue"/>
              </a:rPr>
              <a:t>A. Kavvada/NASA, N. Mudau/SANSA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2569"/>
                </a:solidFill>
                <a:latin typeface="Helvetica Neue"/>
                <a:ea typeface="Helvetica Neue"/>
                <a:cs typeface="Helvetica Neue"/>
                <a:sym typeface="Helvetica Neue"/>
              </a:rPr>
              <a:t>Brian Killough/NASA &amp; CEOS SEO, Garik Gutman/NASA, Bob Chen/CIESIN and GEO Human Planet, Greg Yetman/CIESIN , Peter Caccetta/CSIRO, Flora Kerblat/CSIRO, Alexander Baklanov/ WMO,Thomas Kemper/JRC and GEO Human Planet, Yifang Ban/KHT and GUOI, Mattia Marconcini/DLR, Marc Paganini/ESA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256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Helvetica Neue"/>
                <a:ea typeface="Helvetica Neue"/>
                <a:cs typeface="Helvetica Neue"/>
                <a:sym typeface="Helvetica Neue"/>
              </a:rPr>
              <a:t>Stakeholders</a:t>
            </a:r>
            <a:endParaRPr b="1" i="0" sz="1800" u="none" cap="none" strike="noStrike">
              <a:solidFill>
                <a:schemeClr val="accent6"/>
              </a:solidFill>
              <a:latin typeface="Helvetica Neue"/>
              <a:ea typeface="Helvetica Neue"/>
              <a:cs typeface="Helvetica Neue"/>
              <a:sym typeface="Helvetica Neue"/>
            </a:endParaRPr>
          </a:p>
          <a:p>
            <a:pPr indent="-285750" lvl="0" marL="285750" marR="0" rtl="0" algn="l">
              <a:lnSpc>
                <a:spcPct val="100000"/>
              </a:lnSpc>
              <a:spcBef>
                <a:spcPts val="0"/>
              </a:spcBef>
              <a:spcAft>
                <a:spcPts val="0"/>
              </a:spcAft>
              <a:buClr>
                <a:srgbClr val="000000"/>
              </a:buClr>
              <a:buSzPts val="1600"/>
              <a:buFont typeface="Courier New"/>
              <a:buChar char="o"/>
            </a:pPr>
            <a:r>
              <a:rPr b="0" i="0" lang="en-AU" sz="1600" u="none" cap="none" strike="noStrike">
                <a:solidFill>
                  <a:srgbClr val="002569"/>
                </a:solidFill>
                <a:latin typeface="Helvetica Neue"/>
                <a:ea typeface="Helvetica Neue"/>
                <a:cs typeface="Helvetica Neue"/>
                <a:sym typeface="Helvetica Neue"/>
              </a:rPr>
              <a:t>SDG 11.3.1 co-custodian agency: </a:t>
            </a:r>
            <a:r>
              <a:rPr b="1" i="0" lang="en-AU" sz="1600" u="none" cap="none" strike="noStrike">
                <a:solidFill>
                  <a:srgbClr val="002569"/>
                </a:solidFill>
                <a:latin typeface="Helvetica Neue"/>
                <a:ea typeface="Helvetica Neue"/>
                <a:cs typeface="Helvetica Neue"/>
                <a:sym typeface="Helvetica Neue"/>
              </a:rPr>
              <a:t>UN Habitat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Courier New"/>
              <a:buChar char="o"/>
            </a:pPr>
            <a:r>
              <a:rPr b="1" i="0" lang="en-AU" sz="1600" u="none" cap="none" strike="noStrike">
                <a:solidFill>
                  <a:srgbClr val="002569"/>
                </a:solidFill>
                <a:latin typeface="Helvetica Neue"/>
                <a:ea typeface="Helvetica Neue"/>
                <a:cs typeface="Helvetica Neue"/>
                <a:sym typeface="Helvetica Neue"/>
              </a:rPr>
              <a:t>Countries and Cities</a:t>
            </a:r>
            <a:r>
              <a:rPr b="0" i="0" lang="en-AU" sz="1600" u="none" cap="none" strike="noStrike">
                <a:solidFill>
                  <a:srgbClr val="002569"/>
                </a:solidFill>
                <a:latin typeface="Helvetica Neue"/>
                <a:ea typeface="Helvetica Neue"/>
                <a:cs typeface="Helvetica Neue"/>
                <a:sym typeface="Helvetica Neue"/>
              </a:rPr>
              <a:t> (NSOs, line ministries, city authorities and support agencies in charge of SDG 11)</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Courier New"/>
              <a:buNone/>
            </a:pPr>
            <a:r>
              <a:t/>
            </a:r>
            <a:endParaRPr b="1" i="0" sz="1600" u="none" cap="none" strike="noStrike">
              <a:solidFill>
                <a:srgbClr val="00256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Helvetica Neue"/>
                <a:ea typeface="Helvetica Neue"/>
                <a:cs typeface="Helvetica Neue"/>
                <a:sym typeface="Helvetica Neue"/>
              </a:rPr>
              <a:t>Deliverable Status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Courier New"/>
              <a:buChar char="o"/>
            </a:pPr>
            <a:r>
              <a:rPr b="1" i="0" lang="en-AU" sz="1600" u="none" cap="none" strike="noStrike">
                <a:solidFill>
                  <a:srgbClr val="002569"/>
                </a:solidFill>
                <a:latin typeface="Helvetica Neue"/>
                <a:ea typeface="Helvetica Neue"/>
                <a:cs typeface="Helvetica Neue"/>
                <a:sym typeface="Helvetica Neue"/>
              </a:rPr>
              <a:t>SDG-20-07 “Satellite data for SDG 11.3.1” Technical Report </a:t>
            </a:r>
            <a:r>
              <a:rPr b="0" i="0" lang="en-AU" sz="1600" u="none" cap="none" strike="noStrike">
                <a:solidFill>
                  <a:srgbClr val="002569"/>
                </a:solidFill>
                <a:latin typeface="Helvetica Neue"/>
                <a:ea typeface="Helvetica Neue"/>
                <a:cs typeface="Helvetica Neue"/>
                <a:sym typeface="Helvetica Neue"/>
              </a:rPr>
              <a:t>to be included in ‘EO Toolkit for Sustainable Cities and Human Settlements’ ‘Learn Path’ hosted by UN Habitat (eotoolkit.unhabitat.org) </a:t>
            </a:r>
            <a:r>
              <a:rPr b="0" i="0" lang="en-AU" sz="1600" u="none" cap="none" strike="noStrike">
                <a:solidFill>
                  <a:srgbClr val="002569"/>
                </a:solidFill>
                <a:highlight>
                  <a:srgbClr val="F99D26"/>
                </a:highlight>
                <a:latin typeface="Helvetica Neue"/>
                <a:ea typeface="Helvetica Neue"/>
                <a:cs typeface="Helvetica Neue"/>
                <a:sym typeface="Helvetica Neue"/>
              </a:rPr>
              <a:t>In progress – Report to be finalised by end of Q4/ 2021.</a:t>
            </a:r>
            <a:endParaRPr b="0" i="0" sz="1600" u="none" cap="none" strike="noStrike">
              <a:solidFill>
                <a:srgbClr val="002569"/>
              </a:solidFill>
              <a:highlight>
                <a:srgbClr val="F99D26"/>
              </a:highlight>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ebb6cfe628_2_0"/>
          <p:cNvSpPr/>
          <p:nvPr/>
        </p:nvSpPr>
        <p:spPr>
          <a:xfrm>
            <a:off x="-23451" y="1185604"/>
            <a:ext cx="8275899" cy="368193"/>
          </a:xfrm>
          <a:prstGeom prst="rect">
            <a:avLst/>
          </a:prstGeom>
          <a:solidFill>
            <a:srgbClr val="F99D26"/>
          </a:solidFill>
          <a:ln cap="flat" cmpd="sng" w="9525">
            <a:solidFill>
              <a:srgbClr val="F99D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Goal 11 | Department of Economic and Social Affairs" id="344" name="Google Shape;344;gebb6cfe628_2_0"/>
          <p:cNvPicPr preferRelativeResize="0"/>
          <p:nvPr/>
        </p:nvPicPr>
        <p:blipFill rotWithShape="1">
          <a:blip r:embed="rId3">
            <a:alphaModFix/>
          </a:blip>
          <a:srcRect b="0" l="0" r="0" t="0"/>
          <a:stretch/>
        </p:blipFill>
        <p:spPr>
          <a:xfrm>
            <a:off x="8154476" y="1185604"/>
            <a:ext cx="991204" cy="991204"/>
          </a:xfrm>
          <a:prstGeom prst="rect">
            <a:avLst/>
          </a:prstGeom>
          <a:noFill/>
          <a:ln>
            <a:noFill/>
          </a:ln>
        </p:spPr>
      </p:pic>
      <p:sp>
        <p:nvSpPr>
          <p:cNvPr id="345" name="Google Shape;345;gebb6cfe628_2_0"/>
          <p:cNvSpPr/>
          <p:nvPr>
            <p:ph idx="12" type="sldNum"/>
          </p:nvPr>
        </p:nvSpPr>
        <p:spPr>
          <a:xfrm>
            <a:off x="8763000" y="6629400"/>
            <a:ext cx="304800" cy="187200"/>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46" name="Google Shape;346;gebb6cfe628_2_0"/>
          <p:cNvSpPr txBox="1"/>
          <p:nvPr>
            <p:ph idx="1" type="body"/>
          </p:nvPr>
        </p:nvSpPr>
        <p:spPr>
          <a:xfrm>
            <a:off x="76200" y="1779010"/>
            <a:ext cx="8686800" cy="5257800"/>
          </a:xfrm>
          <a:prstGeom prst="rect">
            <a:avLst/>
          </a:prstGeom>
          <a:noFill/>
          <a:ln>
            <a:noFill/>
          </a:ln>
        </p:spPr>
        <p:txBody>
          <a:bodyPr anchorCtr="0" anchor="t" bIns="45700" lIns="91425" spcFirstLastPara="1" rIns="91425" wrap="square" tIns="45700">
            <a:noAutofit/>
          </a:bodyPr>
          <a:lstStyle/>
          <a:p>
            <a:pPr indent="-285750" lvl="0" marL="285750" rtl="0" algn="l">
              <a:lnSpc>
                <a:spcPct val="115000"/>
              </a:lnSpc>
              <a:spcBef>
                <a:spcPts val="0"/>
              </a:spcBef>
              <a:spcAft>
                <a:spcPts val="0"/>
              </a:spcAft>
              <a:buClr>
                <a:schemeClr val="dk1"/>
              </a:buClr>
              <a:buSzPts val="1100"/>
              <a:buChar char="•"/>
            </a:pPr>
            <a:r>
              <a:rPr b="0" lang="en-AU" sz="1400"/>
              <a:t>Contributed to the launch of </a:t>
            </a:r>
            <a:r>
              <a:rPr lang="en-AU" sz="1400"/>
              <a:t>the Earth Observations Toolkit for Sustainable Cities and Human Settlements</a:t>
            </a:r>
            <a:r>
              <a:rPr b="0" lang="en-AU" sz="1400"/>
              <a:t>, </a:t>
            </a:r>
            <a:r>
              <a:rPr b="0" lang="en-AU" sz="1400" u="sng">
                <a:solidFill>
                  <a:schemeClr val="hlink"/>
                </a:solidFill>
                <a:hlinkClick r:id="rId4"/>
              </a:rPr>
              <a:t>eotoolkit.unhabitat.org</a:t>
            </a:r>
            <a:r>
              <a:rPr b="0" lang="en-AU" sz="1400"/>
              <a:t> (UN Statistical Commission side event, 25 February 2021). </a:t>
            </a:r>
            <a:endParaRPr b="0" sz="1400"/>
          </a:p>
          <a:p>
            <a:pPr indent="-285750" lvl="0" marL="285750" rtl="0" algn="l">
              <a:lnSpc>
                <a:spcPct val="115000"/>
              </a:lnSpc>
              <a:spcBef>
                <a:spcPts val="0"/>
              </a:spcBef>
              <a:spcAft>
                <a:spcPts val="0"/>
              </a:spcAft>
              <a:buClr>
                <a:schemeClr val="dk1"/>
              </a:buClr>
              <a:buSzPts val="1100"/>
              <a:buChar char="•"/>
            </a:pPr>
            <a:r>
              <a:rPr lang="en-AU" sz="1400"/>
              <a:t>Strong collaboration </a:t>
            </a:r>
            <a:r>
              <a:rPr b="0" lang="en-AU" sz="1400"/>
              <a:t>with </a:t>
            </a:r>
            <a:r>
              <a:rPr lang="en-AU" sz="1400"/>
              <a:t>EO4SDG, UN Habitat,</a:t>
            </a:r>
            <a:r>
              <a:rPr b="0" lang="en-AU" sz="1400"/>
              <a:t> </a:t>
            </a:r>
            <a:r>
              <a:rPr lang="en-AU" sz="1400"/>
              <a:t>GEO Human Planet, GUOI </a:t>
            </a:r>
            <a:r>
              <a:rPr b="0" lang="en-AU" sz="1400"/>
              <a:t>and </a:t>
            </a:r>
            <a:r>
              <a:rPr lang="en-AU" sz="1400"/>
              <a:t>over 30 organizations</a:t>
            </a:r>
            <a:r>
              <a:rPr b="0" lang="en-AU" sz="1400"/>
              <a:t> from national statistical offices, national mapping agencies, city authorities, academia, research institutions, non-governmental organizations, space agencies, and the private sector. </a:t>
            </a:r>
            <a:endParaRPr b="0" sz="1400"/>
          </a:p>
          <a:p>
            <a:pPr indent="-285750" lvl="0" marL="285750" rtl="0" algn="l">
              <a:lnSpc>
                <a:spcPct val="115000"/>
              </a:lnSpc>
              <a:spcBef>
                <a:spcPts val="0"/>
              </a:spcBef>
              <a:spcAft>
                <a:spcPts val="0"/>
              </a:spcAft>
              <a:buClr>
                <a:schemeClr val="dk1"/>
              </a:buClr>
              <a:buSzPts val="1100"/>
              <a:buChar char="•"/>
            </a:pPr>
            <a:r>
              <a:rPr lang="en-AU" sz="1400"/>
              <a:t>Summary inventory of EO data, tools, and use cases </a:t>
            </a:r>
            <a:r>
              <a:rPr b="0" lang="en-AU" sz="1400"/>
              <a:t>(e.g., derived urban extent products based on EO and open source processing tools, such as GHSL, Trends.Earth Urban Mapper, U-TEP, ODC from CEOS agencies) included in the Toolkit.</a:t>
            </a:r>
            <a:endParaRPr b="0" sz="1400"/>
          </a:p>
          <a:p>
            <a:pPr indent="-285750" lvl="0" marL="285750" rtl="0" algn="l">
              <a:lnSpc>
                <a:spcPct val="115000"/>
              </a:lnSpc>
              <a:spcBef>
                <a:spcPts val="0"/>
              </a:spcBef>
              <a:spcAft>
                <a:spcPts val="0"/>
              </a:spcAft>
              <a:buClr>
                <a:schemeClr val="dk1"/>
              </a:buClr>
              <a:buSzPts val="1100"/>
              <a:buChar char="•"/>
            </a:pPr>
            <a:r>
              <a:rPr lang="en-AU" sz="1400"/>
              <a:t>Degree of Urbanization </a:t>
            </a:r>
            <a:r>
              <a:rPr b="0" lang="en-AU" sz="1400"/>
              <a:t>as method to delineate cities, urban and rural areas (approved by the UN Statistical Commission for international comparison).</a:t>
            </a:r>
            <a:endParaRPr b="0" sz="1400"/>
          </a:p>
          <a:p>
            <a:pPr indent="-285750" lvl="0" marL="285750" rtl="0" algn="l">
              <a:lnSpc>
                <a:spcPct val="115000"/>
              </a:lnSpc>
              <a:spcBef>
                <a:spcPts val="0"/>
              </a:spcBef>
              <a:spcAft>
                <a:spcPts val="0"/>
              </a:spcAft>
              <a:buClr>
                <a:schemeClr val="dk1"/>
              </a:buClr>
              <a:buSzPts val="1100"/>
              <a:buChar char="•"/>
            </a:pPr>
            <a:r>
              <a:rPr b="0" lang="en-AU" sz="1400"/>
              <a:t>Need for more </a:t>
            </a:r>
            <a:r>
              <a:rPr lang="en-AU" sz="1400"/>
              <a:t>rigorous validation or inter-comparison </a:t>
            </a:r>
            <a:r>
              <a:rPr b="0" lang="en-AU" sz="1400"/>
              <a:t>to evaluate the usefulness of global public datasets and tools for national and sub-national reporting (SDGs, NUA)</a:t>
            </a:r>
            <a:endParaRPr/>
          </a:p>
          <a:p>
            <a:pPr indent="-285750" lvl="0" marL="285750" rtl="0" algn="l">
              <a:lnSpc>
                <a:spcPct val="115000"/>
              </a:lnSpc>
              <a:spcBef>
                <a:spcPts val="0"/>
              </a:spcBef>
              <a:spcAft>
                <a:spcPts val="0"/>
              </a:spcAft>
              <a:buClr>
                <a:schemeClr val="dk1"/>
              </a:buClr>
              <a:buSzPts val="1100"/>
              <a:buChar char="•"/>
            </a:pPr>
            <a:r>
              <a:rPr b="0" lang="en-AU" sz="1400"/>
              <a:t>Contributing to development of 11.3.1 one-pager as well as </a:t>
            </a:r>
            <a:r>
              <a:rPr lang="en-AU" sz="1400"/>
              <a:t>‘ease of use’, ‘FAIRness’, and ‘authoritative data’ frameworks</a:t>
            </a:r>
            <a:r>
              <a:rPr b="0" lang="en-AU" sz="1400"/>
              <a:t> to be integrated into the Toolkit. </a:t>
            </a:r>
            <a:endParaRPr/>
          </a:p>
          <a:p>
            <a:pPr indent="0" lvl="0" marL="0" rtl="0" algn="l">
              <a:lnSpc>
                <a:spcPct val="115000"/>
              </a:lnSpc>
              <a:spcBef>
                <a:spcPts val="0"/>
              </a:spcBef>
              <a:spcAft>
                <a:spcPts val="0"/>
              </a:spcAft>
              <a:buClr>
                <a:schemeClr val="dk1"/>
              </a:buClr>
              <a:buSzPts val="1100"/>
              <a:buNone/>
            </a:pPr>
            <a:r>
              <a:t/>
            </a:r>
            <a:endParaRPr b="0" sz="1200"/>
          </a:p>
          <a:p>
            <a:pPr indent="0" lvl="0" marL="0" rtl="0" algn="l">
              <a:lnSpc>
                <a:spcPct val="115000"/>
              </a:lnSpc>
              <a:spcBef>
                <a:spcPts val="0"/>
              </a:spcBef>
              <a:spcAft>
                <a:spcPts val="0"/>
              </a:spcAft>
              <a:buClr>
                <a:schemeClr val="dk1"/>
              </a:buClr>
              <a:buSzPts val="1100"/>
              <a:buFont typeface="Arial"/>
              <a:buNone/>
            </a:pPr>
            <a:r>
              <a:rPr lang="en-AU" sz="1600">
                <a:solidFill>
                  <a:srgbClr val="F79646"/>
                </a:solidFill>
              </a:rPr>
              <a:t>Q4 2021 &amp; Post-2021 aspiration:</a:t>
            </a:r>
            <a:endParaRPr sz="1600">
              <a:solidFill>
                <a:srgbClr val="F79646"/>
              </a:solidFill>
            </a:endParaRPr>
          </a:p>
          <a:p>
            <a:pPr indent="-285750" lvl="0" marL="285750" rtl="0" algn="l">
              <a:lnSpc>
                <a:spcPct val="115000"/>
              </a:lnSpc>
              <a:spcBef>
                <a:spcPts val="0"/>
              </a:spcBef>
              <a:spcAft>
                <a:spcPts val="0"/>
              </a:spcAft>
              <a:buClr>
                <a:schemeClr val="dk1"/>
              </a:buClr>
              <a:buSzPts val="1100"/>
              <a:buChar char="•"/>
            </a:pPr>
            <a:r>
              <a:rPr b="0" lang="en-AU" sz="1400"/>
              <a:t>Collaboration with Esri and UN Habitat to develop </a:t>
            </a:r>
            <a:r>
              <a:rPr i="1" lang="en-AU" sz="1400"/>
              <a:t>11.3.1 Learn Path</a:t>
            </a:r>
            <a:r>
              <a:rPr lang="en-AU" sz="1400"/>
              <a:t> </a:t>
            </a:r>
            <a:r>
              <a:rPr b="0" lang="en-AU" sz="1400"/>
              <a:t>as part of the Toolkit</a:t>
            </a:r>
            <a:endParaRPr b="0" sz="1400"/>
          </a:p>
          <a:p>
            <a:pPr indent="-285750" lvl="0" marL="285750" rtl="0" algn="l">
              <a:lnSpc>
                <a:spcPct val="115000"/>
              </a:lnSpc>
              <a:spcBef>
                <a:spcPts val="0"/>
              </a:spcBef>
              <a:spcAft>
                <a:spcPts val="0"/>
              </a:spcAft>
              <a:buClr>
                <a:schemeClr val="dk1"/>
              </a:buClr>
              <a:buSzPts val="1100"/>
              <a:buChar char="•"/>
            </a:pPr>
            <a:r>
              <a:rPr b="0" lang="en-AU" sz="1400"/>
              <a:t>Collaboration with WGCapD in </a:t>
            </a:r>
            <a:r>
              <a:rPr i="1" lang="en-AU" sz="1400"/>
              <a:t>multi-part training</a:t>
            </a:r>
            <a:r>
              <a:rPr lang="en-AU" sz="1400"/>
              <a:t> </a:t>
            </a:r>
            <a:r>
              <a:rPr b="0" lang="en-AU" sz="1400"/>
              <a:t>on the Toolkit</a:t>
            </a:r>
            <a:endParaRPr b="0" sz="1400"/>
          </a:p>
          <a:p>
            <a:pPr indent="-285750" lvl="0" marL="285750" rtl="0" algn="l">
              <a:lnSpc>
                <a:spcPct val="115000"/>
              </a:lnSpc>
              <a:spcBef>
                <a:spcPts val="0"/>
              </a:spcBef>
              <a:spcAft>
                <a:spcPts val="0"/>
              </a:spcAft>
              <a:buClr>
                <a:schemeClr val="dk1"/>
              </a:buClr>
              <a:buSzPts val="1100"/>
              <a:buChar char="•"/>
            </a:pPr>
            <a:r>
              <a:rPr b="0" lang="en-AU" sz="1400"/>
              <a:t>Collaboration with LSI VC (e.g., </a:t>
            </a:r>
            <a:r>
              <a:rPr b="0" lang="en-AU" sz="1400">
                <a:solidFill>
                  <a:srgbClr val="002060"/>
                </a:solidFill>
              </a:rPr>
              <a:t>development of new CARD4L data pipelines (e.g., VIIRS Nightlights), </a:t>
            </a:r>
            <a:r>
              <a:rPr b="0" lang="en-AU" sz="1400"/>
              <a:t>Landsat-Sentinel Harmonized dataset)</a:t>
            </a:r>
            <a:endParaRPr b="0" sz="1400"/>
          </a:p>
          <a:p>
            <a:pPr indent="0" lvl="0" marL="0" rtl="0" algn="l">
              <a:lnSpc>
                <a:spcPct val="115000"/>
              </a:lnSpc>
              <a:spcBef>
                <a:spcPts val="0"/>
              </a:spcBef>
              <a:spcAft>
                <a:spcPts val="0"/>
              </a:spcAft>
              <a:buClr>
                <a:schemeClr val="dk1"/>
              </a:buClr>
              <a:buSzPts val="1100"/>
              <a:buFont typeface="Arial"/>
              <a:buNone/>
            </a:pPr>
            <a:r>
              <a:t/>
            </a:r>
            <a:endParaRPr b="0">
              <a:latin typeface="Arial"/>
              <a:ea typeface="Arial"/>
              <a:cs typeface="Arial"/>
              <a:sym typeface="Arial"/>
            </a:endParaRPr>
          </a:p>
          <a:p>
            <a:pPr indent="0" lvl="0" marL="0" rtl="0" algn="l">
              <a:lnSpc>
                <a:spcPct val="100000"/>
              </a:lnSpc>
              <a:spcBef>
                <a:spcPts val="500"/>
              </a:spcBef>
              <a:spcAft>
                <a:spcPts val="0"/>
              </a:spcAft>
              <a:buSzPts val="2000"/>
              <a:buNone/>
            </a:pPr>
            <a:r>
              <a:t/>
            </a:r>
            <a:endParaRPr/>
          </a:p>
        </p:txBody>
      </p:sp>
      <p:sp>
        <p:nvSpPr>
          <p:cNvPr id="347" name="Google Shape;347;gebb6cfe628_2_0"/>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AU"/>
              <a:t>URBAN sub-team</a:t>
            </a:r>
            <a:endParaRPr/>
          </a:p>
        </p:txBody>
      </p:sp>
      <p:sp>
        <p:nvSpPr>
          <p:cNvPr id="348" name="Google Shape;348;gebb6cfe628_2_0"/>
          <p:cNvSpPr txBox="1"/>
          <p:nvPr/>
        </p:nvSpPr>
        <p:spPr>
          <a:xfrm>
            <a:off x="76200" y="1430092"/>
            <a:ext cx="3000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30909"/>
              </a:lnSpc>
              <a:spcBef>
                <a:spcPts val="500"/>
              </a:spcBef>
              <a:spcAft>
                <a:spcPts val="0"/>
              </a:spcAft>
              <a:buClr>
                <a:srgbClr val="000000"/>
              </a:buClr>
              <a:buSzPts val="1600"/>
              <a:buFont typeface="Arial"/>
              <a:buNone/>
            </a:pPr>
            <a:r>
              <a:rPr b="1" i="0" lang="en-AU" sz="1600" u="none" cap="none" strike="noStrike">
                <a:solidFill>
                  <a:srgbClr val="F79646"/>
                </a:solidFill>
                <a:latin typeface="Helvetica Neue"/>
                <a:ea typeface="Helvetica Neue"/>
                <a:cs typeface="Helvetica Neue"/>
                <a:sym typeface="Helvetica Neue"/>
              </a:rPr>
              <a:t>2021 Highlights </a:t>
            </a:r>
            <a:endParaRPr b="1" i="0" sz="1600" u="none" cap="none" strike="noStrike">
              <a:solidFill>
                <a:srgbClr val="F79646"/>
              </a:solidFill>
              <a:latin typeface="Helvetica Neue"/>
              <a:ea typeface="Helvetica Neue"/>
              <a:cs typeface="Helvetica Neue"/>
              <a:sym typeface="Helvetica Neue"/>
            </a:endParaRPr>
          </a:p>
        </p:txBody>
      </p:sp>
      <p:sp>
        <p:nvSpPr>
          <p:cNvPr id="349" name="Google Shape;349;gebb6cfe628_2_0"/>
          <p:cNvSpPr txBox="1"/>
          <p:nvPr/>
        </p:nvSpPr>
        <p:spPr>
          <a:xfrm>
            <a:off x="265559" y="1177048"/>
            <a:ext cx="7598228" cy="402482"/>
          </a:xfrm>
          <a:prstGeom prst="rect">
            <a:avLst/>
          </a:prstGeom>
          <a:noFill/>
          <a:ln>
            <a:noFill/>
          </a:ln>
        </p:spPr>
        <p:txBody>
          <a:bodyPr anchorCtr="0" anchor="t" bIns="45700" lIns="91425" spcFirstLastPara="1" rIns="91425" wrap="square" tIns="45700">
            <a:spAutoFit/>
          </a:bodyPr>
          <a:lstStyle/>
          <a:p>
            <a:pPr indent="0" lvl="1" marL="0" marR="0" rtl="0" algn="l">
              <a:lnSpc>
                <a:spcPct val="120000"/>
              </a:lnSpc>
              <a:spcBef>
                <a:spcPts val="0"/>
              </a:spcBef>
              <a:spcAft>
                <a:spcPts val="0"/>
              </a:spcAft>
              <a:buClr>
                <a:schemeClr val="dk1"/>
              </a:buClr>
              <a:buSzPts val="1600"/>
              <a:buFont typeface="Arial"/>
              <a:buNone/>
            </a:pPr>
            <a:r>
              <a:rPr b="1" i="0" lang="en-AU" sz="1800" u="none" cap="none" strike="noStrike">
                <a:solidFill>
                  <a:schemeClr val="lt1"/>
                </a:solidFill>
                <a:latin typeface="Helvetica Neue"/>
                <a:ea typeface="Helvetica Neue"/>
                <a:cs typeface="Helvetica Neue"/>
                <a:sym typeface="Helvetica Neue"/>
              </a:rPr>
              <a:t>Sustainable Urbanization (11.3.1): A. Kavvada/NASA, N. Mudau/SANSA</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6"/>
          <p:cNvSpPr/>
          <p:nvPr/>
        </p:nvSpPr>
        <p:spPr>
          <a:xfrm>
            <a:off x="1003722" y="2149054"/>
            <a:ext cx="7060355" cy="2559892"/>
          </a:xfrm>
          <a:prstGeom prst="roundRect">
            <a:avLst>
              <a:gd fmla="val 16667" name="adj"/>
            </a:avLst>
          </a:prstGeom>
          <a:noFill/>
          <a:ln cap="flat" cmpd="sng" w="25400">
            <a:solidFill>
              <a:srgbClr val="F99D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500"/>
              <a:buFont typeface="Arial"/>
              <a:buNone/>
            </a:pPr>
            <a:r>
              <a:rPr b="0" i="0" lang="en-AU" sz="2500" u="none" cap="none" strike="noStrike">
                <a:solidFill>
                  <a:srgbClr val="002060"/>
                </a:solidFill>
                <a:latin typeface="Helvetica Neue"/>
                <a:ea typeface="Helvetica Neue"/>
                <a:cs typeface="Helvetica Neue"/>
                <a:sym typeface="Helvetica Neue"/>
              </a:rPr>
              <a:t>Coordinate the efforts of the CEOS agencies </a:t>
            </a:r>
            <a:br>
              <a:rPr b="0" i="0" lang="en-AU" sz="2500" u="none" cap="none" strike="noStrike">
                <a:solidFill>
                  <a:srgbClr val="002060"/>
                </a:solidFill>
                <a:latin typeface="Helvetica Neue"/>
                <a:ea typeface="Helvetica Neue"/>
                <a:cs typeface="Helvetica Neue"/>
                <a:sym typeface="Helvetica Neue"/>
              </a:rPr>
            </a:br>
            <a:r>
              <a:rPr b="0" i="0" lang="en-AU" sz="2500" u="none" cap="none" strike="noStrike">
                <a:solidFill>
                  <a:srgbClr val="002060"/>
                </a:solidFill>
                <a:latin typeface="Helvetica Neue"/>
                <a:ea typeface="Helvetica Neue"/>
                <a:cs typeface="Helvetica Neue"/>
                <a:sym typeface="Helvetica Neue"/>
              </a:rPr>
              <a:t>to facilitate the use of satellite data in the implementation of </a:t>
            </a:r>
            <a:br>
              <a:rPr b="0" i="0" lang="en-AU" sz="2500" u="none" cap="none" strike="noStrike">
                <a:solidFill>
                  <a:srgbClr val="002060"/>
                </a:solidFill>
                <a:latin typeface="Helvetica Neue"/>
                <a:ea typeface="Helvetica Neue"/>
                <a:cs typeface="Helvetica Neue"/>
                <a:sym typeface="Helvetica Neue"/>
              </a:rPr>
            </a:br>
            <a:r>
              <a:rPr b="0" i="0" lang="en-AU" sz="2500" u="none" cap="none" strike="noStrike">
                <a:solidFill>
                  <a:srgbClr val="002060"/>
                </a:solidFill>
                <a:latin typeface="Helvetica Neue"/>
                <a:ea typeface="Helvetica Neue"/>
                <a:cs typeface="Helvetica Neue"/>
                <a:sym typeface="Helvetica Neue"/>
              </a:rPr>
              <a:t>the 2030 Agenda on sustainable development.</a:t>
            </a:r>
            <a:endParaRPr b="0" i="0" sz="2500" u="none" cap="none" strike="noStrike">
              <a:solidFill>
                <a:srgbClr val="002060"/>
              </a:solidFill>
              <a:latin typeface="Helvetica Neue"/>
              <a:ea typeface="Helvetica Neue"/>
              <a:cs typeface="Helvetica Neue"/>
              <a:sym typeface="Helvetica Neue"/>
            </a:endParaRPr>
          </a:p>
        </p:txBody>
      </p:sp>
      <p:sp>
        <p:nvSpPr>
          <p:cNvPr id="54" name="Google Shape;54;p6"/>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Objectives</a:t>
            </a:r>
            <a:endParaRPr b="0" i="1" sz="2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5"/>
          <p:cNvSpPr/>
          <p:nvPr/>
        </p:nvSpPr>
        <p:spPr>
          <a:xfrm>
            <a:off x="-1" y="1273345"/>
            <a:ext cx="8275899" cy="368193"/>
          </a:xfrm>
          <a:prstGeom prst="rect">
            <a:avLst/>
          </a:prstGeom>
          <a:solidFill>
            <a:srgbClr val="007D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5" name="Google Shape;355;p15"/>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56" name="Google Shape;356;p15"/>
          <p:cNvSpPr txBox="1"/>
          <p:nvPr>
            <p:ph idx="1" type="body"/>
          </p:nvPr>
        </p:nvSpPr>
        <p:spPr>
          <a:xfrm>
            <a:off x="0" y="1159010"/>
            <a:ext cx="8991600" cy="5257800"/>
          </a:xfrm>
          <a:prstGeom prst="rect">
            <a:avLst/>
          </a:prstGeom>
          <a:noFill/>
          <a:ln>
            <a:noFill/>
          </a:ln>
        </p:spPr>
        <p:txBody>
          <a:bodyPr anchorCtr="0" anchor="t" bIns="45700" lIns="91425" spcFirstLastPara="1" rIns="91425" wrap="square" tIns="45700">
            <a:noAutofit/>
          </a:bodyPr>
          <a:lstStyle/>
          <a:p>
            <a:pPr indent="0" lvl="1" marL="0" rtl="0" algn="l">
              <a:lnSpc>
                <a:spcPct val="120000"/>
              </a:lnSpc>
              <a:spcBef>
                <a:spcPts val="500"/>
              </a:spcBef>
              <a:spcAft>
                <a:spcPts val="0"/>
              </a:spcAft>
              <a:buClr>
                <a:schemeClr val="dk1"/>
              </a:buClr>
              <a:buSzPts val="1600"/>
              <a:buNone/>
            </a:pPr>
            <a:r>
              <a:rPr lang="en-AU" sz="1800">
                <a:solidFill>
                  <a:schemeClr val="lt1"/>
                </a:solidFill>
                <a:latin typeface="Helvetica Neue"/>
                <a:ea typeface="Helvetica Neue"/>
                <a:cs typeface="Helvetica Neue"/>
                <a:sym typeface="Helvetica Neue"/>
              </a:rPr>
              <a:t>Coastal</a:t>
            </a:r>
            <a:r>
              <a:rPr b="1" lang="en-AU" sz="1800">
                <a:solidFill>
                  <a:schemeClr val="lt1"/>
                </a:solidFill>
                <a:latin typeface="Helvetica Neue"/>
                <a:ea typeface="Helvetica Neue"/>
                <a:cs typeface="Helvetica Neue"/>
                <a:sym typeface="Helvetica Neue"/>
              </a:rPr>
              <a:t> eutrophication (14.1.1)</a:t>
            </a:r>
            <a:r>
              <a:rPr lang="en-AU" sz="1800">
                <a:solidFill>
                  <a:schemeClr val="lt1"/>
                </a:solidFill>
                <a:latin typeface="Helvetica Neue"/>
                <a:ea typeface="Helvetica Neue"/>
                <a:cs typeface="Helvetica Neue"/>
                <a:sym typeface="Helvetica Neue"/>
              </a:rPr>
              <a:t>: </a:t>
            </a:r>
            <a:r>
              <a:rPr b="0" lang="en-AU" sz="1800">
                <a:solidFill>
                  <a:schemeClr val="lt1"/>
                </a:solidFill>
                <a:latin typeface="Helvetica Neue"/>
                <a:ea typeface="Helvetica Neue"/>
                <a:cs typeface="Helvetica Neue"/>
                <a:sym typeface="Helvetica Neue"/>
              </a:rPr>
              <a:t>E. Smail/NOAA/CEOS-COAST</a:t>
            </a:r>
            <a:endParaRPr sz="1800">
              <a:solidFill>
                <a:schemeClr val="lt1"/>
              </a:solidFill>
              <a:latin typeface="Helvetica Neue"/>
              <a:ea typeface="Helvetica Neue"/>
              <a:cs typeface="Helvetica Neue"/>
              <a:sym typeface="Helvetica Neue"/>
            </a:endParaRPr>
          </a:p>
          <a:p>
            <a:pPr indent="0" lvl="1" marL="0" rtl="0" algn="l">
              <a:lnSpc>
                <a:spcPct val="120000"/>
              </a:lnSpc>
              <a:spcBef>
                <a:spcPts val="500"/>
              </a:spcBef>
              <a:spcAft>
                <a:spcPts val="0"/>
              </a:spcAft>
              <a:buClr>
                <a:schemeClr val="dk1"/>
              </a:buClr>
              <a:buSzPts val="1600"/>
              <a:buNone/>
            </a:pPr>
            <a:r>
              <a:rPr b="0" i="0" lang="en-AU" sz="1600" u="none" cap="none" strike="noStrike">
                <a:solidFill>
                  <a:schemeClr val="dk1"/>
                </a:solidFill>
                <a:latin typeface="Helvetica Neue"/>
                <a:ea typeface="Helvetica Neue"/>
                <a:cs typeface="Helvetica Neue"/>
                <a:sym typeface="Helvetica Neue"/>
              </a:rPr>
              <a:t>in partnership with GEO Blue Planet &amp; GEO AquaWatch</a:t>
            </a:r>
            <a:endParaRPr/>
          </a:p>
          <a:p>
            <a:pPr indent="0" lvl="1" marL="0" rtl="0" algn="l">
              <a:lnSpc>
                <a:spcPct val="120000"/>
              </a:lnSpc>
              <a:spcBef>
                <a:spcPts val="500"/>
              </a:spcBef>
              <a:spcAft>
                <a:spcPts val="0"/>
              </a:spcAft>
              <a:buClr>
                <a:schemeClr val="dk1"/>
              </a:buClr>
              <a:buSzPts val="1600"/>
              <a:buNone/>
            </a:pPr>
            <a:r>
              <a:t/>
            </a:r>
            <a:endParaRPr sz="1600">
              <a:solidFill>
                <a:schemeClr val="dk1"/>
              </a:solidFill>
              <a:latin typeface="Helvetica Neue"/>
              <a:ea typeface="Helvetica Neue"/>
              <a:cs typeface="Helvetica Neue"/>
              <a:sym typeface="Helvetica Neue"/>
            </a:endParaRPr>
          </a:p>
          <a:p>
            <a:pPr indent="0" lvl="1" marL="0" rtl="0" algn="l">
              <a:lnSpc>
                <a:spcPct val="120000"/>
              </a:lnSpc>
              <a:spcBef>
                <a:spcPts val="500"/>
              </a:spcBef>
              <a:spcAft>
                <a:spcPts val="0"/>
              </a:spcAft>
              <a:buClr>
                <a:schemeClr val="dk1"/>
              </a:buClr>
              <a:buSzPts val="1600"/>
              <a:buNone/>
            </a:pPr>
            <a:r>
              <a:t/>
            </a:r>
            <a:endParaRPr b="0" i="0" sz="1600" u="none" cap="none" strike="noStrike">
              <a:solidFill>
                <a:schemeClr val="dk1"/>
              </a:solidFill>
              <a:latin typeface="Helvetica Neue"/>
              <a:ea typeface="Helvetica Neue"/>
              <a:cs typeface="Helvetica Neue"/>
              <a:sym typeface="Helvetica Neue"/>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57" name="Google Shape;357;p15"/>
          <p:cNvSpPr txBox="1"/>
          <p:nvPr>
            <p:ph idx="2" type="body"/>
          </p:nvPr>
        </p:nvSpPr>
        <p:spPr>
          <a:xfrm>
            <a:off x="1632858" y="106629"/>
            <a:ext cx="67818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14.1.1 in COAST</a:t>
            </a:r>
            <a:endParaRPr/>
          </a:p>
        </p:txBody>
      </p:sp>
      <p:pic>
        <p:nvPicPr>
          <p:cNvPr descr="Goal 14 | Department of Economic and Social Affairs" id="358" name="Google Shape;358;p15"/>
          <p:cNvPicPr preferRelativeResize="0"/>
          <p:nvPr/>
        </p:nvPicPr>
        <p:blipFill rotWithShape="1">
          <a:blip r:embed="rId3">
            <a:alphaModFix/>
          </a:blip>
          <a:srcRect b="0" l="0" r="0" t="0"/>
          <a:stretch/>
        </p:blipFill>
        <p:spPr>
          <a:xfrm>
            <a:off x="8152796" y="1273345"/>
            <a:ext cx="991204" cy="991204"/>
          </a:xfrm>
          <a:prstGeom prst="rect">
            <a:avLst/>
          </a:prstGeom>
          <a:noFill/>
          <a:ln>
            <a:noFill/>
          </a:ln>
        </p:spPr>
      </p:pic>
      <p:sp>
        <p:nvSpPr>
          <p:cNvPr id="359" name="Google Shape;359;p15"/>
          <p:cNvSpPr txBox="1"/>
          <p:nvPr/>
        </p:nvSpPr>
        <p:spPr>
          <a:xfrm>
            <a:off x="-1" y="1854128"/>
            <a:ext cx="8991600" cy="4930711"/>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600"/>
              </a:spcBef>
              <a:spcAft>
                <a:spcPts val="0"/>
              </a:spcAft>
              <a:buClr>
                <a:srgbClr val="002569"/>
              </a:buClr>
              <a:buSzPts val="2000"/>
              <a:buFont typeface="Arial"/>
              <a:buNone/>
            </a:pPr>
            <a:r>
              <a:rPr b="1" i="0" lang="en-AU" sz="1600" u="none" cap="none" strike="noStrike">
                <a:solidFill>
                  <a:srgbClr val="F79646"/>
                </a:solidFill>
                <a:latin typeface="Helvetica Neue"/>
                <a:ea typeface="Helvetica Neue"/>
                <a:cs typeface="Helvetica Neue"/>
                <a:sym typeface="Helvetica Neue"/>
              </a:rPr>
              <a:t>Team’s organisation: </a:t>
            </a:r>
            <a:r>
              <a:rPr b="0" i="0" lang="en-AU" sz="1500" u="none" cap="none" strike="noStrike">
                <a:solidFill>
                  <a:srgbClr val="002569"/>
                </a:solidFill>
                <a:latin typeface="Helvetica Neue"/>
                <a:ea typeface="Helvetica Neue"/>
                <a:cs typeface="Helvetica Neue"/>
                <a:sym typeface="Helvetica Neue"/>
              </a:rPr>
              <a:t>Led by CEOS COAST team -&gt; GEO Blue Planet working group that   collaborates with CEOS on space data needs for specific projects.</a:t>
            </a:r>
            <a:endParaRPr b="0" i="0" sz="1400" u="none" cap="none" strike="noStrike">
              <a:solidFill>
                <a:srgbClr val="000000"/>
              </a:solidFill>
              <a:latin typeface="Arial"/>
              <a:ea typeface="Arial"/>
              <a:cs typeface="Arial"/>
              <a:sym typeface="Arial"/>
            </a:endParaRPr>
          </a:p>
          <a:p>
            <a:pPr indent="0" lvl="0" marL="101600" marR="0" rtl="0" algn="l">
              <a:lnSpc>
                <a:spcPct val="100000"/>
              </a:lnSpc>
              <a:spcBef>
                <a:spcPts val="600"/>
              </a:spcBef>
              <a:spcAft>
                <a:spcPts val="0"/>
              </a:spcAft>
              <a:buClr>
                <a:srgbClr val="000000"/>
              </a:buClr>
              <a:buSzPts val="1600"/>
              <a:buFont typeface="Arial"/>
              <a:buNone/>
            </a:pPr>
            <a:r>
              <a:rPr b="1" i="0" lang="en-AU" sz="1600" u="none" cap="none" strike="noStrike">
                <a:solidFill>
                  <a:schemeClr val="accent6"/>
                </a:solidFill>
                <a:latin typeface="Helvetica Neue"/>
                <a:ea typeface="Helvetica Neue"/>
                <a:cs typeface="Helvetica Neue"/>
                <a:sym typeface="Helvetica Neue"/>
              </a:rPr>
              <a:t>Deliverables Status </a:t>
            </a:r>
            <a:r>
              <a:rPr b="0" i="0" lang="en-AU" sz="1600" u="none" cap="none" strike="noStrike">
                <a:solidFill>
                  <a:srgbClr val="002060"/>
                </a:solidFill>
                <a:latin typeface="Helvetica Neue"/>
                <a:ea typeface="Helvetica Neue"/>
                <a:cs typeface="Helvetica Neue"/>
                <a:sym typeface="Helvetica Neue"/>
              </a:rPr>
              <a:t>SDG-20-05 Satellite data requirements for 14.1.1 (marine pollution)</a:t>
            </a:r>
            <a:endParaRPr b="0" i="0" sz="1400" u="none" cap="none" strike="noStrike">
              <a:solidFill>
                <a:srgbClr val="000000"/>
              </a:solidFill>
              <a:latin typeface="Arial"/>
              <a:ea typeface="Arial"/>
              <a:cs typeface="Arial"/>
              <a:sym typeface="Arial"/>
            </a:endParaRPr>
          </a:p>
          <a:p>
            <a:pPr indent="0" lvl="0" marL="101600" marR="0" rtl="0" algn="l">
              <a:lnSpc>
                <a:spcPct val="100000"/>
              </a:lnSpc>
              <a:spcBef>
                <a:spcPts val="600"/>
              </a:spcBef>
              <a:spcAft>
                <a:spcPts val="0"/>
              </a:spcAft>
              <a:buClr>
                <a:srgbClr val="000000"/>
              </a:buClr>
              <a:buSzPts val="1600"/>
              <a:buFont typeface="Arial"/>
              <a:buNone/>
            </a:pPr>
            <a:r>
              <a:rPr b="0" i="0" lang="en-AU" sz="1600" u="none" cap="none" strike="noStrike">
                <a:solidFill>
                  <a:srgbClr val="002060"/>
                </a:solidFill>
                <a:highlight>
                  <a:srgbClr val="F99D26"/>
                </a:highlight>
                <a:latin typeface="Helvetica Neue"/>
                <a:ea typeface="Helvetica Neue"/>
                <a:cs typeface="Helvetica Neue"/>
                <a:sym typeface="Helvetica Neue"/>
              </a:rPr>
              <a:t>To be discussed and clarified</a:t>
            </a:r>
            <a:endParaRPr b="0" i="0" sz="1400" u="none" cap="none" strike="noStrike">
              <a:solidFill>
                <a:srgbClr val="000000"/>
              </a:solidFill>
              <a:latin typeface="Arial"/>
              <a:ea typeface="Arial"/>
              <a:cs typeface="Arial"/>
              <a:sym typeface="Arial"/>
            </a:endParaRPr>
          </a:p>
          <a:p>
            <a:pPr indent="0" lvl="0" marL="101600" marR="0" rtl="0" algn="l">
              <a:lnSpc>
                <a:spcPct val="100000"/>
              </a:lnSpc>
              <a:spcBef>
                <a:spcPts val="600"/>
              </a:spcBef>
              <a:spcAft>
                <a:spcPts val="0"/>
              </a:spcAft>
              <a:buClr>
                <a:srgbClr val="002569"/>
              </a:buClr>
              <a:buSzPts val="2000"/>
              <a:buFont typeface="Arial"/>
              <a:buNone/>
            </a:pPr>
            <a:r>
              <a:rPr b="1" i="0" lang="en-AU" sz="1600" u="none" cap="none" strike="noStrike">
                <a:solidFill>
                  <a:srgbClr val="F79646"/>
                </a:solidFill>
                <a:latin typeface="Helvetica Neue"/>
                <a:ea typeface="Helvetica Neue"/>
                <a:cs typeface="Helvetica Neue"/>
                <a:sym typeface="Helvetica Neue"/>
              </a:rPr>
              <a:t>2021 Highlights</a:t>
            </a:r>
            <a:endParaRPr b="0" i="0" sz="1600" u="none" cap="none" strike="noStrike">
              <a:solidFill>
                <a:srgbClr val="000000"/>
              </a:solidFill>
              <a:latin typeface="Helvetica Neue"/>
              <a:ea typeface="Helvetica Neue"/>
              <a:cs typeface="Helvetica Neue"/>
              <a:sym typeface="Helvetica Neue"/>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Satellite chlorophyll sub-indicator data included in </a:t>
            </a:r>
            <a:r>
              <a:rPr b="1" i="0" lang="en-AU" sz="1500" u="none" cap="none" strike="noStrike">
                <a:solidFill>
                  <a:srgbClr val="002569"/>
                </a:solidFill>
                <a:latin typeface="Helvetica Neue"/>
                <a:ea typeface="Helvetica Neue"/>
                <a:cs typeface="Helvetica Neue"/>
                <a:sym typeface="Helvetica Neue"/>
              </a:rPr>
              <a:t>2020 SDG report</a:t>
            </a:r>
            <a:endParaRPr b="0" i="0" sz="1400" u="none" cap="none" strike="noStrike">
              <a:solidFill>
                <a:srgbClr val="000000"/>
              </a:solidFill>
              <a:latin typeface="Arial"/>
              <a:ea typeface="Arial"/>
              <a:cs typeface="Arial"/>
              <a:sym typeface="Arial"/>
            </a:endParaRPr>
          </a:p>
          <a:p>
            <a:pPr indent="-285750" lvl="0" marL="557212" marR="0" rtl="0" algn="l">
              <a:lnSpc>
                <a:spcPct val="100000"/>
              </a:lnSpc>
              <a:spcBef>
                <a:spcPts val="300"/>
              </a:spcBef>
              <a:spcAft>
                <a:spcPts val="0"/>
              </a:spcAft>
              <a:buClr>
                <a:srgbClr val="002569"/>
              </a:buClr>
              <a:buSzPts val="2000"/>
              <a:buFont typeface="Arial"/>
              <a:buChar char="•"/>
            </a:pPr>
            <a:r>
              <a:rPr b="0" i="0" lang="en-AU" sz="1500" u="none" cap="none" strike="noStrike">
                <a:solidFill>
                  <a:srgbClr val="002569"/>
                </a:solidFill>
                <a:latin typeface="Helvetica Neue"/>
                <a:ea typeface="Helvetica Neue"/>
                <a:cs typeface="Helvetica Neue"/>
                <a:sym typeface="Helvetica Neue"/>
              </a:rPr>
              <a:t>Working with regional UN Environment leads to </a:t>
            </a:r>
            <a:r>
              <a:rPr b="1" i="0" lang="en-AU" sz="1500" u="none" cap="none" strike="noStrike">
                <a:solidFill>
                  <a:srgbClr val="002569"/>
                </a:solidFill>
                <a:latin typeface="Helvetica Neue"/>
                <a:ea typeface="Helvetica Neue"/>
                <a:cs typeface="Helvetica Neue"/>
                <a:sym typeface="Helvetica Neue"/>
              </a:rPr>
              <a:t>bring together the national statistical offices </a:t>
            </a:r>
            <a:r>
              <a:rPr b="0" i="0" lang="en-AU" sz="1500" u="none" cap="none" strike="noStrike">
                <a:solidFill>
                  <a:srgbClr val="002569"/>
                </a:solidFill>
                <a:latin typeface="Helvetica Neue"/>
                <a:ea typeface="Helvetica Neue"/>
                <a:cs typeface="Helvetica Neue"/>
                <a:sym typeface="Helvetica Neue"/>
              </a:rPr>
              <a:t>and the </a:t>
            </a:r>
            <a:r>
              <a:rPr b="1" i="0" lang="en-AU" sz="1500" u="none" cap="none" strike="noStrike">
                <a:solidFill>
                  <a:srgbClr val="002569"/>
                </a:solidFill>
                <a:latin typeface="Helvetica Neue"/>
                <a:ea typeface="Helvetica Neue"/>
                <a:cs typeface="Helvetica Neue"/>
                <a:sym typeface="Helvetica Neue"/>
              </a:rPr>
              <a:t>national scientists and CEOS agencies </a:t>
            </a:r>
            <a:r>
              <a:rPr b="0" i="0" lang="en-AU" sz="1500" u="none" cap="none" strike="noStrike">
                <a:solidFill>
                  <a:srgbClr val="002569"/>
                </a:solidFill>
                <a:latin typeface="Helvetica Neue"/>
                <a:ea typeface="Helvetica Neue"/>
                <a:cs typeface="Helvetica Neue"/>
                <a:sym typeface="Helvetica Neue"/>
              </a:rPr>
              <a:t>to improve the utility of indicators and develop useful tools for member countries </a:t>
            </a:r>
            <a:endParaRPr b="0" i="0" sz="1400" u="none" cap="none" strike="noStrike">
              <a:solidFill>
                <a:srgbClr val="000000"/>
              </a:solidFill>
              <a:latin typeface="Arial"/>
              <a:ea typeface="Arial"/>
              <a:cs typeface="Arial"/>
              <a:sym typeface="Arial"/>
            </a:endParaRPr>
          </a:p>
          <a:p>
            <a:pPr indent="0" lvl="0" marL="271462" marR="0" rtl="0" algn="l">
              <a:lnSpc>
                <a:spcPct val="100000"/>
              </a:lnSpc>
              <a:spcBef>
                <a:spcPts val="300"/>
              </a:spcBef>
              <a:spcAft>
                <a:spcPts val="0"/>
              </a:spcAft>
              <a:buClr>
                <a:srgbClr val="000000"/>
              </a:buClr>
              <a:buSzPts val="1600"/>
              <a:buFont typeface="Arial"/>
              <a:buNone/>
            </a:pPr>
            <a:r>
              <a:rPr b="1" i="0" lang="en-AU" sz="1600" u="none" cap="none" strike="noStrike">
                <a:solidFill>
                  <a:srgbClr val="F79646"/>
                </a:solidFill>
                <a:latin typeface="Helvetica Neue"/>
                <a:ea typeface="Helvetica Neue"/>
                <a:cs typeface="Helvetica Neue"/>
                <a:sym typeface="Helvetica Neue"/>
              </a:rPr>
              <a:t>Post 2021 aspiration: </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0" i="0" lang="en-AU" sz="1400" u="none" cap="none" strike="noStrike">
                <a:solidFill>
                  <a:srgbClr val="002569"/>
                </a:solidFill>
                <a:latin typeface="Helvetica Neue"/>
                <a:ea typeface="Helvetica Neue"/>
                <a:cs typeface="Helvetica Neue"/>
                <a:sym typeface="Helvetica Neue"/>
              </a:rPr>
              <a:t>GEO Blue Planet &amp; AquaWatch Initiatives will continue to work with CEOS-COAST on pilots to develop new and improved national/regional indicator approaches for eutrophication implemented using fit for purpose OCR products (existing &amp; emerging) from CEOS agencies;</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0" i="0" lang="en-AU" sz="1400" u="none" cap="none" strike="noStrike">
                <a:solidFill>
                  <a:srgbClr val="002569"/>
                </a:solidFill>
                <a:latin typeface="Helvetica Neue"/>
                <a:ea typeface="Helvetica Neue"/>
                <a:cs typeface="Helvetica Neue"/>
                <a:sym typeface="Helvetica Neue"/>
              </a:rPr>
              <a:t>Further development is needed of merged/gap-free coastal ocean colour products (chlorophyll-a et al.) at highest possible spatial resolutions; CEOS-COAST &amp; Blue Planet/AquaWatch interested in working with OCR-VC on emerging approaches/solutions for global &amp; regional/national needs;</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600"/>
              </a:spcBef>
              <a:spcAft>
                <a:spcPts val="0"/>
              </a:spcAft>
              <a:buClr>
                <a:srgbClr val="002569"/>
              </a:buClr>
              <a:buSzPts val="2000"/>
              <a:buFont typeface="Arial"/>
              <a:buChar char="•"/>
            </a:pPr>
            <a:r>
              <a:rPr b="0" i="0" lang="en-AU" sz="1400" u="none" cap="none" strike="noStrike">
                <a:solidFill>
                  <a:srgbClr val="002569"/>
                </a:solidFill>
                <a:latin typeface="Helvetica Neue"/>
                <a:ea typeface="Helvetica Neue"/>
                <a:cs typeface="Helvetica Neue"/>
                <a:sym typeface="Helvetica Neue"/>
              </a:rPr>
              <a:t>CEOS-COAST &amp; Blue Planet/AquaWatch to pursue AI/ML approaches that provide an integrated, trans-boundary approach for an improved coastal eutrophication indicator using both land/sea data.</a:t>
            </a:r>
            <a:endParaRPr b="0" i="0" sz="1500" u="none" cap="none" strike="noStrike">
              <a:solidFill>
                <a:srgbClr val="002569"/>
              </a:solidFill>
              <a:latin typeface="Helvetica Neue"/>
              <a:ea typeface="Helvetica Neue"/>
              <a:cs typeface="Helvetica Neue"/>
              <a:sym typeface="Helvetica Neue"/>
            </a:endParaRPr>
          </a:p>
          <a:p>
            <a:pPr indent="0" lvl="0" marL="271462" marR="0" rtl="0" algn="l">
              <a:lnSpc>
                <a:spcPct val="100000"/>
              </a:lnSpc>
              <a:spcBef>
                <a:spcPts val="300"/>
              </a:spcBef>
              <a:spcAft>
                <a:spcPts val="0"/>
              </a:spcAft>
              <a:buClr>
                <a:srgbClr val="000000"/>
              </a:buClr>
              <a:buSzPts val="900"/>
              <a:buFont typeface="Arial"/>
              <a:buNone/>
            </a:pPr>
            <a:r>
              <a:t/>
            </a:r>
            <a:endParaRPr b="1" i="0" sz="900" u="none" cap="none" strike="noStrike">
              <a:solidFill>
                <a:srgbClr val="002569"/>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6"/>
          <p:cNvSpPr/>
          <p:nvPr>
            <p:ph idx="12" type="sldNum"/>
          </p:nvPr>
        </p:nvSpPr>
        <p:spPr>
          <a:xfrm>
            <a:off x="8763001" y="6522771"/>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65" name="Google Shape;365;p16"/>
          <p:cNvSpPr txBox="1"/>
          <p:nvPr>
            <p:ph idx="1" type="body"/>
          </p:nvPr>
        </p:nvSpPr>
        <p:spPr>
          <a:xfrm>
            <a:off x="76201" y="1386942"/>
            <a:ext cx="8991600" cy="5257800"/>
          </a:xfrm>
          <a:prstGeom prst="rect">
            <a:avLst/>
          </a:prstGeom>
          <a:noFill/>
          <a:ln>
            <a:noFill/>
          </a:ln>
        </p:spPr>
        <p:txBody>
          <a:bodyPr anchorCtr="0" anchor="t" bIns="45700" lIns="91425" spcFirstLastPara="1" rIns="91425" wrap="square" tIns="45700">
            <a:noAutofit/>
          </a:bodyPr>
          <a:lstStyle/>
          <a:p>
            <a:pPr indent="0" lvl="2" marL="355600" marR="0" rtl="0" algn="l">
              <a:lnSpc>
                <a:spcPct val="120000"/>
              </a:lnSpc>
              <a:spcBef>
                <a:spcPts val="500"/>
              </a:spcBef>
              <a:spcAft>
                <a:spcPts val="0"/>
              </a:spcAft>
              <a:buClr>
                <a:schemeClr val="dk1"/>
              </a:buClr>
              <a:buSzPts val="1600"/>
              <a:buNone/>
            </a:pPr>
            <a:r>
              <a:rPr b="1" lang="en-AU" sz="1800">
                <a:solidFill>
                  <a:schemeClr val="accent6"/>
                </a:solidFill>
                <a:latin typeface="Helvetica Neue"/>
                <a:ea typeface="Helvetica Neue"/>
                <a:cs typeface="Helvetica Neue"/>
                <a:sym typeface="Helvetica Neue"/>
              </a:rPr>
              <a:t>Sub-team members</a:t>
            </a:r>
            <a:endParaRPr b="1" i="0" sz="1600" u="none" cap="none" strike="noStrike">
              <a:solidFill>
                <a:srgbClr val="FF0000"/>
              </a:solidFill>
              <a:latin typeface="Helvetica Neue"/>
              <a:ea typeface="Helvetica Neue"/>
              <a:cs typeface="Helvetica Neue"/>
              <a:sym typeface="Helvetica Neue"/>
            </a:endParaRPr>
          </a:p>
          <a:p>
            <a:pPr indent="0" lvl="2" marL="355600" marR="0" rtl="0" algn="l">
              <a:lnSpc>
                <a:spcPct val="100000"/>
              </a:lnSpc>
              <a:spcBef>
                <a:spcPts val="0"/>
              </a:spcBef>
              <a:spcAft>
                <a:spcPts val="0"/>
              </a:spcAft>
              <a:buClr>
                <a:schemeClr val="dk1"/>
              </a:buClr>
              <a:buSzPts val="1600"/>
              <a:buNone/>
            </a:pPr>
            <a:r>
              <a:rPr lang="en-AU" sz="1600"/>
              <a:t>N. Sims/CSIRO, U. Heiden/DLR, F. Kerblat/CSIRO, </a:t>
            </a:r>
            <a:br>
              <a:rPr lang="en-AU" sz="1600"/>
            </a:br>
            <a:r>
              <a:rPr lang="en-AU" sz="1600"/>
              <a:t>B. Killough (NASA), N. Mueller (GA), M. Paganini (ESA), C. Ishida (JAXA), </a:t>
            </a:r>
            <a:br>
              <a:rPr lang="en-AU" sz="1600"/>
            </a:br>
            <a:r>
              <a:rPr lang="en-AU" sz="1600"/>
              <a:t>K. Hamamoto (JAXA)</a:t>
            </a:r>
            <a:endParaRPr/>
          </a:p>
          <a:p>
            <a:pPr indent="0" lvl="2" marL="355600" rtl="0" algn="l">
              <a:lnSpc>
                <a:spcPct val="100000"/>
              </a:lnSpc>
              <a:spcBef>
                <a:spcPts val="600"/>
              </a:spcBef>
              <a:spcAft>
                <a:spcPts val="0"/>
              </a:spcAft>
              <a:buClr>
                <a:schemeClr val="dk1"/>
              </a:buClr>
              <a:buSzPts val="1600"/>
              <a:buNone/>
            </a:pPr>
            <a:r>
              <a:rPr b="1" lang="en-AU" sz="1800">
                <a:solidFill>
                  <a:schemeClr val="accent6"/>
                </a:solidFill>
                <a:latin typeface="Helvetica Neue"/>
                <a:ea typeface="Helvetica Neue"/>
                <a:cs typeface="Helvetica Neue"/>
                <a:sym typeface="Helvetica Neue"/>
              </a:rPr>
              <a:t>Deliverables</a:t>
            </a:r>
            <a:r>
              <a:rPr b="1" lang="en-AU">
                <a:solidFill>
                  <a:srgbClr val="002060"/>
                </a:solidFill>
                <a:latin typeface="Helvetica Neue"/>
                <a:ea typeface="Helvetica Neue"/>
                <a:cs typeface="Helvetica Neue"/>
                <a:sym typeface="Helvetica Neue"/>
              </a:rPr>
              <a:t>  </a:t>
            </a:r>
            <a:endParaRPr/>
          </a:p>
          <a:p>
            <a:pPr indent="0" lvl="2" marL="355600" rtl="0" algn="l">
              <a:lnSpc>
                <a:spcPct val="100000"/>
              </a:lnSpc>
              <a:spcBef>
                <a:spcPts val="600"/>
              </a:spcBef>
              <a:spcAft>
                <a:spcPts val="0"/>
              </a:spcAft>
              <a:buClr>
                <a:schemeClr val="dk1"/>
              </a:buClr>
              <a:buSzPts val="1600"/>
              <a:buNone/>
            </a:pPr>
            <a:r>
              <a:rPr lang="en-AU" sz="1600">
                <a:solidFill>
                  <a:srgbClr val="002060"/>
                </a:solidFill>
                <a:latin typeface="Helvetica Neue"/>
                <a:ea typeface="Helvetica Neue"/>
                <a:cs typeface="Helvetica Neue"/>
                <a:sym typeface="Helvetica Neue"/>
              </a:rPr>
              <a:t>SDG-20-06: Satellite data requirements for SDG Indicator</a:t>
            </a:r>
            <a:endParaRPr/>
          </a:p>
          <a:p>
            <a:pPr indent="0" lvl="2" marL="355600" rtl="0" algn="l">
              <a:lnSpc>
                <a:spcPct val="100000"/>
              </a:lnSpc>
              <a:spcBef>
                <a:spcPts val="0"/>
              </a:spcBef>
              <a:spcAft>
                <a:spcPts val="0"/>
              </a:spcAft>
              <a:buClr>
                <a:schemeClr val="dk1"/>
              </a:buClr>
              <a:buSzPts val="1600"/>
              <a:buNone/>
            </a:pPr>
            <a:r>
              <a:rPr lang="en-AU" sz="1600">
                <a:solidFill>
                  <a:srgbClr val="002060"/>
                </a:solidFill>
                <a:latin typeface="Helvetica Neue"/>
                <a:ea typeface="Helvetica Neue"/>
                <a:cs typeface="Helvetica Neue"/>
                <a:sym typeface="Helvetica Neue"/>
              </a:rPr>
              <a:t>15.3.1 </a:t>
            </a:r>
            <a:r>
              <a:rPr lang="en-AU" sz="1600">
                <a:solidFill>
                  <a:srgbClr val="002060"/>
                </a:solidFill>
                <a:highlight>
                  <a:srgbClr val="F99D26"/>
                </a:highlight>
                <a:latin typeface="Helvetica Neue"/>
                <a:ea typeface="Helvetica Neue"/>
                <a:cs typeface="Helvetica Neue"/>
                <a:sym typeface="Helvetica Neue"/>
              </a:rPr>
              <a:t>In progress – to be completed in 2022</a:t>
            </a:r>
            <a:endParaRPr/>
          </a:p>
          <a:p>
            <a:pPr indent="-342900" lvl="1" marL="800100" rtl="0" algn="l">
              <a:lnSpc>
                <a:spcPct val="100000"/>
              </a:lnSpc>
              <a:spcBef>
                <a:spcPts val="0"/>
              </a:spcBef>
              <a:spcAft>
                <a:spcPts val="0"/>
              </a:spcAft>
              <a:buSzPts val="1600"/>
              <a:buChar char="o"/>
            </a:pPr>
            <a:r>
              <a:rPr lang="en-AU" sz="1600"/>
              <a:t>Revised GPG for 15.3.1 due for release imminently</a:t>
            </a:r>
            <a:endParaRPr/>
          </a:p>
          <a:p>
            <a:pPr indent="-342900" lvl="2" marL="1257300" rtl="0" algn="l">
              <a:lnSpc>
                <a:spcPct val="100000"/>
              </a:lnSpc>
              <a:spcBef>
                <a:spcPts val="0"/>
              </a:spcBef>
              <a:spcAft>
                <a:spcPts val="0"/>
              </a:spcAft>
              <a:buSzPts val="1600"/>
              <a:buChar char="▪"/>
            </a:pPr>
            <a:r>
              <a:rPr lang="en-AU" sz="1600"/>
              <a:t>Updated dataset recommendations</a:t>
            </a:r>
            <a:endParaRPr/>
          </a:p>
          <a:p>
            <a:pPr indent="-342900" lvl="2" marL="1257300" rtl="0" algn="l">
              <a:lnSpc>
                <a:spcPct val="100000"/>
              </a:lnSpc>
              <a:spcBef>
                <a:spcPts val="0"/>
              </a:spcBef>
              <a:spcAft>
                <a:spcPts val="0"/>
              </a:spcAft>
              <a:buSzPts val="1600"/>
              <a:buChar char="▪"/>
            </a:pPr>
            <a:r>
              <a:rPr lang="en-AU" sz="1600"/>
              <a:t>Data quality decision trees for Indicator and </a:t>
            </a:r>
            <a:br>
              <a:rPr lang="en-AU" sz="1600"/>
            </a:br>
            <a:r>
              <a:rPr lang="en-AU" sz="1600"/>
              <a:t>sub-indicators</a:t>
            </a:r>
            <a:endParaRPr/>
          </a:p>
          <a:p>
            <a:pPr indent="0" lvl="2" marL="355600" rtl="0" algn="l">
              <a:lnSpc>
                <a:spcPct val="120000"/>
              </a:lnSpc>
              <a:spcBef>
                <a:spcPts val="500"/>
              </a:spcBef>
              <a:spcAft>
                <a:spcPts val="0"/>
              </a:spcAft>
              <a:buClr>
                <a:schemeClr val="dk1"/>
              </a:buClr>
              <a:buSzPts val="1600"/>
              <a:buNone/>
            </a:pPr>
            <a:r>
              <a:rPr b="1" lang="en-AU" sz="1800">
                <a:solidFill>
                  <a:schemeClr val="accent6"/>
                </a:solidFill>
                <a:latin typeface="Helvetica Neue"/>
                <a:ea typeface="Helvetica Neue"/>
                <a:cs typeface="Helvetica Neue"/>
                <a:sym typeface="Helvetica Neue"/>
              </a:rPr>
              <a:t>2021 Highlights</a:t>
            </a:r>
            <a:endParaRPr/>
          </a:p>
          <a:p>
            <a:pPr indent="-342900" lvl="1" marL="800100" rtl="0" algn="l">
              <a:lnSpc>
                <a:spcPct val="100000"/>
              </a:lnSpc>
              <a:spcBef>
                <a:spcPts val="0"/>
              </a:spcBef>
              <a:spcAft>
                <a:spcPts val="0"/>
              </a:spcAft>
              <a:buSzPts val="1600"/>
              <a:buChar char="o"/>
            </a:pPr>
            <a:r>
              <a:rPr lang="en-AU" sz="1600"/>
              <a:t>Decision trees and updating of GPG</a:t>
            </a:r>
            <a:endParaRPr/>
          </a:p>
          <a:p>
            <a:pPr indent="-342900" lvl="2" marL="1257300" rtl="0" algn="l">
              <a:lnSpc>
                <a:spcPct val="100000"/>
              </a:lnSpc>
              <a:spcBef>
                <a:spcPts val="0"/>
              </a:spcBef>
              <a:spcAft>
                <a:spcPts val="0"/>
              </a:spcAft>
              <a:buSzPts val="1600"/>
              <a:buChar char="▪"/>
            </a:pPr>
            <a:r>
              <a:rPr lang="en-AU" sz="1600"/>
              <a:t>Reference ARD, CEOS</a:t>
            </a:r>
            <a:endParaRPr/>
          </a:p>
          <a:p>
            <a:pPr indent="0" lvl="2" marL="355600" rtl="0" algn="l">
              <a:lnSpc>
                <a:spcPct val="120000"/>
              </a:lnSpc>
              <a:spcBef>
                <a:spcPts val="500"/>
              </a:spcBef>
              <a:spcAft>
                <a:spcPts val="0"/>
              </a:spcAft>
              <a:buClr>
                <a:schemeClr val="dk1"/>
              </a:buClr>
              <a:buSzPts val="1600"/>
              <a:buNone/>
            </a:pPr>
            <a:r>
              <a:rPr b="1" lang="en-AU" sz="1800">
                <a:solidFill>
                  <a:schemeClr val="accent6"/>
                </a:solidFill>
                <a:latin typeface="Helvetica Neue"/>
                <a:ea typeface="Helvetica Neue"/>
                <a:cs typeface="Helvetica Neue"/>
                <a:sym typeface="Helvetica Neue"/>
              </a:rPr>
              <a:t>Post 2021: visions and aspirations</a:t>
            </a:r>
            <a:endParaRPr/>
          </a:p>
          <a:p>
            <a:pPr indent="-342900" lvl="1" marL="800100" rtl="0" algn="l">
              <a:lnSpc>
                <a:spcPct val="100000"/>
              </a:lnSpc>
              <a:spcBef>
                <a:spcPts val="0"/>
              </a:spcBef>
              <a:spcAft>
                <a:spcPts val="0"/>
              </a:spcAft>
              <a:buSzPts val="1600"/>
              <a:buChar char="o"/>
            </a:pPr>
            <a:r>
              <a:rPr lang="en-AU" sz="1600"/>
              <a:t>Reviewing data needs after SDG reporting period</a:t>
            </a:r>
            <a:endParaRPr/>
          </a:p>
          <a:p>
            <a:pPr indent="-342900" lvl="2" marL="1257300" rtl="0" algn="l">
              <a:lnSpc>
                <a:spcPct val="100000"/>
              </a:lnSpc>
              <a:spcBef>
                <a:spcPts val="0"/>
              </a:spcBef>
              <a:spcAft>
                <a:spcPts val="0"/>
              </a:spcAft>
              <a:buSzPts val="1600"/>
              <a:buChar char="▪"/>
            </a:pPr>
            <a:r>
              <a:rPr lang="en-AU" sz="1600"/>
              <a:t>Data collated by UNCCD</a:t>
            </a:r>
            <a:endParaRPr/>
          </a:p>
          <a:p>
            <a:pPr indent="-342900" lvl="1" marL="800100" rtl="0" algn="l">
              <a:lnSpc>
                <a:spcPct val="100000"/>
              </a:lnSpc>
              <a:spcBef>
                <a:spcPts val="0"/>
              </a:spcBef>
              <a:spcAft>
                <a:spcPts val="0"/>
              </a:spcAft>
              <a:buSzPts val="1600"/>
              <a:buChar char="o"/>
            </a:pPr>
            <a:r>
              <a:rPr lang="en-AU" sz="1600"/>
              <a:t>Connecting GEO LDN activities to CEOS</a:t>
            </a:r>
            <a:endParaRPr/>
          </a:p>
          <a:p>
            <a:pPr indent="-342900" lvl="2" marL="1257300" rtl="0" algn="l">
              <a:lnSpc>
                <a:spcPct val="100000"/>
              </a:lnSpc>
              <a:spcBef>
                <a:spcPts val="0"/>
              </a:spcBef>
              <a:spcAft>
                <a:spcPts val="0"/>
              </a:spcAft>
              <a:buSzPts val="1600"/>
              <a:buChar char="▪"/>
            </a:pPr>
            <a:r>
              <a:rPr lang="en-AU" sz="1600"/>
              <a:t>Potential elevation of GEO LDN</a:t>
            </a:r>
            <a:endParaRPr/>
          </a:p>
          <a:p>
            <a:pPr indent="0" lvl="2" marL="355600" rtl="0" algn="l">
              <a:lnSpc>
                <a:spcPct val="120000"/>
              </a:lnSpc>
              <a:spcBef>
                <a:spcPts val="500"/>
              </a:spcBef>
              <a:spcAft>
                <a:spcPts val="0"/>
              </a:spcAft>
              <a:buClr>
                <a:schemeClr val="dk1"/>
              </a:buClr>
              <a:buSzPts val="1600"/>
              <a:buNone/>
            </a:pPr>
            <a:r>
              <a:t/>
            </a:r>
            <a:endParaRPr b="1">
              <a:solidFill>
                <a:srgbClr val="002060"/>
              </a:solidFill>
              <a:latin typeface="Helvetica Neue"/>
              <a:ea typeface="Helvetica Neue"/>
              <a:cs typeface="Helvetica Neue"/>
              <a:sym typeface="Helvetica Neue"/>
            </a:endParaRPr>
          </a:p>
          <a:p>
            <a:pPr indent="-241300" lvl="1" marL="800100" rtl="0" algn="l">
              <a:lnSpc>
                <a:spcPct val="100000"/>
              </a:lnSpc>
              <a:spcBef>
                <a:spcPts val="0"/>
              </a:spcBef>
              <a:spcAft>
                <a:spcPts val="0"/>
              </a:spcAft>
              <a:buSzPts val="1600"/>
              <a:buNone/>
            </a:pPr>
            <a:r>
              <a:t/>
            </a:r>
            <a:endParaRPr sz="1600"/>
          </a:p>
          <a:p>
            <a:pPr indent="0" lvl="2" marL="355600" rtl="0" algn="l">
              <a:lnSpc>
                <a:spcPct val="120000"/>
              </a:lnSpc>
              <a:spcBef>
                <a:spcPts val="500"/>
              </a:spcBef>
              <a:spcAft>
                <a:spcPts val="0"/>
              </a:spcAft>
              <a:buClr>
                <a:schemeClr val="dk1"/>
              </a:buClr>
              <a:buSzPts val="1600"/>
              <a:buNone/>
            </a:pPr>
            <a:r>
              <a:t/>
            </a:r>
            <a:endParaRPr sz="1600"/>
          </a:p>
        </p:txBody>
      </p:sp>
      <p:sp>
        <p:nvSpPr>
          <p:cNvPr id="366" name="Google Shape;366;p16"/>
          <p:cNvSpPr txBox="1"/>
          <p:nvPr>
            <p:ph idx="2" type="body"/>
          </p:nvPr>
        </p:nvSpPr>
        <p:spPr>
          <a:xfrm>
            <a:off x="1377818" y="189765"/>
            <a:ext cx="67818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15.3.1.  Land degradation</a:t>
            </a:r>
            <a:endParaRPr/>
          </a:p>
        </p:txBody>
      </p:sp>
      <p:pic>
        <p:nvPicPr>
          <p:cNvPr id="367" name="Google Shape;367;p16"/>
          <p:cNvPicPr preferRelativeResize="0"/>
          <p:nvPr/>
        </p:nvPicPr>
        <p:blipFill rotWithShape="1">
          <a:blip r:embed="rId3">
            <a:alphaModFix/>
          </a:blip>
          <a:srcRect b="0" l="0" r="0" t="0"/>
          <a:stretch/>
        </p:blipFill>
        <p:spPr>
          <a:xfrm>
            <a:off x="5875008" y="2546430"/>
            <a:ext cx="3040393" cy="3863128"/>
          </a:xfrm>
          <a:prstGeom prst="rect">
            <a:avLst/>
          </a:prstGeom>
          <a:noFill/>
          <a:ln>
            <a:noFill/>
          </a:ln>
        </p:spPr>
      </p:pic>
      <p:sp>
        <p:nvSpPr>
          <p:cNvPr id="368" name="Google Shape;368;p16"/>
          <p:cNvSpPr/>
          <p:nvPr/>
        </p:nvSpPr>
        <p:spPr>
          <a:xfrm>
            <a:off x="-6820" y="1160515"/>
            <a:ext cx="8275899" cy="368193"/>
          </a:xfrm>
          <a:prstGeom prst="rect">
            <a:avLst/>
          </a:prstGeom>
          <a:solidFill>
            <a:srgbClr val="00B050"/>
          </a:solidFill>
          <a:ln cap="flat" cmpd="sng" w="9525">
            <a:solidFill>
              <a:srgbClr val="3EB049"/>
            </a:solidFill>
            <a:prstDash val="solid"/>
            <a:round/>
            <a:headEnd len="sm" w="sm" type="none"/>
            <a:tailEnd len="sm" w="sm" type="none"/>
          </a:ln>
        </p:spPr>
        <p:txBody>
          <a:bodyPr anchorCtr="0" anchor="ctr" bIns="45700" lIns="91425" spcFirstLastPara="1" rIns="91425" wrap="square" tIns="45700">
            <a:noAutofit/>
          </a:bodyPr>
          <a:lstStyle/>
          <a:p>
            <a:pPr indent="0" lvl="0" marL="101600" marR="0" rtl="0" algn="l">
              <a:lnSpc>
                <a:spcPct val="100000"/>
              </a:lnSpc>
              <a:spcBef>
                <a:spcPts val="0"/>
              </a:spcBef>
              <a:spcAft>
                <a:spcPts val="0"/>
              </a:spcAft>
              <a:buClr>
                <a:srgbClr val="000000"/>
              </a:buClr>
              <a:buSzPts val="2000"/>
              <a:buFont typeface="Arial"/>
              <a:buNone/>
            </a:pPr>
            <a:r>
              <a:rPr b="1" i="0" lang="en-AU" sz="1800" u="none" cap="none" strike="noStrike">
                <a:solidFill>
                  <a:schemeClr val="lt1"/>
                </a:solidFill>
                <a:latin typeface="Helvetica Neue"/>
                <a:ea typeface="Helvetica Neue"/>
                <a:cs typeface="Helvetica Neue"/>
                <a:sym typeface="Helvetica Neue"/>
              </a:rPr>
              <a:t>Land degradation (15.3.1)</a:t>
            </a:r>
            <a:r>
              <a:rPr b="0" i="0" lang="en-AU" sz="1800" u="none" cap="none" strike="noStrike">
                <a:solidFill>
                  <a:schemeClr val="lt1"/>
                </a:solidFill>
                <a:latin typeface="Helvetica Neue"/>
                <a:ea typeface="Helvetica Neue"/>
                <a:cs typeface="Helvetica Neue"/>
                <a:sym typeface="Helvetica Neue"/>
              </a:rPr>
              <a:t>: N. Sims/CSIRO, U. Heiden/DLR</a:t>
            </a:r>
            <a:endParaRPr b="1" i="0" sz="1800" u="none" cap="none" strike="noStrike">
              <a:solidFill>
                <a:schemeClr val="accent6"/>
              </a:solidFill>
              <a:latin typeface="Helvetica Neue"/>
              <a:ea typeface="Helvetica Neue"/>
              <a:cs typeface="Helvetica Neue"/>
              <a:sym typeface="Helvetica Neue"/>
            </a:endParaRPr>
          </a:p>
        </p:txBody>
      </p:sp>
      <p:pic>
        <p:nvPicPr>
          <p:cNvPr descr="SDG 15 Life on land | Open Development Mekong" id="369" name="Google Shape;369;p16"/>
          <p:cNvPicPr preferRelativeResize="0"/>
          <p:nvPr/>
        </p:nvPicPr>
        <p:blipFill rotWithShape="1">
          <a:blip r:embed="rId4">
            <a:alphaModFix/>
          </a:blip>
          <a:srcRect b="0" l="0" r="0" t="0"/>
          <a:stretch/>
        </p:blipFill>
        <p:spPr>
          <a:xfrm>
            <a:off x="8118107" y="1160515"/>
            <a:ext cx="991204" cy="9912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2"/>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375" name="Google Shape;375;p32"/>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2" marL="355600" marR="0" rtl="0" algn="l">
              <a:lnSpc>
                <a:spcPct val="120000"/>
              </a:lnSpc>
              <a:spcBef>
                <a:spcPts val="500"/>
              </a:spcBef>
              <a:spcAft>
                <a:spcPts val="0"/>
              </a:spcAft>
              <a:buClr>
                <a:schemeClr val="dk1"/>
              </a:buClr>
              <a:buSzPts val="1600"/>
              <a:buNone/>
            </a:pPr>
            <a:r>
              <a:rPr b="0" i="0" lang="en-AU" sz="1600" u="none" cap="none" strike="noStrike">
                <a:solidFill>
                  <a:schemeClr val="dk1"/>
                </a:solidFill>
                <a:latin typeface="Helvetica Neue"/>
                <a:ea typeface="Helvetica Neue"/>
                <a:cs typeface="Helvetica Neue"/>
                <a:sym typeface="Helvetica Neue"/>
              </a:rPr>
              <a:t>	</a:t>
            </a:r>
            <a:endParaRPr b="1" i="0" sz="1600" u="none" cap="none" strike="noStrike">
              <a:solidFill>
                <a:srgbClr val="FF0000"/>
              </a:solidFill>
              <a:latin typeface="Helvetica Neue"/>
              <a:ea typeface="Helvetica Neue"/>
              <a:cs typeface="Helvetica Neue"/>
              <a:sym typeface="Helvetica Neue"/>
            </a:endParaRPr>
          </a:p>
          <a:p>
            <a:pPr indent="-342900" lvl="0" marL="342900" rtl="0" algn="l">
              <a:lnSpc>
                <a:spcPct val="100000"/>
              </a:lnSpc>
              <a:spcBef>
                <a:spcPts val="0"/>
              </a:spcBef>
              <a:spcAft>
                <a:spcPts val="0"/>
              </a:spcAft>
              <a:buSzPts val="1600"/>
              <a:buChar char="•"/>
            </a:pPr>
            <a:r>
              <a:rPr lang="en-AU" sz="1600"/>
              <a:t>CEOS an important support and feedback process for LDN</a:t>
            </a:r>
            <a:endParaRPr/>
          </a:p>
          <a:p>
            <a:pPr indent="-342900" lvl="1" marL="800100" rtl="0" algn="l">
              <a:lnSpc>
                <a:spcPct val="100000"/>
              </a:lnSpc>
              <a:spcBef>
                <a:spcPts val="0"/>
              </a:spcBef>
              <a:spcAft>
                <a:spcPts val="0"/>
              </a:spcAft>
              <a:buSzPts val="1600"/>
              <a:buChar char="o"/>
            </a:pPr>
            <a:r>
              <a:rPr lang="en-AU" sz="1600"/>
              <a:t>Need improved coverage in mountainous and cloudy regions</a:t>
            </a:r>
            <a:endParaRPr/>
          </a:p>
          <a:p>
            <a:pPr indent="-342900" lvl="1" marL="800100" rtl="0" algn="l">
              <a:lnSpc>
                <a:spcPct val="100000"/>
              </a:lnSpc>
              <a:spcBef>
                <a:spcPts val="0"/>
              </a:spcBef>
              <a:spcAft>
                <a:spcPts val="0"/>
              </a:spcAft>
              <a:buSzPts val="1600"/>
              <a:buChar char="o"/>
            </a:pPr>
            <a:r>
              <a:rPr lang="en-AU" sz="1600"/>
              <a:t>Higher resolution for SIDS and to improve assessment precision</a:t>
            </a:r>
            <a:endParaRPr/>
          </a:p>
          <a:p>
            <a:pPr indent="-342900" lvl="1" marL="800100" rtl="0" algn="l">
              <a:lnSpc>
                <a:spcPct val="100000"/>
              </a:lnSpc>
              <a:spcBef>
                <a:spcPts val="0"/>
              </a:spcBef>
              <a:spcAft>
                <a:spcPts val="0"/>
              </a:spcAft>
              <a:buSzPts val="1600"/>
              <a:buChar char="o"/>
            </a:pPr>
            <a:r>
              <a:rPr lang="en-AU" sz="1600"/>
              <a:t>Harmonisation of time-series for baseline (1 Jan 2000 to 31 Dec 2015) and monitoring periods to 2030</a:t>
            </a:r>
            <a:endParaRPr/>
          </a:p>
          <a:p>
            <a:pPr indent="-342900" lvl="1" marL="800100" rtl="0" algn="l">
              <a:lnSpc>
                <a:spcPct val="100000"/>
              </a:lnSpc>
              <a:spcBef>
                <a:spcPts val="0"/>
              </a:spcBef>
              <a:spcAft>
                <a:spcPts val="0"/>
              </a:spcAft>
              <a:buSzPts val="1600"/>
              <a:buChar char="o"/>
            </a:pPr>
            <a:r>
              <a:rPr lang="en-AU" sz="1600"/>
              <a:t>Improved C stocks datasets</a:t>
            </a:r>
            <a:endParaRPr/>
          </a:p>
          <a:p>
            <a:pPr indent="-342900" lvl="2" marL="1257300" rtl="0" algn="l">
              <a:lnSpc>
                <a:spcPct val="100000"/>
              </a:lnSpc>
              <a:spcBef>
                <a:spcPts val="0"/>
              </a:spcBef>
              <a:spcAft>
                <a:spcPts val="0"/>
              </a:spcAft>
              <a:buSzPts val="1600"/>
              <a:buChar char="▪"/>
            </a:pPr>
            <a:r>
              <a:rPr lang="en-AU" sz="1600"/>
              <a:t>SOC an important component</a:t>
            </a:r>
            <a:endParaRPr/>
          </a:p>
          <a:p>
            <a:pPr indent="-342900" lvl="1" marL="800100" rtl="0" algn="l">
              <a:lnSpc>
                <a:spcPct val="100000"/>
              </a:lnSpc>
              <a:spcBef>
                <a:spcPts val="0"/>
              </a:spcBef>
              <a:spcAft>
                <a:spcPts val="0"/>
              </a:spcAft>
              <a:buSzPts val="1600"/>
              <a:buChar char="o"/>
            </a:pPr>
            <a:r>
              <a:rPr lang="en-AU" sz="1600"/>
              <a:t>Support production of national LC/LM datasets</a:t>
            </a:r>
            <a:endParaRPr/>
          </a:p>
          <a:p>
            <a:pPr indent="-342900" lvl="1" marL="800100" rtl="0" algn="l">
              <a:lnSpc>
                <a:spcPct val="100000"/>
              </a:lnSpc>
              <a:spcBef>
                <a:spcPts val="0"/>
              </a:spcBef>
              <a:spcAft>
                <a:spcPts val="0"/>
              </a:spcAft>
              <a:buSzPts val="1600"/>
              <a:buChar char="o"/>
            </a:pPr>
            <a:r>
              <a:rPr lang="en-AU" sz="1600"/>
              <a:t>Implementation of latest LDN analytics</a:t>
            </a:r>
            <a:endParaRPr/>
          </a:p>
          <a:p>
            <a:pPr indent="-342900" lvl="2" marL="1257300" rtl="0" algn="l">
              <a:lnSpc>
                <a:spcPct val="100000"/>
              </a:lnSpc>
              <a:spcBef>
                <a:spcPts val="0"/>
              </a:spcBef>
              <a:spcAft>
                <a:spcPts val="0"/>
              </a:spcAft>
              <a:buSzPts val="1600"/>
              <a:buChar char="▪"/>
            </a:pPr>
            <a:r>
              <a:rPr lang="en-AU" sz="1600"/>
              <a:t>ODC, AWS etc.  </a:t>
            </a:r>
            <a:endParaRPr/>
          </a:p>
          <a:p>
            <a:pPr indent="-342900" lvl="0" marL="342900" rtl="0" algn="l">
              <a:lnSpc>
                <a:spcPct val="100000"/>
              </a:lnSpc>
              <a:spcBef>
                <a:spcPts val="0"/>
              </a:spcBef>
              <a:spcAft>
                <a:spcPts val="0"/>
              </a:spcAft>
              <a:buSzPts val="1600"/>
              <a:buChar char="•"/>
            </a:pPr>
            <a:r>
              <a:rPr lang="en-AU" sz="1600"/>
              <a:t>GPG for SDG Indicator 15.3.1 due for release imminently</a:t>
            </a:r>
            <a:endParaRPr/>
          </a:p>
          <a:p>
            <a:pPr indent="-342900" lvl="1" marL="800100" rtl="0" algn="l">
              <a:lnSpc>
                <a:spcPct val="100000"/>
              </a:lnSpc>
              <a:spcBef>
                <a:spcPts val="0"/>
              </a:spcBef>
              <a:spcAft>
                <a:spcPts val="0"/>
              </a:spcAft>
              <a:buSzPts val="1600"/>
              <a:buChar char="o"/>
            </a:pPr>
            <a:r>
              <a:rPr lang="en-AU" sz="1600"/>
              <a:t>Includes improvements to methods and pointers to new recommended datasets</a:t>
            </a:r>
            <a:endParaRPr/>
          </a:p>
          <a:p>
            <a:pPr indent="-342900" lvl="0" marL="342900" rtl="0" algn="l">
              <a:lnSpc>
                <a:spcPct val="100000"/>
              </a:lnSpc>
              <a:spcBef>
                <a:spcPts val="0"/>
              </a:spcBef>
              <a:spcAft>
                <a:spcPts val="0"/>
              </a:spcAft>
              <a:buSzPts val="1600"/>
              <a:buChar char="•"/>
            </a:pPr>
            <a:r>
              <a:rPr lang="en-AU" sz="1600"/>
              <a:t>Increased Capacity Building activities by GEO LDN</a:t>
            </a:r>
            <a:endParaRPr/>
          </a:p>
          <a:p>
            <a:pPr indent="-342900" lvl="1" marL="800100" rtl="0" algn="l">
              <a:lnSpc>
                <a:spcPct val="100000"/>
              </a:lnSpc>
              <a:spcBef>
                <a:spcPts val="0"/>
              </a:spcBef>
              <a:spcAft>
                <a:spcPts val="0"/>
              </a:spcAft>
              <a:buSzPts val="1600"/>
              <a:buChar char="o"/>
            </a:pPr>
            <a:r>
              <a:rPr lang="en-AU" sz="1600"/>
              <a:t>LUP4LDN, updated Trends.Earth</a:t>
            </a:r>
            <a:endParaRPr/>
          </a:p>
          <a:p>
            <a:pPr indent="-342900" lvl="1" marL="800100" rtl="0" algn="l">
              <a:lnSpc>
                <a:spcPct val="100000"/>
              </a:lnSpc>
              <a:spcBef>
                <a:spcPts val="0"/>
              </a:spcBef>
              <a:spcAft>
                <a:spcPts val="0"/>
              </a:spcAft>
              <a:buSzPts val="1600"/>
              <a:buChar char="o"/>
            </a:pPr>
            <a:r>
              <a:rPr lang="en-AU" sz="1600"/>
              <a:t>Initial pilot sites in Tunisia, Burkina Faso, Turkmenistan</a:t>
            </a:r>
            <a:endParaRPr/>
          </a:p>
          <a:p>
            <a:pPr indent="-342900" lvl="0" marL="342900" rtl="0" algn="l">
              <a:lnSpc>
                <a:spcPct val="100000"/>
              </a:lnSpc>
              <a:spcBef>
                <a:spcPts val="0"/>
              </a:spcBef>
              <a:spcAft>
                <a:spcPts val="0"/>
              </a:spcAft>
              <a:buSzPts val="1600"/>
              <a:buChar char="•"/>
            </a:pPr>
            <a:r>
              <a:rPr lang="en-AU" sz="1600"/>
              <a:t>SDG reporting process (Q4 2021) will provide new information on data and analytics needs for countries</a:t>
            </a:r>
            <a:endParaRPr/>
          </a:p>
          <a:p>
            <a:pPr indent="-342900" lvl="1" marL="800100" rtl="0" algn="l">
              <a:lnSpc>
                <a:spcPct val="100000"/>
              </a:lnSpc>
              <a:spcBef>
                <a:spcPts val="0"/>
              </a:spcBef>
              <a:spcAft>
                <a:spcPts val="0"/>
              </a:spcAft>
              <a:buSzPts val="1600"/>
              <a:buChar char="o"/>
            </a:pPr>
            <a:r>
              <a:rPr lang="en-AU" sz="1600"/>
              <a:t>Established feedback mechanisms through UNCCD</a:t>
            </a:r>
            <a:endParaRPr/>
          </a:p>
          <a:p>
            <a:pPr indent="-342900" lvl="1" marL="800100" rtl="0" algn="l">
              <a:lnSpc>
                <a:spcPct val="100000"/>
              </a:lnSpc>
              <a:spcBef>
                <a:spcPts val="0"/>
              </a:spcBef>
              <a:spcAft>
                <a:spcPts val="0"/>
              </a:spcAft>
              <a:buSzPts val="1600"/>
              <a:buChar char="o"/>
            </a:pPr>
            <a:r>
              <a:rPr lang="en-AU" sz="1600"/>
              <a:t>Action for LDN Initiative leads to feed information back to CEOS</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76" name="Google Shape;376;p32"/>
          <p:cNvSpPr txBox="1"/>
          <p:nvPr>
            <p:ph idx="2" type="body"/>
          </p:nvPr>
        </p:nvSpPr>
        <p:spPr>
          <a:xfrm>
            <a:off x="1632858" y="106629"/>
            <a:ext cx="67818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15.3.1 Land degradation</a:t>
            </a:r>
            <a:endParaRPr/>
          </a:p>
        </p:txBody>
      </p:sp>
      <p:pic>
        <p:nvPicPr>
          <p:cNvPr descr="SDG 15 Life on land | Open Development Mekong" id="377" name="Google Shape;377;p32"/>
          <p:cNvPicPr preferRelativeResize="0"/>
          <p:nvPr/>
        </p:nvPicPr>
        <p:blipFill rotWithShape="1">
          <a:blip r:embed="rId3">
            <a:alphaModFix/>
          </a:blip>
          <a:srcRect b="0" l="0" r="0" t="0"/>
          <a:stretch/>
        </p:blipFill>
        <p:spPr>
          <a:xfrm>
            <a:off x="7771796" y="1382486"/>
            <a:ext cx="991204" cy="991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7"/>
          <p:cNvSpPr/>
          <p:nvPr/>
        </p:nvSpPr>
        <p:spPr>
          <a:xfrm>
            <a:off x="171678" y="1746745"/>
            <a:ext cx="8800644" cy="576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7"/>
          <p:cNvSpPr/>
          <p:nvPr/>
        </p:nvSpPr>
        <p:spPr>
          <a:xfrm>
            <a:off x="171678" y="2400992"/>
            <a:ext cx="8800644" cy="576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 name="Google Shape;61;p7"/>
          <p:cNvSpPr/>
          <p:nvPr/>
        </p:nvSpPr>
        <p:spPr>
          <a:xfrm>
            <a:off x="171678" y="3055239"/>
            <a:ext cx="8800644" cy="576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p7"/>
          <p:cNvSpPr/>
          <p:nvPr/>
        </p:nvSpPr>
        <p:spPr>
          <a:xfrm>
            <a:off x="171678" y="3700342"/>
            <a:ext cx="8800644" cy="576000"/>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 name="Google Shape;63;p7"/>
          <p:cNvSpPr txBox="1"/>
          <p:nvPr/>
        </p:nvSpPr>
        <p:spPr>
          <a:xfrm>
            <a:off x="0" y="1286010"/>
            <a:ext cx="8873976" cy="5267190"/>
          </a:xfrm>
          <a:prstGeom prst="rect">
            <a:avLst/>
          </a:prstGeom>
          <a:noFill/>
          <a:ln>
            <a:noFill/>
          </a:ln>
        </p:spPr>
        <p:txBody>
          <a:bodyPr anchorCtr="0" anchor="t" bIns="45700" lIns="91425" spcFirstLastPara="1" rIns="91425" wrap="square" tIns="45700">
            <a:noAutofit/>
          </a:bodyPr>
          <a:lstStyle/>
          <a:p>
            <a:pPr indent="0" lvl="1" marL="180975" marR="0" rtl="0" algn="l">
              <a:lnSpc>
                <a:spcPct val="120000"/>
              </a:lnSpc>
              <a:spcBef>
                <a:spcPts val="0"/>
              </a:spcBef>
              <a:spcAft>
                <a:spcPts val="0"/>
              </a:spcAft>
              <a:buClr>
                <a:schemeClr val="dk1"/>
              </a:buClr>
              <a:buSzPts val="1600"/>
              <a:buFont typeface="Arial"/>
              <a:buNone/>
            </a:pPr>
            <a:r>
              <a:rPr b="1" i="0" lang="en-AU" sz="1600" u="none" cap="none" strike="noStrike">
                <a:solidFill>
                  <a:srgbClr val="002060"/>
                </a:solidFill>
                <a:latin typeface="Helvetica Neue"/>
                <a:ea typeface="Helvetica Neue"/>
                <a:cs typeface="Helvetica Neue"/>
                <a:sym typeface="Helvetica Neue"/>
              </a:rPr>
              <a:t>Starting with an analysis of the satellite data needs and use for 4 SDG Indicators : </a:t>
            </a:r>
            <a:endParaRPr b="0" i="0" sz="1400" u="none" cap="none" strike="noStrike">
              <a:solidFill>
                <a:srgbClr val="000000"/>
              </a:solidFill>
              <a:latin typeface="Helvetica Neue"/>
              <a:ea typeface="Helvetica Neue"/>
              <a:cs typeface="Helvetica Neue"/>
              <a:sym typeface="Helvetica Neue"/>
            </a:endParaRPr>
          </a:p>
          <a:p>
            <a:pPr indent="-317500" lvl="2" marL="806450" marR="0" rtl="0" algn="l">
              <a:lnSpc>
                <a:spcPct val="120000"/>
              </a:lnSpc>
              <a:spcBef>
                <a:spcPts val="1100"/>
              </a:spcBef>
              <a:spcAft>
                <a:spcPts val="0"/>
              </a:spcAft>
              <a:buClr>
                <a:schemeClr val="dk1"/>
              </a:buClr>
              <a:buSzPts val="1600"/>
              <a:buFont typeface="Arial"/>
              <a:buChar char="•"/>
            </a:pPr>
            <a:r>
              <a:rPr b="0" i="0" lang="en-AU" sz="1600" u="none" cap="none" strike="noStrike">
                <a:solidFill>
                  <a:srgbClr val="002060"/>
                </a:solidFill>
                <a:latin typeface="Helvetica Neue"/>
                <a:ea typeface="Helvetica Neue"/>
                <a:cs typeface="Helvetica Neue"/>
                <a:sym typeface="Helvetica Neue"/>
              </a:rPr>
              <a:t>6.6.1 (water-related ecosystems) 	in partnership with </a:t>
            </a:r>
            <a:r>
              <a:rPr b="1" i="0" lang="en-AU" sz="1600" u="none" cap="none" strike="noStrike">
                <a:solidFill>
                  <a:srgbClr val="002060"/>
                </a:solidFill>
                <a:latin typeface="Helvetica Neue"/>
                <a:ea typeface="Helvetica Neue"/>
                <a:cs typeface="Helvetica Neue"/>
                <a:sym typeface="Helvetica Neue"/>
              </a:rPr>
              <a:t>GEO Wetlands</a:t>
            </a:r>
            <a:r>
              <a:rPr b="0" i="0" lang="en-AU" sz="1600" u="none" cap="none" strike="noStrike">
                <a:solidFill>
                  <a:srgbClr val="002060"/>
                </a:solidFill>
                <a:latin typeface="Helvetica Neue"/>
                <a:ea typeface="Helvetica Neue"/>
                <a:cs typeface="Helvetica Neue"/>
                <a:sym typeface="Helvetica Neue"/>
              </a:rPr>
              <a:t>, 	</a:t>
            </a:r>
            <a:br>
              <a:rPr b="0"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	</a:t>
            </a:r>
            <a:r>
              <a:rPr b="1" i="0" lang="en-AU" sz="1600" u="none" cap="none" strike="noStrike">
                <a:solidFill>
                  <a:srgbClr val="002060"/>
                </a:solidFill>
                <a:latin typeface="Helvetica Neue"/>
                <a:ea typeface="Helvetica Neue"/>
                <a:cs typeface="Helvetica Neue"/>
                <a:sym typeface="Helvetica Neue"/>
              </a:rPr>
              <a:t>GEO AquaWatch</a:t>
            </a:r>
            <a:r>
              <a:rPr b="0" i="0" lang="en-AU" sz="1600" u="none" cap="none" strike="noStrike">
                <a:solidFill>
                  <a:srgbClr val="002060"/>
                </a:solidFill>
                <a:latin typeface="Helvetica Neue"/>
                <a:ea typeface="Helvetica Neue"/>
                <a:cs typeface="Helvetica Neue"/>
                <a:sym typeface="Helvetica Neue"/>
              </a:rPr>
              <a:t>, </a:t>
            </a:r>
            <a:r>
              <a:rPr b="1" i="0" lang="en-AU" sz="1600" u="none" cap="none" strike="noStrike">
                <a:solidFill>
                  <a:srgbClr val="002060"/>
                </a:solidFill>
                <a:latin typeface="Helvetica Neue"/>
                <a:ea typeface="Helvetica Neue"/>
                <a:cs typeface="Helvetica Neue"/>
                <a:sym typeface="Helvetica Neue"/>
              </a:rPr>
              <a:t>GEO GLOWS</a:t>
            </a:r>
            <a:endParaRPr b="1" i="0" sz="1400" u="none" cap="none" strike="noStrike">
              <a:solidFill>
                <a:srgbClr val="002060"/>
              </a:solidFill>
              <a:latin typeface="Helvetica Neue"/>
              <a:ea typeface="Helvetica Neue"/>
              <a:cs typeface="Helvetica Neue"/>
              <a:sym typeface="Helvetica Neue"/>
            </a:endParaRPr>
          </a:p>
          <a:p>
            <a:pPr indent="-317500" lvl="2" marL="806450" marR="0" rtl="0" algn="l">
              <a:lnSpc>
                <a:spcPct val="120000"/>
              </a:lnSpc>
              <a:spcBef>
                <a:spcPts val="500"/>
              </a:spcBef>
              <a:spcAft>
                <a:spcPts val="0"/>
              </a:spcAft>
              <a:buClr>
                <a:schemeClr val="dk1"/>
              </a:buClr>
              <a:buSzPts val="1600"/>
              <a:buFont typeface="Arial"/>
              <a:buChar char="•"/>
            </a:pPr>
            <a:r>
              <a:rPr b="0" i="0" lang="en-AU" sz="1600" u="none" cap="none" strike="noStrike">
                <a:solidFill>
                  <a:srgbClr val="002060"/>
                </a:solidFill>
                <a:latin typeface="Helvetica Neue"/>
                <a:ea typeface="Helvetica Neue"/>
                <a:cs typeface="Helvetica Neue"/>
                <a:sym typeface="Helvetica Neue"/>
              </a:rPr>
              <a:t>11.3.1 (urban land consumption) 	in partnership with </a:t>
            </a:r>
            <a:r>
              <a:rPr b="1" i="0" lang="en-AU" sz="1600" u="none" cap="none" strike="noStrike">
                <a:solidFill>
                  <a:srgbClr val="002060"/>
                </a:solidFill>
                <a:latin typeface="Helvetica Neue"/>
                <a:ea typeface="Helvetica Neue"/>
                <a:cs typeface="Helvetica Neue"/>
                <a:sym typeface="Helvetica Neue"/>
              </a:rPr>
              <a:t>GEO HPI</a:t>
            </a:r>
            <a:r>
              <a:rPr b="0" i="0" lang="en-AU" sz="1600" u="none" cap="none" strike="noStrike">
                <a:solidFill>
                  <a:srgbClr val="002060"/>
                </a:solidFill>
                <a:latin typeface="Helvetica Neue"/>
                <a:ea typeface="Helvetica Neue"/>
                <a:cs typeface="Helvetica Neue"/>
                <a:sym typeface="Helvetica Neue"/>
              </a:rPr>
              <a:t>, </a:t>
            </a:r>
            <a:br>
              <a:rPr b="0"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	</a:t>
            </a:r>
            <a:r>
              <a:rPr b="1" i="0" lang="en-AU" sz="1600" u="none" cap="none" strike="noStrike">
                <a:solidFill>
                  <a:srgbClr val="002060"/>
                </a:solidFill>
                <a:latin typeface="Helvetica Neue"/>
                <a:ea typeface="Helvetica Neue"/>
                <a:cs typeface="Helvetica Neue"/>
                <a:sym typeface="Helvetica Neue"/>
              </a:rPr>
              <a:t>GEO GUOI</a:t>
            </a:r>
            <a:endParaRPr b="1" i="0" sz="1400" u="none" cap="none" strike="noStrike">
              <a:solidFill>
                <a:srgbClr val="002060"/>
              </a:solidFill>
              <a:latin typeface="Helvetica Neue"/>
              <a:ea typeface="Helvetica Neue"/>
              <a:cs typeface="Helvetica Neue"/>
              <a:sym typeface="Helvetica Neue"/>
            </a:endParaRPr>
          </a:p>
          <a:p>
            <a:pPr indent="-317500" lvl="2" marL="806450" marR="0" rtl="0" algn="l">
              <a:lnSpc>
                <a:spcPct val="120000"/>
              </a:lnSpc>
              <a:spcBef>
                <a:spcPts val="500"/>
              </a:spcBef>
              <a:spcAft>
                <a:spcPts val="0"/>
              </a:spcAft>
              <a:buClr>
                <a:schemeClr val="dk1"/>
              </a:buClr>
              <a:buSzPts val="1600"/>
              <a:buFont typeface="Arial"/>
              <a:buChar char="•"/>
            </a:pPr>
            <a:r>
              <a:rPr b="0" i="0" lang="en-AU" sz="1600" u="none" cap="none" strike="noStrike">
                <a:solidFill>
                  <a:srgbClr val="002060"/>
                </a:solidFill>
                <a:latin typeface="Helvetica Neue"/>
                <a:ea typeface="Helvetica Neue"/>
                <a:cs typeface="Helvetica Neue"/>
                <a:sym typeface="Helvetica Neue"/>
              </a:rPr>
              <a:t>14.1.1 (coastal eutrophication)	in partnership with </a:t>
            </a:r>
            <a:r>
              <a:rPr b="1" i="0" lang="en-AU" sz="1600" u="none" cap="none" strike="noStrike">
                <a:solidFill>
                  <a:srgbClr val="002060"/>
                </a:solidFill>
                <a:latin typeface="Helvetica Neue"/>
                <a:ea typeface="Helvetica Neue"/>
                <a:cs typeface="Helvetica Neue"/>
                <a:sym typeface="Helvetica Neue"/>
              </a:rPr>
              <a:t>GEO Blue Planet</a:t>
            </a:r>
            <a:br>
              <a:rPr b="0"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	</a:t>
            </a:r>
            <a:r>
              <a:rPr b="1" i="0" lang="en-AU" sz="1600" u="none" cap="none" strike="noStrike">
                <a:solidFill>
                  <a:srgbClr val="002060"/>
                </a:solidFill>
                <a:latin typeface="Helvetica Neue"/>
                <a:ea typeface="Helvetica Neue"/>
                <a:cs typeface="Helvetica Neue"/>
                <a:sym typeface="Helvetica Neue"/>
              </a:rPr>
              <a:t>GEO AquaWatch</a:t>
            </a:r>
            <a:endParaRPr b="1" i="0" sz="1600" u="none" cap="none" strike="noStrike">
              <a:solidFill>
                <a:srgbClr val="002060"/>
              </a:solidFill>
              <a:latin typeface="Helvetica Neue"/>
              <a:ea typeface="Helvetica Neue"/>
              <a:cs typeface="Helvetica Neue"/>
              <a:sym typeface="Helvetica Neue"/>
            </a:endParaRPr>
          </a:p>
          <a:p>
            <a:pPr indent="-317500" lvl="2" marL="806450" marR="0" rtl="0" algn="l">
              <a:lnSpc>
                <a:spcPct val="120000"/>
              </a:lnSpc>
              <a:spcBef>
                <a:spcPts val="500"/>
              </a:spcBef>
              <a:spcAft>
                <a:spcPts val="0"/>
              </a:spcAft>
              <a:buClr>
                <a:schemeClr val="dk1"/>
              </a:buClr>
              <a:buSzPts val="1600"/>
              <a:buFont typeface="Arial"/>
              <a:buChar char="•"/>
            </a:pPr>
            <a:r>
              <a:rPr b="0" i="0" lang="en-AU" sz="1600" u="none" cap="none" strike="noStrike">
                <a:solidFill>
                  <a:srgbClr val="002060"/>
                </a:solidFill>
                <a:latin typeface="Helvetica Neue"/>
                <a:ea typeface="Helvetica Neue"/>
                <a:cs typeface="Helvetica Neue"/>
                <a:sym typeface="Helvetica Neue"/>
              </a:rPr>
              <a:t>15.3.1 (land degradation)	in partnership with </a:t>
            </a:r>
            <a:r>
              <a:rPr b="1" i="0" lang="en-AU" sz="1600" u="none" cap="none" strike="noStrike">
                <a:solidFill>
                  <a:srgbClr val="002060"/>
                </a:solidFill>
                <a:latin typeface="Helvetica Neue"/>
                <a:ea typeface="Helvetica Neue"/>
                <a:cs typeface="Helvetica Neue"/>
                <a:sym typeface="Helvetica Neue"/>
              </a:rPr>
              <a:t>GEO LDN</a:t>
            </a:r>
            <a:endParaRPr b="1" i="0" sz="1400" u="none" cap="none" strike="noStrike">
              <a:solidFill>
                <a:srgbClr val="002060"/>
              </a:solidFill>
              <a:latin typeface="Helvetica Neue"/>
              <a:ea typeface="Helvetica Neue"/>
              <a:cs typeface="Helvetica Neue"/>
              <a:sym typeface="Helvetica Neue"/>
            </a:endParaRPr>
          </a:p>
          <a:p>
            <a:pPr indent="0" lvl="1" marL="180975" marR="0" rtl="0" algn="l">
              <a:lnSpc>
                <a:spcPct val="120000"/>
              </a:lnSpc>
              <a:spcBef>
                <a:spcPts val="2400"/>
              </a:spcBef>
              <a:spcAft>
                <a:spcPts val="0"/>
              </a:spcAft>
              <a:buClr>
                <a:schemeClr val="dk1"/>
              </a:buClr>
              <a:buSzPts val="1600"/>
              <a:buFont typeface="Arial"/>
              <a:buNone/>
            </a:pPr>
            <a:r>
              <a:rPr b="1" i="0" lang="en-AU" sz="1600" u="none" cap="none" strike="noStrike">
                <a:solidFill>
                  <a:srgbClr val="002060"/>
                </a:solidFill>
                <a:latin typeface="Helvetica Neue"/>
                <a:ea typeface="Helvetica Neue"/>
                <a:cs typeface="Helvetica Neue"/>
                <a:sym typeface="Helvetica Neue"/>
              </a:rPr>
              <a:t>Selected by SDG-AHT because:</a:t>
            </a:r>
            <a:endParaRPr b="0" i="0" sz="1400" u="none" cap="none" strike="noStrike">
              <a:solidFill>
                <a:srgbClr val="002060"/>
              </a:solidFill>
              <a:latin typeface="Helvetica Neue"/>
              <a:ea typeface="Helvetica Neue"/>
              <a:cs typeface="Helvetica Neue"/>
              <a:sym typeface="Helvetica Neue"/>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need to focus on a limited number of SDG indicators.</a:t>
            </a:r>
            <a:br>
              <a:rPr b="1"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a:t>
            </a:r>
            <a:r>
              <a:rPr b="0" i="1" lang="en-AU" sz="1600" u="none" cap="none" strike="noStrike">
                <a:solidFill>
                  <a:srgbClr val="002060"/>
                </a:solidFill>
                <a:latin typeface="Helvetica Neue"/>
                <a:ea typeface="Helvetica Neue"/>
                <a:cs typeface="Helvetica Neue"/>
                <a:sym typeface="Helvetica Neue"/>
              </a:rPr>
              <a:t>Start small, Think big” </a:t>
            </a:r>
            <a:endParaRPr b="0" i="0" sz="1400" u="none" cap="none" strike="noStrike">
              <a:solidFill>
                <a:srgbClr val="002060"/>
              </a:solidFill>
              <a:latin typeface="Helvetica Neue"/>
              <a:ea typeface="Helvetica Neue"/>
              <a:cs typeface="Helvetica Neue"/>
              <a:sym typeface="Helvetica Neue"/>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selected by UN IAEG-SDGs WGGI as primary indicators for EO uptake.</a:t>
            </a:r>
            <a:br>
              <a:rPr b="1"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a:t>
            </a:r>
            <a:r>
              <a:rPr b="0" i="1" lang="en-AU" sz="1600" u="none" cap="none" strike="noStrike">
                <a:solidFill>
                  <a:srgbClr val="002060"/>
                </a:solidFill>
                <a:latin typeface="Helvetica Neue"/>
                <a:ea typeface="Helvetica Neue"/>
                <a:cs typeface="Helvetica Neue"/>
                <a:sym typeface="Helvetica Neue"/>
              </a:rPr>
              <a:t>Use SDG channels to maximise Impact</a:t>
            </a:r>
            <a:r>
              <a:rPr b="0" i="0" lang="en-AU" sz="1600" u="none" cap="none" strike="noStrike">
                <a:solidFill>
                  <a:srgbClr val="002060"/>
                </a:solidFill>
                <a:latin typeface="Helvetica Neue"/>
                <a:ea typeface="Helvetica Neue"/>
                <a:cs typeface="Helvetica Neue"/>
                <a:sym typeface="Helvetica Neue"/>
              </a:rPr>
              <a:t>”</a:t>
            </a:r>
            <a:endParaRPr b="0" i="0" sz="1400" u="none" cap="none" strike="noStrike">
              <a:solidFill>
                <a:srgbClr val="002060"/>
              </a:solidFill>
              <a:latin typeface="Helvetica Neue"/>
              <a:ea typeface="Helvetica Neue"/>
              <a:cs typeface="Helvetica Neue"/>
              <a:sym typeface="Helvetica Neue"/>
            </a:endParaRPr>
          </a:p>
          <a:p>
            <a:pPr indent="-317500" lvl="2" marL="673100" marR="0" rtl="0" algn="l">
              <a:lnSpc>
                <a:spcPct val="100000"/>
              </a:lnSpc>
              <a:spcBef>
                <a:spcPts val="500"/>
              </a:spcBef>
              <a:spcAft>
                <a:spcPts val="0"/>
              </a:spcAft>
              <a:buClr>
                <a:schemeClr val="dk1"/>
              </a:buClr>
              <a:buSzPts val="1600"/>
              <a:buFont typeface="Arial"/>
              <a:buChar char="•"/>
            </a:pPr>
            <a:r>
              <a:rPr b="1" i="0" lang="en-AU" sz="1600" u="none" cap="none" strike="noStrike">
                <a:solidFill>
                  <a:srgbClr val="002060"/>
                </a:solidFill>
                <a:latin typeface="Helvetica Neue"/>
                <a:ea typeface="Helvetica Neue"/>
                <a:cs typeface="Helvetica Neue"/>
                <a:sym typeface="Helvetica Neue"/>
              </a:rPr>
              <a:t>EO recognised as data sources by UN custodian Agencies in the indicator monitoring guidelines.</a:t>
            </a:r>
            <a:br>
              <a:rPr b="1" i="0" lang="en-AU" sz="1600" u="none" cap="none" strike="noStrike">
                <a:solidFill>
                  <a:srgbClr val="002060"/>
                </a:solidFill>
                <a:latin typeface="Helvetica Neue"/>
                <a:ea typeface="Helvetica Neue"/>
                <a:cs typeface="Helvetica Neue"/>
                <a:sym typeface="Helvetica Neue"/>
              </a:rPr>
            </a:br>
            <a:r>
              <a:rPr b="0" i="0" lang="en-AU" sz="1600" u="none" cap="none" strike="noStrike">
                <a:solidFill>
                  <a:srgbClr val="002060"/>
                </a:solidFill>
                <a:latin typeface="Helvetica Neue"/>
                <a:ea typeface="Helvetica Neue"/>
                <a:cs typeface="Helvetica Neue"/>
                <a:sym typeface="Helvetica Neue"/>
              </a:rPr>
              <a:t>“</a:t>
            </a:r>
            <a:r>
              <a:rPr b="0" i="1" lang="en-AU" sz="1600" u="none" cap="none" strike="noStrike">
                <a:solidFill>
                  <a:srgbClr val="002060"/>
                </a:solidFill>
                <a:latin typeface="Helvetica Neue"/>
                <a:ea typeface="Helvetica Neue"/>
                <a:cs typeface="Helvetica Neue"/>
                <a:sym typeface="Helvetica Neue"/>
              </a:rPr>
              <a:t>Build on proven EO technologies</a:t>
            </a:r>
            <a:r>
              <a:rPr b="0" i="0" lang="en-AU" sz="1600" u="none" cap="none" strike="noStrike">
                <a:solidFill>
                  <a:srgbClr val="002060"/>
                </a:solidFill>
                <a:latin typeface="Helvetica Neue"/>
                <a:ea typeface="Helvetica Neue"/>
                <a:cs typeface="Helvetica Neue"/>
                <a:sym typeface="Helvetica Neue"/>
              </a:rPr>
              <a:t>” </a:t>
            </a:r>
            <a:endParaRPr b="0" i="0" sz="1400" u="none" cap="none" strike="noStrike">
              <a:solidFill>
                <a:srgbClr val="002060"/>
              </a:solidFill>
              <a:latin typeface="Helvetica Neue"/>
              <a:ea typeface="Helvetica Neue"/>
              <a:cs typeface="Helvetica Neue"/>
              <a:sym typeface="Helvetica Neue"/>
            </a:endParaRPr>
          </a:p>
          <a:p>
            <a:pPr indent="0" lvl="2" marL="1016000" marR="0" rtl="0" algn="l">
              <a:lnSpc>
                <a:spcPct val="120000"/>
              </a:lnSpc>
              <a:spcBef>
                <a:spcPts val="500"/>
              </a:spcBef>
              <a:spcAft>
                <a:spcPts val="0"/>
              </a:spcAft>
              <a:buClr>
                <a:schemeClr val="dk1"/>
              </a:buClr>
              <a:buSzPts val="1600"/>
              <a:buFont typeface="Arial"/>
              <a:buNone/>
            </a:pPr>
            <a:r>
              <a:t/>
            </a:r>
            <a:endParaRPr b="0" i="0" sz="1600" u="none" cap="none" strike="noStrike">
              <a:solidFill>
                <a:schemeClr val="dk1"/>
              </a:solidFill>
              <a:latin typeface="Helvetica Neue"/>
              <a:ea typeface="Helvetica Neue"/>
              <a:cs typeface="Helvetica Neue"/>
              <a:sym typeface="Helvetica Neue"/>
            </a:endParaRPr>
          </a:p>
        </p:txBody>
      </p:sp>
      <p:sp>
        <p:nvSpPr>
          <p:cNvPr id="64" name="Google Shape;64;p7"/>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Work organisation</a:t>
            </a:r>
            <a:endParaRPr b="0" i="1" sz="2400" u="none" cap="none" strike="noStrike">
              <a:solidFill>
                <a:schemeClr val="lt1"/>
              </a:solidFill>
              <a:latin typeface="Helvetica Neue"/>
              <a:ea typeface="Helvetica Neue"/>
              <a:cs typeface="Helvetica Neue"/>
              <a:sym typeface="Helvetica Neue"/>
            </a:endParaRPr>
          </a:p>
        </p:txBody>
      </p:sp>
      <p:sp>
        <p:nvSpPr>
          <p:cNvPr id="65" name="Google Shape;65;p7"/>
          <p:cNvSpPr/>
          <p:nvPr/>
        </p:nvSpPr>
        <p:spPr>
          <a:xfrm>
            <a:off x="7534656" y="1783321"/>
            <a:ext cx="1437666" cy="503999"/>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Water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sub-team</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7534656" y="2446045"/>
            <a:ext cx="1437666" cy="503999"/>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Urban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sub-team</a:t>
            </a:r>
            <a:endParaRPr b="0" i="0" sz="1400" u="none" cap="none" strike="noStrike">
              <a:solidFill>
                <a:srgbClr val="000000"/>
              </a:solidFill>
              <a:latin typeface="Arial"/>
              <a:ea typeface="Arial"/>
              <a:cs typeface="Arial"/>
              <a:sym typeface="Arial"/>
            </a:endParaRPr>
          </a:p>
        </p:txBody>
      </p:sp>
      <p:sp>
        <p:nvSpPr>
          <p:cNvPr id="67" name="Google Shape;67;p7"/>
          <p:cNvSpPr/>
          <p:nvPr/>
        </p:nvSpPr>
        <p:spPr>
          <a:xfrm>
            <a:off x="7534656" y="3736971"/>
            <a:ext cx="1437666" cy="503999"/>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Land degradation sub-team</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7534656" y="3091508"/>
            <a:ext cx="1437666" cy="503999"/>
          </a:xfrm>
          <a:prstGeom prst="roundRect">
            <a:avLst>
              <a:gd fmla="val 16667" name="adj"/>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chemeClr val="lt1"/>
                </a:solidFill>
                <a:latin typeface="Arial"/>
                <a:ea typeface="Arial"/>
                <a:cs typeface="Arial"/>
                <a:sym typeface="Arial"/>
              </a:rPr>
              <a:t>COAST</a:t>
            </a:r>
            <a:endParaRPr b="0" i="0" sz="1400" u="none" cap="none" strike="noStrike">
              <a:solidFill>
                <a:srgbClr val="000000"/>
              </a:solidFill>
              <a:latin typeface="Arial"/>
              <a:ea typeface="Arial"/>
              <a:cs typeface="Arial"/>
              <a:sym typeface="Arial"/>
            </a:endParaRPr>
          </a:p>
        </p:txBody>
      </p:sp>
      <p:pic>
        <p:nvPicPr>
          <p:cNvPr descr="Goal 14 | Department of Economic and Social Affairs" id="69" name="Google Shape;69;p7"/>
          <p:cNvPicPr preferRelativeResize="0"/>
          <p:nvPr/>
        </p:nvPicPr>
        <p:blipFill rotWithShape="1">
          <a:blip r:embed="rId3">
            <a:alphaModFix/>
          </a:blip>
          <a:srcRect b="0" l="0" r="0" t="0"/>
          <a:stretch/>
        </p:blipFill>
        <p:spPr>
          <a:xfrm>
            <a:off x="171678" y="3056497"/>
            <a:ext cx="576000" cy="576000"/>
          </a:xfrm>
          <a:prstGeom prst="rect">
            <a:avLst/>
          </a:prstGeom>
          <a:noFill/>
          <a:ln>
            <a:noFill/>
          </a:ln>
        </p:spPr>
      </p:pic>
      <p:pic>
        <p:nvPicPr>
          <p:cNvPr descr="SDG 15 Life on land | Open Development Mekong" id="70" name="Google Shape;70;p7"/>
          <p:cNvPicPr preferRelativeResize="0"/>
          <p:nvPr/>
        </p:nvPicPr>
        <p:blipFill rotWithShape="1">
          <a:blip r:embed="rId4">
            <a:alphaModFix/>
          </a:blip>
          <a:srcRect b="0" l="0" r="0" t="0"/>
          <a:stretch/>
        </p:blipFill>
        <p:spPr>
          <a:xfrm>
            <a:off x="171678" y="3699265"/>
            <a:ext cx="576698" cy="576000"/>
          </a:xfrm>
          <a:prstGeom prst="rect">
            <a:avLst/>
          </a:prstGeom>
          <a:noFill/>
          <a:ln>
            <a:noFill/>
          </a:ln>
        </p:spPr>
      </p:pic>
      <p:pic>
        <p:nvPicPr>
          <p:cNvPr descr="Goal 11 | Department of Economic and Social Affairs" id="71" name="Google Shape;71;p7"/>
          <p:cNvPicPr preferRelativeResize="0"/>
          <p:nvPr/>
        </p:nvPicPr>
        <p:blipFill rotWithShape="1">
          <a:blip r:embed="rId5">
            <a:alphaModFix/>
          </a:blip>
          <a:srcRect b="0" l="0" r="0" t="0"/>
          <a:stretch/>
        </p:blipFill>
        <p:spPr>
          <a:xfrm>
            <a:off x="171678" y="2395442"/>
            <a:ext cx="576000" cy="576000"/>
          </a:xfrm>
          <a:prstGeom prst="rect">
            <a:avLst/>
          </a:prstGeom>
          <a:noFill/>
          <a:ln>
            <a:noFill/>
          </a:ln>
        </p:spPr>
      </p:pic>
      <p:pic>
        <p:nvPicPr>
          <p:cNvPr descr="Goal 6 | Department of Economic and Social Affairs" id="72" name="Google Shape;72;p7"/>
          <p:cNvPicPr preferRelativeResize="0"/>
          <p:nvPr/>
        </p:nvPicPr>
        <p:blipFill rotWithShape="1">
          <a:blip r:embed="rId6">
            <a:alphaModFix/>
          </a:blip>
          <a:srcRect b="0" l="0" r="0" t="0"/>
          <a:stretch/>
        </p:blipFill>
        <p:spPr>
          <a:xfrm>
            <a:off x="171678" y="1746745"/>
            <a:ext cx="576000" cy="57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5"/>
          <p:cNvSpPr txBox="1"/>
          <p:nvPr>
            <p:ph idx="4294967295" type="sldNum"/>
          </p:nvPr>
        </p:nvSpPr>
        <p:spPr>
          <a:xfrm>
            <a:off x="8839200" y="6629400"/>
            <a:ext cx="304800" cy="187325"/>
          </a:xfrm>
          <a:prstGeom prst="rect">
            <a:avLst/>
          </a:prstGeom>
          <a:noFill/>
          <a:ln>
            <a:noFill/>
          </a:ln>
        </p:spPr>
        <p:txBody>
          <a:bodyPr anchorCtr="0" anchor="t" bIns="45700" lIns="45700" spcFirstLastPara="1" rIns="45700" wrap="square" tIns="45700">
            <a:noAutofit/>
          </a:bodyPr>
          <a:lstStyle/>
          <a:p>
            <a:pPr indent="0" lvl="0" marL="0" rtl="0" algn="ctr">
              <a:lnSpc>
                <a:spcPct val="100000"/>
              </a:lnSpc>
              <a:spcBef>
                <a:spcPts val="0"/>
              </a:spcBef>
              <a:spcAft>
                <a:spcPts val="0"/>
              </a:spcAft>
              <a:buSzPts val="1000"/>
              <a:buNone/>
            </a:pPr>
            <a:fld id="{00000000-1234-1234-1234-123412341234}" type="slidenum">
              <a:rPr lang="en-AU"/>
              <a:t>‹#›</a:t>
            </a:fld>
            <a:endParaRPr/>
          </a:p>
        </p:txBody>
      </p:sp>
      <p:sp>
        <p:nvSpPr>
          <p:cNvPr id="78" name="Google Shape;78;p5"/>
          <p:cNvSpPr txBox="1"/>
          <p:nvPr>
            <p:ph idx="1" type="body"/>
          </p:nvPr>
        </p:nvSpPr>
        <p:spPr>
          <a:xfrm>
            <a:off x="572599" y="1998784"/>
            <a:ext cx="8079032" cy="914400"/>
          </a:xfrm>
          <a:prstGeom prst="rect">
            <a:avLst/>
          </a:prstGeom>
          <a:noFill/>
          <a:ln>
            <a:noFill/>
          </a:ln>
        </p:spPr>
        <p:txBody>
          <a:bodyPr anchorCtr="0" anchor="t" bIns="45700" lIns="91425" spcFirstLastPara="1" rIns="91425" wrap="square" tIns="45700">
            <a:noAutofit/>
          </a:bodyPr>
          <a:lstStyle/>
          <a:p>
            <a:pPr indent="-534988" lvl="0" marL="534988" marR="0" rtl="0" algn="l">
              <a:lnSpc>
                <a:spcPct val="100000"/>
              </a:lnSpc>
              <a:spcBef>
                <a:spcPts val="0"/>
              </a:spcBef>
              <a:spcAft>
                <a:spcPts val="0"/>
              </a:spcAft>
              <a:buClr>
                <a:srgbClr val="000000"/>
              </a:buClr>
              <a:buSzPts val="3600"/>
              <a:buFont typeface="Arial"/>
              <a:buNone/>
            </a:pPr>
            <a:r>
              <a:rPr lang="en-AU" sz="3600">
                <a:solidFill>
                  <a:schemeClr val="lt1"/>
                </a:solidFill>
              </a:rPr>
              <a:t>1</a:t>
            </a:r>
            <a:r>
              <a:rPr b="0" i="0" lang="en-AU" sz="3600" u="none" cap="none" strike="noStrike">
                <a:solidFill>
                  <a:schemeClr val="lt1"/>
                </a:solidFill>
                <a:latin typeface="Arial"/>
                <a:ea typeface="Arial"/>
                <a:cs typeface="Arial"/>
                <a:sym typeface="Arial"/>
              </a:rPr>
              <a:t>. 	AHT Sub-teams progress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aphicFrame>
        <p:nvGraphicFramePr>
          <p:cNvPr id="83" name="Google Shape;83;p8"/>
          <p:cNvGraphicFramePr/>
          <p:nvPr/>
        </p:nvGraphicFramePr>
        <p:xfrm>
          <a:off x="59376" y="1197426"/>
          <a:ext cx="3000000" cy="3000000"/>
        </p:xfrm>
        <a:graphic>
          <a:graphicData uri="http://schemas.openxmlformats.org/drawingml/2006/table">
            <a:tbl>
              <a:tblPr>
                <a:noFill/>
                <a:tableStyleId>{25573104-087C-441A-A5F5-E1863AF690F2}</a:tableStyleId>
              </a:tblPr>
              <a:tblGrid>
                <a:gridCol w="1386600"/>
                <a:gridCol w="3838550"/>
                <a:gridCol w="1223150"/>
                <a:gridCol w="2576950"/>
              </a:tblGrid>
              <a:tr h="405875">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Number</a:t>
                      </a:r>
                      <a:endParaRPr sz="1400" u="none" cap="none" strike="noStrike">
                        <a:solidFill>
                          <a:srgbClr val="002060"/>
                        </a:solidFill>
                      </a:endParaRPr>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Objective / Deliverable</a:t>
                      </a:r>
                      <a:endParaRPr sz="1400" u="none" cap="none" strike="noStrike">
                        <a:solidFill>
                          <a:srgbClr val="002060"/>
                        </a:solidFill>
                      </a:endParaRPr>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Completion</a:t>
                      </a:r>
                      <a:endParaRPr sz="1400" u="none" cap="none" strike="noStrike">
                        <a:solidFill>
                          <a:srgbClr val="002060"/>
                        </a:solidFill>
                      </a:endParaRPr>
                    </a:p>
                  </a:txBody>
                  <a:tcPr marT="45725" marB="45725" marR="91450" marL="91450" anchor="ctr">
                    <a:solidFill>
                      <a:srgbClr val="24406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Responsible Entity</a:t>
                      </a:r>
                      <a:endParaRPr sz="1400" u="none" cap="none" strike="noStrike">
                        <a:solidFill>
                          <a:srgbClr val="002060"/>
                        </a:solidFill>
                      </a:endParaRPr>
                    </a:p>
                  </a:txBody>
                  <a:tcPr marT="45725" marB="45725" marR="91450" marL="91450" anchor="ctr">
                    <a:solidFill>
                      <a:srgbClr val="244061"/>
                    </a:solidFill>
                  </a:tcP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SDG-19-02</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Open Data Cube algorithms for the SDGs  </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2022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SEO</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SDG-20-01</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GEO Federated Approach on SDGs</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2020 Q1</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SDG-20-02</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EO Toolkit Specification</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2020 Q1</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SDG-20-03</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Satellite data requirements for SDG Indicator 6.6.1 (Water-related ecosystems)</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2021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0000"/>
                    </a:solidFill>
                  </a:tcP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(Water Sub-team)</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SDG-20-04</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Satellite data requirements for SDG Indicator 11.3.1 (Sustainable urbanization)</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2021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0000"/>
                    </a:solidFill>
                  </a:tcP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(Urban Sub-team)</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SDG-20-05</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Satellite data requirements for SDG Indicator 14.1.1 (Marine Pollution)</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2021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0000"/>
                    </a:solidFill>
                  </a:tcP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COAST</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(with the support of SDG AHT)</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SDG-20-06</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00B050"/>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Satellite data requirements for SDG Indicator 15.3.1 (Land Degradation)</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2021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0000"/>
                    </a:solidFill>
                  </a:tcPr>
                </a:tc>
                <a:tc>
                  <a:txBody>
                    <a:bodyPr/>
                    <a:lstStyle/>
                    <a:p>
                      <a:pPr indent="0" lvl="0" marL="0"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(Land Degradation Sub-team)</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SDG-20-07</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EO Enabling Infrastructures for SDGs </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(for SDG EO Toolkits)</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2022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(with support of WGISS, SEO)</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SDG-20-08</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EO Good Practice Guidance </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(for SDG EO Toolkits)</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2022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72500">
                <a:tc>
                  <a:txBody>
                    <a:bodyPr/>
                    <a:lstStyle/>
                    <a:p>
                      <a:pPr indent="0" lvl="0" marL="11113" marR="27305" rtl="0" algn="ctr">
                        <a:lnSpc>
                          <a:spcPct val="100000"/>
                        </a:lnSpc>
                        <a:spcBef>
                          <a:spcPts val="0"/>
                        </a:spcBef>
                        <a:spcAft>
                          <a:spcPts val="0"/>
                        </a:spcAft>
                        <a:buClr>
                          <a:srgbClr val="000000"/>
                        </a:buClr>
                        <a:buSzPts val="1400"/>
                        <a:buFont typeface="Arial"/>
                        <a:buNone/>
                      </a:pPr>
                      <a:r>
                        <a:rPr b="1" i="0" lang="en-AU" sz="1400" u="none" cap="none" strike="noStrike">
                          <a:solidFill>
                            <a:srgbClr val="002060"/>
                          </a:solidFill>
                          <a:latin typeface="Helvetica Neue"/>
                          <a:ea typeface="Helvetica Neue"/>
                          <a:cs typeface="Helvetica Neue"/>
                          <a:sym typeface="Helvetica Neue"/>
                        </a:rPr>
                        <a:t>SDG-20-09</a:t>
                      </a:r>
                      <a:endParaRPr b="1" i="0"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FFC000"/>
                    </a:solidFill>
                  </a:tcPr>
                </a:tc>
                <a:tc>
                  <a:txBody>
                    <a:bodyPr/>
                    <a:lstStyle/>
                    <a:p>
                      <a:pPr indent="0" lvl="0" marL="0"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EO Demonstration Cases for SDGs </a:t>
                      </a:r>
                      <a:br>
                        <a:rPr lang="en-AU" sz="1400" u="none" cap="none" strike="noStrike">
                          <a:solidFill>
                            <a:srgbClr val="002060"/>
                          </a:solidFill>
                          <a:latin typeface="Helvetica Neue"/>
                          <a:ea typeface="Helvetica Neue"/>
                          <a:cs typeface="Helvetica Neue"/>
                          <a:sym typeface="Helvetica Neue"/>
                        </a:rPr>
                      </a:br>
                      <a:r>
                        <a:rPr lang="en-AU" sz="1400" u="none" cap="none" strike="noStrike">
                          <a:solidFill>
                            <a:srgbClr val="002060"/>
                          </a:solidFill>
                          <a:latin typeface="Helvetica Neue"/>
                          <a:ea typeface="Helvetica Neue"/>
                          <a:cs typeface="Helvetica Neue"/>
                          <a:sym typeface="Helvetica Neue"/>
                        </a:rPr>
                        <a:t>(for SDG EO Toolkits)</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2022 Q4</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 SEO</a:t>
                      </a:r>
                      <a:endParaRPr sz="1400" u="none" cap="none" strike="noStrike">
                        <a:solidFill>
                          <a:srgbClr val="002060"/>
                        </a:solidFill>
                        <a:latin typeface="Helvetica Neue"/>
                        <a:ea typeface="Helvetica Neue"/>
                        <a:cs typeface="Helvetica Neue"/>
                        <a:sym typeface="Helvetica Neue"/>
                      </a:endParaRPr>
                    </a:p>
                  </a:txBody>
                  <a:tcPr marT="0" marB="0" marR="68575" marL="68575" anchor="ctr"/>
                </a:tc>
              </a:tr>
              <a:tr h="410625">
                <a:tc>
                  <a:txBody>
                    <a:bodyPr/>
                    <a:lstStyle/>
                    <a:p>
                      <a:pPr indent="0" lvl="0" marL="11113" marR="27305" rtl="0" algn="ctr">
                        <a:lnSpc>
                          <a:spcPct val="100000"/>
                        </a:lnSpc>
                        <a:spcBef>
                          <a:spcPts val="0"/>
                        </a:spcBef>
                        <a:spcAft>
                          <a:spcPts val="0"/>
                        </a:spcAft>
                        <a:buClr>
                          <a:srgbClr val="000000"/>
                        </a:buClr>
                        <a:buSzPts val="1400"/>
                        <a:buFont typeface="Arial"/>
                        <a:buNone/>
                      </a:pPr>
                      <a:r>
                        <a:rPr b="1" lang="en-AU" sz="1400" u="none" cap="none" strike="noStrike">
                          <a:solidFill>
                            <a:srgbClr val="002060"/>
                          </a:solidFill>
                          <a:latin typeface="Helvetica Neue"/>
                          <a:ea typeface="Helvetica Neue"/>
                          <a:cs typeface="Helvetica Neue"/>
                          <a:sym typeface="Helvetica Neue"/>
                        </a:rPr>
                        <a:t>SDG-20-10</a:t>
                      </a:r>
                      <a:endParaRPr b="1"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l">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Data Supply Analysis and Strategy Document</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2020 Q2</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c>
                  <a:txBody>
                    <a:bodyPr/>
                    <a:lstStyle/>
                    <a:p>
                      <a:pPr indent="0" lvl="0" marL="11113" marR="27305" rtl="0" algn="ctr">
                        <a:lnSpc>
                          <a:spcPct val="100000"/>
                        </a:lnSpc>
                        <a:spcBef>
                          <a:spcPts val="0"/>
                        </a:spcBef>
                        <a:spcAft>
                          <a:spcPts val="0"/>
                        </a:spcAft>
                        <a:buClr>
                          <a:srgbClr val="000000"/>
                        </a:buClr>
                        <a:buSzPts val="1400"/>
                        <a:buFont typeface="Arial"/>
                        <a:buNone/>
                      </a:pPr>
                      <a:r>
                        <a:rPr lang="en-AU" sz="1400" u="none" cap="none" strike="noStrike">
                          <a:solidFill>
                            <a:srgbClr val="002060"/>
                          </a:solidFill>
                          <a:latin typeface="Helvetica Neue"/>
                          <a:ea typeface="Helvetica Neue"/>
                          <a:cs typeface="Helvetica Neue"/>
                          <a:sym typeface="Helvetica Neue"/>
                        </a:rPr>
                        <a:t>SDG AHT, SIT Chair</a:t>
                      </a:r>
                      <a:endParaRPr sz="1400" u="none" cap="none" strike="noStrike">
                        <a:solidFill>
                          <a:srgbClr val="002060"/>
                        </a:solidFill>
                        <a:latin typeface="Helvetica Neue"/>
                        <a:ea typeface="Helvetica Neue"/>
                        <a:cs typeface="Helvetica Neue"/>
                        <a:sym typeface="Helvetica Neue"/>
                      </a:endParaRPr>
                    </a:p>
                  </a:txBody>
                  <a:tcPr marT="0" marB="0" marR="68575" marL="68575" anchor="ctr">
                    <a:solidFill>
                      <a:srgbClr val="366092"/>
                    </a:solidFill>
                  </a:tcPr>
                </a:tc>
              </a:tr>
            </a:tbl>
          </a:graphicData>
        </a:graphic>
      </p:graphicFrame>
      <p:sp>
        <p:nvSpPr>
          <p:cNvPr id="84" name="Google Shape;84;p8"/>
          <p:cNvSpPr txBox="1"/>
          <p:nvPr/>
        </p:nvSpPr>
        <p:spPr>
          <a:xfrm>
            <a:off x="2057400" y="304800"/>
            <a:ext cx="4953000" cy="53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AU" sz="2400" u="none" cap="none" strike="noStrike">
                <a:solidFill>
                  <a:schemeClr val="lt1"/>
                </a:solidFill>
                <a:latin typeface="Helvetica Neue"/>
                <a:ea typeface="Helvetica Neue"/>
                <a:cs typeface="Helvetica Neue"/>
                <a:sym typeface="Helvetica Neue"/>
              </a:rPr>
              <a:t>SDG AHT Work Plan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Helvetica Neue"/>
                <a:ea typeface="Helvetica Neue"/>
                <a:cs typeface="Helvetica Neue"/>
                <a:sym typeface="Helvetica Neue"/>
              </a:rPr>
              <a:t>Deliverables</a:t>
            </a:r>
            <a:endParaRPr b="0" i="1" sz="24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1"/>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90" name="Google Shape;90;p41"/>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AU"/>
              <a:t>3 sub-teams + 14.1.1 indicator through COAST</a:t>
            </a:r>
            <a:endParaRPr/>
          </a:p>
          <a:p>
            <a:pPr indent="-355600" lvl="0" marL="457200" marR="0" rtl="0" algn="l">
              <a:lnSpc>
                <a:spcPct val="100000"/>
              </a:lnSpc>
              <a:spcBef>
                <a:spcPts val="500"/>
              </a:spcBef>
              <a:spcAft>
                <a:spcPts val="0"/>
              </a:spcAft>
              <a:buClr>
                <a:srgbClr val="002569"/>
              </a:buClr>
              <a:buSzPts val="2000"/>
              <a:buFont typeface="Arial"/>
              <a:buChar char="•"/>
            </a:pPr>
            <a:r>
              <a:rPr lang="en-AU"/>
              <a:t>All have made progress on EO requirements and improved their connections with GEO relevant activities</a:t>
            </a:r>
            <a:endParaRPr/>
          </a:p>
          <a:p>
            <a:pPr indent="-355600" lvl="0" marL="457200" marR="0" rtl="0" algn="l">
              <a:lnSpc>
                <a:spcPct val="100000"/>
              </a:lnSpc>
              <a:spcBef>
                <a:spcPts val="500"/>
              </a:spcBef>
              <a:spcAft>
                <a:spcPts val="0"/>
              </a:spcAft>
              <a:buClr>
                <a:srgbClr val="002569"/>
              </a:buClr>
              <a:buSzPts val="2000"/>
              <a:buFont typeface="Arial"/>
              <a:buChar char="•"/>
            </a:pPr>
            <a:r>
              <a:rPr lang="en-AU"/>
              <a:t>Deliverables: </a:t>
            </a:r>
            <a:r>
              <a:rPr b="0" lang="en-AU"/>
              <a:t>EO Requirements reports are all in progress and likely not finalised before next year (except 11.3.1) – external engagement, and constantly evolving environment (e.g. on Land degradation: Global Practice Guidance review to be released soon… EO requirements to be updated)</a:t>
            </a:r>
            <a:endParaRPr/>
          </a:p>
          <a:p>
            <a:pPr indent="-355600" lvl="0" marL="457200" marR="0" rtl="0" algn="l">
              <a:lnSpc>
                <a:spcPct val="100000"/>
              </a:lnSpc>
              <a:spcBef>
                <a:spcPts val="500"/>
              </a:spcBef>
              <a:spcAft>
                <a:spcPts val="0"/>
              </a:spcAft>
              <a:buClr>
                <a:srgbClr val="002569"/>
              </a:buClr>
              <a:buSzPts val="2000"/>
              <a:buFont typeface="Arial"/>
              <a:buChar char="•"/>
            </a:pPr>
            <a:r>
              <a:rPr lang="en-AU"/>
              <a:t>Side-meeting</a:t>
            </a:r>
            <a:r>
              <a:rPr b="0" lang="en-AU"/>
              <a:t>: we heard from the 4 sub-teams co-leads about their team, most relevant work, deliverables status, as well as their aspirations for their group in CEOS/GEO</a:t>
            </a:r>
            <a:endParaRPr/>
          </a:p>
          <a:p>
            <a:pPr indent="-355600" lvl="0" marL="457200" marR="0" rtl="0" algn="l">
              <a:lnSpc>
                <a:spcPct val="100000"/>
              </a:lnSpc>
              <a:spcBef>
                <a:spcPts val="500"/>
              </a:spcBef>
              <a:spcAft>
                <a:spcPts val="0"/>
              </a:spcAft>
              <a:buClr>
                <a:srgbClr val="002569"/>
              </a:buClr>
              <a:buSzPts val="2000"/>
              <a:buFont typeface="Arial"/>
              <a:buChar char="•"/>
            </a:pPr>
            <a:r>
              <a:rPr lang="en-AU"/>
              <a:t>Future governance</a:t>
            </a:r>
            <a:r>
              <a:rPr b="0" lang="en-AU"/>
              <a:t>: No one objected to the preferred </a:t>
            </a:r>
            <a:r>
              <a:rPr lang="en-AU"/>
              <a:t>“Federated option” </a:t>
            </a:r>
            <a:r>
              <a:rPr b="0" lang="en-AU"/>
              <a:t>but all agreed that an update to the CEOS WP will be required (based on available resources)</a:t>
            </a:r>
            <a:endParaRPr/>
          </a:p>
          <a:p>
            <a:pPr indent="-355600" lvl="0" marL="457200" marR="0" rtl="0" algn="l">
              <a:lnSpc>
                <a:spcPct val="100000"/>
              </a:lnSpc>
              <a:spcBef>
                <a:spcPts val="500"/>
              </a:spcBef>
              <a:spcAft>
                <a:spcPts val="0"/>
              </a:spcAft>
              <a:buClr>
                <a:srgbClr val="002569"/>
              </a:buClr>
              <a:buSzPts val="2000"/>
              <a:buFont typeface="Arial"/>
              <a:buChar char="•"/>
            </a:pPr>
            <a:r>
              <a:rPr lang="en-AU"/>
              <a:t>Strategy</a:t>
            </a:r>
            <a:r>
              <a:rPr b="0" lang="en-AU"/>
              <a:t>: The sub-teams will need strategic guidance, especially if/when more teams (indicators) were to be taken on board</a:t>
            </a:r>
            <a:endParaRPr/>
          </a:p>
        </p:txBody>
      </p:sp>
      <p:sp>
        <p:nvSpPr>
          <p:cNvPr id="91" name="Google Shape;91;p41"/>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SDG AHT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42"/>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97" name="Google Shape;97;p42"/>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SDG Sub-teams summary (1/2)</a:t>
            </a:r>
            <a:endParaRPr/>
          </a:p>
        </p:txBody>
      </p:sp>
      <p:graphicFrame>
        <p:nvGraphicFramePr>
          <p:cNvPr id="98" name="Google Shape;98;p42"/>
          <p:cNvGraphicFramePr/>
          <p:nvPr/>
        </p:nvGraphicFramePr>
        <p:xfrm>
          <a:off x="10886" y="1149610"/>
          <a:ext cx="3000000" cy="3000000"/>
        </p:xfrm>
        <a:graphic>
          <a:graphicData uri="http://schemas.openxmlformats.org/drawingml/2006/table">
            <a:tbl>
              <a:tblPr bandRow="1" firstRow="1">
                <a:noFill/>
                <a:tableStyleId>{97DA5681-9E89-4D6E-BC91-0540CE93B1EB}</a:tableStyleId>
              </a:tblPr>
              <a:tblGrid>
                <a:gridCol w="1415150"/>
                <a:gridCol w="3679375"/>
                <a:gridCol w="4027725"/>
              </a:tblGrid>
              <a:tr h="461475">
                <a:tc>
                  <a:txBody>
                    <a:bodyPr/>
                    <a:lstStyle/>
                    <a:p>
                      <a:pPr indent="0" lvl="0" marL="0" marR="0" rtl="0" algn="l">
                        <a:lnSpc>
                          <a:spcPct val="100000"/>
                        </a:lnSpc>
                        <a:spcBef>
                          <a:spcPts val="0"/>
                        </a:spcBef>
                        <a:spcAft>
                          <a:spcPts val="0"/>
                        </a:spcAft>
                        <a:buNone/>
                      </a:pPr>
                      <a:r>
                        <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t>WATER (6.6.1)</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t>URBAN (11.3.1)</a:t>
                      </a:r>
                      <a:endParaRPr sz="1400" u="none" cap="none" strike="noStrike">
                        <a:latin typeface="Helvetica Neue"/>
                        <a:ea typeface="Helvetica Neue"/>
                        <a:cs typeface="Helvetica Neue"/>
                        <a:sym typeface="Helvetica Neue"/>
                      </a:endParaRPr>
                    </a:p>
                  </a:txBody>
                  <a:tcPr marT="45725" marB="45725" marR="91450" marL="91450"/>
                </a:tc>
              </a:tr>
              <a:tr h="718500">
                <a:tc>
                  <a:txBody>
                    <a:bodyPr/>
                    <a:lstStyle/>
                    <a:p>
                      <a:pPr indent="0" lvl="0" marL="0" marR="0" rtl="0" algn="l">
                        <a:lnSpc>
                          <a:spcPct val="100000"/>
                        </a:lnSpc>
                        <a:spcBef>
                          <a:spcPts val="0"/>
                        </a:spcBef>
                        <a:spcAft>
                          <a:spcPts val="0"/>
                        </a:spcAft>
                        <a:buNone/>
                      </a:pPr>
                      <a:r>
                        <a:rPr b="1" lang="en-AU" sz="1400" u="none" cap="none" strike="noStrike"/>
                        <a:t>Team’s organisation</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14 members + experts from GEO Aquawatch, Wetlands and GLOWS</a:t>
                      </a:r>
                      <a:endParaRPr/>
                    </a:p>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Stakeholders: UNEP, Ramsar and Countries</a:t>
                      </a:r>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13 members + experts from GEO and more</a:t>
                      </a:r>
                      <a:endParaRPr/>
                    </a:p>
                    <a:p>
                      <a:pPr indent="0" lvl="0" marL="0" marR="0" rtl="0" algn="l">
                        <a:lnSpc>
                          <a:spcPct val="100000"/>
                        </a:lnSpc>
                        <a:spcBef>
                          <a:spcPts val="0"/>
                        </a:spcBef>
                        <a:spcAft>
                          <a:spcPts val="0"/>
                        </a:spcAft>
                        <a:buNone/>
                      </a:pPr>
                      <a:r>
                        <a:t/>
                      </a:r>
                      <a:endParaRPr sz="1400" u="none" cap="none" strike="noStrike">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Stakeholders: UN Habitat Countries and Cities </a:t>
                      </a:r>
                      <a:endParaRPr/>
                    </a:p>
                  </a:txBody>
                  <a:tcPr marT="45725" marB="45725" marR="91450" marL="91450"/>
                </a:tc>
              </a:tr>
              <a:tr h="1796150">
                <a:tc>
                  <a:txBody>
                    <a:bodyPr/>
                    <a:lstStyle/>
                    <a:p>
                      <a:pPr indent="0" lvl="0" marL="0" marR="0" rtl="0" algn="l">
                        <a:lnSpc>
                          <a:spcPct val="100000"/>
                        </a:lnSpc>
                        <a:spcBef>
                          <a:spcPts val="0"/>
                        </a:spcBef>
                        <a:spcAft>
                          <a:spcPts val="0"/>
                        </a:spcAft>
                        <a:buNone/>
                      </a:pPr>
                      <a:r>
                        <a:rPr b="1" lang="en-AU" sz="1400" u="none" cap="none" strike="noStrike"/>
                        <a:t>2021 Highlights</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Review of the UNEP 6.6.1 monitoring methodology and Freshwater Ecosystems Explorer</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Analysis for 2 SDG pathways: production of global datasets (top down from UNEP) and development of national capacities (bottom up from Ramsar).</a:t>
                      </a:r>
                      <a:endParaRPr/>
                    </a:p>
                    <a:p>
                      <a:pPr indent="-174625" lvl="0" marL="174625" marR="0" rtl="0" algn="l">
                        <a:lnSpc>
                          <a:spcPct val="100000"/>
                        </a:lnSpc>
                        <a:spcBef>
                          <a:spcPts val="0"/>
                        </a:spcBef>
                        <a:spcAft>
                          <a:spcPts val="0"/>
                        </a:spcAft>
                        <a:buClr>
                          <a:srgbClr val="000000"/>
                        </a:buClr>
                        <a:buSzPts val="1400"/>
                        <a:buChar char="•"/>
                      </a:pPr>
                      <a:r>
                        <a:rPr b="1" lang="en-AU">
                          <a:latin typeface="Helvetica Neue"/>
                          <a:ea typeface="Helvetica Neue"/>
                          <a:cs typeface="Helvetica Neue"/>
                          <a:sym typeface="Helvetica Neue"/>
                        </a:rPr>
                        <a:t>More on Slides 26-27</a:t>
                      </a:r>
                      <a:endParaRPr b="1"/>
                    </a:p>
                  </a:txBody>
                  <a:tcPr marT="45725" marB="45725" marR="91450" marL="91450"/>
                </a:tc>
                <a:tc>
                  <a:txBody>
                    <a:bodyPr/>
                    <a:lstStyle/>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Contributed to the launch of the EO Toolkit for Sustainable Cities and Human Settlements, eotoolkit.unhabitat.org</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Summary inventory of EO data, tools, and use cases</a:t>
                      </a:r>
                      <a:endParaRPr/>
                    </a:p>
                    <a:p>
                      <a:pPr indent="-174625" lvl="0" marL="174625" rtl="0" algn="l">
                        <a:spcBef>
                          <a:spcPts val="0"/>
                        </a:spcBef>
                        <a:spcAft>
                          <a:spcPts val="0"/>
                        </a:spcAft>
                        <a:buClr>
                          <a:schemeClr val="dk1"/>
                        </a:buClr>
                        <a:buSzPts val="1400"/>
                        <a:buChar char="•"/>
                      </a:pPr>
                      <a:r>
                        <a:rPr b="1" lang="en-AU">
                          <a:latin typeface="Helvetica Neue"/>
                          <a:ea typeface="Helvetica Neue"/>
                          <a:cs typeface="Helvetica Neue"/>
                          <a:sym typeface="Helvetica Neue"/>
                        </a:rPr>
                        <a:t>More on Slides 28-29</a:t>
                      </a:r>
                      <a:endParaRPr/>
                    </a:p>
                  </a:txBody>
                  <a:tcPr marT="45725" marB="45725" marR="91450" marL="91450"/>
                </a:tc>
              </a:tr>
              <a:tr h="1091900">
                <a:tc>
                  <a:txBody>
                    <a:bodyPr/>
                    <a:lstStyle/>
                    <a:p>
                      <a:pPr indent="0" lvl="0" marL="0" marR="0" rtl="0" algn="l">
                        <a:lnSpc>
                          <a:spcPct val="100000"/>
                        </a:lnSpc>
                        <a:spcBef>
                          <a:spcPts val="0"/>
                        </a:spcBef>
                        <a:spcAft>
                          <a:spcPts val="0"/>
                        </a:spcAft>
                        <a:buNone/>
                      </a:pPr>
                      <a:r>
                        <a:rPr b="1" lang="en-AU" sz="1400" u="none" cap="none" strike="noStrike"/>
                        <a:t>Deliverables</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“Satellite data for SDG 6.6.1” Technical Report with outreach to custodian agencies (UNEP and Ramsar).</a:t>
                      </a:r>
                      <a:br>
                        <a:rPr lang="en-AU" sz="1400" u="none" cap="none" strike="noStrike">
                          <a:latin typeface="Helvetica Neue"/>
                          <a:ea typeface="Helvetica Neue"/>
                          <a:cs typeface="Helvetica Neue"/>
                          <a:sym typeface="Helvetica Neue"/>
                        </a:rPr>
                      </a:br>
                      <a:r>
                        <a:rPr b="1" lang="en-AU" sz="1400" u="none" cap="none" strike="noStrike">
                          <a:solidFill>
                            <a:schemeClr val="accent6"/>
                          </a:solidFill>
                          <a:latin typeface="Helvetica Neue"/>
                          <a:ea typeface="Helvetica Neue"/>
                          <a:cs typeface="Helvetica Neue"/>
                          <a:sym typeface="Helvetica Neue"/>
                        </a:rPr>
                        <a:t>In progress – To be finalised in 2022</a:t>
                      </a:r>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“Satellite data for SDG 11.3.1” Technical Report to be included in ‘EO Toolkit for Sustainable Cities and Human Settlements’ ‘Learn Path’ hosted by UN Habitat (eotoolkit.unhabitat.org) </a:t>
                      </a:r>
                      <a:endParaRPr/>
                    </a:p>
                    <a:p>
                      <a:pPr indent="0" lvl="0" marL="0" marR="0" rtl="0" algn="l">
                        <a:lnSpc>
                          <a:spcPct val="100000"/>
                        </a:lnSpc>
                        <a:spcBef>
                          <a:spcPts val="0"/>
                        </a:spcBef>
                        <a:spcAft>
                          <a:spcPts val="0"/>
                        </a:spcAft>
                        <a:buNone/>
                      </a:pPr>
                      <a:r>
                        <a:rPr b="1" lang="en-AU" sz="1400" u="none" cap="none" strike="noStrike">
                          <a:solidFill>
                            <a:schemeClr val="accent6"/>
                          </a:solidFill>
                          <a:latin typeface="Helvetica Neue"/>
                          <a:ea typeface="Helvetica Neue"/>
                          <a:cs typeface="Helvetica Neue"/>
                          <a:sym typeface="Helvetica Neue"/>
                        </a:rPr>
                        <a:t>In progress – To be finalised by end of 2021</a:t>
                      </a:r>
                      <a:endParaRPr/>
                    </a:p>
                  </a:txBody>
                  <a:tcPr marT="45725" marB="45725" marR="91450" marL="91450"/>
                </a:tc>
              </a:tr>
              <a:tr h="1293300">
                <a:tc>
                  <a:txBody>
                    <a:bodyPr/>
                    <a:lstStyle/>
                    <a:p>
                      <a:pPr indent="0" lvl="0" marL="0" marR="0" rtl="0" algn="l">
                        <a:lnSpc>
                          <a:spcPct val="100000"/>
                        </a:lnSpc>
                        <a:spcBef>
                          <a:spcPts val="0"/>
                        </a:spcBef>
                        <a:spcAft>
                          <a:spcPts val="0"/>
                        </a:spcAft>
                        <a:buNone/>
                      </a:pPr>
                      <a:r>
                        <a:rPr b="1" lang="en-AU" sz="1400" u="none" cap="none" strike="noStrike"/>
                        <a:t>Future &amp; aspirations</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Willing to continue its work in 2022 in collaboration with </a:t>
                      </a:r>
                      <a:r>
                        <a:rPr b="1" lang="en-AU" sz="1400" u="none" cap="none" strike="noStrike">
                          <a:latin typeface="Helvetica Neue"/>
                          <a:ea typeface="Helvetica Neue"/>
                          <a:cs typeface="Helvetica Neue"/>
                          <a:sym typeface="Helvetica Neue"/>
                        </a:rPr>
                        <a:t>LSI-VC experts </a:t>
                      </a:r>
                      <a:r>
                        <a:rPr lang="en-AU" sz="1400" u="none" cap="none" strike="noStrike">
                          <a:latin typeface="Helvetica Neue"/>
                          <a:ea typeface="Helvetica Neue"/>
                          <a:cs typeface="Helvetica Neue"/>
                          <a:sym typeface="Helvetica Neue"/>
                        </a:rPr>
                        <a:t>(e.g. in water leaving radiance ARDs) and others</a:t>
                      </a:r>
                      <a:endParaRPr/>
                    </a:p>
                  </a:txBody>
                  <a:tcPr marT="45725" marB="45725" marR="91450" marL="91450"/>
                </a:tc>
                <a:tc>
                  <a:txBody>
                    <a:bodyPr/>
                    <a:lstStyle/>
                    <a:p>
                      <a:pPr indent="0" lvl="0" marL="0" marR="0" rtl="0" algn="l">
                        <a:lnSpc>
                          <a:spcPct val="115000"/>
                        </a:lnSpc>
                        <a:spcBef>
                          <a:spcPts val="0"/>
                        </a:spcBef>
                        <a:spcAft>
                          <a:spcPts val="0"/>
                        </a:spcAft>
                        <a:buClr>
                          <a:schemeClr val="dk1"/>
                        </a:buClr>
                        <a:buSzPts val="1100"/>
                        <a:buFont typeface="Arial"/>
                        <a:buNone/>
                      </a:pPr>
                      <a:r>
                        <a:rPr b="0" i="0" lang="en-AU" sz="1400" u="none" cap="none" strike="noStrike">
                          <a:solidFill>
                            <a:schemeClr val="dk1"/>
                          </a:solidFill>
                          <a:latin typeface="Helvetica Neue"/>
                          <a:ea typeface="Helvetica Neue"/>
                          <a:cs typeface="Helvetica Neue"/>
                          <a:sym typeface="Helvetica Neue"/>
                        </a:rPr>
                        <a:t>More collaborations with </a:t>
                      </a:r>
                      <a:r>
                        <a:rPr b="1" i="0" lang="en-AU" sz="1400" u="none" cap="none" strike="noStrike">
                          <a:solidFill>
                            <a:schemeClr val="dk1"/>
                          </a:solidFill>
                          <a:latin typeface="Helvetica Neue"/>
                          <a:ea typeface="Helvetica Neue"/>
                          <a:cs typeface="Helvetica Neue"/>
                          <a:sym typeface="Helvetica Neue"/>
                        </a:rPr>
                        <a:t>Esri </a:t>
                      </a:r>
                      <a:r>
                        <a:rPr b="0" i="0" lang="en-AU" sz="1400" u="none" cap="none" strike="noStrike">
                          <a:solidFill>
                            <a:schemeClr val="dk1"/>
                          </a:solidFill>
                          <a:latin typeface="Helvetica Neue"/>
                          <a:ea typeface="Helvetica Neue"/>
                          <a:cs typeface="Helvetica Neue"/>
                          <a:sym typeface="Helvetica Neue"/>
                        </a:rPr>
                        <a:t>and</a:t>
                      </a:r>
                      <a:r>
                        <a:rPr b="1" i="0" lang="en-AU" sz="1400" u="none" cap="none" strike="noStrike">
                          <a:solidFill>
                            <a:schemeClr val="dk1"/>
                          </a:solidFill>
                          <a:latin typeface="Helvetica Neue"/>
                          <a:ea typeface="Helvetica Neue"/>
                          <a:cs typeface="Helvetica Neue"/>
                          <a:sym typeface="Helvetica Neue"/>
                        </a:rPr>
                        <a:t> UN Habitat </a:t>
                      </a:r>
                      <a:r>
                        <a:rPr b="0" i="0" lang="en-AU" sz="1400" u="none" cap="none" strike="noStrike">
                          <a:solidFill>
                            <a:schemeClr val="dk1"/>
                          </a:solidFill>
                          <a:latin typeface="Helvetica Neue"/>
                          <a:ea typeface="Helvetica Neue"/>
                          <a:cs typeface="Helvetica Neue"/>
                          <a:sym typeface="Helvetica Neue"/>
                        </a:rPr>
                        <a:t>to develop 11.3.1 Learn Path (Toolkit);</a:t>
                      </a:r>
                      <a:endParaRPr/>
                    </a:p>
                    <a:p>
                      <a:pPr indent="0" lvl="0" marL="0" marR="0" rtl="0" algn="l">
                        <a:lnSpc>
                          <a:spcPct val="115000"/>
                        </a:lnSpc>
                        <a:spcBef>
                          <a:spcPts val="0"/>
                        </a:spcBef>
                        <a:spcAft>
                          <a:spcPts val="0"/>
                        </a:spcAft>
                        <a:buClr>
                          <a:schemeClr val="dk1"/>
                        </a:buClr>
                        <a:buSzPts val="1100"/>
                        <a:buFont typeface="Arial"/>
                        <a:buNone/>
                      </a:pPr>
                      <a:r>
                        <a:rPr b="1" i="0" lang="en-AU" sz="1400" u="none" cap="none" strike="noStrike">
                          <a:solidFill>
                            <a:schemeClr val="dk1"/>
                          </a:solidFill>
                          <a:latin typeface="Helvetica Neue"/>
                          <a:ea typeface="Helvetica Neue"/>
                          <a:cs typeface="Helvetica Neue"/>
                          <a:sym typeface="Helvetica Neue"/>
                        </a:rPr>
                        <a:t>WGCapD</a:t>
                      </a:r>
                      <a:r>
                        <a:rPr b="0" i="0" lang="en-AU" sz="1400" u="none" cap="none" strike="noStrike">
                          <a:solidFill>
                            <a:schemeClr val="dk1"/>
                          </a:solidFill>
                          <a:latin typeface="Helvetica Neue"/>
                          <a:ea typeface="Helvetica Neue"/>
                          <a:cs typeface="Helvetica Neue"/>
                          <a:sym typeface="Helvetica Neue"/>
                        </a:rPr>
                        <a:t> in multi-part Toolkit training;</a:t>
                      </a:r>
                      <a:endParaRPr/>
                    </a:p>
                    <a:p>
                      <a:pPr indent="0" lvl="0" marL="0" marR="0" rtl="0" algn="l">
                        <a:lnSpc>
                          <a:spcPct val="115000"/>
                        </a:lnSpc>
                        <a:spcBef>
                          <a:spcPts val="0"/>
                        </a:spcBef>
                        <a:spcAft>
                          <a:spcPts val="0"/>
                        </a:spcAft>
                        <a:buClr>
                          <a:schemeClr val="dk1"/>
                        </a:buClr>
                        <a:buSzPts val="1100"/>
                        <a:buFont typeface="Arial"/>
                        <a:buNone/>
                      </a:pPr>
                      <a:r>
                        <a:rPr b="1" i="0" lang="en-AU" sz="1400" u="none" cap="none" strike="noStrike">
                          <a:solidFill>
                            <a:schemeClr val="dk1"/>
                          </a:solidFill>
                          <a:latin typeface="Helvetica Neue"/>
                          <a:ea typeface="Helvetica Neue"/>
                          <a:cs typeface="Helvetica Neue"/>
                          <a:sym typeface="Helvetica Neue"/>
                        </a:rPr>
                        <a:t>LSI-VC</a:t>
                      </a:r>
                      <a:r>
                        <a:rPr b="0" i="0" lang="en-AU" sz="1400" u="none" cap="none" strike="noStrike">
                          <a:solidFill>
                            <a:schemeClr val="dk1"/>
                          </a:solidFill>
                          <a:latin typeface="Helvetica Neue"/>
                          <a:ea typeface="Helvetica Neue"/>
                          <a:cs typeface="Helvetica Neue"/>
                          <a:sym typeface="Helvetica Neue"/>
                        </a:rPr>
                        <a:t> (e.g., development of new CARD4L data pipelines like VIIRS Nightlights, Landsat-Sentinel Harmonized dataset)</a:t>
                      </a:r>
                      <a:endParaRPr sz="1400" u="none" cap="none" strike="noStrike">
                        <a:latin typeface="Helvetica Neue"/>
                        <a:ea typeface="Helvetica Neue"/>
                        <a:cs typeface="Helvetica Neue"/>
                        <a:sym typeface="Helvetica Neue"/>
                      </a:endParaRPr>
                    </a:p>
                  </a:txBody>
                  <a:tcPr marT="45725" marB="45725" marR="91450" marL="91450"/>
                </a:tc>
              </a:tr>
            </a:tbl>
          </a:graphicData>
        </a:graphic>
      </p:graphicFrame>
      <p:pic>
        <p:nvPicPr>
          <p:cNvPr descr="Goal 6 | Department of Economic and Social Affairs" id="99" name="Google Shape;99;p42"/>
          <p:cNvPicPr preferRelativeResize="0"/>
          <p:nvPr/>
        </p:nvPicPr>
        <p:blipFill rotWithShape="1">
          <a:blip r:embed="rId3">
            <a:alphaModFix/>
          </a:blip>
          <a:srcRect b="0" l="0" r="0" t="0"/>
          <a:stretch/>
        </p:blipFill>
        <p:spPr>
          <a:xfrm>
            <a:off x="3488872" y="1149610"/>
            <a:ext cx="446344" cy="427247"/>
          </a:xfrm>
          <a:prstGeom prst="rect">
            <a:avLst/>
          </a:prstGeom>
          <a:noFill/>
          <a:ln>
            <a:noFill/>
          </a:ln>
        </p:spPr>
      </p:pic>
      <p:pic>
        <p:nvPicPr>
          <p:cNvPr descr="Goal 11 | Department of Economic and Social Affairs" id="100" name="Google Shape;100;p42"/>
          <p:cNvPicPr preferRelativeResize="0"/>
          <p:nvPr/>
        </p:nvPicPr>
        <p:blipFill rotWithShape="1">
          <a:blip r:embed="rId4">
            <a:alphaModFix/>
          </a:blip>
          <a:srcRect b="0" l="0" r="0" t="0"/>
          <a:stretch/>
        </p:blipFill>
        <p:spPr>
          <a:xfrm>
            <a:off x="6945086" y="1149609"/>
            <a:ext cx="446345" cy="427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3"/>
          <p:cNvSpPr/>
          <p:nvPr>
            <p:ph idx="12" type="sldNum"/>
          </p:nvPr>
        </p:nvSpPr>
        <p:spPr>
          <a:xfrm>
            <a:off x="8763000" y="6629400"/>
            <a:ext cx="304800" cy="187285"/>
          </a:xfrm>
          <a:prstGeom prst="roundRect">
            <a:avLst>
              <a:gd fmla="val 16667" name="adj"/>
            </a:avLst>
          </a:prstGeom>
          <a:solidFill>
            <a:schemeClr val="lt1">
              <a:alpha val="47843"/>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06" name="Google Shape;106;p43"/>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SDG Sub-teams summary</a:t>
            </a:r>
            <a:endParaRPr/>
          </a:p>
        </p:txBody>
      </p:sp>
      <p:graphicFrame>
        <p:nvGraphicFramePr>
          <p:cNvPr id="107" name="Google Shape;107;p43"/>
          <p:cNvGraphicFramePr/>
          <p:nvPr/>
        </p:nvGraphicFramePr>
        <p:xfrm>
          <a:off x="21773" y="990599"/>
          <a:ext cx="3000000" cy="3000000"/>
        </p:xfrm>
        <a:graphic>
          <a:graphicData uri="http://schemas.openxmlformats.org/drawingml/2006/table">
            <a:tbl>
              <a:tblPr bandRow="1" firstRow="1">
                <a:noFill/>
                <a:tableStyleId>{97DA5681-9E89-4D6E-BC91-0540CE93B1EB}</a:tableStyleId>
              </a:tblPr>
              <a:tblGrid>
                <a:gridCol w="1328050"/>
                <a:gridCol w="4245425"/>
                <a:gridCol w="3532425"/>
              </a:tblGrid>
              <a:tr h="511625">
                <a:tc>
                  <a:txBody>
                    <a:bodyPr/>
                    <a:lstStyle/>
                    <a:p>
                      <a:pPr indent="0" lvl="0" marL="0" marR="0" rtl="0" algn="l">
                        <a:lnSpc>
                          <a:spcPct val="100000"/>
                        </a:lnSpc>
                        <a:spcBef>
                          <a:spcPts val="0"/>
                        </a:spcBef>
                        <a:spcAft>
                          <a:spcPts val="0"/>
                        </a:spcAft>
                        <a:buNone/>
                      </a:pPr>
                      <a:r>
                        <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t>Marine Pollution (14.1.1) </a:t>
                      </a:r>
                      <a:endParaRPr/>
                    </a:p>
                    <a:p>
                      <a:pPr indent="0" lvl="0" marL="0" marR="0" rtl="0" algn="l">
                        <a:lnSpc>
                          <a:spcPct val="100000"/>
                        </a:lnSpc>
                        <a:spcBef>
                          <a:spcPts val="0"/>
                        </a:spcBef>
                        <a:spcAft>
                          <a:spcPts val="0"/>
                        </a:spcAft>
                        <a:buNone/>
                      </a:pPr>
                      <a:r>
                        <a:rPr lang="en-AU" sz="1400" u="none" cap="none" strike="noStrike"/>
                        <a:t>via COAST </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t>Land Degradation 15.3.1</a:t>
                      </a:r>
                      <a:endParaRPr sz="1400" u="none" cap="none" strike="noStrike">
                        <a:latin typeface="Helvetica Neue"/>
                        <a:ea typeface="Helvetica Neue"/>
                        <a:cs typeface="Helvetica Neue"/>
                        <a:sym typeface="Helvetica Neue"/>
                      </a:endParaRPr>
                    </a:p>
                  </a:txBody>
                  <a:tcPr marT="45725" marB="45725" marR="91450" marL="91450"/>
                </a:tc>
              </a:tr>
              <a:tr h="805550">
                <a:tc>
                  <a:txBody>
                    <a:bodyPr/>
                    <a:lstStyle/>
                    <a:p>
                      <a:pPr indent="0" lvl="0" marL="0" marR="0" rtl="0" algn="l">
                        <a:lnSpc>
                          <a:spcPct val="100000"/>
                        </a:lnSpc>
                        <a:spcBef>
                          <a:spcPts val="0"/>
                        </a:spcBef>
                        <a:spcAft>
                          <a:spcPts val="0"/>
                        </a:spcAft>
                        <a:buNone/>
                      </a:pPr>
                      <a:r>
                        <a:rPr b="1" lang="en-AU" sz="1400" u="none" cap="none" strike="noStrike"/>
                        <a:t>Team’s organisation</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Led by CEOS COAST team -&gt; GEO Blue Planet WG that collaborates with CEOS on space data needs for specific projects .</a:t>
                      </a:r>
                      <a:r>
                        <a:rPr b="1" lang="en-AU">
                          <a:latin typeface="Helvetica Neue"/>
                          <a:ea typeface="Helvetica Neue"/>
                          <a:cs typeface="Helvetica Neue"/>
                          <a:sym typeface="Helvetica Neue"/>
                        </a:rPr>
                        <a:t>(see slide 30)</a:t>
                      </a:r>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~10 members + GEO LDN experts</a:t>
                      </a:r>
                      <a:endParaRPr/>
                    </a:p>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Close collaboration with UNCCD</a:t>
                      </a:r>
                      <a:endParaRPr sz="1400" u="none" cap="none" strike="noStrike">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rPr b="1" lang="en-AU">
                          <a:latin typeface="Helvetica Neue"/>
                          <a:ea typeface="Helvetica Neue"/>
                          <a:cs typeface="Helvetica Neue"/>
                          <a:sym typeface="Helvetica Neue"/>
                        </a:rPr>
                        <a:t>(see slide 31)</a:t>
                      </a:r>
                      <a:endParaRPr>
                        <a:latin typeface="Helvetica Neue"/>
                        <a:ea typeface="Helvetica Neue"/>
                        <a:cs typeface="Helvetica Neue"/>
                        <a:sym typeface="Helvetica Neue"/>
                      </a:endParaRPr>
                    </a:p>
                  </a:txBody>
                  <a:tcPr marT="45725" marB="45725" marR="91450" marL="91450"/>
                </a:tc>
              </a:tr>
              <a:tr h="1209800">
                <a:tc>
                  <a:txBody>
                    <a:bodyPr/>
                    <a:lstStyle/>
                    <a:p>
                      <a:pPr indent="0" lvl="0" marL="0" marR="0" rtl="0" algn="l">
                        <a:lnSpc>
                          <a:spcPct val="100000"/>
                        </a:lnSpc>
                        <a:spcBef>
                          <a:spcPts val="0"/>
                        </a:spcBef>
                        <a:spcAft>
                          <a:spcPts val="0"/>
                        </a:spcAft>
                        <a:buNone/>
                      </a:pPr>
                      <a:r>
                        <a:rPr b="1" lang="en-AU" sz="1400" u="none" cap="none" strike="noStrike"/>
                        <a:t>2021 Highlights</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Satellite chlorophyll sub-indic data included in 2020 SDG report</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Working with regional UN Environment leads to bring together the national statistical offices, scientists and CEOS agencies to improve the utility of indicators and develop useful tools</a:t>
                      </a:r>
                      <a:endParaRPr/>
                    </a:p>
                  </a:txBody>
                  <a:tcPr marT="45725" marB="45725" marR="91450" marL="91450"/>
                </a:tc>
                <a:tc>
                  <a:txBody>
                    <a:bodyPr/>
                    <a:lstStyle/>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Decision trees and updating of Good Practice Guidance</a:t>
                      </a:r>
                      <a:endParaRPr/>
                    </a:p>
                    <a:p>
                      <a:pPr indent="-85725" lvl="0" marL="174625" marR="0" rtl="0" algn="l">
                        <a:lnSpc>
                          <a:spcPct val="100000"/>
                        </a:lnSpc>
                        <a:spcBef>
                          <a:spcPts val="0"/>
                        </a:spcBef>
                        <a:spcAft>
                          <a:spcPts val="0"/>
                        </a:spcAft>
                        <a:buClr>
                          <a:srgbClr val="000000"/>
                        </a:buClr>
                        <a:buSzPts val="1400"/>
                        <a:buFont typeface="Arial"/>
                        <a:buNone/>
                      </a:pPr>
                      <a:r>
                        <a:t/>
                      </a:r>
                      <a:endParaRPr sz="1400" u="none" cap="none" strike="noStrike">
                        <a:latin typeface="Helvetica Neue"/>
                        <a:ea typeface="Helvetica Neue"/>
                        <a:cs typeface="Helvetica Neue"/>
                        <a:sym typeface="Helvetica Neue"/>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Reference to ARD, CEOS</a:t>
                      </a:r>
                      <a:endParaRPr/>
                    </a:p>
                    <a:p>
                      <a:pPr indent="0" lvl="0" marL="0" marR="0" rtl="0" algn="l">
                        <a:lnSpc>
                          <a:spcPct val="100000"/>
                        </a:lnSpc>
                        <a:spcBef>
                          <a:spcPts val="0"/>
                        </a:spcBef>
                        <a:spcAft>
                          <a:spcPts val="0"/>
                        </a:spcAft>
                        <a:buNone/>
                      </a:pPr>
                      <a:r>
                        <a:t/>
                      </a:r>
                      <a:endParaRPr sz="1400" u="none" cap="none" strike="noStrike">
                        <a:latin typeface="Helvetica Neue"/>
                        <a:ea typeface="Helvetica Neue"/>
                        <a:cs typeface="Helvetica Neue"/>
                        <a:sym typeface="Helvetica Neue"/>
                      </a:endParaRPr>
                    </a:p>
                  </a:txBody>
                  <a:tcPr marT="45725" marB="45725" marR="91450" marL="91450"/>
                </a:tc>
              </a:tr>
              <a:tr h="798675">
                <a:tc>
                  <a:txBody>
                    <a:bodyPr/>
                    <a:lstStyle/>
                    <a:p>
                      <a:pPr indent="0" lvl="0" marL="0" marR="0" rtl="0" algn="l">
                        <a:lnSpc>
                          <a:spcPct val="100000"/>
                        </a:lnSpc>
                        <a:spcBef>
                          <a:spcPts val="0"/>
                        </a:spcBef>
                        <a:spcAft>
                          <a:spcPts val="0"/>
                        </a:spcAft>
                        <a:buNone/>
                      </a:pPr>
                      <a:r>
                        <a:rPr b="1" lang="en-AU">
                          <a:latin typeface="Helvetica Neue"/>
                          <a:ea typeface="Helvetica Neue"/>
                          <a:cs typeface="Helvetica Neue"/>
                          <a:sym typeface="Helvetica Neue"/>
                        </a:rPr>
                        <a:t>Deliverables</a:t>
                      </a:r>
                      <a:endParaRPr b="1">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AU">
                          <a:latin typeface="Helvetica Neue"/>
                          <a:ea typeface="Helvetica Neue"/>
                          <a:cs typeface="Helvetica Neue"/>
                          <a:sym typeface="Helvetica Neue"/>
                        </a:rPr>
                        <a:t>Satellite data requirements for 14.1.1 (marine pollution)</a:t>
                      </a:r>
                      <a:endParaRPr>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b="1" lang="en-AU">
                          <a:solidFill>
                            <a:schemeClr val="accent6"/>
                          </a:solidFill>
                          <a:latin typeface="Helvetica Neue"/>
                          <a:ea typeface="Helvetica Neue"/>
                          <a:cs typeface="Helvetica Neue"/>
                          <a:sym typeface="Helvetica Neue"/>
                        </a:rPr>
                        <a:t>Status to be clarified (updates)</a:t>
                      </a:r>
                      <a:endParaRPr>
                        <a:latin typeface="Helvetica Neue"/>
                        <a:ea typeface="Helvetica Neue"/>
                        <a:cs typeface="Helvetica Neue"/>
                        <a:sym typeface="Helvetica Neue"/>
                      </a:endParaRPr>
                    </a:p>
                    <a:p>
                      <a:pPr indent="0" lvl="0" marL="0" rtl="0" algn="l">
                        <a:spcBef>
                          <a:spcPts val="0"/>
                        </a:spcBef>
                        <a:spcAft>
                          <a:spcPts val="0"/>
                        </a:spcAft>
                        <a:buClr>
                          <a:schemeClr val="dk1"/>
                        </a:buClr>
                        <a:buFont typeface="Arial"/>
                        <a:buNone/>
                      </a:pPr>
                      <a:r>
                        <a:t/>
                      </a:r>
                      <a:endParaRPr b="1">
                        <a:latin typeface="Helvetica Neue"/>
                        <a:ea typeface="Helvetica Neue"/>
                        <a:cs typeface="Helvetica Neue"/>
                        <a:sym typeface="Helvetica Neue"/>
                      </a:endParaRPr>
                    </a:p>
                  </a:txBody>
                  <a:tcPr marT="45725" marB="45725" marR="91450" marL="91450"/>
                </a:tc>
                <a:tc>
                  <a:txBody>
                    <a:bodyPr/>
                    <a:lstStyle/>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Satellite data requirements for 15.3.1 </a:t>
                      </a:r>
                      <a:endParaRPr/>
                    </a:p>
                    <a:p>
                      <a:pPr indent="0" lvl="0" marL="0" marR="0" rtl="0" algn="l">
                        <a:lnSpc>
                          <a:spcPct val="100000"/>
                        </a:lnSpc>
                        <a:spcBef>
                          <a:spcPts val="0"/>
                        </a:spcBef>
                        <a:spcAft>
                          <a:spcPts val="0"/>
                        </a:spcAft>
                        <a:buNone/>
                      </a:pPr>
                      <a:r>
                        <a:rPr b="1" lang="en-AU">
                          <a:solidFill>
                            <a:schemeClr val="accent6"/>
                          </a:solidFill>
                          <a:latin typeface="Helvetica Neue"/>
                          <a:ea typeface="Helvetica Neue"/>
                          <a:cs typeface="Helvetica Neue"/>
                          <a:sym typeface="Helvetica Neue"/>
                        </a:rPr>
                        <a:t>In progress – to be completed in 2022</a:t>
                      </a:r>
                      <a:endParaRPr/>
                    </a:p>
                    <a:p>
                      <a:pPr indent="0" lvl="0" marL="0" marR="0" rtl="0" algn="l">
                        <a:lnSpc>
                          <a:spcPct val="100000"/>
                        </a:lnSpc>
                        <a:spcBef>
                          <a:spcPts val="0"/>
                        </a:spcBef>
                        <a:spcAft>
                          <a:spcPts val="0"/>
                        </a:spcAft>
                        <a:buNone/>
                      </a:pPr>
                      <a:r>
                        <a:rPr lang="en-AU" sz="1400" u="none" cap="none" strike="noStrike">
                          <a:latin typeface="Helvetica Neue"/>
                          <a:ea typeface="Helvetica Neue"/>
                          <a:cs typeface="Helvetica Neue"/>
                          <a:sym typeface="Helvetica Neue"/>
                        </a:rPr>
                        <a:t>+ Revised GPG for 15.3.1 due for release imminently (Updated dataset recommendations Data quality decision trees for Indicator and sub-indicators)</a:t>
                      </a:r>
                      <a:endParaRPr/>
                    </a:p>
                  </a:txBody>
                  <a:tcPr marT="45725" marB="45725" marR="91450" marL="91450"/>
                </a:tc>
              </a:tr>
              <a:tr h="759825">
                <a:tc>
                  <a:txBody>
                    <a:bodyPr/>
                    <a:lstStyle/>
                    <a:p>
                      <a:pPr indent="0" lvl="0" marL="0" marR="0" rtl="0" algn="l">
                        <a:lnSpc>
                          <a:spcPct val="100000"/>
                        </a:lnSpc>
                        <a:spcBef>
                          <a:spcPts val="0"/>
                        </a:spcBef>
                        <a:spcAft>
                          <a:spcPts val="0"/>
                        </a:spcAft>
                        <a:buNone/>
                      </a:pPr>
                      <a:r>
                        <a:rPr b="1" lang="en-AU" sz="1400" u="none" cap="none" strike="noStrike"/>
                        <a:t>Future &amp; aspirations</a:t>
                      </a:r>
                      <a:endParaRPr b="1" sz="1400" u="none" cap="none" strike="noStrike">
                        <a:latin typeface="Helvetica Neue"/>
                        <a:ea typeface="Helvetica Neue"/>
                        <a:cs typeface="Helvetica Neue"/>
                        <a:sym typeface="Helvetica Neue"/>
                      </a:endParaRPr>
                    </a:p>
                  </a:txBody>
                  <a:tcPr marT="45725" marB="45725" marR="91450" marL="91450"/>
                </a:tc>
                <a:tc>
                  <a:txBody>
                    <a:bodyPr/>
                    <a:lstStyle/>
                    <a:p>
                      <a:pPr indent="-174625" lvl="0" marL="174625" marR="0" rtl="0" algn="l">
                        <a:lnSpc>
                          <a:spcPct val="100000"/>
                        </a:lnSpc>
                        <a:spcBef>
                          <a:spcPts val="0"/>
                        </a:spcBef>
                        <a:spcAft>
                          <a:spcPts val="0"/>
                        </a:spcAft>
                        <a:buClr>
                          <a:schemeClr val="dk1"/>
                        </a:buClr>
                        <a:buSzPts val="1400"/>
                        <a:buFont typeface="Arial"/>
                        <a:buChar char="•"/>
                      </a:pPr>
                      <a:r>
                        <a:rPr b="0" i="0" lang="en-AU" sz="1400" u="none" cap="none" strike="noStrike">
                          <a:solidFill>
                            <a:schemeClr val="dk1"/>
                          </a:solidFill>
                          <a:latin typeface="Helvetica Neue"/>
                          <a:ea typeface="Helvetica Neue"/>
                          <a:cs typeface="Helvetica Neue"/>
                          <a:sym typeface="Helvetica Neue"/>
                        </a:rPr>
                        <a:t>GEO Blue Planet &amp; AquaWatch Initiatives will continue to work with CEOS on pilots;</a:t>
                      </a:r>
                      <a:endParaRPr/>
                    </a:p>
                    <a:p>
                      <a:pPr indent="-174625" lvl="0" marL="174625" marR="0" rtl="0" algn="l">
                        <a:lnSpc>
                          <a:spcPct val="100000"/>
                        </a:lnSpc>
                        <a:spcBef>
                          <a:spcPts val="0"/>
                        </a:spcBef>
                        <a:spcAft>
                          <a:spcPts val="0"/>
                        </a:spcAft>
                        <a:buClr>
                          <a:schemeClr val="dk1"/>
                        </a:buClr>
                        <a:buSzPts val="1400"/>
                        <a:buFont typeface="Arial"/>
                        <a:buChar char="•"/>
                      </a:pPr>
                      <a:r>
                        <a:rPr b="0" i="0" lang="en-AU" sz="1400" u="none" cap="none" strike="noStrike">
                          <a:solidFill>
                            <a:schemeClr val="dk1"/>
                          </a:solidFill>
                          <a:latin typeface="Helvetica Neue"/>
                          <a:ea typeface="Helvetica Neue"/>
                          <a:cs typeface="Helvetica Neue"/>
                          <a:sym typeface="Helvetica Neue"/>
                        </a:rPr>
                        <a:t>More merged/gap-free coastal ocean colour products (chlorophyll-a et al.) at highest possible spatial resolutions; </a:t>
                      </a:r>
                      <a:endParaRPr/>
                    </a:p>
                    <a:p>
                      <a:pPr indent="-174625" lvl="0" marL="174625" marR="0" rtl="0" algn="l">
                        <a:lnSpc>
                          <a:spcPct val="100000"/>
                        </a:lnSpc>
                        <a:spcBef>
                          <a:spcPts val="0"/>
                        </a:spcBef>
                        <a:spcAft>
                          <a:spcPts val="0"/>
                        </a:spcAft>
                        <a:buClr>
                          <a:schemeClr val="dk1"/>
                        </a:buClr>
                        <a:buSzPts val="1400"/>
                        <a:buFont typeface="Arial"/>
                        <a:buChar char="•"/>
                      </a:pPr>
                      <a:r>
                        <a:rPr b="0" i="0" lang="en-AU" sz="1400" u="none" cap="none" strike="noStrike">
                          <a:solidFill>
                            <a:schemeClr val="dk1"/>
                          </a:solidFill>
                          <a:latin typeface="Helvetica Neue"/>
                          <a:ea typeface="Helvetica Neue"/>
                          <a:cs typeface="Helvetica Neue"/>
                          <a:sym typeface="Helvetica Neue"/>
                        </a:rPr>
                        <a:t>CEOS-COAST &amp; Blue Planet/AquaWatch to pursue AI/ML approaches</a:t>
                      </a:r>
                      <a:endParaRPr sz="1400" u="none" cap="none" strike="noStrike">
                        <a:latin typeface="Helvetica Neue"/>
                        <a:ea typeface="Helvetica Neue"/>
                        <a:cs typeface="Helvetica Neue"/>
                        <a:sym typeface="Helvetica Neue"/>
                      </a:endParaRPr>
                    </a:p>
                  </a:txBody>
                  <a:tcPr marT="45725" marB="45725" marR="91450" marL="91450"/>
                </a:tc>
                <a:tc>
                  <a:txBody>
                    <a:bodyPr/>
                    <a:lstStyle/>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Reviewing data needs after SDG reporting period</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Data collated by UNCCD</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Connecting GEO LDN activities to CEOS</a:t>
                      </a:r>
                      <a:endParaRPr/>
                    </a:p>
                    <a:p>
                      <a:pPr indent="-174625" lvl="0" marL="174625" marR="0" rtl="0" algn="l">
                        <a:lnSpc>
                          <a:spcPct val="100000"/>
                        </a:lnSpc>
                        <a:spcBef>
                          <a:spcPts val="0"/>
                        </a:spcBef>
                        <a:spcAft>
                          <a:spcPts val="0"/>
                        </a:spcAft>
                        <a:buClr>
                          <a:srgbClr val="000000"/>
                        </a:buClr>
                        <a:buSzPts val="1400"/>
                        <a:buFont typeface="Arial"/>
                        <a:buChar char="•"/>
                      </a:pPr>
                      <a:r>
                        <a:rPr lang="en-AU" sz="1400" u="none" cap="none" strike="noStrike">
                          <a:latin typeface="Helvetica Neue"/>
                          <a:ea typeface="Helvetica Neue"/>
                          <a:cs typeface="Helvetica Neue"/>
                          <a:sym typeface="Helvetica Neue"/>
                        </a:rPr>
                        <a:t>Potential elevation of GEO LDN</a:t>
                      </a:r>
                      <a:endParaRPr/>
                    </a:p>
                    <a:p>
                      <a:pPr indent="0" lvl="0" marL="0" marR="0" rtl="0" algn="l">
                        <a:lnSpc>
                          <a:spcPct val="100000"/>
                        </a:lnSpc>
                        <a:spcBef>
                          <a:spcPts val="0"/>
                        </a:spcBef>
                        <a:spcAft>
                          <a:spcPts val="0"/>
                        </a:spcAft>
                        <a:buNone/>
                      </a:pPr>
                      <a:r>
                        <a:t/>
                      </a:r>
                      <a:endParaRPr sz="1400" u="none" cap="none" strike="noStrike">
                        <a:latin typeface="Helvetica Neue"/>
                        <a:ea typeface="Helvetica Neue"/>
                        <a:cs typeface="Helvetica Neue"/>
                        <a:sym typeface="Helvetica Neue"/>
                      </a:endParaRPr>
                    </a:p>
                  </a:txBody>
                  <a:tcPr marT="45725" marB="45725" marR="91450" marL="91450"/>
                </a:tc>
              </a:tr>
            </a:tbl>
          </a:graphicData>
        </a:graphic>
      </p:graphicFrame>
      <p:pic>
        <p:nvPicPr>
          <p:cNvPr descr="Goal 14 | Department of Economic and Social Affairs" id="108" name="Google Shape;108;p43"/>
          <p:cNvPicPr preferRelativeResize="0"/>
          <p:nvPr/>
        </p:nvPicPr>
        <p:blipFill rotWithShape="1">
          <a:blip r:embed="rId3">
            <a:alphaModFix/>
          </a:blip>
          <a:srcRect b="0" l="0" r="0" t="0"/>
          <a:stretch/>
        </p:blipFill>
        <p:spPr>
          <a:xfrm>
            <a:off x="3869268" y="985458"/>
            <a:ext cx="468692" cy="468692"/>
          </a:xfrm>
          <a:prstGeom prst="rect">
            <a:avLst/>
          </a:prstGeom>
          <a:noFill/>
          <a:ln>
            <a:noFill/>
          </a:ln>
        </p:spPr>
      </p:pic>
      <p:pic>
        <p:nvPicPr>
          <p:cNvPr descr="SDG 15 Life on land | Open Development Mekong" id="109" name="Google Shape;109;p43"/>
          <p:cNvPicPr preferRelativeResize="0"/>
          <p:nvPr/>
        </p:nvPicPr>
        <p:blipFill rotWithShape="1">
          <a:blip r:embed="rId4">
            <a:alphaModFix/>
          </a:blip>
          <a:srcRect b="0" l="0" r="0" t="0"/>
          <a:stretch/>
        </p:blipFill>
        <p:spPr>
          <a:xfrm>
            <a:off x="7951109" y="985458"/>
            <a:ext cx="468691" cy="4686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Kerblat, Flora (S&amp;A, Waite Campus)</dc:creator>
</cp:coreProperties>
</file>