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6858000" cx="9144000"/>
  <p:notesSz cx="6858000" cy="9144000"/>
  <p:embeddedFontLst>
    <p:embeddedFont>
      <p:font typeface="Montserrat Medium"/>
      <p:regular r:id="rId19"/>
      <p:bold r:id="rId20"/>
      <p:italic r:id="rId21"/>
      <p:boldItalic r:id="rId22"/>
    </p:embeddedFont>
    <p:embeddedFont>
      <p:font typeface="Helvetica Neue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27" roundtripDataSignature="AMtx7mjTMjTqYSEO5acykS1EDz1R9iNh/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Medium-bold.fntdata"/><Relationship Id="rId22" Type="http://schemas.openxmlformats.org/officeDocument/2006/relationships/font" Target="fonts/MontserratMedium-boldItalic.fntdata"/><Relationship Id="rId21" Type="http://schemas.openxmlformats.org/officeDocument/2006/relationships/font" Target="fonts/MontserratMedium-italic.fntdata"/><Relationship Id="rId24" Type="http://schemas.openxmlformats.org/officeDocument/2006/relationships/font" Target="fonts/HelveticaNeue-bold.fntdata"/><Relationship Id="rId23" Type="http://schemas.openxmlformats.org/officeDocument/2006/relationships/font" Target="fonts/HelveticaNeue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HelveticaNeue-boldItalic.fntdata"/><Relationship Id="rId25" Type="http://schemas.openxmlformats.org/officeDocument/2006/relationships/font" Target="fonts/HelveticaNeue-italic.fntdata"/><Relationship Id="rId27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MontserratMedium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228600" lvl="6" marL="32004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228600" lvl="7" marL="36576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228600" lvl="8" marL="41148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" name="Google Shape;25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" name="Google Shape;35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1" name="Google Shape;81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82" name="Google Shape;82;p1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3" name="Google Shape;143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44" name="Google Shape;144;p1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6" name="Google Shape;216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17" name="Google Shape;217;p15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0" name="Google Shape;260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61" name="Google Shape;261;p16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5" name="Google Shape;305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06" name="Google Shape;306;p1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1"/>
          <p:cNvSpPr/>
          <p:nvPr>
            <p:ph idx="12" type="sldNum"/>
          </p:nvPr>
        </p:nvSpPr>
        <p:spPr>
          <a:xfrm>
            <a:off x="8763000" y="6629400"/>
            <a:ext cx="3048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7843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" name="Google Shape;10;p11"/>
          <p:cNvSpPr txBox="1"/>
          <p:nvPr>
            <p:ph idx="1" type="body"/>
          </p:nvPr>
        </p:nvSpPr>
        <p:spPr>
          <a:xfrm>
            <a:off x="457200" y="1600200"/>
            <a:ext cx="81534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▪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1"/>
          <p:cNvSpPr/>
          <p:nvPr/>
        </p:nvSpPr>
        <p:spPr>
          <a:xfrm>
            <a:off x="76200" y="6629400"/>
            <a:ext cx="2844800" cy="228600"/>
          </a:xfrm>
          <a:prstGeom prst="roundRect">
            <a:avLst>
              <a:gd fmla="val 16667" name="adj"/>
            </a:avLst>
          </a:prstGeom>
          <a:solidFill>
            <a:schemeClr val="lt1">
              <a:alpha val="47843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n-US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CEOS Workshop 2021, 14-16 September</a:t>
            </a:r>
            <a:endParaRPr b="0" i="1" sz="11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Google Shape;12;p11"/>
          <p:cNvSpPr txBox="1"/>
          <p:nvPr>
            <p:ph idx="2" type="body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o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▪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0"/>
          <p:cNvSpPr txBox="1"/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20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20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20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p20"/>
          <p:cNvSpPr txBox="1"/>
          <p:nvPr>
            <p:ph idx="12" type="sldNum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2"/>
          <p:cNvSpPr txBox="1"/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p12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12"/>
          <p:cNvSpPr txBox="1"/>
          <p:nvPr>
            <p:ph idx="12" type="sldNum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8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/>
          <p:nvPr>
            <p:ph idx="12" type="sldNum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15.png"/><Relationship Id="rId5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0.png"/><Relationship Id="rId4" Type="http://schemas.openxmlformats.org/officeDocument/2006/relationships/image" Target="../media/image57.png"/><Relationship Id="rId5" Type="http://schemas.openxmlformats.org/officeDocument/2006/relationships/image" Target="../media/image5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9.png"/><Relationship Id="rId4" Type="http://schemas.openxmlformats.org/officeDocument/2006/relationships/image" Target="../media/image53.png"/><Relationship Id="rId5" Type="http://schemas.openxmlformats.org/officeDocument/2006/relationships/image" Target="../media/image60.png"/><Relationship Id="rId6" Type="http://schemas.openxmlformats.org/officeDocument/2006/relationships/image" Target="../media/image64.png"/><Relationship Id="rId7" Type="http://schemas.openxmlformats.org/officeDocument/2006/relationships/image" Target="../media/image63.png"/><Relationship Id="rId8" Type="http://schemas.openxmlformats.org/officeDocument/2006/relationships/image" Target="../media/image6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4.png"/><Relationship Id="rId10" Type="http://schemas.openxmlformats.org/officeDocument/2006/relationships/image" Target="../media/image1.png"/><Relationship Id="rId13" Type="http://schemas.openxmlformats.org/officeDocument/2006/relationships/image" Target="../media/image16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Relationship Id="rId4" Type="http://schemas.openxmlformats.org/officeDocument/2006/relationships/image" Target="../media/image19.png"/><Relationship Id="rId9" Type="http://schemas.openxmlformats.org/officeDocument/2006/relationships/image" Target="../media/image6.png"/><Relationship Id="rId15" Type="http://schemas.openxmlformats.org/officeDocument/2006/relationships/image" Target="../media/image7.jpg"/><Relationship Id="rId14" Type="http://schemas.openxmlformats.org/officeDocument/2006/relationships/image" Target="../media/image9.png"/><Relationship Id="rId16" Type="http://schemas.openxmlformats.org/officeDocument/2006/relationships/image" Target="../media/image12.png"/><Relationship Id="rId5" Type="http://schemas.openxmlformats.org/officeDocument/2006/relationships/image" Target="../media/image2.png"/><Relationship Id="rId6" Type="http://schemas.openxmlformats.org/officeDocument/2006/relationships/image" Target="../media/image8.png"/><Relationship Id="rId7" Type="http://schemas.openxmlformats.org/officeDocument/2006/relationships/image" Target="../media/image3.png"/><Relationship Id="rId8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20" Type="http://schemas.openxmlformats.org/officeDocument/2006/relationships/image" Target="../media/image34.png"/><Relationship Id="rId22" Type="http://schemas.openxmlformats.org/officeDocument/2006/relationships/image" Target="../media/image37.png"/><Relationship Id="rId21" Type="http://schemas.openxmlformats.org/officeDocument/2006/relationships/image" Target="../media/image41.png"/><Relationship Id="rId24" Type="http://schemas.openxmlformats.org/officeDocument/2006/relationships/image" Target="../media/image48.png"/><Relationship Id="rId23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hyperlink" Target="https://docs.digitalearthafrica.org/en/latest/index.html" TargetMode="External"/><Relationship Id="rId26" Type="http://schemas.openxmlformats.org/officeDocument/2006/relationships/image" Target="../media/image38.png"/><Relationship Id="rId25" Type="http://schemas.openxmlformats.org/officeDocument/2006/relationships/image" Target="../media/image36.png"/><Relationship Id="rId27" Type="http://schemas.openxmlformats.org/officeDocument/2006/relationships/image" Target="../media/image40.png"/><Relationship Id="rId5" Type="http://schemas.openxmlformats.org/officeDocument/2006/relationships/image" Target="../media/image24.jpg"/><Relationship Id="rId6" Type="http://schemas.openxmlformats.org/officeDocument/2006/relationships/image" Target="../media/image22.png"/><Relationship Id="rId7" Type="http://schemas.openxmlformats.org/officeDocument/2006/relationships/image" Target="../media/image27.png"/><Relationship Id="rId8" Type="http://schemas.openxmlformats.org/officeDocument/2006/relationships/image" Target="../media/image26.png"/><Relationship Id="rId11" Type="http://schemas.openxmlformats.org/officeDocument/2006/relationships/hyperlink" Target="http://sandbox" TargetMode="External"/><Relationship Id="rId10" Type="http://schemas.openxmlformats.org/officeDocument/2006/relationships/image" Target="../media/image25.png"/><Relationship Id="rId13" Type="http://schemas.openxmlformats.org/officeDocument/2006/relationships/image" Target="../media/image30.png"/><Relationship Id="rId12" Type="http://schemas.openxmlformats.org/officeDocument/2006/relationships/hyperlink" Target="https://maps.digitalearth.africa/" TargetMode="External"/><Relationship Id="rId15" Type="http://schemas.openxmlformats.org/officeDocument/2006/relationships/image" Target="../media/image28.jpg"/><Relationship Id="rId14" Type="http://schemas.openxmlformats.org/officeDocument/2006/relationships/image" Target="../media/image32.jpg"/><Relationship Id="rId17" Type="http://schemas.openxmlformats.org/officeDocument/2006/relationships/image" Target="../media/image29.png"/><Relationship Id="rId16" Type="http://schemas.openxmlformats.org/officeDocument/2006/relationships/image" Target="../media/image31.png"/><Relationship Id="rId19" Type="http://schemas.openxmlformats.org/officeDocument/2006/relationships/image" Target="../media/image35.png"/><Relationship Id="rId18" Type="http://schemas.openxmlformats.org/officeDocument/2006/relationships/image" Target="../media/image33.png"/></Relationships>
</file>

<file path=ppt/slides/_rels/slide6.xml.rels><?xml version="1.0" encoding="UTF-8" standalone="yes"?><Relationships xmlns="http://schemas.openxmlformats.org/package/2006/relationships"><Relationship Id="rId20" Type="http://schemas.openxmlformats.org/officeDocument/2006/relationships/image" Target="../media/image31.png"/><Relationship Id="rId22" Type="http://schemas.openxmlformats.org/officeDocument/2006/relationships/image" Target="../media/image43.png"/><Relationship Id="rId21" Type="http://schemas.openxmlformats.org/officeDocument/2006/relationships/image" Target="../media/image44.png"/><Relationship Id="rId24" Type="http://schemas.openxmlformats.org/officeDocument/2006/relationships/image" Target="../media/image29.png"/><Relationship Id="rId23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hyperlink" Target="https://docs.digitalearthafrica.org/en/latest/index.html" TargetMode="External"/><Relationship Id="rId26" Type="http://schemas.openxmlformats.org/officeDocument/2006/relationships/image" Target="../media/image35.png"/><Relationship Id="rId25" Type="http://schemas.openxmlformats.org/officeDocument/2006/relationships/image" Target="../media/image33.png"/><Relationship Id="rId28" Type="http://schemas.openxmlformats.org/officeDocument/2006/relationships/image" Target="../media/image34.png"/><Relationship Id="rId27" Type="http://schemas.openxmlformats.org/officeDocument/2006/relationships/image" Target="../media/image36.png"/><Relationship Id="rId5" Type="http://schemas.openxmlformats.org/officeDocument/2006/relationships/image" Target="../media/image24.jpg"/><Relationship Id="rId6" Type="http://schemas.openxmlformats.org/officeDocument/2006/relationships/image" Target="../media/image22.png"/><Relationship Id="rId7" Type="http://schemas.openxmlformats.org/officeDocument/2006/relationships/image" Target="../media/image27.png"/><Relationship Id="rId8" Type="http://schemas.openxmlformats.org/officeDocument/2006/relationships/image" Target="../media/image26.png"/><Relationship Id="rId11" Type="http://schemas.openxmlformats.org/officeDocument/2006/relationships/hyperlink" Target="https://www.usgs.gov/core-science-systems/nli/landsat/landsat-collection-2-level-2-science-products" TargetMode="External"/><Relationship Id="rId10" Type="http://schemas.openxmlformats.org/officeDocument/2006/relationships/image" Target="../media/image25.png"/><Relationship Id="rId13" Type="http://schemas.openxmlformats.org/officeDocument/2006/relationships/hyperlink" Target="https://maps.digitalearth.africa/" TargetMode="External"/><Relationship Id="rId12" Type="http://schemas.openxmlformats.org/officeDocument/2006/relationships/hyperlink" Target="http://sandbox" TargetMode="External"/><Relationship Id="rId15" Type="http://schemas.openxmlformats.org/officeDocument/2006/relationships/image" Target="../media/image39.png"/><Relationship Id="rId14" Type="http://schemas.openxmlformats.org/officeDocument/2006/relationships/image" Target="../media/image30.png"/><Relationship Id="rId17" Type="http://schemas.openxmlformats.org/officeDocument/2006/relationships/image" Target="../media/image45.png"/><Relationship Id="rId16" Type="http://schemas.openxmlformats.org/officeDocument/2006/relationships/image" Target="../media/image42.png"/><Relationship Id="rId19" Type="http://schemas.openxmlformats.org/officeDocument/2006/relationships/image" Target="../media/image28.jpg"/><Relationship Id="rId18" Type="http://schemas.openxmlformats.org/officeDocument/2006/relationships/image" Target="../media/image3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5" Type="http://schemas.openxmlformats.org/officeDocument/2006/relationships/image" Target="../media/image24.jpg"/><Relationship Id="rId6" Type="http://schemas.openxmlformats.org/officeDocument/2006/relationships/image" Target="../media/image22.png"/><Relationship Id="rId7" Type="http://schemas.openxmlformats.org/officeDocument/2006/relationships/image" Target="../media/image27.png"/><Relationship Id="rId8" Type="http://schemas.openxmlformats.org/officeDocument/2006/relationships/hyperlink" Target="https://docs.digitalearthafrica.org/en/latest/index.html" TargetMode="External"/><Relationship Id="rId11" Type="http://schemas.openxmlformats.org/officeDocument/2006/relationships/hyperlink" Target="https://maps.digitalearth.africa/" TargetMode="External"/><Relationship Id="rId10" Type="http://schemas.openxmlformats.org/officeDocument/2006/relationships/hyperlink" Target="http://sandbox" TargetMode="External"/><Relationship Id="rId13" Type="http://schemas.openxmlformats.org/officeDocument/2006/relationships/image" Target="../media/image34.png"/><Relationship Id="rId12" Type="http://schemas.openxmlformats.org/officeDocument/2006/relationships/image" Target="../media/image30.png"/><Relationship Id="rId15" Type="http://schemas.openxmlformats.org/officeDocument/2006/relationships/image" Target="../media/image46.png"/><Relationship Id="rId14" Type="http://schemas.openxmlformats.org/officeDocument/2006/relationships/image" Target="../media/image36.png"/><Relationship Id="rId17" Type="http://schemas.openxmlformats.org/officeDocument/2006/relationships/image" Target="../media/image56.png"/><Relationship Id="rId16" Type="http://schemas.openxmlformats.org/officeDocument/2006/relationships/image" Target="../media/image5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hyperlink" Target="https://docs.digitalearthafrica.org/en/latest/index.html" TargetMode="External"/><Relationship Id="rId5" Type="http://schemas.openxmlformats.org/officeDocument/2006/relationships/image" Target="../media/image24.jpg"/><Relationship Id="rId6" Type="http://schemas.openxmlformats.org/officeDocument/2006/relationships/image" Target="../media/image22.png"/><Relationship Id="rId7" Type="http://schemas.openxmlformats.org/officeDocument/2006/relationships/image" Target="../media/image27.png"/><Relationship Id="rId8" Type="http://schemas.openxmlformats.org/officeDocument/2006/relationships/image" Target="../media/image26.png"/><Relationship Id="rId11" Type="http://schemas.openxmlformats.org/officeDocument/2006/relationships/hyperlink" Target="http://sandbox" TargetMode="External"/><Relationship Id="rId10" Type="http://schemas.openxmlformats.org/officeDocument/2006/relationships/image" Target="../media/image25.png"/><Relationship Id="rId13" Type="http://schemas.openxmlformats.org/officeDocument/2006/relationships/image" Target="../media/image30.png"/><Relationship Id="rId12" Type="http://schemas.openxmlformats.org/officeDocument/2006/relationships/hyperlink" Target="https://maps.digitalearth.africa/" TargetMode="External"/><Relationship Id="rId15" Type="http://schemas.openxmlformats.org/officeDocument/2006/relationships/image" Target="../media/image47.png"/><Relationship Id="rId14" Type="http://schemas.openxmlformats.org/officeDocument/2006/relationships/image" Target="../media/image34.png"/><Relationship Id="rId17" Type="http://schemas.openxmlformats.org/officeDocument/2006/relationships/image" Target="../media/image62.png"/><Relationship Id="rId16" Type="http://schemas.openxmlformats.org/officeDocument/2006/relationships/image" Target="../media/image4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hyperlink" Target="https://docs.digitalearthafrica.org/en/latest/index.html" TargetMode="External"/><Relationship Id="rId5" Type="http://schemas.openxmlformats.org/officeDocument/2006/relationships/image" Target="../media/image24.jpg"/><Relationship Id="rId6" Type="http://schemas.openxmlformats.org/officeDocument/2006/relationships/image" Target="../media/image22.png"/><Relationship Id="rId7" Type="http://schemas.openxmlformats.org/officeDocument/2006/relationships/image" Target="../media/image27.png"/><Relationship Id="rId8" Type="http://schemas.openxmlformats.org/officeDocument/2006/relationships/image" Target="../media/image26.png"/><Relationship Id="rId11" Type="http://schemas.openxmlformats.org/officeDocument/2006/relationships/hyperlink" Target="http://sandbox" TargetMode="External"/><Relationship Id="rId10" Type="http://schemas.openxmlformats.org/officeDocument/2006/relationships/image" Target="../media/image25.png"/><Relationship Id="rId13" Type="http://schemas.openxmlformats.org/officeDocument/2006/relationships/image" Target="../media/image30.png"/><Relationship Id="rId12" Type="http://schemas.openxmlformats.org/officeDocument/2006/relationships/hyperlink" Target="https://maps.digitalearth.africa/" TargetMode="External"/><Relationship Id="rId15" Type="http://schemas.openxmlformats.org/officeDocument/2006/relationships/image" Target="../media/image52.png"/><Relationship Id="rId14" Type="http://schemas.openxmlformats.org/officeDocument/2006/relationships/image" Target="../media/image34.png"/><Relationship Id="rId16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"/>
          <p:cNvSpPr txBox="1"/>
          <p:nvPr>
            <p:ph type="title"/>
          </p:nvPr>
        </p:nvSpPr>
        <p:spPr>
          <a:xfrm>
            <a:off x="622789" y="2514600"/>
            <a:ext cx="7803581" cy="9931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CEOS Impact of CEOS on Open Science – Case Study : Digital Earth Africa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1"/>
          <p:cNvSpPr/>
          <p:nvPr/>
        </p:nvSpPr>
        <p:spPr>
          <a:xfrm>
            <a:off x="622789" y="3747625"/>
            <a:ext cx="4810858" cy="25415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Adam Lewis (GA) on behalf of Digital Earth Africa Establishment Team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2021 CEOS Technical Workshop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Agenda Item 1.</a:t>
            </a:r>
            <a:r>
              <a:rPr lang="en-US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14th – 16th September 2020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Google Shape;2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2789" y="1217405"/>
            <a:ext cx="2507906" cy="99313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1"/>
          <p:cNvSpPr txBox="1"/>
          <p:nvPr/>
        </p:nvSpPr>
        <p:spPr>
          <a:xfrm>
            <a:off x="622789" y="2246634"/>
            <a:ext cx="2806211" cy="2101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en-US" sz="105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Committee on Earth Observation Satellites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" name="Google Shape;31;p1"/>
          <p:cNvPicPr preferRelativeResize="0"/>
          <p:nvPr/>
        </p:nvPicPr>
        <p:blipFill rotWithShape="1">
          <a:blip r:embed="rId4">
            <a:alphaModFix amt="85000"/>
          </a:blip>
          <a:srcRect b="18382" l="5527" r="5321" t="15822"/>
          <a:stretch/>
        </p:blipFill>
        <p:spPr>
          <a:xfrm>
            <a:off x="3928055" y="145724"/>
            <a:ext cx="5032997" cy="1876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24579" y="220539"/>
            <a:ext cx="1192585" cy="45472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6"/>
          <p:cNvSpPr/>
          <p:nvPr>
            <p:ph idx="12" type="sldNum"/>
          </p:nvPr>
        </p:nvSpPr>
        <p:spPr>
          <a:xfrm>
            <a:off x="8763000" y="6629400"/>
            <a:ext cx="3048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7843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1" name="Google Shape;351;p6"/>
          <p:cNvSpPr txBox="1"/>
          <p:nvPr>
            <p:ph idx="1" type="body"/>
          </p:nvPr>
        </p:nvSpPr>
        <p:spPr>
          <a:xfrm>
            <a:off x="299675" y="1600200"/>
            <a:ext cx="40803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0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1600"/>
              <a:t>Continental products with full resolution:</a:t>
            </a:r>
            <a:endParaRPr/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lang="en-US" sz="1600"/>
              <a:t>Surface Water (1983-present, per image and annual summaries) (30m)</a:t>
            </a:r>
            <a:endParaRPr/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lang="en-US" sz="1600"/>
              <a:t>Annual and semi-annual Geomedians (Sentinel-2) (10m)</a:t>
            </a:r>
            <a:endParaRPr/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lang="en-US" sz="1600"/>
              <a:t>Cropped land (10m)</a:t>
            </a:r>
            <a:endParaRPr/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lang="en-US" sz="1600"/>
              <a:t>Fractional Cover (all Landsat) (30m)</a:t>
            </a:r>
            <a:endParaRPr/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lang="en-US" sz="1600"/>
              <a:t>NDVI Anomaly </a:t>
            </a:r>
            <a:endParaRPr/>
          </a:p>
          <a:p>
            <a:pPr indent="0" lvl="0" marL="10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1600"/>
              <a:t>Widespread opportunities:</a:t>
            </a:r>
            <a:endParaRPr/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lang="en-US" sz="1600"/>
              <a:t>1000+ users of a sandbox environment</a:t>
            </a:r>
            <a:endParaRPr/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lang="en-US" sz="1600"/>
              <a:t>‘000s of users of the map environment</a:t>
            </a:r>
            <a:endParaRPr/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lang="en-US" sz="1600"/>
              <a:t>Geoportal users</a:t>
            </a:r>
            <a:endParaRPr/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lang="en-US" sz="1600"/>
              <a:t>Direct data access</a:t>
            </a:r>
            <a:endParaRPr/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lang="en-US" sz="1600"/>
              <a:t>Government, private sector, NGOs, regional institutes, academia</a:t>
            </a:r>
            <a:endParaRPr/>
          </a:p>
        </p:txBody>
      </p:sp>
      <p:sp>
        <p:nvSpPr>
          <p:cNvPr id="352" name="Google Shape;352;p6"/>
          <p:cNvSpPr txBox="1"/>
          <p:nvPr>
            <p:ph idx="2" type="body"/>
          </p:nvPr>
        </p:nvSpPr>
        <p:spPr>
          <a:xfrm>
            <a:off x="2057400" y="304800"/>
            <a:ext cx="5585178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en-US"/>
              <a:t>From PetaBytes to </a:t>
            </a:r>
            <a:br>
              <a:rPr b="1" lang="en-US"/>
            </a:br>
            <a:r>
              <a:rPr b="1" lang="en-US"/>
              <a:t>	Products &amp; Opportunities</a:t>
            </a:r>
            <a:endParaRPr b="1"/>
          </a:p>
        </p:txBody>
      </p:sp>
      <p:pic>
        <p:nvPicPr>
          <p:cNvPr id="353" name="Google Shape;35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49989" y="4976981"/>
            <a:ext cx="3666067" cy="1881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77774" y="1600200"/>
            <a:ext cx="1124877" cy="305814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6"/>
          <p:cNvSpPr txBox="1"/>
          <p:nvPr/>
        </p:nvSpPr>
        <p:spPr>
          <a:xfrm>
            <a:off x="7315200" y="4679950"/>
            <a:ext cx="1258678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Ghana : water turbidity due to mining. </a:t>
            </a:r>
            <a:br>
              <a:rPr b="0" i="0" lang="en-US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Geomedian, Sentinel-2 July-Dec 2021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6" name="Google Shape;356;p6"/>
          <p:cNvPicPr preferRelativeResize="0"/>
          <p:nvPr/>
        </p:nvPicPr>
        <p:blipFill rotWithShape="1">
          <a:blip r:embed="rId5">
            <a:alphaModFix/>
          </a:blip>
          <a:srcRect b="11083" l="18185" r="43650" t="17235"/>
          <a:stretch/>
        </p:blipFill>
        <p:spPr>
          <a:xfrm>
            <a:off x="4479469" y="1600200"/>
            <a:ext cx="2646467" cy="305814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6"/>
          <p:cNvSpPr txBox="1"/>
          <p:nvPr/>
        </p:nvSpPr>
        <p:spPr>
          <a:xfrm>
            <a:off x="4479469" y="4678675"/>
            <a:ext cx="1245854" cy="1692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Africa : Geomedian, Sentiunel-2 2020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8"/>
          <p:cNvSpPr/>
          <p:nvPr>
            <p:ph idx="12" type="sldNum"/>
          </p:nvPr>
        </p:nvSpPr>
        <p:spPr>
          <a:xfrm>
            <a:off x="8763000" y="6629400"/>
            <a:ext cx="3048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7843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3" name="Google Shape;363;p18"/>
          <p:cNvSpPr txBox="1"/>
          <p:nvPr>
            <p:ph idx="2" type="body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en-US"/>
              <a:t>From Products to People</a:t>
            </a:r>
            <a:endParaRPr/>
          </a:p>
        </p:txBody>
      </p:sp>
      <p:pic>
        <p:nvPicPr>
          <p:cNvPr descr="C:\Users\u21472\AppData\Local\Temp\SNAGHTML1eba076e.PNG" id="364" name="Google Shape;36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44756" y="1206714"/>
            <a:ext cx="3605593" cy="196541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365" name="Google Shape;365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1727" y="4851273"/>
            <a:ext cx="3434620" cy="196541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366" name="Google Shape;366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29777" y="3133893"/>
            <a:ext cx="3239244" cy="184024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C:\Users\u21472\AppData\Local\Temp\SNAGHTML1eb9ca17.PNG" id="367" name="Google Shape;367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08779" y="3096038"/>
            <a:ext cx="3288387" cy="184024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368" name="Google Shape;368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973275" y="4914755"/>
            <a:ext cx="3371912" cy="191579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C:\Users\u21472\AppData\Local\Temp\SNAGHTML1eba49b6.PNG" id="369" name="Google Shape;369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91728" y="1339622"/>
            <a:ext cx="3231272" cy="180608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9"/>
          <p:cNvSpPr/>
          <p:nvPr>
            <p:ph idx="12" type="sldNum"/>
          </p:nvPr>
        </p:nvSpPr>
        <p:spPr>
          <a:xfrm>
            <a:off x="8763000" y="6629400"/>
            <a:ext cx="3048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7843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5" name="Google Shape;375;p19"/>
          <p:cNvSpPr txBox="1"/>
          <p:nvPr>
            <p:ph idx="1" type="body"/>
          </p:nvPr>
        </p:nvSpPr>
        <p:spPr>
          <a:xfrm>
            <a:off x="457200" y="1600200"/>
            <a:ext cx="81534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76" name="Google Shape;376;p19"/>
          <p:cNvSpPr txBox="1"/>
          <p:nvPr>
            <p:ph idx="2" type="body"/>
          </p:nvPr>
        </p:nvSpPr>
        <p:spPr>
          <a:xfrm>
            <a:off x="2057400" y="304800"/>
            <a:ext cx="5510382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en-US"/>
              <a:t>Open science supports success</a:t>
            </a:r>
            <a:endParaRPr b="1"/>
          </a:p>
        </p:txBody>
      </p:sp>
      <p:pic>
        <p:nvPicPr>
          <p:cNvPr id="377" name="Google Shape;377;p19"/>
          <p:cNvPicPr preferRelativeResize="0"/>
          <p:nvPr/>
        </p:nvPicPr>
        <p:blipFill rotWithShape="1">
          <a:blip r:embed="rId3">
            <a:alphaModFix/>
          </a:blip>
          <a:srcRect b="4129" l="0" r="0" t="11968"/>
          <a:stretch/>
        </p:blipFill>
        <p:spPr>
          <a:xfrm>
            <a:off x="0" y="1309508"/>
            <a:ext cx="9144000" cy="5112063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19"/>
          <p:cNvSpPr txBox="1"/>
          <p:nvPr/>
        </p:nvSpPr>
        <p:spPr>
          <a:xfrm>
            <a:off x="6846582" y="4360286"/>
            <a:ext cx="721200" cy="31530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B45F06"/>
                </a:solidFill>
                <a:latin typeface="Arial"/>
                <a:ea typeface="Arial"/>
                <a:cs typeface="Arial"/>
                <a:sym typeface="Arial"/>
              </a:rPr>
              <a:t>&gt;125</a:t>
            </a:r>
            <a:endParaRPr b="1" i="0" sz="1800" u="none" cap="none" strike="noStrike">
              <a:solidFill>
                <a:srgbClr val="B45F0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19"/>
          <p:cNvSpPr txBox="1"/>
          <p:nvPr/>
        </p:nvSpPr>
        <p:spPr>
          <a:xfrm>
            <a:off x="5904089" y="4355810"/>
            <a:ext cx="788268" cy="34683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&gt;30</a:t>
            </a:r>
            <a:endParaRPr b="1" i="0" sz="1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19"/>
          <p:cNvSpPr txBox="1"/>
          <p:nvPr/>
        </p:nvSpPr>
        <p:spPr>
          <a:xfrm>
            <a:off x="7797209" y="4333232"/>
            <a:ext cx="721200" cy="34683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645AD"/>
                </a:solidFill>
                <a:latin typeface="Arial"/>
                <a:ea typeface="Arial"/>
                <a:cs typeface="Arial"/>
                <a:sym typeface="Arial"/>
              </a:rPr>
              <a:t>&gt;960</a:t>
            </a:r>
            <a:endParaRPr b="1" i="0" sz="1800" u="none" cap="none" strike="noStrike">
              <a:solidFill>
                <a:srgbClr val="0645A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8"/>
          <p:cNvSpPr/>
          <p:nvPr>
            <p:ph idx="12" type="sldNum"/>
          </p:nvPr>
        </p:nvSpPr>
        <p:spPr>
          <a:xfrm>
            <a:off x="8763000" y="6629400"/>
            <a:ext cx="3048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7843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6" name="Google Shape;386;p8"/>
          <p:cNvSpPr txBox="1"/>
          <p:nvPr>
            <p:ph idx="1" type="body"/>
          </p:nvPr>
        </p:nvSpPr>
        <p:spPr>
          <a:xfrm>
            <a:off x="457200" y="1600200"/>
            <a:ext cx="81534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87" name="Google Shape;387;p8"/>
          <p:cNvSpPr txBox="1"/>
          <p:nvPr>
            <p:ph idx="2" type="body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en-US"/>
              <a:t>With thanks to CEOS!</a:t>
            </a:r>
            <a:endParaRPr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"/>
          <p:cNvSpPr/>
          <p:nvPr>
            <p:ph idx="12" type="sldNum"/>
          </p:nvPr>
        </p:nvSpPr>
        <p:spPr>
          <a:xfrm>
            <a:off x="8763000" y="6629400"/>
            <a:ext cx="3048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7843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" name="Google Shape;38;p3"/>
          <p:cNvSpPr txBox="1"/>
          <p:nvPr>
            <p:ph idx="1" type="body"/>
          </p:nvPr>
        </p:nvSpPr>
        <p:spPr>
          <a:xfrm>
            <a:off x="457200" y="1295396"/>
            <a:ext cx="8153400" cy="52662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0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</a:pPr>
            <a:r>
              <a:rPr b="1" lang="en-US"/>
              <a:t>CEOS is a global leader in open science </a:t>
            </a:r>
            <a:endParaRPr/>
          </a:p>
          <a:p>
            <a:pPr indent="-355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lang="en-US"/>
              <a:t>Advanced space instruments gather systematic observations on a global scale. This sets the stage for equitable access to EO, for all countries</a:t>
            </a:r>
            <a:endParaRPr/>
          </a:p>
          <a:p>
            <a:pPr indent="-355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lang="en-US"/>
              <a:t>CEOS agencies are providing free and open data, removing barriers to access to large quantities of data across all sectors. Academia, (non/)government, and the private sector can cooperate freely!</a:t>
            </a:r>
            <a:endParaRPr/>
          </a:p>
          <a:p>
            <a:pPr indent="-355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lang="en-US"/>
              <a:t>The data are being processed, by CEOS agencies &amp; others, to be more analysis ready – consistent with CEOS’ ARD Specifications</a:t>
            </a:r>
            <a:endParaRPr/>
          </a:p>
          <a:p>
            <a:pPr indent="-355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lang="en-US"/>
              <a:t>CEOS working team initiatives (CARD4L, Future Data Architectures, Interoperability Spectrum, the ODC/CEOS Data Cube/African Regional Data Cube &amp; etc.) are </a:t>
            </a:r>
            <a:r>
              <a:rPr i="1" lang="en-US"/>
              <a:t>pathfinders to exploit EO data</a:t>
            </a:r>
            <a:endParaRPr/>
          </a:p>
          <a:p>
            <a:pPr indent="0" lvl="0" marL="10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</a:pPr>
            <a:r>
              <a:rPr b="1" lang="en-US"/>
              <a:t>Open science is exponentially increasing the reach of CEOS data, and by extension, the impacts that EO can have for society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9" name="Google Shape;39;p3"/>
          <p:cNvSpPr txBox="1"/>
          <p:nvPr>
            <p:ph idx="2" type="body"/>
          </p:nvPr>
        </p:nvSpPr>
        <p:spPr>
          <a:xfrm>
            <a:off x="2057399" y="304800"/>
            <a:ext cx="5370689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en-US"/>
              <a:t>CEOS Open Science</a:t>
            </a:r>
            <a:endParaRPr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/>
          <p:nvPr>
            <p:ph idx="12" type="sldNum"/>
          </p:nvPr>
        </p:nvSpPr>
        <p:spPr>
          <a:xfrm>
            <a:off x="8763000" y="6629400"/>
            <a:ext cx="3048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7843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" name="Google Shape;45;p4"/>
          <p:cNvSpPr txBox="1"/>
          <p:nvPr>
            <p:ph idx="2" type="body"/>
          </p:nvPr>
        </p:nvSpPr>
        <p:spPr>
          <a:xfrm>
            <a:off x="1650521" y="304800"/>
            <a:ext cx="6533071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en-US"/>
              <a:t>Africa, a continent in need of information</a:t>
            </a:r>
            <a:endParaRPr b="1"/>
          </a:p>
        </p:txBody>
      </p:sp>
      <p:grpSp>
        <p:nvGrpSpPr>
          <p:cNvPr id="46" name="Google Shape;46;p4"/>
          <p:cNvGrpSpPr/>
          <p:nvPr/>
        </p:nvGrpSpPr>
        <p:grpSpPr>
          <a:xfrm>
            <a:off x="457200" y="1478698"/>
            <a:ext cx="6012180" cy="2656271"/>
            <a:chOff x="990600" y="1543104"/>
            <a:chExt cx="10580767" cy="4370700"/>
          </a:xfrm>
        </p:grpSpPr>
        <p:sp>
          <p:nvSpPr>
            <p:cNvPr id="47" name="Google Shape;47;p4"/>
            <p:cNvSpPr/>
            <p:nvPr/>
          </p:nvSpPr>
          <p:spPr>
            <a:xfrm>
              <a:off x="990600" y="1949488"/>
              <a:ext cx="3064800" cy="3302400"/>
            </a:xfrm>
            <a:prstGeom prst="rect">
              <a:avLst/>
            </a:prstGeom>
            <a:solidFill>
              <a:schemeClr val="lt1"/>
            </a:solidFill>
            <a:ln cap="flat" cmpd="sng" w="22225">
              <a:solidFill>
                <a:schemeClr val="lt2"/>
              </a:solidFill>
              <a:prstDash val="dash"/>
              <a:round/>
              <a:headEnd len="sm" w="sm" type="none"/>
              <a:tailEnd len="sm" w="sm" type="none"/>
            </a:ln>
            <a:effectLst>
              <a:outerShdw blurRad="203200" sx="99000" rotWithShape="0" algn="tr" dir="6540000" dist="177800" sy="99000">
                <a:srgbClr val="000000">
                  <a:alpha val="21568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5082281" y="1949488"/>
              <a:ext cx="1472100" cy="3302400"/>
            </a:xfrm>
            <a:prstGeom prst="rect">
              <a:avLst/>
            </a:prstGeom>
            <a:solidFill>
              <a:schemeClr val="lt1"/>
            </a:solidFill>
            <a:ln cap="flat" cmpd="sng" w="22225">
              <a:solidFill>
                <a:schemeClr val="lt2"/>
              </a:solidFill>
              <a:prstDash val="dash"/>
              <a:round/>
              <a:headEnd len="sm" w="sm" type="none"/>
              <a:tailEnd len="sm" w="sm" type="none"/>
            </a:ln>
            <a:effectLst>
              <a:outerShdw blurRad="203200" sx="99000" rotWithShape="0" algn="tr" dir="6540000" dist="177800" sy="99000">
                <a:srgbClr val="000000">
                  <a:alpha val="21568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7488967" y="1543104"/>
              <a:ext cx="4082400" cy="4370700"/>
            </a:xfrm>
            <a:prstGeom prst="rect">
              <a:avLst/>
            </a:prstGeom>
            <a:solidFill>
              <a:schemeClr val="lt1"/>
            </a:solidFill>
            <a:ln cap="flat" cmpd="sng" w="22225">
              <a:solidFill>
                <a:schemeClr val="lt2"/>
              </a:solidFill>
              <a:prstDash val="dash"/>
              <a:round/>
              <a:headEnd len="sm" w="sm" type="none"/>
              <a:tailEnd len="sm" w="sm" type="none"/>
            </a:ln>
            <a:effectLst>
              <a:outerShdw blurRad="203200" sx="99000" rotWithShape="0" algn="tr" dir="6540000" dist="177800" sy="99000">
                <a:srgbClr val="000000">
                  <a:alpha val="21568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0" name="Google Shape;50;p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249400" y="2266435"/>
              <a:ext cx="2575974" cy="2879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logo&#10;&#10;Description automatically generated" id="51" name="Google Shape;51;p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115268" y="4110189"/>
              <a:ext cx="1421896" cy="815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338634" y="1595473"/>
              <a:ext cx="975700" cy="975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" name="Google Shape;53;p4"/>
            <p:cNvSpPr/>
            <p:nvPr/>
          </p:nvSpPr>
          <p:spPr>
            <a:xfrm>
              <a:off x="4433087" y="3225799"/>
              <a:ext cx="363600" cy="301200"/>
            </a:xfrm>
            <a:prstGeom prst="rightArrow">
              <a:avLst>
                <a:gd fmla="val 43103" name="adj1"/>
                <a:gd fmla="val 50000" name="adj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6839788" y="3225799"/>
              <a:ext cx="363600" cy="301200"/>
            </a:xfrm>
            <a:prstGeom prst="rightArrow">
              <a:avLst>
                <a:gd fmla="val 43103" name="adj1"/>
                <a:gd fmla="val 50000" name="adj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5" name="Google Shape;55;p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500254" y="2222937"/>
              <a:ext cx="672703" cy="8154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" name="Google Shape;56;p4"/>
            <p:cNvSpPr txBox="1"/>
            <p:nvPr/>
          </p:nvSpPr>
          <p:spPr>
            <a:xfrm>
              <a:off x="5051207" y="3201020"/>
              <a:ext cx="1570800" cy="26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US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POWERED BY: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7" name="Google Shape;57;p4"/>
            <p:cNvGrpSpPr/>
            <p:nvPr/>
          </p:nvGrpSpPr>
          <p:grpSpPr>
            <a:xfrm>
              <a:off x="7736917" y="1762051"/>
              <a:ext cx="3617416" cy="1779149"/>
              <a:chOff x="8046603" y="2396485"/>
              <a:chExt cx="4767914" cy="2344997"/>
            </a:xfrm>
          </p:grpSpPr>
          <p:pic>
            <p:nvPicPr>
              <p:cNvPr id="58" name="Google Shape;58;p4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8046603" y="2396485"/>
                <a:ext cx="1083170" cy="108317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" name="Google Shape;59;p4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9265169" y="2396485"/>
                <a:ext cx="1083170" cy="108317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0" name="Google Shape;60;p4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10498258" y="2396485"/>
                <a:ext cx="1083170" cy="108317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1" name="Google Shape;61;p4"/>
              <p:cNvPicPr preferRelativeResize="0"/>
              <p:nvPr/>
            </p:nvPicPr>
            <p:blipFill rotWithShape="1">
              <a:blip r:embed="rId10">
                <a:alphaModFix/>
              </a:blip>
              <a:srcRect b="0" l="0" r="0" t="0"/>
              <a:stretch/>
            </p:blipFill>
            <p:spPr>
              <a:xfrm>
                <a:off x="11731347" y="2396485"/>
                <a:ext cx="1083170" cy="108317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2" name="Google Shape;62;p4"/>
              <p:cNvPicPr preferRelativeResize="0"/>
              <p:nvPr/>
            </p:nvPicPr>
            <p:blipFill rotWithShape="1">
              <a:blip r:embed="rId11">
                <a:alphaModFix/>
              </a:blip>
              <a:srcRect b="0" l="0" r="84412" t="69651"/>
              <a:stretch/>
            </p:blipFill>
            <p:spPr>
              <a:xfrm>
                <a:off x="8588076" y="3640520"/>
                <a:ext cx="1114228" cy="11009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3" name="Google Shape;63;p4"/>
              <p:cNvPicPr preferRelativeResize="0"/>
              <p:nvPr/>
            </p:nvPicPr>
            <p:blipFill rotWithShape="1">
              <a:blip r:embed="rId12">
                <a:alphaModFix/>
              </a:blip>
              <a:srcRect b="0" l="0" r="0" t="0"/>
              <a:stretch/>
            </p:blipFill>
            <p:spPr>
              <a:xfrm>
                <a:off x="9831498" y="3649416"/>
                <a:ext cx="1083170" cy="108317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4" name="Google Shape;64;p4"/>
              <p:cNvPicPr preferRelativeResize="0"/>
              <p:nvPr/>
            </p:nvPicPr>
            <p:blipFill rotWithShape="1">
              <a:blip r:embed="rId13">
                <a:alphaModFix/>
              </a:blip>
              <a:srcRect b="0" l="0" r="0" t="0"/>
              <a:stretch/>
            </p:blipFill>
            <p:spPr>
              <a:xfrm>
                <a:off x="11064580" y="3649416"/>
                <a:ext cx="1083170" cy="108317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5" name="Google Shape;65;p4"/>
            <p:cNvSpPr/>
            <p:nvPr/>
          </p:nvSpPr>
          <p:spPr>
            <a:xfrm rot="5400000">
              <a:off x="5654875" y="3880749"/>
              <a:ext cx="363600" cy="301200"/>
            </a:xfrm>
            <a:prstGeom prst="rightArrow">
              <a:avLst>
                <a:gd fmla="val 43103" name="adj1"/>
                <a:gd fmla="val 50000" name="adj2"/>
              </a:avLst>
            </a:prstGeom>
            <a:solidFill>
              <a:srgbClr val="AEB2A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6" name="Google Shape;66;p4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8188667" y="3903065"/>
              <a:ext cx="2683000" cy="1693634"/>
            </a:xfrm>
            <a:prstGeom prst="rect">
              <a:avLst/>
            </a:prstGeom>
            <a:noFill/>
            <a:ln>
              <a:noFill/>
            </a:ln>
            <a:effectLst>
              <a:outerShdw blurRad="203200" sx="99000" rotWithShape="0" algn="tr" dir="6540000" dist="177800" sy="99000">
                <a:srgbClr val="000000">
                  <a:alpha val="21568"/>
                </a:srgbClr>
              </a:outerShdw>
            </a:effectLst>
          </p:spPr>
        </p:pic>
      </p:grpSp>
      <p:sp>
        <p:nvSpPr>
          <p:cNvPr id="67" name="Google Shape;67;p4"/>
          <p:cNvSpPr/>
          <p:nvPr/>
        </p:nvSpPr>
        <p:spPr>
          <a:xfrm>
            <a:off x="264534" y="4719482"/>
            <a:ext cx="3539240" cy="2093943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Vision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Provide a routine, reliable and operational service, using Earth observations to deliver decision-ready products enabling policy makers, scientists, the private sector and civil society to address social, environmental and economic changes on the continent and develop an ecosystem for innovation across sectors. 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" name="Google Shape;68;p4"/>
          <p:cNvPicPr preferRelativeResize="0"/>
          <p:nvPr/>
        </p:nvPicPr>
        <p:blipFill rotWithShape="1">
          <a:blip r:embed="rId15">
            <a:alphaModFix/>
          </a:blip>
          <a:srcRect b="13600" l="0" r="0" t="16400"/>
          <a:stretch/>
        </p:blipFill>
        <p:spPr>
          <a:xfrm>
            <a:off x="4376316" y="5122975"/>
            <a:ext cx="4156150" cy="1588848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4"/>
          <p:cNvSpPr/>
          <p:nvPr/>
        </p:nvSpPr>
        <p:spPr>
          <a:xfrm>
            <a:off x="4296270" y="4796506"/>
            <a:ext cx="3775286" cy="385093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Governance and Leadership: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" name="Google Shape;70;p4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 rot="-1">
            <a:off x="6899209" y="1478699"/>
            <a:ext cx="2016191" cy="265627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"/>
          <p:cNvSpPr/>
          <p:nvPr>
            <p:ph idx="12" type="sldNum"/>
          </p:nvPr>
        </p:nvSpPr>
        <p:spPr>
          <a:xfrm>
            <a:off x="8763000" y="6629400"/>
            <a:ext cx="3048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7843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6" name="Google Shape;76;p5"/>
          <p:cNvSpPr txBox="1"/>
          <p:nvPr>
            <p:ph idx="1" type="body"/>
          </p:nvPr>
        </p:nvSpPr>
        <p:spPr>
          <a:xfrm>
            <a:off x="457200" y="1600200"/>
            <a:ext cx="81534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lang="en-US"/>
              <a:t>We have established ‘pipe-lines’ of ARD to Africa</a:t>
            </a:r>
            <a:endParaRPr/>
          </a:p>
          <a:p>
            <a:pPr indent="-3556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o"/>
            </a:pPr>
            <a:r>
              <a:rPr lang="en-US"/>
              <a:t>2.7 Pb data</a:t>
            </a:r>
            <a:endParaRPr/>
          </a:p>
          <a:p>
            <a:pPr indent="-3556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o"/>
            </a:pPr>
            <a:r>
              <a:rPr lang="en-US"/>
              <a:t>Updated daily</a:t>
            </a:r>
            <a:endParaRPr/>
          </a:p>
          <a:p>
            <a:pPr indent="-3556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o"/>
            </a:pPr>
            <a:r>
              <a:rPr lang="en-US"/>
              <a:t>Latency depends on the data provider (from one to many days)</a:t>
            </a:r>
            <a:endParaRPr/>
          </a:p>
          <a:p>
            <a:pPr indent="-355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lang="en-US"/>
              <a:t>Aiming for CEOS ARD compliance </a:t>
            </a:r>
            <a:endParaRPr/>
          </a:p>
          <a:p>
            <a:pPr indent="-355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lang="en-US"/>
              <a:t>Contributors include USGS, EC/ESA, JAXA, Sinergise, Element-84, AWS, GA and all the people who help with the ARD specifications! </a:t>
            </a:r>
            <a:endParaRPr/>
          </a:p>
          <a:p>
            <a:pPr indent="-355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lang="en-US" sz="1800"/>
              <a:t>ARD processing should happen as close to the source as possible! 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None/>
            </a:pPr>
            <a:r>
              <a:t/>
            </a:r>
            <a:endParaRPr sz="1800"/>
          </a:p>
          <a:p>
            <a: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7" name="Google Shape;77;p5"/>
          <p:cNvSpPr txBox="1"/>
          <p:nvPr>
            <p:ph idx="2" type="body"/>
          </p:nvPr>
        </p:nvSpPr>
        <p:spPr>
          <a:xfrm>
            <a:off x="1723841" y="304800"/>
            <a:ext cx="6241212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en-US"/>
              <a:t>Analysis Ready Data pipelines for Africa</a:t>
            </a:r>
            <a:endParaRPr b="1"/>
          </a:p>
        </p:txBody>
      </p:sp>
      <p:pic>
        <p:nvPicPr>
          <p:cNvPr id="78" name="Google Shape;7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586419"/>
            <a:ext cx="9144000" cy="1975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5890711" y="860571"/>
            <a:ext cx="3253289" cy="5143501"/>
          </a:xfrm>
          <a:prstGeom prst="rect">
            <a:avLst/>
          </a:prstGeom>
          <a:solidFill>
            <a:srgbClr val="165C5B"/>
          </a:solidFill>
          <a:ln cap="flat" cmpd="sng" w="15875">
            <a:solidFill>
              <a:srgbClr val="165C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" name="Google Shape;8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2572" y="2383217"/>
            <a:ext cx="1599002" cy="15990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" name="Google Shape;86;p13"/>
          <p:cNvCxnSpPr/>
          <p:nvPr/>
        </p:nvCxnSpPr>
        <p:spPr>
          <a:xfrm>
            <a:off x="4427594" y="2364504"/>
            <a:ext cx="0" cy="321546"/>
          </a:xfrm>
          <a:prstGeom prst="straightConnector1">
            <a:avLst/>
          </a:prstGeom>
          <a:noFill/>
          <a:ln cap="flat" cmpd="sng" w="38100">
            <a:solidFill>
              <a:srgbClr val="165C5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87" name="Google Shape;87;p13"/>
          <p:cNvCxnSpPr/>
          <p:nvPr/>
        </p:nvCxnSpPr>
        <p:spPr>
          <a:xfrm flipH="1">
            <a:off x="2522101" y="3560646"/>
            <a:ext cx="812100" cy="201300"/>
          </a:xfrm>
          <a:prstGeom prst="bentConnector2">
            <a:avLst/>
          </a:prstGeom>
          <a:noFill/>
          <a:ln cap="flat" cmpd="sng" w="38100">
            <a:solidFill>
              <a:srgbClr val="165C5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88" name="Google Shape;88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31002" y="4836476"/>
            <a:ext cx="931349" cy="39099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/>
          <p:nvPr/>
        </p:nvSpPr>
        <p:spPr>
          <a:xfrm>
            <a:off x="3404528" y="1948127"/>
            <a:ext cx="2001240" cy="459267"/>
          </a:xfrm>
          <a:prstGeom prst="rect">
            <a:avLst/>
          </a:prstGeom>
          <a:solidFill>
            <a:srgbClr val="165C5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Google Shape;90;p13"/>
          <p:cNvPicPr preferRelativeResize="0"/>
          <p:nvPr/>
        </p:nvPicPr>
        <p:blipFill rotWithShape="1">
          <a:blip r:embed="rId5">
            <a:alphaModFix amt="20000"/>
          </a:blip>
          <a:srcRect b="0" l="0" r="-714" t="0"/>
          <a:stretch/>
        </p:blipFill>
        <p:spPr>
          <a:xfrm>
            <a:off x="3179742" y="1942993"/>
            <a:ext cx="2233970" cy="464402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"/>
          <p:cNvSpPr/>
          <p:nvPr/>
        </p:nvSpPr>
        <p:spPr>
          <a:xfrm>
            <a:off x="1985740" y="1945633"/>
            <a:ext cx="1752491" cy="461762"/>
          </a:xfrm>
          <a:prstGeom prst="homePlate">
            <a:avLst>
              <a:gd fmla="val 50000" name="adj"/>
            </a:avLst>
          </a:prstGeom>
          <a:solidFill>
            <a:srgbClr val="FF663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Space Agencies</a:t>
            </a:r>
            <a:endParaRPr/>
          </a:p>
        </p:txBody>
      </p:sp>
      <p:sp>
        <p:nvSpPr>
          <p:cNvPr id="92" name="Google Shape;92;p13"/>
          <p:cNvSpPr/>
          <p:nvPr/>
        </p:nvSpPr>
        <p:spPr>
          <a:xfrm>
            <a:off x="1455247" y="1875167"/>
            <a:ext cx="619983" cy="61998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93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5400000">
            <a:off x="412664" y="2278446"/>
            <a:ext cx="242933" cy="24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10549289">
            <a:off x="482726" y="3796185"/>
            <a:ext cx="226854" cy="226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3725442">
            <a:off x="2039284" y="3295935"/>
            <a:ext cx="304432" cy="304432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3"/>
          <p:cNvSpPr/>
          <p:nvPr/>
        </p:nvSpPr>
        <p:spPr>
          <a:xfrm>
            <a:off x="21315" y="5730815"/>
            <a:ext cx="2798127" cy="2579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7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Find out more technical detail in </a:t>
            </a:r>
            <a:r>
              <a:rPr b="0" i="0" lang="en-US" sz="675" u="sng" cap="none" strike="noStrike">
                <a:solidFill>
                  <a:srgbClr val="336699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Digital Earth Africa Docs​</a:t>
            </a:r>
            <a:endParaRPr b="0" i="0" sz="675" u="none" cap="none" strike="noStrike">
              <a:solidFill>
                <a:srgbClr val="3366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3"/>
          <p:cNvSpPr/>
          <p:nvPr/>
        </p:nvSpPr>
        <p:spPr>
          <a:xfrm rot="-8100000">
            <a:off x="280945" y="2133280"/>
            <a:ext cx="2082257" cy="2098875"/>
          </a:xfrm>
          <a:prstGeom prst="arc">
            <a:avLst>
              <a:gd fmla="val 306633" name="adj1"/>
              <a:gd fmla="val 2899991" name="adj2"/>
            </a:avLst>
          </a:prstGeom>
          <a:noFill/>
          <a:ln cap="rnd" cmpd="sng" w="22225">
            <a:solidFill>
              <a:srgbClr val="FF6633"/>
            </a:solidFill>
            <a:prstDash val="dot"/>
            <a:miter lim="800000"/>
            <a:headEnd len="sm" w="sm" type="none"/>
            <a:tailEnd len="med" w="med" type="stealth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/>
          </a:p>
        </p:txBody>
      </p:sp>
      <p:sp>
        <p:nvSpPr>
          <p:cNvPr id="98" name="Google Shape;98;p13"/>
          <p:cNvSpPr/>
          <p:nvPr/>
        </p:nvSpPr>
        <p:spPr>
          <a:xfrm rot="-8100000">
            <a:off x="385020" y="2257352"/>
            <a:ext cx="1866146" cy="1881039"/>
          </a:xfrm>
          <a:prstGeom prst="arc">
            <a:avLst>
              <a:gd fmla="val 16601817" name="adj1"/>
              <a:gd fmla="val 2914444" name="adj2"/>
            </a:avLst>
          </a:prstGeom>
          <a:noFill/>
          <a:ln cap="rnd" cmpd="sng" w="19050">
            <a:solidFill>
              <a:srgbClr val="336699"/>
            </a:solidFill>
            <a:prstDash val="dot"/>
            <a:round/>
            <a:headEnd len="sm" w="sm" type="none"/>
            <a:tailEnd len="med" w="med" type="stealth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3"/>
          <p:cNvSpPr/>
          <p:nvPr/>
        </p:nvSpPr>
        <p:spPr>
          <a:xfrm rot="-8100000">
            <a:off x="488965" y="2345641"/>
            <a:ext cx="1666215" cy="1674152"/>
          </a:xfrm>
          <a:prstGeom prst="arc">
            <a:avLst>
              <a:gd fmla="val 9554834" name="adj1"/>
              <a:gd fmla="val 0" name="adj2"/>
            </a:avLst>
          </a:prstGeom>
          <a:noFill/>
          <a:ln cap="flat" cmpd="sng" w="19050">
            <a:solidFill>
              <a:srgbClr val="FFCC32"/>
            </a:solidFill>
            <a:prstDash val="dot"/>
            <a:round/>
            <a:headEnd len="sm" w="sm" type="none"/>
            <a:tailEnd len="med" w="med" type="oval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3"/>
          <p:cNvSpPr txBox="1"/>
          <p:nvPr/>
        </p:nvSpPr>
        <p:spPr>
          <a:xfrm>
            <a:off x="3298358" y="2746207"/>
            <a:ext cx="2107408" cy="969496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en-US" sz="12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0" i="0" lang="en-US" sz="12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COGS/STAC </a:t>
            </a:r>
            <a:br>
              <a:rPr b="0" i="0" lang="en-US" sz="12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0" i="0" lang="en-US" sz="12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AWS S3 </a:t>
            </a:r>
            <a:br>
              <a:rPr b="0" i="0" lang="en-US" sz="12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0" i="0" lang="en-US" sz="12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Cape Town</a:t>
            </a:r>
            <a:br>
              <a:rPr b="0" i="0" lang="en-US" sz="12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b="0" i="0" sz="9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01" name="Google Shape;101;p1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5400000">
            <a:off x="1709573" y="2047916"/>
            <a:ext cx="476502" cy="266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898" y="4931147"/>
            <a:ext cx="1799095" cy="7552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" name="Google Shape;103;p13"/>
          <p:cNvCxnSpPr/>
          <p:nvPr/>
        </p:nvCxnSpPr>
        <p:spPr>
          <a:xfrm>
            <a:off x="2510093" y="4630491"/>
            <a:ext cx="299228" cy="1"/>
          </a:xfrm>
          <a:prstGeom prst="straightConnector1">
            <a:avLst/>
          </a:prstGeom>
          <a:noFill/>
          <a:ln cap="flat" cmpd="sng" w="38100">
            <a:solidFill>
              <a:srgbClr val="165C5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04" name="Google Shape;104;p13"/>
          <p:cNvCxnSpPr/>
          <p:nvPr/>
        </p:nvCxnSpPr>
        <p:spPr>
          <a:xfrm>
            <a:off x="2508677" y="5026262"/>
            <a:ext cx="284384" cy="0"/>
          </a:xfrm>
          <a:prstGeom prst="straightConnector1">
            <a:avLst/>
          </a:prstGeom>
          <a:noFill/>
          <a:ln cap="flat" cmpd="sng" w="38100">
            <a:solidFill>
              <a:srgbClr val="165C5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05" name="Google Shape;105;p13"/>
          <p:cNvCxnSpPr/>
          <p:nvPr/>
        </p:nvCxnSpPr>
        <p:spPr>
          <a:xfrm>
            <a:off x="2516732" y="5458987"/>
            <a:ext cx="285949" cy="0"/>
          </a:xfrm>
          <a:prstGeom prst="straightConnector1">
            <a:avLst/>
          </a:prstGeom>
          <a:noFill/>
          <a:ln cap="flat" cmpd="sng" w="38100">
            <a:solidFill>
              <a:srgbClr val="165C5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06" name="Google Shape;106;p13"/>
          <p:cNvSpPr txBox="1"/>
          <p:nvPr/>
        </p:nvSpPr>
        <p:spPr>
          <a:xfrm>
            <a:off x="3738624" y="4479959"/>
            <a:ext cx="900002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0" u="none" cap="none" strike="noStrike">
                <a:solidFill>
                  <a:srgbClr val="165C5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Explorer</a:t>
            </a:r>
            <a:endParaRPr/>
          </a:p>
        </p:txBody>
      </p:sp>
      <p:sp>
        <p:nvSpPr>
          <p:cNvPr id="107" name="Google Shape;107;p13"/>
          <p:cNvSpPr txBox="1"/>
          <p:nvPr/>
        </p:nvSpPr>
        <p:spPr>
          <a:xfrm>
            <a:off x="3745215" y="4858015"/>
            <a:ext cx="1611421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0" u="sng" cap="none" strike="noStrike">
                <a:solidFill>
                  <a:srgbClr val="165C5B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Jupyter Sandbox</a:t>
            </a:r>
            <a:endParaRPr b="0" i="0" sz="1050" u="none" cap="none" strike="noStrike">
              <a:solidFill>
                <a:srgbClr val="165C5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8" name="Google Shape;108;p13"/>
          <p:cNvSpPr txBox="1"/>
          <p:nvPr/>
        </p:nvSpPr>
        <p:spPr>
          <a:xfrm>
            <a:off x="3762350" y="5308540"/>
            <a:ext cx="519129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0" u="sng" cap="none" strike="noStrike">
                <a:solidFill>
                  <a:srgbClr val="165C5B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Map</a:t>
            </a:r>
            <a:endParaRPr b="0" i="0" sz="1050" u="none" cap="none" strike="noStrike">
              <a:solidFill>
                <a:srgbClr val="165C5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09" name="Google Shape;109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31002" y="5261196"/>
            <a:ext cx="931349" cy="3909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" name="Google Shape;110;p13"/>
          <p:cNvCxnSpPr/>
          <p:nvPr/>
        </p:nvCxnSpPr>
        <p:spPr>
          <a:xfrm>
            <a:off x="5532121" y="5216419"/>
            <a:ext cx="262682" cy="0"/>
          </a:xfrm>
          <a:prstGeom prst="straightConnector1">
            <a:avLst/>
          </a:prstGeom>
          <a:noFill/>
          <a:ln cap="flat" cmpd="sng" w="38100">
            <a:solidFill>
              <a:srgbClr val="165C5B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111" name="Google Shape;111;p1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539004" y="2897305"/>
            <a:ext cx="644216" cy="6442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" name="Google Shape;112;p13"/>
          <p:cNvCxnSpPr/>
          <p:nvPr/>
        </p:nvCxnSpPr>
        <p:spPr>
          <a:xfrm flipH="1">
            <a:off x="4281436" y="4996514"/>
            <a:ext cx="1075200" cy="439800"/>
          </a:xfrm>
          <a:prstGeom prst="bentConnector3">
            <a:avLst>
              <a:gd fmla="val -15946" name="adj1"/>
            </a:avLst>
          </a:prstGeom>
          <a:noFill/>
          <a:ln cap="flat" cmpd="sng" w="38100">
            <a:solidFill>
              <a:srgbClr val="165C5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3" name="Google Shape;113;p13"/>
          <p:cNvSpPr/>
          <p:nvPr/>
        </p:nvSpPr>
        <p:spPr>
          <a:xfrm>
            <a:off x="6048088" y="1894799"/>
            <a:ext cx="2954838" cy="2077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7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Studying the Tanzanian Coastline with GeoMAD, 2019, RGB</a:t>
            </a:r>
            <a:endParaRPr b="0" i="0" sz="7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p1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120222" y="2179025"/>
            <a:ext cx="1271226" cy="846138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3"/>
          <p:cNvSpPr/>
          <p:nvPr/>
        </p:nvSpPr>
        <p:spPr>
          <a:xfrm>
            <a:off x="6052245" y="3069378"/>
            <a:ext cx="3195563" cy="2077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7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Monitoring crops in Egypt 2001-2020, Landsat, RGB</a:t>
            </a:r>
            <a:endParaRPr b="0" i="0" sz="7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6" name="Google Shape;116;p13"/>
          <p:cNvGrpSpPr/>
          <p:nvPr/>
        </p:nvGrpSpPr>
        <p:grpSpPr>
          <a:xfrm>
            <a:off x="7659940" y="2179025"/>
            <a:ext cx="1271226" cy="846138"/>
            <a:chOff x="10213253" y="1794450"/>
            <a:chExt cx="1694968" cy="1128184"/>
          </a:xfrm>
        </p:grpSpPr>
        <p:pic>
          <p:nvPicPr>
            <p:cNvPr descr="A picture containing text, receipt&#10;&#10;Description automatically generated" id="117" name="Google Shape;117;p13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10213253" y="1794450"/>
              <a:ext cx="1694968" cy="11281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13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11476221" y="1794450"/>
              <a:ext cx="432000" cy="432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9" name="Google Shape;119;p13"/>
            <p:cNvCxnSpPr/>
            <p:nvPr/>
          </p:nvCxnSpPr>
          <p:spPr>
            <a:xfrm rot="10800000">
              <a:off x="10216221" y="2898713"/>
              <a:ext cx="1692000" cy="0"/>
            </a:xfrm>
            <a:prstGeom prst="straightConnector1">
              <a:avLst/>
            </a:prstGeom>
            <a:noFill/>
            <a:ln cap="flat" cmpd="sng" w="38100">
              <a:solidFill>
                <a:srgbClr val="D1A23C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20" name="Google Shape;120;p13"/>
          <p:cNvSpPr/>
          <p:nvPr/>
        </p:nvSpPr>
        <p:spPr>
          <a:xfrm>
            <a:off x="6114500" y="4290177"/>
            <a:ext cx="2849640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7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Monitoring Mount Nyiragongo, 2018 Sentinel-2 RGB and 2021 Sentinel-1 </a:t>
            </a:r>
            <a:endParaRPr b="0" i="0" sz="7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Map&#10;&#10;Description automatically generated" id="121" name="Google Shape;121;p13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6136347" y="4696009"/>
            <a:ext cx="1255102" cy="868562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3"/>
          <p:cNvSpPr/>
          <p:nvPr/>
        </p:nvSpPr>
        <p:spPr>
          <a:xfrm>
            <a:off x="6054084" y="5611633"/>
            <a:ext cx="2849640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7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Measuring water extent on rangelands in Etosha National Park, Namibia 1992-2021, Landsat, False Colour</a:t>
            </a:r>
            <a:endParaRPr b="0" i="0" sz="7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3" name="Google Shape;123;p13"/>
          <p:cNvGrpSpPr/>
          <p:nvPr/>
        </p:nvGrpSpPr>
        <p:grpSpPr>
          <a:xfrm>
            <a:off x="7659940" y="4696010"/>
            <a:ext cx="1271226" cy="868562"/>
            <a:chOff x="10213253" y="5182514"/>
            <a:chExt cx="1694968" cy="1158083"/>
          </a:xfrm>
        </p:grpSpPr>
        <p:pic>
          <p:nvPicPr>
            <p:cNvPr id="124" name="Google Shape;124;p13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10213253" y="5182514"/>
              <a:ext cx="1692000" cy="11580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" name="Google Shape;125;p13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11473253" y="5182514"/>
              <a:ext cx="432000" cy="432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6" name="Google Shape;126;p13"/>
            <p:cNvCxnSpPr/>
            <p:nvPr/>
          </p:nvCxnSpPr>
          <p:spPr>
            <a:xfrm rot="10800000">
              <a:off x="10216221" y="6332793"/>
              <a:ext cx="1692000" cy="0"/>
            </a:xfrm>
            <a:prstGeom prst="straightConnector1">
              <a:avLst/>
            </a:prstGeom>
            <a:noFill/>
            <a:ln cap="flat" cmpd="sng" w="38100">
              <a:solidFill>
                <a:srgbClr val="4CAF5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127" name="Google Shape;127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31002" y="4422471"/>
            <a:ext cx="931349" cy="3909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" name="Google Shape;128;p13"/>
          <p:cNvCxnSpPr/>
          <p:nvPr/>
        </p:nvCxnSpPr>
        <p:spPr>
          <a:xfrm flipH="1">
            <a:off x="2519309" y="4389298"/>
            <a:ext cx="2831" cy="1080797"/>
          </a:xfrm>
          <a:prstGeom prst="straightConnector1">
            <a:avLst/>
          </a:prstGeom>
          <a:noFill/>
          <a:ln cap="flat" cmpd="sng" w="38100">
            <a:solidFill>
              <a:srgbClr val="165C5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Logo, company name&#10;&#10;Description automatically generated" id="129" name="Google Shape;129;p13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2107009" y="3820913"/>
            <a:ext cx="832067" cy="505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3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6120222" y="1014688"/>
            <a:ext cx="1271700" cy="850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3"/>
          <p:cNvPicPr preferRelativeResize="0"/>
          <p:nvPr/>
        </p:nvPicPr>
        <p:blipFill rotWithShape="1">
          <a:blip r:embed="rId22">
            <a:alphaModFix/>
          </a:blip>
          <a:srcRect b="0" l="0" r="0" t="16730"/>
          <a:stretch/>
        </p:blipFill>
        <p:spPr>
          <a:xfrm>
            <a:off x="7634619" y="1008854"/>
            <a:ext cx="1269106" cy="86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3"/>
          <p:cNvPicPr preferRelativeResize="0"/>
          <p:nvPr/>
        </p:nvPicPr>
        <p:blipFill rotWithShape="1">
          <a:blip r:embed="rId23">
            <a:alphaModFix/>
          </a:blip>
          <a:srcRect b="37839" l="34275" r="18057" t="0"/>
          <a:stretch/>
        </p:blipFill>
        <p:spPr>
          <a:xfrm>
            <a:off x="7662166" y="3359837"/>
            <a:ext cx="1274213" cy="856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3"/>
          <p:cNvPicPr preferRelativeResize="0"/>
          <p:nvPr/>
        </p:nvPicPr>
        <p:blipFill rotWithShape="1">
          <a:blip r:embed="rId24">
            <a:alphaModFix/>
          </a:blip>
          <a:srcRect b="7516" l="0" r="0" t="0"/>
          <a:stretch/>
        </p:blipFill>
        <p:spPr>
          <a:xfrm>
            <a:off x="6136347" y="3347188"/>
            <a:ext cx="1279531" cy="85676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3"/>
          <p:cNvSpPr txBox="1"/>
          <p:nvPr/>
        </p:nvSpPr>
        <p:spPr>
          <a:xfrm>
            <a:off x="3815917" y="1949930"/>
            <a:ext cx="1188969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Analysis Ready Data</a:t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text, watch&#10;&#10;Description automatically generated" id="135" name="Google Shape;135;p13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5005876" y="2022250"/>
            <a:ext cx="368294" cy="300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3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8572813" y="997610"/>
            <a:ext cx="339344" cy="3393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7" name="Google Shape;137;p13"/>
          <p:cNvCxnSpPr/>
          <p:nvPr/>
        </p:nvCxnSpPr>
        <p:spPr>
          <a:xfrm rot="10800000">
            <a:off x="7634724" y="1857002"/>
            <a:ext cx="1269000" cy="0"/>
          </a:xfrm>
          <a:prstGeom prst="straightConnector1">
            <a:avLst/>
          </a:prstGeom>
          <a:noFill/>
          <a:ln cap="flat" cmpd="sng" w="38100">
            <a:solidFill>
              <a:srgbClr val="0E7C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8" name="Google Shape;138;p13"/>
          <p:cNvCxnSpPr/>
          <p:nvPr/>
        </p:nvCxnSpPr>
        <p:spPr>
          <a:xfrm rot="10800000">
            <a:off x="7663015" y="4201149"/>
            <a:ext cx="1269000" cy="0"/>
          </a:xfrm>
          <a:prstGeom prst="straightConnector1">
            <a:avLst/>
          </a:prstGeom>
          <a:noFill/>
          <a:ln cap="flat" cmpd="sng" w="38100">
            <a:solidFill>
              <a:srgbClr val="48783D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39" name="Google Shape;139;p13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8609016" y="3348363"/>
            <a:ext cx="339888" cy="339888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3"/>
          <p:cNvSpPr txBox="1"/>
          <p:nvPr/>
        </p:nvSpPr>
        <p:spPr>
          <a:xfrm>
            <a:off x="1723841" y="304800"/>
            <a:ext cx="6241212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Analysis Ready Data pipelines for Africa</a:t>
            </a:r>
            <a:endParaRPr b="1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"/>
          <p:cNvSpPr/>
          <p:nvPr/>
        </p:nvSpPr>
        <p:spPr>
          <a:xfrm>
            <a:off x="5890711" y="860571"/>
            <a:ext cx="3253289" cy="5143501"/>
          </a:xfrm>
          <a:prstGeom prst="rect">
            <a:avLst/>
          </a:prstGeom>
          <a:solidFill>
            <a:srgbClr val="165C5B"/>
          </a:solidFill>
          <a:ln cap="flat" cmpd="sng" w="15875">
            <a:solidFill>
              <a:srgbClr val="165C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2572" y="2383217"/>
            <a:ext cx="1599002" cy="15990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8" name="Google Shape;148;p14"/>
          <p:cNvCxnSpPr/>
          <p:nvPr/>
        </p:nvCxnSpPr>
        <p:spPr>
          <a:xfrm>
            <a:off x="4427594" y="2364504"/>
            <a:ext cx="0" cy="321546"/>
          </a:xfrm>
          <a:prstGeom prst="straightConnector1">
            <a:avLst/>
          </a:prstGeom>
          <a:noFill/>
          <a:ln cap="flat" cmpd="sng" w="38100">
            <a:solidFill>
              <a:srgbClr val="165C5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49" name="Google Shape;149;p14"/>
          <p:cNvCxnSpPr/>
          <p:nvPr/>
        </p:nvCxnSpPr>
        <p:spPr>
          <a:xfrm flipH="1">
            <a:off x="2522101" y="3560646"/>
            <a:ext cx="812100" cy="201300"/>
          </a:xfrm>
          <a:prstGeom prst="bentConnector2">
            <a:avLst/>
          </a:prstGeom>
          <a:noFill/>
          <a:ln cap="flat" cmpd="sng" w="38100">
            <a:solidFill>
              <a:srgbClr val="165C5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50" name="Google Shape;15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31002" y="4836476"/>
            <a:ext cx="931349" cy="390991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4"/>
          <p:cNvSpPr/>
          <p:nvPr/>
        </p:nvSpPr>
        <p:spPr>
          <a:xfrm>
            <a:off x="3404528" y="1948127"/>
            <a:ext cx="2001240" cy="459267"/>
          </a:xfrm>
          <a:prstGeom prst="rect">
            <a:avLst/>
          </a:prstGeom>
          <a:solidFill>
            <a:srgbClr val="165C5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14"/>
          <p:cNvPicPr preferRelativeResize="0"/>
          <p:nvPr/>
        </p:nvPicPr>
        <p:blipFill rotWithShape="1">
          <a:blip r:embed="rId5">
            <a:alphaModFix amt="20000"/>
          </a:blip>
          <a:srcRect b="0" l="0" r="-714" t="0"/>
          <a:stretch/>
        </p:blipFill>
        <p:spPr>
          <a:xfrm>
            <a:off x="3179742" y="1942993"/>
            <a:ext cx="2233970" cy="464402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4"/>
          <p:cNvSpPr txBox="1"/>
          <p:nvPr/>
        </p:nvSpPr>
        <p:spPr>
          <a:xfrm>
            <a:off x="3714163" y="2051804"/>
            <a:ext cx="1659330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540 terabytes of data</a:t>
            </a:r>
            <a:endParaRPr/>
          </a:p>
        </p:txBody>
      </p:sp>
      <p:sp>
        <p:nvSpPr>
          <p:cNvPr id="154" name="Google Shape;154;p14"/>
          <p:cNvSpPr/>
          <p:nvPr/>
        </p:nvSpPr>
        <p:spPr>
          <a:xfrm>
            <a:off x="1985740" y="1945633"/>
            <a:ext cx="1752491" cy="461762"/>
          </a:xfrm>
          <a:prstGeom prst="homePlate">
            <a:avLst>
              <a:gd fmla="val 50000" name="adj"/>
            </a:avLst>
          </a:prstGeom>
          <a:solidFill>
            <a:srgbClr val="FF663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4"/>
          <p:cNvSpPr/>
          <p:nvPr/>
        </p:nvSpPr>
        <p:spPr>
          <a:xfrm>
            <a:off x="1455247" y="1875167"/>
            <a:ext cx="619983" cy="61998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5400000">
            <a:off x="412664" y="2278446"/>
            <a:ext cx="242933" cy="24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10549289">
            <a:off x="482726" y="3796185"/>
            <a:ext cx="226854" cy="226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3725442">
            <a:off x="2039284" y="3295935"/>
            <a:ext cx="304432" cy="304432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4"/>
          <p:cNvSpPr/>
          <p:nvPr/>
        </p:nvSpPr>
        <p:spPr>
          <a:xfrm>
            <a:off x="21315" y="5730815"/>
            <a:ext cx="2798127" cy="2579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7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Find out more technical detail in </a:t>
            </a:r>
            <a:r>
              <a:rPr b="0" i="0" lang="en-US" sz="675" u="sng" cap="none" strike="noStrike">
                <a:solidFill>
                  <a:srgbClr val="336699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Digital Earth Africa Docs​</a:t>
            </a:r>
            <a:endParaRPr b="0" i="0" sz="675" u="none" cap="none" strike="noStrike">
              <a:solidFill>
                <a:srgbClr val="3366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4"/>
          <p:cNvSpPr/>
          <p:nvPr/>
        </p:nvSpPr>
        <p:spPr>
          <a:xfrm rot="-8100000">
            <a:off x="280945" y="2133280"/>
            <a:ext cx="2082257" cy="2098875"/>
          </a:xfrm>
          <a:prstGeom prst="arc">
            <a:avLst>
              <a:gd fmla="val 306633" name="adj1"/>
              <a:gd fmla="val 2899991" name="adj2"/>
            </a:avLst>
          </a:prstGeom>
          <a:noFill/>
          <a:ln cap="rnd" cmpd="sng" w="22225">
            <a:solidFill>
              <a:srgbClr val="FF6633"/>
            </a:solidFill>
            <a:prstDash val="dot"/>
            <a:miter lim="800000"/>
            <a:headEnd len="sm" w="sm" type="none"/>
            <a:tailEnd len="med" w="med" type="stealth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/>
          </a:p>
        </p:txBody>
      </p:sp>
      <p:sp>
        <p:nvSpPr>
          <p:cNvPr id="161" name="Google Shape;161;p14"/>
          <p:cNvSpPr/>
          <p:nvPr/>
        </p:nvSpPr>
        <p:spPr>
          <a:xfrm rot="-8100000">
            <a:off x="385020" y="2257352"/>
            <a:ext cx="1866146" cy="1881039"/>
          </a:xfrm>
          <a:prstGeom prst="arc">
            <a:avLst>
              <a:gd fmla="val 16601817" name="adj1"/>
              <a:gd fmla="val 2914444" name="adj2"/>
            </a:avLst>
          </a:prstGeom>
          <a:noFill/>
          <a:ln cap="rnd" cmpd="sng" w="19050">
            <a:solidFill>
              <a:srgbClr val="336699"/>
            </a:solidFill>
            <a:prstDash val="dot"/>
            <a:round/>
            <a:headEnd len="sm" w="sm" type="none"/>
            <a:tailEnd len="med" w="med" type="stealth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4"/>
          <p:cNvSpPr/>
          <p:nvPr/>
        </p:nvSpPr>
        <p:spPr>
          <a:xfrm rot="-8100000">
            <a:off x="488965" y="2345641"/>
            <a:ext cx="1666215" cy="1674152"/>
          </a:xfrm>
          <a:prstGeom prst="arc">
            <a:avLst>
              <a:gd fmla="val 9554834" name="adj1"/>
              <a:gd fmla="val 0" name="adj2"/>
            </a:avLst>
          </a:prstGeom>
          <a:noFill/>
          <a:ln cap="flat" cmpd="sng" w="19050">
            <a:solidFill>
              <a:srgbClr val="FFCC32"/>
            </a:solidFill>
            <a:prstDash val="dot"/>
            <a:round/>
            <a:headEnd len="sm" w="sm" type="none"/>
            <a:tailEnd len="med" w="med" type="oval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14"/>
          <p:cNvSpPr txBox="1"/>
          <p:nvPr/>
        </p:nvSpPr>
        <p:spPr>
          <a:xfrm>
            <a:off x="-5235" y="3945966"/>
            <a:ext cx="918748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1999</a:t>
            </a:r>
            <a:br>
              <a:rPr b="0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1" lang="en-US" sz="7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Landsat 7</a:t>
            </a:r>
            <a:endParaRPr b="0" i="1" sz="7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14"/>
          <p:cNvSpPr txBox="1"/>
          <p:nvPr/>
        </p:nvSpPr>
        <p:spPr>
          <a:xfrm>
            <a:off x="1351439" y="2058447"/>
            <a:ext cx="457218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2021</a:t>
            </a:r>
            <a:endParaRPr/>
          </a:p>
        </p:txBody>
      </p:sp>
      <p:sp>
        <p:nvSpPr>
          <p:cNvPr id="165" name="Google Shape;165;p14"/>
          <p:cNvSpPr txBox="1"/>
          <p:nvPr/>
        </p:nvSpPr>
        <p:spPr>
          <a:xfrm>
            <a:off x="3298358" y="2746207"/>
            <a:ext cx="2107408" cy="969496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en-US" sz="12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0" i="0" lang="en-US" sz="12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COGS/STAC </a:t>
            </a:r>
            <a:br>
              <a:rPr b="0" i="0" lang="en-US" sz="12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0" i="0" lang="en-US" sz="12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AWS S3 </a:t>
            </a:r>
            <a:br>
              <a:rPr b="0" i="0" lang="en-US" sz="12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0" i="0" lang="en-US" sz="12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Cape Town</a:t>
            </a:r>
            <a:br>
              <a:rPr b="0" i="0" lang="en-US" sz="12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b="0" i="0" sz="9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66" name="Google Shape;166;p1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5400000">
            <a:off x="1709573" y="2047916"/>
            <a:ext cx="476502" cy="26665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4"/>
          <p:cNvSpPr txBox="1"/>
          <p:nvPr/>
        </p:nvSpPr>
        <p:spPr>
          <a:xfrm>
            <a:off x="2462734" y="1987262"/>
            <a:ext cx="1163258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75" u="sng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USGS Collection 2 – CARD</a:t>
            </a:r>
            <a:endParaRPr b="0" i="0" sz="975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68" name="Google Shape;16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898" y="4931147"/>
            <a:ext cx="1799095" cy="7552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9" name="Google Shape;169;p14"/>
          <p:cNvCxnSpPr/>
          <p:nvPr/>
        </p:nvCxnSpPr>
        <p:spPr>
          <a:xfrm>
            <a:off x="2510093" y="4630491"/>
            <a:ext cx="299228" cy="1"/>
          </a:xfrm>
          <a:prstGeom prst="straightConnector1">
            <a:avLst/>
          </a:prstGeom>
          <a:noFill/>
          <a:ln cap="flat" cmpd="sng" w="38100">
            <a:solidFill>
              <a:srgbClr val="165C5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70" name="Google Shape;170;p14"/>
          <p:cNvCxnSpPr/>
          <p:nvPr/>
        </p:nvCxnSpPr>
        <p:spPr>
          <a:xfrm>
            <a:off x="2508677" y="5026262"/>
            <a:ext cx="284384" cy="0"/>
          </a:xfrm>
          <a:prstGeom prst="straightConnector1">
            <a:avLst/>
          </a:prstGeom>
          <a:noFill/>
          <a:ln cap="flat" cmpd="sng" w="38100">
            <a:solidFill>
              <a:srgbClr val="165C5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71" name="Google Shape;171;p14"/>
          <p:cNvCxnSpPr/>
          <p:nvPr/>
        </p:nvCxnSpPr>
        <p:spPr>
          <a:xfrm>
            <a:off x="2516732" y="5458987"/>
            <a:ext cx="285949" cy="0"/>
          </a:xfrm>
          <a:prstGeom prst="straightConnector1">
            <a:avLst/>
          </a:prstGeom>
          <a:noFill/>
          <a:ln cap="flat" cmpd="sng" w="38100">
            <a:solidFill>
              <a:srgbClr val="165C5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72" name="Google Shape;172;p14"/>
          <p:cNvSpPr txBox="1"/>
          <p:nvPr/>
        </p:nvSpPr>
        <p:spPr>
          <a:xfrm>
            <a:off x="3738624" y="4479959"/>
            <a:ext cx="900002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0" u="none" cap="none" strike="noStrike">
                <a:solidFill>
                  <a:srgbClr val="165C5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Explorer</a:t>
            </a:r>
            <a:endParaRPr/>
          </a:p>
        </p:txBody>
      </p:sp>
      <p:sp>
        <p:nvSpPr>
          <p:cNvPr id="173" name="Google Shape;173;p14"/>
          <p:cNvSpPr txBox="1"/>
          <p:nvPr/>
        </p:nvSpPr>
        <p:spPr>
          <a:xfrm>
            <a:off x="3745215" y="4858015"/>
            <a:ext cx="1611421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0" u="sng" cap="none" strike="noStrike">
                <a:solidFill>
                  <a:srgbClr val="165C5B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Jupyter Sandbox</a:t>
            </a:r>
            <a:endParaRPr b="0" i="0" sz="1050" u="none" cap="none" strike="noStrike">
              <a:solidFill>
                <a:srgbClr val="165C5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4" name="Google Shape;174;p14"/>
          <p:cNvSpPr txBox="1"/>
          <p:nvPr/>
        </p:nvSpPr>
        <p:spPr>
          <a:xfrm>
            <a:off x="3762350" y="5308540"/>
            <a:ext cx="519129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0" u="sng" cap="none" strike="noStrike">
                <a:solidFill>
                  <a:srgbClr val="165C5B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Map</a:t>
            </a:r>
            <a:endParaRPr b="0" i="0" sz="1050" u="none" cap="none" strike="noStrike">
              <a:solidFill>
                <a:srgbClr val="165C5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75" name="Google Shape;17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31002" y="5261196"/>
            <a:ext cx="931349" cy="3909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6" name="Google Shape;176;p14"/>
          <p:cNvCxnSpPr/>
          <p:nvPr/>
        </p:nvCxnSpPr>
        <p:spPr>
          <a:xfrm>
            <a:off x="5532121" y="5216419"/>
            <a:ext cx="262682" cy="0"/>
          </a:xfrm>
          <a:prstGeom prst="straightConnector1">
            <a:avLst/>
          </a:prstGeom>
          <a:noFill/>
          <a:ln cap="flat" cmpd="sng" w="38100">
            <a:solidFill>
              <a:srgbClr val="165C5B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177" name="Google Shape;177;p1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4539004" y="2897305"/>
            <a:ext cx="644216" cy="644216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4"/>
          <p:cNvSpPr txBox="1"/>
          <p:nvPr/>
        </p:nvSpPr>
        <p:spPr>
          <a:xfrm>
            <a:off x="-52144" y="1934722"/>
            <a:ext cx="918748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2013</a:t>
            </a:r>
            <a:br>
              <a:rPr b="0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1" lang="en-US" sz="7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Landsat 8</a:t>
            </a:r>
            <a:endParaRPr b="0" i="1" sz="7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14"/>
          <p:cNvSpPr txBox="1"/>
          <p:nvPr/>
        </p:nvSpPr>
        <p:spPr>
          <a:xfrm>
            <a:off x="1929389" y="2896611"/>
            <a:ext cx="918748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1984</a:t>
            </a:r>
            <a:br>
              <a:rPr b="0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1" lang="en-US" sz="7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Landsat 5</a:t>
            </a:r>
            <a:endParaRPr b="0" i="1" sz="7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0" name="Google Shape;180;p14"/>
          <p:cNvCxnSpPr/>
          <p:nvPr/>
        </p:nvCxnSpPr>
        <p:spPr>
          <a:xfrm flipH="1">
            <a:off x="4281436" y="4996514"/>
            <a:ext cx="1075200" cy="439800"/>
          </a:xfrm>
          <a:prstGeom prst="bentConnector3">
            <a:avLst>
              <a:gd fmla="val -15946" name="adj1"/>
            </a:avLst>
          </a:prstGeom>
          <a:noFill/>
          <a:ln cap="flat" cmpd="sng" w="38100">
            <a:solidFill>
              <a:srgbClr val="165C5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81" name="Google Shape;181;p14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6120222" y="997496"/>
            <a:ext cx="1271226" cy="848278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4"/>
          <p:cNvSpPr/>
          <p:nvPr/>
        </p:nvSpPr>
        <p:spPr>
          <a:xfrm>
            <a:off x="6048088" y="1894799"/>
            <a:ext cx="2954838" cy="2077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7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Urbanisation in Ife, Nigeria from 1986 - 2020, Landsat, RGB</a:t>
            </a:r>
            <a:endParaRPr b="0" i="0" sz="7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3" name="Google Shape;183;p14"/>
          <p:cNvGrpSpPr/>
          <p:nvPr/>
        </p:nvGrpSpPr>
        <p:grpSpPr>
          <a:xfrm>
            <a:off x="7659940" y="997496"/>
            <a:ext cx="1271226" cy="848278"/>
            <a:chOff x="10213253" y="203036"/>
            <a:chExt cx="1694968" cy="1131037"/>
          </a:xfrm>
        </p:grpSpPr>
        <p:pic>
          <p:nvPicPr>
            <p:cNvPr descr="A picture containing grass, outdoor, green, plant&#10;&#10;Description automatically generated" id="184" name="Google Shape;184;p14"/>
            <p:cNvPicPr preferRelativeResize="0"/>
            <p:nvPr/>
          </p:nvPicPr>
          <p:blipFill rotWithShape="1">
            <a:blip r:embed="rId16">
              <a:alphaModFix/>
            </a:blip>
            <a:srcRect b="0" l="-2" r="-2" t="0"/>
            <a:stretch/>
          </p:blipFill>
          <p:spPr>
            <a:xfrm>
              <a:off x="10213253" y="203036"/>
              <a:ext cx="1694968" cy="11310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14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11476221" y="203036"/>
              <a:ext cx="432000" cy="432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6" name="Google Shape;186;p14"/>
            <p:cNvCxnSpPr/>
            <p:nvPr/>
          </p:nvCxnSpPr>
          <p:spPr>
            <a:xfrm rot="10800000">
              <a:off x="10216221" y="1334073"/>
              <a:ext cx="1692000" cy="0"/>
            </a:xfrm>
            <a:prstGeom prst="straightConnector1">
              <a:avLst/>
            </a:prstGeom>
            <a:noFill/>
            <a:ln cap="flat" cmpd="sng" w="38100">
              <a:solidFill>
                <a:srgbClr val="F9A039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187" name="Google Shape;187;p14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6120222" y="2179025"/>
            <a:ext cx="1271226" cy="846138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4"/>
          <p:cNvSpPr/>
          <p:nvPr/>
        </p:nvSpPr>
        <p:spPr>
          <a:xfrm>
            <a:off x="6052245" y="3069378"/>
            <a:ext cx="3195563" cy="2077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7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Monitoring crops in Egypt 2001-2020, Landsat, RGB</a:t>
            </a:r>
            <a:endParaRPr b="0" i="0" sz="7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9" name="Google Shape;189;p14"/>
          <p:cNvGrpSpPr/>
          <p:nvPr/>
        </p:nvGrpSpPr>
        <p:grpSpPr>
          <a:xfrm>
            <a:off x="7659940" y="2179025"/>
            <a:ext cx="1271226" cy="846138"/>
            <a:chOff x="10213253" y="1794450"/>
            <a:chExt cx="1694968" cy="1128184"/>
          </a:xfrm>
        </p:grpSpPr>
        <p:pic>
          <p:nvPicPr>
            <p:cNvPr descr="A picture containing text, receipt&#10;&#10;Description automatically generated" id="190" name="Google Shape;190;p14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10213253" y="1794450"/>
              <a:ext cx="1694968" cy="11281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" name="Google Shape;191;p14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11476221" y="1794450"/>
              <a:ext cx="432000" cy="432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92" name="Google Shape;192;p14"/>
            <p:cNvCxnSpPr/>
            <p:nvPr/>
          </p:nvCxnSpPr>
          <p:spPr>
            <a:xfrm rot="10800000">
              <a:off x="10216221" y="2898713"/>
              <a:ext cx="1692000" cy="0"/>
            </a:xfrm>
            <a:prstGeom prst="straightConnector1">
              <a:avLst/>
            </a:prstGeom>
            <a:noFill/>
            <a:ln cap="flat" cmpd="sng" w="38100">
              <a:solidFill>
                <a:srgbClr val="D1A23C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descr="A picture containing nature, cave&#10;&#10;Description automatically generated" id="193" name="Google Shape;193;p14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6120222" y="3382285"/>
            <a:ext cx="1271226" cy="857027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4"/>
          <p:cNvSpPr/>
          <p:nvPr/>
        </p:nvSpPr>
        <p:spPr>
          <a:xfrm>
            <a:off x="6048088" y="4267684"/>
            <a:ext cx="2883078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7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Measuring water quality and extent in Lake Elmenteita and Lake Nakuru, Kenya 1985-2021, Landsat, RGB</a:t>
            </a:r>
            <a:endParaRPr b="0" i="0" sz="7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5" name="Google Shape;195;p14"/>
          <p:cNvGrpSpPr/>
          <p:nvPr/>
        </p:nvGrpSpPr>
        <p:grpSpPr>
          <a:xfrm>
            <a:off x="7659940" y="3382285"/>
            <a:ext cx="1271226" cy="857026"/>
            <a:chOff x="10213253" y="3414839"/>
            <a:chExt cx="1694968" cy="1142701"/>
          </a:xfrm>
        </p:grpSpPr>
        <p:pic>
          <p:nvPicPr>
            <p:cNvPr id="196" name="Google Shape;196;p14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10213253" y="3414839"/>
              <a:ext cx="1694968" cy="1142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14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11476221" y="3414839"/>
              <a:ext cx="432000" cy="432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98" name="Google Shape;198;p14"/>
            <p:cNvCxnSpPr/>
            <p:nvPr/>
          </p:nvCxnSpPr>
          <p:spPr>
            <a:xfrm flipH="1">
              <a:off x="10213253" y="4534473"/>
              <a:ext cx="1694968" cy="23067"/>
            </a:xfrm>
            <a:prstGeom prst="straightConnector1">
              <a:avLst/>
            </a:prstGeom>
            <a:noFill/>
            <a:ln cap="flat" cmpd="sng" w="38100">
              <a:solidFill>
                <a:srgbClr val="29AFD8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descr="Map&#10;&#10;Description automatically generated" id="199" name="Google Shape;199;p14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6136347" y="4696009"/>
            <a:ext cx="1255102" cy="868562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4"/>
          <p:cNvSpPr/>
          <p:nvPr/>
        </p:nvSpPr>
        <p:spPr>
          <a:xfrm>
            <a:off x="6054084" y="5611633"/>
            <a:ext cx="2849640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7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Measuring water on rangelands in Etosha National Park, Namibia 1992-2021, Landsat, False Colour</a:t>
            </a:r>
            <a:endParaRPr b="0" i="0" sz="7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1" name="Google Shape;201;p14"/>
          <p:cNvGrpSpPr/>
          <p:nvPr/>
        </p:nvGrpSpPr>
        <p:grpSpPr>
          <a:xfrm>
            <a:off x="7659940" y="4696010"/>
            <a:ext cx="1271226" cy="868562"/>
            <a:chOff x="10213253" y="5182514"/>
            <a:chExt cx="1694968" cy="1158083"/>
          </a:xfrm>
        </p:grpSpPr>
        <p:pic>
          <p:nvPicPr>
            <p:cNvPr id="202" name="Google Shape;202;p14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10213253" y="5182514"/>
              <a:ext cx="1692000" cy="11580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" name="Google Shape;203;p14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11473253" y="5182514"/>
              <a:ext cx="432000" cy="432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04" name="Google Shape;204;p14"/>
            <p:cNvCxnSpPr/>
            <p:nvPr/>
          </p:nvCxnSpPr>
          <p:spPr>
            <a:xfrm rot="10800000">
              <a:off x="10216221" y="6332793"/>
              <a:ext cx="1692000" cy="0"/>
            </a:xfrm>
            <a:prstGeom prst="straightConnector1">
              <a:avLst/>
            </a:prstGeom>
            <a:noFill/>
            <a:ln cap="flat" cmpd="sng" w="38100">
              <a:solidFill>
                <a:srgbClr val="4CAF5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cxnSp>
        <p:nvCxnSpPr>
          <p:cNvPr id="205" name="Google Shape;205;p14"/>
          <p:cNvCxnSpPr/>
          <p:nvPr/>
        </p:nvCxnSpPr>
        <p:spPr>
          <a:xfrm>
            <a:off x="7425462" y="1421634"/>
            <a:ext cx="198847" cy="0"/>
          </a:xfrm>
          <a:prstGeom prst="straightConnector1">
            <a:avLst/>
          </a:prstGeom>
          <a:noFill/>
          <a:ln cap="flat" cmpd="sng" w="25400">
            <a:solidFill>
              <a:srgbClr val="28A6A4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06" name="Google Shape;206;p14"/>
          <p:cNvCxnSpPr/>
          <p:nvPr/>
        </p:nvCxnSpPr>
        <p:spPr>
          <a:xfrm>
            <a:off x="7425462" y="2602094"/>
            <a:ext cx="198847" cy="0"/>
          </a:xfrm>
          <a:prstGeom prst="straightConnector1">
            <a:avLst/>
          </a:prstGeom>
          <a:noFill/>
          <a:ln cap="flat" cmpd="sng" w="25400">
            <a:solidFill>
              <a:srgbClr val="28A6A4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07" name="Google Shape;207;p14"/>
          <p:cNvCxnSpPr/>
          <p:nvPr/>
        </p:nvCxnSpPr>
        <p:spPr>
          <a:xfrm>
            <a:off x="7425462" y="3810799"/>
            <a:ext cx="198847" cy="0"/>
          </a:xfrm>
          <a:prstGeom prst="straightConnector1">
            <a:avLst/>
          </a:prstGeom>
          <a:noFill/>
          <a:ln cap="flat" cmpd="sng" w="25400">
            <a:solidFill>
              <a:srgbClr val="28A6A4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08" name="Google Shape;208;p14"/>
          <p:cNvCxnSpPr/>
          <p:nvPr/>
        </p:nvCxnSpPr>
        <p:spPr>
          <a:xfrm>
            <a:off x="7425462" y="5130290"/>
            <a:ext cx="198847" cy="0"/>
          </a:xfrm>
          <a:prstGeom prst="straightConnector1">
            <a:avLst/>
          </a:prstGeom>
          <a:noFill/>
          <a:ln cap="flat" cmpd="sng" w="25400">
            <a:solidFill>
              <a:srgbClr val="28A6A4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209" name="Google Shape;209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31002" y="4422471"/>
            <a:ext cx="931349" cy="3909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0" name="Google Shape;210;p14"/>
          <p:cNvCxnSpPr/>
          <p:nvPr/>
        </p:nvCxnSpPr>
        <p:spPr>
          <a:xfrm flipH="1">
            <a:off x="2519309" y="4389298"/>
            <a:ext cx="2831" cy="1080797"/>
          </a:xfrm>
          <a:prstGeom prst="straightConnector1">
            <a:avLst/>
          </a:prstGeom>
          <a:noFill/>
          <a:ln cap="flat" cmpd="sng" w="38100">
            <a:solidFill>
              <a:srgbClr val="165C5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A picture containing text, watch&#10;&#10;Description automatically generated" id="211" name="Google Shape;211;p14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2079323" y="1958824"/>
            <a:ext cx="513995" cy="4190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212" name="Google Shape;212;p14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2107009" y="3820913"/>
            <a:ext cx="832067" cy="505019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4"/>
          <p:cNvSpPr txBox="1"/>
          <p:nvPr/>
        </p:nvSpPr>
        <p:spPr>
          <a:xfrm>
            <a:off x="1723841" y="304800"/>
            <a:ext cx="6241212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Landsat Collection-II</a:t>
            </a:r>
            <a:endParaRPr b="1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"/>
          <p:cNvSpPr/>
          <p:nvPr/>
        </p:nvSpPr>
        <p:spPr>
          <a:xfrm>
            <a:off x="5890711" y="860571"/>
            <a:ext cx="3253289" cy="5143501"/>
          </a:xfrm>
          <a:prstGeom prst="rect">
            <a:avLst/>
          </a:prstGeom>
          <a:solidFill>
            <a:srgbClr val="165C5B"/>
          </a:solidFill>
          <a:ln cap="flat" cmpd="sng" w="15875">
            <a:solidFill>
              <a:srgbClr val="165C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0" name="Google Shape;22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2572" y="2383217"/>
            <a:ext cx="1599002" cy="15990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1" name="Google Shape;221;p15"/>
          <p:cNvCxnSpPr/>
          <p:nvPr/>
        </p:nvCxnSpPr>
        <p:spPr>
          <a:xfrm>
            <a:off x="4427594" y="2364504"/>
            <a:ext cx="0" cy="321546"/>
          </a:xfrm>
          <a:prstGeom prst="straightConnector1">
            <a:avLst/>
          </a:prstGeom>
          <a:noFill/>
          <a:ln cap="flat" cmpd="sng" w="38100">
            <a:solidFill>
              <a:srgbClr val="165C5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22" name="Google Shape;222;p15"/>
          <p:cNvCxnSpPr/>
          <p:nvPr/>
        </p:nvCxnSpPr>
        <p:spPr>
          <a:xfrm flipH="1">
            <a:off x="2522101" y="3560646"/>
            <a:ext cx="812100" cy="201300"/>
          </a:xfrm>
          <a:prstGeom prst="bentConnector2">
            <a:avLst/>
          </a:prstGeom>
          <a:noFill/>
          <a:ln cap="flat" cmpd="sng" w="38100">
            <a:solidFill>
              <a:srgbClr val="165C5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23" name="Google Shape;223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31002" y="4836476"/>
            <a:ext cx="931349" cy="390991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5"/>
          <p:cNvSpPr/>
          <p:nvPr/>
        </p:nvSpPr>
        <p:spPr>
          <a:xfrm>
            <a:off x="3404528" y="1948127"/>
            <a:ext cx="2001240" cy="459267"/>
          </a:xfrm>
          <a:prstGeom prst="rect">
            <a:avLst/>
          </a:prstGeom>
          <a:solidFill>
            <a:srgbClr val="165C5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p15"/>
          <p:cNvPicPr preferRelativeResize="0"/>
          <p:nvPr/>
        </p:nvPicPr>
        <p:blipFill rotWithShape="1">
          <a:blip r:embed="rId5">
            <a:alphaModFix amt="20000"/>
          </a:blip>
          <a:srcRect b="0" l="0" r="-714" t="0"/>
          <a:stretch/>
        </p:blipFill>
        <p:spPr>
          <a:xfrm>
            <a:off x="3179742" y="1942993"/>
            <a:ext cx="2233970" cy="464402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5"/>
          <p:cNvSpPr/>
          <p:nvPr/>
        </p:nvSpPr>
        <p:spPr>
          <a:xfrm>
            <a:off x="1985740" y="1945633"/>
            <a:ext cx="1752491" cy="461762"/>
          </a:xfrm>
          <a:prstGeom prst="homePlate">
            <a:avLst>
              <a:gd fmla="val 50000" name="adj"/>
            </a:avLst>
          </a:prstGeom>
          <a:solidFill>
            <a:srgbClr val="FF663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European Space Agency</a:t>
            </a:r>
            <a:endParaRPr/>
          </a:p>
        </p:txBody>
      </p:sp>
      <p:sp>
        <p:nvSpPr>
          <p:cNvPr id="227" name="Google Shape;227;p15"/>
          <p:cNvSpPr/>
          <p:nvPr/>
        </p:nvSpPr>
        <p:spPr>
          <a:xfrm>
            <a:off x="1455247" y="1875167"/>
            <a:ext cx="619983" cy="61998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5400000">
            <a:off x="412664" y="2278446"/>
            <a:ext cx="242933" cy="24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10549289">
            <a:off x="482726" y="3796185"/>
            <a:ext cx="226854" cy="226854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5"/>
          <p:cNvSpPr/>
          <p:nvPr/>
        </p:nvSpPr>
        <p:spPr>
          <a:xfrm>
            <a:off x="21315" y="5730815"/>
            <a:ext cx="2798127" cy="2579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7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Find out more technical detail in </a:t>
            </a:r>
            <a:r>
              <a:rPr b="0" i="0" lang="en-US" sz="675" u="sng" cap="none" strike="noStrike">
                <a:solidFill>
                  <a:srgbClr val="336699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Digital Earth Africa Docs​</a:t>
            </a:r>
            <a:endParaRPr b="0" i="0" sz="675" u="none" cap="none" strike="noStrike">
              <a:solidFill>
                <a:srgbClr val="3366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5"/>
          <p:cNvSpPr/>
          <p:nvPr/>
        </p:nvSpPr>
        <p:spPr>
          <a:xfrm rot="-8100000">
            <a:off x="280945" y="2133280"/>
            <a:ext cx="2082257" cy="2098875"/>
          </a:xfrm>
          <a:prstGeom prst="arc">
            <a:avLst>
              <a:gd fmla="val 306633" name="adj1"/>
              <a:gd fmla="val 2899991" name="adj2"/>
            </a:avLst>
          </a:prstGeom>
          <a:noFill/>
          <a:ln cap="rnd" cmpd="sng" w="22225">
            <a:solidFill>
              <a:srgbClr val="FF6633"/>
            </a:solidFill>
            <a:prstDash val="dot"/>
            <a:miter lim="800000"/>
            <a:headEnd len="sm" w="sm" type="none"/>
            <a:tailEnd len="med" w="med" type="stealth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/>
          </a:p>
        </p:txBody>
      </p:sp>
      <p:sp>
        <p:nvSpPr>
          <p:cNvPr id="232" name="Google Shape;232;p15"/>
          <p:cNvSpPr/>
          <p:nvPr/>
        </p:nvSpPr>
        <p:spPr>
          <a:xfrm rot="-8100000">
            <a:off x="385020" y="2257352"/>
            <a:ext cx="1866146" cy="1881039"/>
          </a:xfrm>
          <a:prstGeom prst="arc">
            <a:avLst>
              <a:gd fmla="val 16601817" name="adj1"/>
              <a:gd fmla="val 2914444" name="adj2"/>
            </a:avLst>
          </a:prstGeom>
          <a:noFill/>
          <a:ln cap="rnd" cmpd="sng" w="19050">
            <a:solidFill>
              <a:srgbClr val="336699"/>
            </a:solidFill>
            <a:prstDash val="dot"/>
            <a:round/>
            <a:headEnd len="sm" w="sm" type="none"/>
            <a:tailEnd len="med" w="med" type="stealth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5"/>
          <p:cNvSpPr txBox="1"/>
          <p:nvPr/>
        </p:nvSpPr>
        <p:spPr>
          <a:xfrm>
            <a:off x="3298358" y="2746207"/>
            <a:ext cx="2107408" cy="969496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en-US" sz="12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0" i="0" lang="en-US" sz="12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COGS/STAC </a:t>
            </a:r>
            <a:br>
              <a:rPr b="0" i="0" lang="en-US" sz="12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0" i="0" lang="en-US" sz="12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AWS S3 </a:t>
            </a:r>
            <a:br>
              <a:rPr b="0" i="0" lang="en-US" sz="12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0" i="0" lang="en-US" sz="12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Cape Town</a:t>
            </a:r>
            <a:br>
              <a:rPr b="0" i="0" lang="en-US" sz="12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b="0" i="0" sz="9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34" name="Google Shape;234;p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5400000">
            <a:off x="1709573" y="2047916"/>
            <a:ext cx="476502" cy="266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898" y="4931147"/>
            <a:ext cx="1799095" cy="7552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6" name="Google Shape;236;p15"/>
          <p:cNvCxnSpPr/>
          <p:nvPr/>
        </p:nvCxnSpPr>
        <p:spPr>
          <a:xfrm>
            <a:off x="2510093" y="4630491"/>
            <a:ext cx="299228" cy="1"/>
          </a:xfrm>
          <a:prstGeom prst="straightConnector1">
            <a:avLst/>
          </a:prstGeom>
          <a:noFill/>
          <a:ln cap="flat" cmpd="sng" w="38100">
            <a:solidFill>
              <a:srgbClr val="165C5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37" name="Google Shape;237;p15"/>
          <p:cNvCxnSpPr/>
          <p:nvPr/>
        </p:nvCxnSpPr>
        <p:spPr>
          <a:xfrm>
            <a:off x="2508677" y="5026262"/>
            <a:ext cx="284384" cy="0"/>
          </a:xfrm>
          <a:prstGeom prst="straightConnector1">
            <a:avLst/>
          </a:prstGeom>
          <a:noFill/>
          <a:ln cap="flat" cmpd="sng" w="38100">
            <a:solidFill>
              <a:srgbClr val="165C5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38" name="Google Shape;238;p15"/>
          <p:cNvCxnSpPr/>
          <p:nvPr/>
        </p:nvCxnSpPr>
        <p:spPr>
          <a:xfrm>
            <a:off x="2516732" y="5458987"/>
            <a:ext cx="285949" cy="0"/>
          </a:xfrm>
          <a:prstGeom prst="straightConnector1">
            <a:avLst/>
          </a:prstGeom>
          <a:noFill/>
          <a:ln cap="flat" cmpd="sng" w="38100">
            <a:solidFill>
              <a:srgbClr val="165C5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239" name="Google Shape;239;p15"/>
          <p:cNvSpPr txBox="1"/>
          <p:nvPr/>
        </p:nvSpPr>
        <p:spPr>
          <a:xfrm>
            <a:off x="3738624" y="4479959"/>
            <a:ext cx="900002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0" u="none" cap="none" strike="noStrike">
                <a:solidFill>
                  <a:srgbClr val="165C5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Explorer</a:t>
            </a:r>
            <a:endParaRPr/>
          </a:p>
        </p:txBody>
      </p:sp>
      <p:sp>
        <p:nvSpPr>
          <p:cNvPr id="240" name="Google Shape;240;p15"/>
          <p:cNvSpPr txBox="1"/>
          <p:nvPr/>
        </p:nvSpPr>
        <p:spPr>
          <a:xfrm>
            <a:off x="3745215" y="4858015"/>
            <a:ext cx="1611421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0" u="sng" cap="none" strike="noStrike">
                <a:solidFill>
                  <a:srgbClr val="165C5B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Jupyter Sandbox</a:t>
            </a:r>
            <a:endParaRPr b="0" i="0" sz="1050" u="none" cap="none" strike="noStrike">
              <a:solidFill>
                <a:srgbClr val="165C5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41" name="Google Shape;241;p15"/>
          <p:cNvSpPr txBox="1"/>
          <p:nvPr/>
        </p:nvSpPr>
        <p:spPr>
          <a:xfrm>
            <a:off x="3762350" y="5308540"/>
            <a:ext cx="519129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0" u="sng" cap="none" strike="noStrike">
                <a:solidFill>
                  <a:srgbClr val="165C5B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Map</a:t>
            </a:r>
            <a:endParaRPr b="0" i="0" sz="1050" u="none" cap="none" strike="noStrike">
              <a:solidFill>
                <a:srgbClr val="165C5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42" name="Google Shape;242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31002" y="5261196"/>
            <a:ext cx="931349" cy="3909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3" name="Google Shape;243;p15"/>
          <p:cNvCxnSpPr/>
          <p:nvPr/>
        </p:nvCxnSpPr>
        <p:spPr>
          <a:xfrm>
            <a:off x="5532121" y="5216419"/>
            <a:ext cx="262682" cy="0"/>
          </a:xfrm>
          <a:prstGeom prst="straightConnector1">
            <a:avLst/>
          </a:prstGeom>
          <a:noFill/>
          <a:ln cap="flat" cmpd="sng" w="38100">
            <a:solidFill>
              <a:srgbClr val="165C5B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244" name="Google Shape;244;p1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539004" y="2897305"/>
            <a:ext cx="644216" cy="6442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5" name="Google Shape;245;p15"/>
          <p:cNvCxnSpPr/>
          <p:nvPr/>
        </p:nvCxnSpPr>
        <p:spPr>
          <a:xfrm flipH="1">
            <a:off x="4281436" y="4996514"/>
            <a:ext cx="1075200" cy="439800"/>
          </a:xfrm>
          <a:prstGeom prst="bentConnector3">
            <a:avLst>
              <a:gd fmla="val -15946" name="adj1"/>
            </a:avLst>
          </a:prstGeom>
          <a:noFill/>
          <a:ln cap="flat" cmpd="sng" w="38100">
            <a:solidFill>
              <a:srgbClr val="165C5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46" name="Google Shape;246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31002" y="4422471"/>
            <a:ext cx="931349" cy="3909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7" name="Google Shape;247;p15"/>
          <p:cNvCxnSpPr/>
          <p:nvPr/>
        </p:nvCxnSpPr>
        <p:spPr>
          <a:xfrm flipH="1">
            <a:off x="2519309" y="4389298"/>
            <a:ext cx="2831" cy="1080797"/>
          </a:xfrm>
          <a:prstGeom prst="straightConnector1">
            <a:avLst/>
          </a:prstGeom>
          <a:noFill/>
          <a:ln cap="flat" cmpd="sng" w="38100">
            <a:solidFill>
              <a:srgbClr val="165C5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Logo, company name&#10;&#10;Description automatically generated" id="248" name="Google Shape;248;p1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107009" y="3820913"/>
            <a:ext cx="832067" cy="505019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5"/>
          <p:cNvSpPr txBox="1"/>
          <p:nvPr/>
        </p:nvSpPr>
        <p:spPr>
          <a:xfrm>
            <a:off x="3815917" y="1949929"/>
            <a:ext cx="1188969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Sinergise CARD4L Tool</a:t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text, watch&#10;&#10;Description automatically generated" id="250" name="Google Shape;250;p1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005876" y="2022250"/>
            <a:ext cx="368294" cy="300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5"/>
          <p:cNvPicPr preferRelativeResize="0"/>
          <p:nvPr/>
        </p:nvPicPr>
        <p:blipFill rotWithShape="1">
          <a:blip r:embed="rId15">
            <a:alphaModFix/>
          </a:blip>
          <a:srcRect b="0" l="0" r="0" t="22316"/>
          <a:stretch/>
        </p:blipFill>
        <p:spPr>
          <a:xfrm>
            <a:off x="6133494" y="1075896"/>
            <a:ext cx="2786314" cy="1420764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5"/>
          <p:cNvSpPr/>
          <p:nvPr/>
        </p:nvSpPr>
        <p:spPr>
          <a:xfrm>
            <a:off x="6049231" y="2543155"/>
            <a:ext cx="2954838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4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Studying Lake Fitri , Chad, Sentinel-1 showing false color composite generated from VV, VH, VH/VV backscatter.</a:t>
            </a:r>
            <a:endParaRPr b="0" i="0" sz="4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3" name="Google Shape;253;p15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6133494" y="2704615"/>
            <a:ext cx="2786314" cy="1436118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5"/>
          <p:cNvSpPr/>
          <p:nvPr/>
        </p:nvSpPr>
        <p:spPr>
          <a:xfrm>
            <a:off x="6056707" y="4169998"/>
            <a:ext cx="2954838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4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Onilahy River, Madagascar, Sentinel-1 showing false color composite generated from VV, VH, VH/VV backscatter.</a:t>
            </a:r>
            <a:endParaRPr b="0" i="0" sz="4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p15"/>
          <p:cNvPicPr preferRelativeResize="0"/>
          <p:nvPr/>
        </p:nvPicPr>
        <p:blipFill rotWithShape="1">
          <a:blip r:embed="rId17">
            <a:alphaModFix/>
          </a:blip>
          <a:srcRect b="8347" l="0" r="0" t="0"/>
          <a:stretch/>
        </p:blipFill>
        <p:spPr>
          <a:xfrm>
            <a:off x="6133494" y="4348688"/>
            <a:ext cx="2778838" cy="1436118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15"/>
          <p:cNvSpPr/>
          <p:nvPr/>
        </p:nvSpPr>
        <p:spPr>
          <a:xfrm>
            <a:off x="6056707" y="5807804"/>
            <a:ext cx="2954838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4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River Nile through Cairo, Sentinel-1 showing false color composite generated from VV, VH, VH/VV backscatter.</a:t>
            </a:r>
            <a:endParaRPr b="0" i="0" sz="4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5"/>
          <p:cNvSpPr txBox="1"/>
          <p:nvPr/>
        </p:nvSpPr>
        <p:spPr>
          <a:xfrm>
            <a:off x="1723841" y="304800"/>
            <a:ext cx="6241212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Sentinel-1 Normalised Backscatter</a:t>
            </a:r>
            <a:br>
              <a:rPr b="1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(interim solution)</a:t>
            </a:r>
            <a:endParaRPr b="1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6"/>
          <p:cNvSpPr/>
          <p:nvPr/>
        </p:nvSpPr>
        <p:spPr>
          <a:xfrm>
            <a:off x="6138956" y="860571"/>
            <a:ext cx="3005044" cy="5143501"/>
          </a:xfrm>
          <a:prstGeom prst="rect">
            <a:avLst/>
          </a:prstGeom>
          <a:solidFill>
            <a:srgbClr val="165C5B"/>
          </a:solidFill>
          <a:ln cap="flat" cmpd="sng" w="15875">
            <a:solidFill>
              <a:srgbClr val="165C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" name="Google Shape;26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2572" y="2383217"/>
            <a:ext cx="1599002" cy="15990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5" name="Google Shape;265;p16"/>
          <p:cNvCxnSpPr/>
          <p:nvPr/>
        </p:nvCxnSpPr>
        <p:spPr>
          <a:xfrm>
            <a:off x="4427594" y="2364504"/>
            <a:ext cx="0" cy="321546"/>
          </a:xfrm>
          <a:prstGeom prst="straightConnector1">
            <a:avLst/>
          </a:prstGeom>
          <a:noFill/>
          <a:ln cap="flat" cmpd="sng" w="38100">
            <a:solidFill>
              <a:srgbClr val="165C5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66" name="Google Shape;266;p16"/>
          <p:cNvCxnSpPr/>
          <p:nvPr/>
        </p:nvCxnSpPr>
        <p:spPr>
          <a:xfrm flipH="1">
            <a:off x="2522101" y="3560646"/>
            <a:ext cx="812100" cy="201300"/>
          </a:xfrm>
          <a:prstGeom prst="bentConnector2">
            <a:avLst/>
          </a:prstGeom>
          <a:noFill/>
          <a:ln cap="flat" cmpd="sng" w="38100">
            <a:solidFill>
              <a:srgbClr val="165C5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67" name="Google Shape;267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31002" y="4836476"/>
            <a:ext cx="931349" cy="390991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16"/>
          <p:cNvSpPr/>
          <p:nvPr/>
        </p:nvSpPr>
        <p:spPr>
          <a:xfrm>
            <a:off x="3404528" y="1948127"/>
            <a:ext cx="2001240" cy="459267"/>
          </a:xfrm>
          <a:prstGeom prst="rect">
            <a:avLst/>
          </a:prstGeom>
          <a:solidFill>
            <a:srgbClr val="165C5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9" name="Google Shape;269;p16"/>
          <p:cNvPicPr preferRelativeResize="0"/>
          <p:nvPr/>
        </p:nvPicPr>
        <p:blipFill rotWithShape="1">
          <a:blip r:embed="rId5">
            <a:alphaModFix amt="20000"/>
          </a:blip>
          <a:srcRect b="0" l="0" r="-714" t="0"/>
          <a:stretch/>
        </p:blipFill>
        <p:spPr>
          <a:xfrm>
            <a:off x="3179742" y="1942993"/>
            <a:ext cx="2233970" cy="464402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16"/>
          <p:cNvSpPr/>
          <p:nvPr/>
        </p:nvSpPr>
        <p:spPr>
          <a:xfrm>
            <a:off x="1985740" y="1945633"/>
            <a:ext cx="1752491" cy="461762"/>
          </a:xfrm>
          <a:prstGeom prst="homePlate">
            <a:avLst>
              <a:gd fmla="val 50000" name="adj"/>
            </a:avLst>
          </a:prstGeom>
          <a:solidFill>
            <a:srgbClr val="FF663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European Space Agency ARD</a:t>
            </a:r>
            <a:endParaRPr/>
          </a:p>
        </p:txBody>
      </p:sp>
      <p:sp>
        <p:nvSpPr>
          <p:cNvPr id="271" name="Google Shape;271;p16"/>
          <p:cNvSpPr/>
          <p:nvPr/>
        </p:nvSpPr>
        <p:spPr>
          <a:xfrm>
            <a:off x="1455247" y="1875167"/>
            <a:ext cx="619983" cy="61998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2" name="Google Shape;272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5400000">
            <a:off x="412664" y="2278446"/>
            <a:ext cx="242933" cy="24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10549289">
            <a:off x="482726" y="3796185"/>
            <a:ext cx="226854" cy="226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3725442">
            <a:off x="2039284" y="3295935"/>
            <a:ext cx="304432" cy="304432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6"/>
          <p:cNvSpPr/>
          <p:nvPr/>
        </p:nvSpPr>
        <p:spPr>
          <a:xfrm>
            <a:off x="21315" y="5730815"/>
            <a:ext cx="2798127" cy="2579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7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Find out more technical detail in </a:t>
            </a:r>
            <a:r>
              <a:rPr b="0" i="0" lang="en-US" sz="675" u="sng" cap="none" strike="noStrike">
                <a:solidFill>
                  <a:srgbClr val="336699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Digital Earth Africa Docs​</a:t>
            </a:r>
            <a:endParaRPr b="0" i="0" sz="675" u="none" cap="none" strike="noStrike">
              <a:solidFill>
                <a:srgbClr val="3366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6"/>
          <p:cNvSpPr/>
          <p:nvPr/>
        </p:nvSpPr>
        <p:spPr>
          <a:xfrm rot="-8100000">
            <a:off x="280945" y="2133280"/>
            <a:ext cx="2082257" cy="2098875"/>
          </a:xfrm>
          <a:prstGeom prst="arc">
            <a:avLst>
              <a:gd fmla="val 306633" name="adj1"/>
              <a:gd fmla="val 2899991" name="adj2"/>
            </a:avLst>
          </a:prstGeom>
          <a:noFill/>
          <a:ln cap="rnd" cmpd="sng" w="22225">
            <a:solidFill>
              <a:srgbClr val="FF6633"/>
            </a:solidFill>
            <a:prstDash val="dot"/>
            <a:miter lim="800000"/>
            <a:headEnd len="sm" w="sm" type="none"/>
            <a:tailEnd len="med" w="med" type="stealth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/>
          </a:p>
        </p:txBody>
      </p:sp>
      <p:sp>
        <p:nvSpPr>
          <p:cNvPr id="277" name="Google Shape;277;p16"/>
          <p:cNvSpPr/>
          <p:nvPr/>
        </p:nvSpPr>
        <p:spPr>
          <a:xfrm rot="-8100000">
            <a:off x="385020" y="2257352"/>
            <a:ext cx="1866146" cy="1881039"/>
          </a:xfrm>
          <a:prstGeom prst="arc">
            <a:avLst>
              <a:gd fmla="val 16601817" name="adj1"/>
              <a:gd fmla="val 2914444" name="adj2"/>
            </a:avLst>
          </a:prstGeom>
          <a:noFill/>
          <a:ln cap="rnd" cmpd="sng" w="19050">
            <a:solidFill>
              <a:srgbClr val="336699"/>
            </a:solidFill>
            <a:prstDash val="dot"/>
            <a:round/>
            <a:headEnd len="sm" w="sm" type="none"/>
            <a:tailEnd len="med" w="med" type="stealth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16"/>
          <p:cNvSpPr/>
          <p:nvPr/>
        </p:nvSpPr>
        <p:spPr>
          <a:xfrm rot="-8100000">
            <a:off x="488965" y="2345641"/>
            <a:ext cx="1666215" cy="1674152"/>
          </a:xfrm>
          <a:prstGeom prst="arc">
            <a:avLst>
              <a:gd fmla="val 9554834" name="adj1"/>
              <a:gd fmla="val 0" name="adj2"/>
            </a:avLst>
          </a:prstGeom>
          <a:noFill/>
          <a:ln cap="flat" cmpd="sng" w="19050">
            <a:solidFill>
              <a:srgbClr val="FFCC32"/>
            </a:solidFill>
            <a:prstDash val="dot"/>
            <a:round/>
            <a:headEnd len="sm" w="sm" type="none"/>
            <a:tailEnd len="med" w="med" type="oval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6"/>
          <p:cNvSpPr txBox="1"/>
          <p:nvPr/>
        </p:nvSpPr>
        <p:spPr>
          <a:xfrm>
            <a:off x="3298358" y="2746207"/>
            <a:ext cx="2107408" cy="969496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en-US" sz="12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0" i="0" lang="en-US" sz="12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COGS/STAC </a:t>
            </a:r>
            <a:br>
              <a:rPr b="0" i="0" lang="en-US" sz="12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0" i="0" lang="en-US" sz="12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AWS S3 </a:t>
            </a:r>
            <a:br>
              <a:rPr b="0" i="0" lang="en-US" sz="12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0" i="0" lang="en-US" sz="12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Cape Town</a:t>
            </a:r>
            <a:br>
              <a:rPr b="0" i="0" lang="en-US" sz="12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b="0" i="0" sz="9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80" name="Google Shape;280;p1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5400000">
            <a:off x="1709573" y="2047916"/>
            <a:ext cx="476502" cy="266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898" y="4931147"/>
            <a:ext cx="1799095" cy="7552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2" name="Google Shape;282;p16"/>
          <p:cNvCxnSpPr/>
          <p:nvPr/>
        </p:nvCxnSpPr>
        <p:spPr>
          <a:xfrm>
            <a:off x="2510093" y="4630491"/>
            <a:ext cx="299228" cy="1"/>
          </a:xfrm>
          <a:prstGeom prst="straightConnector1">
            <a:avLst/>
          </a:prstGeom>
          <a:noFill/>
          <a:ln cap="flat" cmpd="sng" w="38100">
            <a:solidFill>
              <a:srgbClr val="165C5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83" name="Google Shape;283;p16"/>
          <p:cNvCxnSpPr/>
          <p:nvPr/>
        </p:nvCxnSpPr>
        <p:spPr>
          <a:xfrm>
            <a:off x="2508677" y="5026262"/>
            <a:ext cx="284384" cy="0"/>
          </a:xfrm>
          <a:prstGeom prst="straightConnector1">
            <a:avLst/>
          </a:prstGeom>
          <a:noFill/>
          <a:ln cap="flat" cmpd="sng" w="38100">
            <a:solidFill>
              <a:srgbClr val="165C5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84" name="Google Shape;284;p16"/>
          <p:cNvCxnSpPr/>
          <p:nvPr/>
        </p:nvCxnSpPr>
        <p:spPr>
          <a:xfrm>
            <a:off x="2516732" y="5458987"/>
            <a:ext cx="285949" cy="0"/>
          </a:xfrm>
          <a:prstGeom prst="straightConnector1">
            <a:avLst/>
          </a:prstGeom>
          <a:noFill/>
          <a:ln cap="flat" cmpd="sng" w="38100">
            <a:solidFill>
              <a:srgbClr val="165C5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285" name="Google Shape;285;p16"/>
          <p:cNvSpPr txBox="1"/>
          <p:nvPr/>
        </p:nvSpPr>
        <p:spPr>
          <a:xfrm>
            <a:off x="3738624" y="4479959"/>
            <a:ext cx="900002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0" u="none" cap="none" strike="noStrike">
                <a:solidFill>
                  <a:srgbClr val="165C5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Explorer</a:t>
            </a:r>
            <a:endParaRPr/>
          </a:p>
        </p:txBody>
      </p:sp>
      <p:sp>
        <p:nvSpPr>
          <p:cNvPr id="286" name="Google Shape;286;p16"/>
          <p:cNvSpPr txBox="1"/>
          <p:nvPr/>
        </p:nvSpPr>
        <p:spPr>
          <a:xfrm>
            <a:off x="3745215" y="4858015"/>
            <a:ext cx="1611421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0" u="sng" cap="none" strike="noStrike">
                <a:solidFill>
                  <a:srgbClr val="165C5B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Jupyter Sandbox</a:t>
            </a:r>
            <a:endParaRPr b="0" i="0" sz="1050" u="none" cap="none" strike="noStrike">
              <a:solidFill>
                <a:srgbClr val="165C5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87" name="Google Shape;287;p16"/>
          <p:cNvSpPr txBox="1"/>
          <p:nvPr/>
        </p:nvSpPr>
        <p:spPr>
          <a:xfrm>
            <a:off x="3762350" y="5308540"/>
            <a:ext cx="519129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0" u="sng" cap="none" strike="noStrike">
                <a:solidFill>
                  <a:srgbClr val="165C5B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Map</a:t>
            </a:r>
            <a:endParaRPr b="0" i="0" sz="1050" u="none" cap="none" strike="noStrike">
              <a:solidFill>
                <a:srgbClr val="165C5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88" name="Google Shape;288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31002" y="5261196"/>
            <a:ext cx="931349" cy="3909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9" name="Google Shape;289;p16"/>
          <p:cNvCxnSpPr/>
          <p:nvPr/>
        </p:nvCxnSpPr>
        <p:spPr>
          <a:xfrm>
            <a:off x="5532120" y="5216419"/>
            <a:ext cx="523843" cy="11048"/>
          </a:xfrm>
          <a:prstGeom prst="straightConnector1">
            <a:avLst/>
          </a:prstGeom>
          <a:noFill/>
          <a:ln cap="flat" cmpd="sng" w="38100">
            <a:solidFill>
              <a:srgbClr val="165C5B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290" name="Google Shape;290;p1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539004" y="2897305"/>
            <a:ext cx="644216" cy="6442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1" name="Google Shape;291;p16"/>
          <p:cNvCxnSpPr/>
          <p:nvPr/>
        </p:nvCxnSpPr>
        <p:spPr>
          <a:xfrm flipH="1">
            <a:off x="4281436" y="4996514"/>
            <a:ext cx="1075200" cy="439800"/>
          </a:xfrm>
          <a:prstGeom prst="bentConnector3">
            <a:avLst>
              <a:gd fmla="val -15946" name="adj1"/>
            </a:avLst>
          </a:prstGeom>
          <a:noFill/>
          <a:ln cap="flat" cmpd="sng" w="38100">
            <a:solidFill>
              <a:srgbClr val="165C5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92" name="Google Shape;292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31002" y="4422471"/>
            <a:ext cx="931349" cy="3909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3" name="Google Shape;293;p16"/>
          <p:cNvCxnSpPr/>
          <p:nvPr/>
        </p:nvCxnSpPr>
        <p:spPr>
          <a:xfrm flipH="1">
            <a:off x="2519309" y="4389298"/>
            <a:ext cx="2831" cy="1080797"/>
          </a:xfrm>
          <a:prstGeom prst="straightConnector1">
            <a:avLst/>
          </a:prstGeom>
          <a:noFill/>
          <a:ln cap="flat" cmpd="sng" w="38100">
            <a:solidFill>
              <a:srgbClr val="165C5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Logo, company name&#10;&#10;Description automatically generated" id="294" name="Google Shape;294;p1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107009" y="3820913"/>
            <a:ext cx="832067" cy="505019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6"/>
          <p:cNvSpPr txBox="1"/>
          <p:nvPr/>
        </p:nvSpPr>
        <p:spPr>
          <a:xfrm>
            <a:off x="3815917" y="1949929"/>
            <a:ext cx="1188969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Sinergise ARD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Element 84</a:t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6" name="Google Shape;296;p16"/>
          <p:cNvPicPr preferRelativeResize="0"/>
          <p:nvPr/>
        </p:nvPicPr>
        <p:blipFill rotWithShape="1">
          <a:blip r:embed="rId15">
            <a:alphaModFix/>
          </a:blip>
          <a:srcRect b="8914" l="0" r="0" t="11597"/>
          <a:stretch/>
        </p:blipFill>
        <p:spPr>
          <a:xfrm>
            <a:off x="6340211" y="962803"/>
            <a:ext cx="2430170" cy="1532348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16"/>
          <p:cNvSpPr/>
          <p:nvPr/>
        </p:nvSpPr>
        <p:spPr>
          <a:xfrm>
            <a:off x="6285071" y="2510851"/>
            <a:ext cx="2954838" cy="1615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4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Eye of the Sahara, Sentinel-2, RGB</a:t>
            </a:r>
            <a:endParaRPr b="0" i="0" sz="4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8" name="Google Shape;298;p16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6340211" y="2639532"/>
            <a:ext cx="2430170" cy="1556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6"/>
          <p:cNvPicPr preferRelativeResize="0"/>
          <p:nvPr/>
        </p:nvPicPr>
        <p:blipFill rotWithShape="1">
          <a:blip r:embed="rId17">
            <a:alphaModFix/>
          </a:blip>
          <a:srcRect b="2015" l="0" r="0" t="0"/>
          <a:stretch/>
        </p:blipFill>
        <p:spPr>
          <a:xfrm>
            <a:off x="6340210" y="4339971"/>
            <a:ext cx="2432165" cy="1519825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16"/>
          <p:cNvSpPr/>
          <p:nvPr/>
        </p:nvSpPr>
        <p:spPr>
          <a:xfrm>
            <a:off x="6285071" y="5850277"/>
            <a:ext cx="2954838" cy="1615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4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Betsiboka Estuary, Madagascar, Sentinel-2, SWIR/NIR</a:t>
            </a:r>
            <a:endParaRPr b="0" i="0" sz="4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16"/>
          <p:cNvSpPr/>
          <p:nvPr/>
        </p:nvSpPr>
        <p:spPr>
          <a:xfrm>
            <a:off x="6277718" y="4187433"/>
            <a:ext cx="2954838" cy="1615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4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Victoria Falls, Sentinel-2, RGB</a:t>
            </a:r>
            <a:endParaRPr b="0" i="0" sz="4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16"/>
          <p:cNvSpPr txBox="1"/>
          <p:nvPr/>
        </p:nvSpPr>
        <p:spPr>
          <a:xfrm>
            <a:off x="1723841" y="304800"/>
            <a:ext cx="6241212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Sentinel-2 Surface Reflectance</a:t>
            </a:r>
            <a:endParaRPr b="1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7"/>
          <p:cNvSpPr/>
          <p:nvPr/>
        </p:nvSpPr>
        <p:spPr>
          <a:xfrm>
            <a:off x="5890711" y="860571"/>
            <a:ext cx="3253289" cy="5143501"/>
          </a:xfrm>
          <a:prstGeom prst="rect">
            <a:avLst/>
          </a:prstGeom>
          <a:solidFill>
            <a:srgbClr val="165C5B"/>
          </a:solidFill>
          <a:ln cap="flat" cmpd="sng" w="15875">
            <a:solidFill>
              <a:srgbClr val="165C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9" name="Google Shape;30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2572" y="2383217"/>
            <a:ext cx="1599002" cy="15990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0" name="Google Shape;310;p17"/>
          <p:cNvCxnSpPr/>
          <p:nvPr/>
        </p:nvCxnSpPr>
        <p:spPr>
          <a:xfrm>
            <a:off x="4427594" y="2364504"/>
            <a:ext cx="0" cy="321546"/>
          </a:xfrm>
          <a:prstGeom prst="straightConnector1">
            <a:avLst/>
          </a:prstGeom>
          <a:noFill/>
          <a:ln cap="flat" cmpd="sng" w="38100">
            <a:solidFill>
              <a:srgbClr val="165C5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11" name="Google Shape;311;p17"/>
          <p:cNvCxnSpPr/>
          <p:nvPr/>
        </p:nvCxnSpPr>
        <p:spPr>
          <a:xfrm flipH="1">
            <a:off x="2522101" y="3560646"/>
            <a:ext cx="812100" cy="201300"/>
          </a:xfrm>
          <a:prstGeom prst="bentConnector2">
            <a:avLst/>
          </a:prstGeom>
          <a:noFill/>
          <a:ln cap="flat" cmpd="sng" w="38100">
            <a:solidFill>
              <a:srgbClr val="165C5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12" name="Google Shape;312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31002" y="4836476"/>
            <a:ext cx="931349" cy="390991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17"/>
          <p:cNvSpPr/>
          <p:nvPr/>
        </p:nvSpPr>
        <p:spPr>
          <a:xfrm>
            <a:off x="3404528" y="1948127"/>
            <a:ext cx="2001240" cy="459267"/>
          </a:xfrm>
          <a:prstGeom prst="rect">
            <a:avLst/>
          </a:prstGeom>
          <a:solidFill>
            <a:srgbClr val="165C5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Google Shape;314;p17"/>
          <p:cNvPicPr preferRelativeResize="0"/>
          <p:nvPr/>
        </p:nvPicPr>
        <p:blipFill rotWithShape="1">
          <a:blip r:embed="rId5">
            <a:alphaModFix amt="20000"/>
          </a:blip>
          <a:srcRect b="0" l="0" r="-714" t="0"/>
          <a:stretch/>
        </p:blipFill>
        <p:spPr>
          <a:xfrm>
            <a:off x="3179742" y="1942993"/>
            <a:ext cx="2233970" cy="464402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17"/>
          <p:cNvSpPr/>
          <p:nvPr/>
        </p:nvSpPr>
        <p:spPr>
          <a:xfrm>
            <a:off x="1985740" y="1945633"/>
            <a:ext cx="1752491" cy="461762"/>
          </a:xfrm>
          <a:prstGeom prst="homePlate">
            <a:avLst>
              <a:gd fmla="val 50000" name="adj"/>
            </a:avLst>
          </a:prstGeom>
          <a:solidFill>
            <a:srgbClr val="FF663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Japan Aerospace Exploration Agency Annual Mosaic</a:t>
            </a:r>
            <a:endParaRPr/>
          </a:p>
        </p:txBody>
      </p:sp>
      <p:sp>
        <p:nvSpPr>
          <p:cNvPr id="316" name="Google Shape;316;p17"/>
          <p:cNvSpPr/>
          <p:nvPr/>
        </p:nvSpPr>
        <p:spPr>
          <a:xfrm>
            <a:off x="1455247" y="1875167"/>
            <a:ext cx="619983" cy="61998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7" name="Google Shape;317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5400000">
            <a:off x="412664" y="2278446"/>
            <a:ext cx="242933" cy="24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10549289">
            <a:off x="482726" y="3796185"/>
            <a:ext cx="226854" cy="226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3725442">
            <a:off x="2039284" y="3295935"/>
            <a:ext cx="304432" cy="304432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17"/>
          <p:cNvSpPr/>
          <p:nvPr/>
        </p:nvSpPr>
        <p:spPr>
          <a:xfrm>
            <a:off x="21315" y="5730815"/>
            <a:ext cx="2798127" cy="2579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7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Find out more technical detail in </a:t>
            </a:r>
            <a:r>
              <a:rPr b="0" i="0" lang="en-US" sz="675" u="sng" cap="none" strike="noStrike">
                <a:solidFill>
                  <a:srgbClr val="336699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Digital Earth Africa Docs​</a:t>
            </a:r>
            <a:endParaRPr b="0" i="0" sz="675" u="none" cap="none" strike="noStrike">
              <a:solidFill>
                <a:srgbClr val="3366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17"/>
          <p:cNvSpPr/>
          <p:nvPr/>
        </p:nvSpPr>
        <p:spPr>
          <a:xfrm rot="-8100000">
            <a:off x="280945" y="2133280"/>
            <a:ext cx="2082257" cy="2098875"/>
          </a:xfrm>
          <a:prstGeom prst="arc">
            <a:avLst>
              <a:gd fmla="val 306633" name="adj1"/>
              <a:gd fmla="val 2899991" name="adj2"/>
            </a:avLst>
          </a:prstGeom>
          <a:noFill/>
          <a:ln cap="rnd" cmpd="sng" w="22225">
            <a:solidFill>
              <a:srgbClr val="FF6633"/>
            </a:solidFill>
            <a:prstDash val="dot"/>
            <a:miter lim="800000"/>
            <a:headEnd len="sm" w="sm" type="none"/>
            <a:tailEnd len="med" w="med" type="stealth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/>
          </a:p>
        </p:txBody>
      </p:sp>
      <p:sp>
        <p:nvSpPr>
          <p:cNvPr id="322" name="Google Shape;322;p17"/>
          <p:cNvSpPr/>
          <p:nvPr/>
        </p:nvSpPr>
        <p:spPr>
          <a:xfrm rot="-8100000">
            <a:off x="385020" y="2257352"/>
            <a:ext cx="1866146" cy="1881039"/>
          </a:xfrm>
          <a:prstGeom prst="arc">
            <a:avLst>
              <a:gd fmla="val 16601817" name="adj1"/>
              <a:gd fmla="val 2914444" name="adj2"/>
            </a:avLst>
          </a:prstGeom>
          <a:noFill/>
          <a:ln cap="rnd" cmpd="sng" w="19050">
            <a:solidFill>
              <a:srgbClr val="336699"/>
            </a:solidFill>
            <a:prstDash val="dot"/>
            <a:round/>
            <a:headEnd len="sm" w="sm" type="none"/>
            <a:tailEnd len="med" w="med" type="stealth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17"/>
          <p:cNvSpPr/>
          <p:nvPr/>
        </p:nvSpPr>
        <p:spPr>
          <a:xfrm rot="-8100000">
            <a:off x="488965" y="2345641"/>
            <a:ext cx="1666215" cy="1674152"/>
          </a:xfrm>
          <a:prstGeom prst="arc">
            <a:avLst>
              <a:gd fmla="val 9554834" name="adj1"/>
              <a:gd fmla="val 0" name="adj2"/>
            </a:avLst>
          </a:prstGeom>
          <a:noFill/>
          <a:ln cap="flat" cmpd="sng" w="19050">
            <a:solidFill>
              <a:srgbClr val="FFCC32"/>
            </a:solidFill>
            <a:prstDash val="dot"/>
            <a:round/>
            <a:headEnd len="sm" w="sm" type="none"/>
            <a:tailEnd len="med" w="med" type="oval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7"/>
          <p:cNvSpPr txBox="1"/>
          <p:nvPr/>
        </p:nvSpPr>
        <p:spPr>
          <a:xfrm>
            <a:off x="3298358" y="2746207"/>
            <a:ext cx="2107408" cy="969496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en-US" sz="12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0" i="0" lang="en-US" sz="12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COGS </a:t>
            </a:r>
            <a:br>
              <a:rPr b="0" i="0" lang="en-US" sz="12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0" i="0" lang="en-US" sz="12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AWS S3 </a:t>
            </a:r>
            <a:br>
              <a:rPr b="0" i="0" lang="en-US" sz="12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0" i="0" lang="en-US" sz="12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Cape Town</a:t>
            </a:r>
            <a:br>
              <a:rPr b="0" i="0" lang="en-US" sz="12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b="0" i="0" sz="9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25" name="Google Shape;325;p1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5400000">
            <a:off x="1709573" y="2047916"/>
            <a:ext cx="476502" cy="266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898" y="4931147"/>
            <a:ext cx="1799095" cy="7552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7" name="Google Shape;327;p17"/>
          <p:cNvCxnSpPr/>
          <p:nvPr/>
        </p:nvCxnSpPr>
        <p:spPr>
          <a:xfrm>
            <a:off x="2510093" y="4630491"/>
            <a:ext cx="299228" cy="1"/>
          </a:xfrm>
          <a:prstGeom prst="straightConnector1">
            <a:avLst/>
          </a:prstGeom>
          <a:noFill/>
          <a:ln cap="flat" cmpd="sng" w="38100">
            <a:solidFill>
              <a:srgbClr val="165C5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28" name="Google Shape;328;p17"/>
          <p:cNvCxnSpPr/>
          <p:nvPr/>
        </p:nvCxnSpPr>
        <p:spPr>
          <a:xfrm>
            <a:off x="2508677" y="5026262"/>
            <a:ext cx="284384" cy="0"/>
          </a:xfrm>
          <a:prstGeom prst="straightConnector1">
            <a:avLst/>
          </a:prstGeom>
          <a:noFill/>
          <a:ln cap="flat" cmpd="sng" w="38100">
            <a:solidFill>
              <a:srgbClr val="165C5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29" name="Google Shape;329;p17"/>
          <p:cNvCxnSpPr/>
          <p:nvPr/>
        </p:nvCxnSpPr>
        <p:spPr>
          <a:xfrm>
            <a:off x="2516732" y="5458987"/>
            <a:ext cx="285949" cy="0"/>
          </a:xfrm>
          <a:prstGeom prst="straightConnector1">
            <a:avLst/>
          </a:prstGeom>
          <a:noFill/>
          <a:ln cap="flat" cmpd="sng" w="38100">
            <a:solidFill>
              <a:srgbClr val="165C5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30" name="Google Shape;330;p17"/>
          <p:cNvSpPr txBox="1"/>
          <p:nvPr/>
        </p:nvSpPr>
        <p:spPr>
          <a:xfrm>
            <a:off x="3738624" y="4479959"/>
            <a:ext cx="900002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0" u="none" cap="none" strike="noStrike">
                <a:solidFill>
                  <a:srgbClr val="165C5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Explorer</a:t>
            </a:r>
            <a:endParaRPr/>
          </a:p>
        </p:txBody>
      </p:sp>
      <p:sp>
        <p:nvSpPr>
          <p:cNvPr id="331" name="Google Shape;331;p17"/>
          <p:cNvSpPr txBox="1"/>
          <p:nvPr/>
        </p:nvSpPr>
        <p:spPr>
          <a:xfrm>
            <a:off x="3745215" y="4858015"/>
            <a:ext cx="1611421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0" u="sng" cap="none" strike="noStrike">
                <a:solidFill>
                  <a:srgbClr val="165C5B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Jupyter Sandbox</a:t>
            </a:r>
            <a:endParaRPr b="0" i="0" sz="1050" u="none" cap="none" strike="noStrike">
              <a:solidFill>
                <a:srgbClr val="165C5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32" name="Google Shape;332;p17"/>
          <p:cNvSpPr txBox="1"/>
          <p:nvPr/>
        </p:nvSpPr>
        <p:spPr>
          <a:xfrm>
            <a:off x="3762350" y="5308540"/>
            <a:ext cx="519129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0" u="sng" cap="none" strike="noStrike">
                <a:solidFill>
                  <a:srgbClr val="165C5B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Map</a:t>
            </a:r>
            <a:endParaRPr b="0" i="0" sz="1050" u="none" cap="none" strike="noStrike">
              <a:solidFill>
                <a:srgbClr val="165C5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33" name="Google Shape;333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31002" y="5261196"/>
            <a:ext cx="931349" cy="3909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4" name="Google Shape;334;p17"/>
          <p:cNvCxnSpPr/>
          <p:nvPr/>
        </p:nvCxnSpPr>
        <p:spPr>
          <a:xfrm>
            <a:off x="5532121" y="5216419"/>
            <a:ext cx="262682" cy="0"/>
          </a:xfrm>
          <a:prstGeom prst="straightConnector1">
            <a:avLst/>
          </a:prstGeom>
          <a:noFill/>
          <a:ln cap="flat" cmpd="sng" w="38100">
            <a:solidFill>
              <a:srgbClr val="165C5B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335" name="Google Shape;335;p1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539004" y="2897305"/>
            <a:ext cx="644216" cy="6442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6" name="Google Shape;336;p17"/>
          <p:cNvCxnSpPr/>
          <p:nvPr/>
        </p:nvCxnSpPr>
        <p:spPr>
          <a:xfrm flipH="1">
            <a:off x="4281436" y="4996514"/>
            <a:ext cx="1075200" cy="439800"/>
          </a:xfrm>
          <a:prstGeom prst="bentConnector3">
            <a:avLst>
              <a:gd fmla="val -15946" name="adj1"/>
            </a:avLst>
          </a:prstGeom>
          <a:noFill/>
          <a:ln cap="flat" cmpd="sng" w="38100">
            <a:solidFill>
              <a:srgbClr val="165C5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37" name="Google Shape;337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31002" y="4422471"/>
            <a:ext cx="931349" cy="3909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8" name="Google Shape;338;p17"/>
          <p:cNvCxnSpPr/>
          <p:nvPr/>
        </p:nvCxnSpPr>
        <p:spPr>
          <a:xfrm flipH="1">
            <a:off x="2519309" y="4389298"/>
            <a:ext cx="2831" cy="1080797"/>
          </a:xfrm>
          <a:prstGeom prst="straightConnector1">
            <a:avLst/>
          </a:prstGeom>
          <a:noFill/>
          <a:ln cap="flat" cmpd="sng" w="38100">
            <a:solidFill>
              <a:srgbClr val="165C5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Logo, company name&#10;&#10;Description automatically generated" id="339" name="Google Shape;339;p1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107009" y="3820913"/>
            <a:ext cx="832067" cy="505019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17"/>
          <p:cNvSpPr txBox="1"/>
          <p:nvPr/>
        </p:nvSpPr>
        <p:spPr>
          <a:xfrm>
            <a:off x="3815917" y="2003390"/>
            <a:ext cx="118896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Digital Earth Africa Mosaic</a:t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17"/>
          <p:cNvSpPr txBox="1"/>
          <p:nvPr/>
        </p:nvSpPr>
        <p:spPr>
          <a:xfrm>
            <a:off x="1723841" y="304800"/>
            <a:ext cx="6241212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ALOS continental mosaics</a:t>
            </a:r>
            <a:endParaRPr b="1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2" name="Google Shape;342;p17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6426877" y="1134116"/>
            <a:ext cx="2233511" cy="2288659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17"/>
          <p:cNvSpPr/>
          <p:nvPr/>
        </p:nvSpPr>
        <p:spPr>
          <a:xfrm>
            <a:off x="6079331" y="3493831"/>
            <a:ext cx="2954838" cy="1615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4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ALOS PALSAR 2015, HH, HV, HV/HH</a:t>
            </a:r>
            <a:endParaRPr b="0" i="0" sz="4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4" name="Google Shape;344;p17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6403341" y="3715703"/>
            <a:ext cx="2275789" cy="947838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7"/>
          <p:cNvSpPr/>
          <p:nvPr/>
        </p:nvSpPr>
        <p:spPr>
          <a:xfrm>
            <a:off x="6060281" y="4693981"/>
            <a:ext cx="2954838" cy="1615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4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ALOS PALSAR 2015, HH, HV, HV/HH</a:t>
            </a:r>
            <a:endParaRPr b="0" i="0" sz="4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Crisp, David (US 3290)</dc:creator>
</cp:coreProperties>
</file>