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22860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228600" lvl="5" marL="2743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228600" lvl="6" marL="3200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228600" lvl="7" marL="3657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228600" lvl="8" marL="4114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" name="Google Shape;34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3"/>
          <p:cNvSpPr/>
          <p:nvPr>
            <p:ph idx="12" type="sldNum"/>
          </p:nvPr>
        </p:nvSpPr>
        <p:spPr>
          <a:xfrm>
            <a:off x="8763000" y="6629403"/>
            <a:ext cx="304800" cy="140464"/>
          </a:xfrm>
          <a:prstGeom prst="roundRect">
            <a:avLst>
              <a:gd fmla="val 16667" name="adj"/>
            </a:avLst>
          </a:prstGeom>
          <a:solidFill>
            <a:schemeClr val="lt1">
              <a:alpha val="48627"/>
            </a:schemeClr>
          </a:solidFill>
          <a:ln cap="flat" cmpd="sng" w="25400">
            <a:solidFill>
              <a:schemeClr val="l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" name="Google Shape;10;p3"/>
          <p:cNvSpPr txBox="1"/>
          <p:nvPr>
            <p:ph idx="1" type="body"/>
          </p:nvPr>
        </p:nvSpPr>
        <p:spPr>
          <a:xfrm>
            <a:off x="124691" y="1402773"/>
            <a:ext cx="8884227" cy="51019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ourier New"/>
              <a:buChar char="o"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3"/>
          <p:cNvSpPr txBox="1"/>
          <p:nvPr>
            <p:ph idx="2" type="body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Blank">
  <p:cSld name="4_Blank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/>
          <p:nvPr>
            <p:ph idx="12" type="sldNum"/>
          </p:nvPr>
        </p:nvSpPr>
        <p:spPr>
          <a:xfrm>
            <a:off x="8763000" y="6629403"/>
            <a:ext cx="304800" cy="140464"/>
          </a:xfrm>
          <a:prstGeom prst="roundRect">
            <a:avLst>
              <a:gd fmla="val 16667" name="adj"/>
            </a:avLst>
          </a:prstGeom>
          <a:solidFill>
            <a:schemeClr val="lt1">
              <a:alpha val="48627"/>
            </a:schemeClr>
          </a:solidFill>
          <a:ln cap="flat" cmpd="sng" w="25400">
            <a:solidFill>
              <a:schemeClr val="l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124691" y="1402773"/>
            <a:ext cx="8884227" cy="51019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ourier New"/>
              <a:buChar char="o"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4"/>
          <p:cNvSpPr txBox="1"/>
          <p:nvPr>
            <p:ph idx="2" type="body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Blank">
  <p:cSld name="3_Blank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/>
          <p:nvPr>
            <p:ph idx="12" type="sldNum"/>
          </p:nvPr>
        </p:nvSpPr>
        <p:spPr>
          <a:xfrm>
            <a:off x="8763000" y="6629403"/>
            <a:ext cx="304800" cy="140464"/>
          </a:xfrm>
          <a:prstGeom prst="roundRect">
            <a:avLst>
              <a:gd fmla="val 16667" name="adj"/>
            </a:avLst>
          </a:prstGeom>
          <a:solidFill>
            <a:schemeClr val="lt1">
              <a:alpha val="48627"/>
            </a:schemeClr>
          </a:solidFill>
          <a:ln cap="flat" cmpd="sng" w="25400">
            <a:solidFill>
              <a:schemeClr val="l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" name="Google Shape;18;p5"/>
          <p:cNvSpPr txBox="1"/>
          <p:nvPr>
            <p:ph idx="1" type="body"/>
          </p:nvPr>
        </p:nvSpPr>
        <p:spPr>
          <a:xfrm>
            <a:off x="124691" y="1402773"/>
            <a:ext cx="8884227" cy="51019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ourier New"/>
              <a:buChar char="o"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5"/>
          <p:cNvSpPr txBox="1"/>
          <p:nvPr>
            <p:ph idx="2" type="body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Blank">
  <p:cSld name="5_Blank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/>
          <p:nvPr>
            <p:ph idx="12" type="sldNum"/>
          </p:nvPr>
        </p:nvSpPr>
        <p:spPr>
          <a:xfrm>
            <a:off x="8763000" y="6629403"/>
            <a:ext cx="304800" cy="140464"/>
          </a:xfrm>
          <a:prstGeom prst="roundRect">
            <a:avLst>
              <a:gd fmla="val 16667" name="adj"/>
            </a:avLst>
          </a:prstGeom>
          <a:solidFill>
            <a:schemeClr val="lt1">
              <a:alpha val="48627"/>
            </a:schemeClr>
          </a:solidFill>
          <a:ln cap="flat" cmpd="sng" w="25400">
            <a:solidFill>
              <a:schemeClr val="l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6"/>
          <p:cNvSpPr txBox="1"/>
          <p:nvPr>
            <p:ph idx="1" type="body"/>
          </p:nvPr>
        </p:nvSpPr>
        <p:spPr>
          <a:xfrm>
            <a:off x="124691" y="1402773"/>
            <a:ext cx="8884227" cy="51019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ourier New"/>
              <a:buChar char="o"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6"/>
          <p:cNvSpPr txBox="1"/>
          <p:nvPr>
            <p:ph idx="2" type="body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Blank">
  <p:cSld name="8_Blank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/>
          <p:nvPr>
            <p:ph idx="12" type="sldNum"/>
          </p:nvPr>
        </p:nvSpPr>
        <p:spPr>
          <a:xfrm>
            <a:off x="8763000" y="6629403"/>
            <a:ext cx="304800" cy="140464"/>
          </a:xfrm>
          <a:prstGeom prst="roundRect">
            <a:avLst>
              <a:gd fmla="val 16667" name="adj"/>
            </a:avLst>
          </a:prstGeom>
          <a:solidFill>
            <a:schemeClr val="lt1">
              <a:alpha val="48627"/>
            </a:schemeClr>
          </a:solidFill>
          <a:ln cap="flat" cmpd="sng" w="25400">
            <a:solidFill>
              <a:schemeClr val="l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124691" y="1402773"/>
            <a:ext cx="8884227" cy="51019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ourier New"/>
              <a:buChar char="o"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7"/>
          <p:cNvSpPr txBox="1"/>
          <p:nvPr>
            <p:ph idx="2" type="body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Blank">
  <p:cSld name="7_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/>
          <p:nvPr>
            <p:ph idx="12" type="sldNum"/>
          </p:nvPr>
        </p:nvSpPr>
        <p:spPr>
          <a:xfrm>
            <a:off x="8763000" y="6629403"/>
            <a:ext cx="304800" cy="140464"/>
          </a:xfrm>
          <a:prstGeom prst="roundRect">
            <a:avLst>
              <a:gd fmla="val 16667" name="adj"/>
            </a:avLst>
          </a:prstGeom>
          <a:solidFill>
            <a:schemeClr val="lt1">
              <a:alpha val="48627"/>
            </a:schemeClr>
          </a:solidFill>
          <a:ln cap="flat" cmpd="sng" w="25400">
            <a:solidFill>
              <a:schemeClr val="l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25"/>
              <a:buFont typeface="Arial"/>
              <a:buNone/>
              <a:defRPr b="0" i="1" sz="825" u="none" cap="none" strike="noStrik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124691" y="1402773"/>
            <a:ext cx="8884227" cy="51019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ourier New"/>
              <a:buChar char="o"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8"/>
          <p:cNvSpPr txBox="1"/>
          <p:nvPr>
            <p:ph idx="2" type="body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2" type="sldNum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nspires.nasaprs.com/external/index.do" TargetMode="External"/><Relationship Id="rId4" Type="http://schemas.openxmlformats.org/officeDocument/2006/relationships/hyperlink" Target="https://www.aviso.altimetry.fr/en/news/front-page-news/news-detail.html?tx_ttnews%5btt_news%5d=2556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7.jpg"/><Relationship Id="rId5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 txBox="1"/>
          <p:nvPr>
            <p:ph type="title"/>
          </p:nvPr>
        </p:nvSpPr>
        <p:spPr>
          <a:xfrm>
            <a:off x="622789" y="2514600"/>
            <a:ext cx="5746200" cy="9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i="0" lang="en-US" sz="4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OST-VC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/>
          <p:nvPr/>
        </p:nvSpPr>
        <p:spPr>
          <a:xfrm>
            <a:off x="622789" y="3759200"/>
            <a:ext cx="4810800" cy="25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VC Co-Leads: </a:t>
            </a: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Annick Sylvestre-Baron/CNES, Remko Scharroo/EUMETSAT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CEOS SIT Technical Workshop 2020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Session and Agenda Item # 3.2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Virtual Meeting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11 September 2020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" name="Google Shape;3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2789" y="1217405"/>
            <a:ext cx="2507906" cy="993132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9"/>
          <p:cNvSpPr txBox="1"/>
          <p:nvPr/>
        </p:nvSpPr>
        <p:spPr>
          <a:xfrm>
            <a:off x="622789" y="2246634"/>
            <a:ext cx="2806200" cy="2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1" i="0" lang="en-US" sz="105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Committee on Earth Observation Satellites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/>
          <p:nvPr>
            <p:ph idx="12" type="sldNum"/>
          </p:nvPr>
        </p:nvSpPr>
        <p:spPr>
          <a:xfrm>
            <a:off x="8763000" y="6629403"/>
            <a:ext cx="304800" cy="140464"/>
          </a:xfrm>
          <a:prstGeom prst="roundRect">
            <a:avLst>
              <a:gd fmla="val 16667" name="adj"/>
            </a:avLst>
          </a:prstGeom>
          <a:solidFill>
            <a:schemeClr val="lt1">
              <a:alpha val="48627"/>
            </a:schemeClr>
          </a:solidFill>
          <a:ln cap="flat" cmpd="sng" w="25400">
            <a:solidFill>
              <a:schemeClr val="l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43249" y="1276654"/>
            <a:ext cx="9150178" cy="54229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80"/>
              <a:t>OST-VC links the agencies, OSTST, altimetry user community, and CEOS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95"/>
          </a:p>
          <a:p>
            <a:pPr indent="-233795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o"/>
            </a:pPr>
            <a:r>
              <a:rPr lang="en-US" sz="1295"/>
              <a:t>Ocean Surface Topography Science Team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/>
              <a:t>ROSES call (</a:t>
            </a:r>
            <a:r>
              <a:rPr lang="en-US" sz="1295" u="sng">
                <a:solidFill>
                  <a:schemeClr val="hlink"/>
                </a:solidFill>
                <a:hlinkClick r:id="rId3"/>
              </a:rPr>
              <a:t>https://nspires.nasaprs.com/external/index.do</a:t>
            </a:r>
            <a:r>
              <a:rPr lang="en-US" sz="1295"/>
              <a:t>) &amp; TOSCA call (</a:t>
            </a:r>
            <a:r>
              <a:rPr lang="en-US" sz="1295" u="sng">
                <a:solidFill>
                  <a:schemeClr val="hlink"/>
                </a:solidFill>
                <a:hlinkClick r:id="rId4"/>
              </a:rPr>
              <a:t>https://www.aviso.altimetry.fr/en/news/front-page-news/news-detail.html?tx_ttnews%5Btt_news%5D=2556</a:t>
            </a:r>
            <a:r>
              <a:rPr lang="en-US" sz="1295"/>
              <a:t>) for renewal of the ST for 2021-2024 are on going</a:t>
            </a:r>
            <a:br>
              <a:rPr lang="en-US" sz="1295"/>
            </a:br>
            <a:r>
              <a:rPr lang="en-US" sz="1295"/>
              <a:t>🡪 Proposals due on October 1</a:t>
            </a:r>
            <a:r>
              <a:rPr baseline="30000" lang="en-US" sz="1295"/>
              <a:t>st</a:t>
            </a:r>
            <a:r>
              <a:rPr lang="en-US" sz="1295"/>
              <a:t> (TOSCA call) and on October 8</a:t>
            </a:r>
            <a:r>
              <a:rPr baseline="30000" lang="en-US" sz="1295"/>
              <a:t>th</a:t>
            </a:r>
            <a:r>
              <a:rPr lang="en-US" sz="1295"/>
              <a:t> (ROSES call)</a:t>
            </a:r>
            <a:endParaRPr baseline="30000" sz="1295"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/>
              <a:t>2020 OSTST meeting planned next October was cancelled due to covid-19  </a:t>
            </a:r>
            <a:endParaRPr/>
          </a:p>
          <a:p>
            <a:pPr indent="0" lvl="2" marL="685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None/>
            </a:pPr>
            <a:r>
              <a:t/>
            </a:r>
            <a:endParaRPr sz="1295"/>
          </a:p>
          <a:p>
            <a:pPr indent="-233795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o"/>
            </a:pPr>
            <a:r>
              <a:rPr lang="en-US" sz="1295"/>
              <a:t>Inter-agency cooperation on</a:t>
            </a:r>
            <a:r>
              <a:rPr lang="en-US" sz="1295">
                <a:solidFill>
                  <a:srgbClr val="00B050"/>
                </a:solidFill>
              </a:rPr>
              <a:t> current </a:t>
            </a:r>
            <a:r>
              <a:rPr lang="en-US" sz="1295"/>
              <a:t>and </a:t>
            </a:r>
            <a:r>
              <a:rPr lang="en-US" sz="1295">
                <a:solidFill>
                  <a:srgbClr val="00B0F0"/>
                </a:solidFill>
              </a:rPr>
              <a:t>future missions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>
                <a:solidFill>
                  <a:srgbClr val="00B050"/>
                </a:solidFill>
              </a:rPr>
              <a:t>CFOSAT</a:t>
            </a:r>
            <a:r>
              <a:rPr lang="en-US" sz="1295"/>
              <a:t>: CNSA, CNES, EUMETSAT (NRT distribution)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>
                <a:solidFill>
                  <a:srgbClr val="00B050"/>
                </a:solidFill>
              </a:rPr>
              <a:t>Jason-3</a:t>
            </a:r>
            <a:r>
              <a:rPr lang="en-US" sz="1295"/>
              <a:t>: NOAA, EUMETSAT, NASA, CNES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>
                <a:solidFill>
                  <a:srgbClr val="00B050"/>
                </a:solidFill>
              </a:rPr>
              <a:t>SARAL/AltiKa</a:t>
            </a:r>
            <a:r>
              <a:rPr lang="en-US" sz="1295"/>
              <a:t>: ISRO, CNES, EUMETSAT (NRT distribution)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/>
              <a:t>Hy-</a:t>
            </a:r>
            <a:r>
              <a:rPr lang="en-US" sz="1295">
                <a:solidFill>
                  <a:srgbClr val="00B050"/>
                </a:solidFill>
              </a:rPr>
              <a:t>2A/2B</a:t>
            </a:r>
            <a:r>
              <a:rPr lang="en-US" sz="1295"/>
              <a:t>/</a:t>
            </a:r>
            <a:r>
              <a:rPr lang="en-US" sz="1295">
                <a:solidFill>
                  <a:srgbClr val="00B0F0"/>
                </a:solidFill>
              </a:rPr>
              <a:t>2C/2D</a:t>
            </a:r>
            <a:r>
              <a:rPr lang="en-US" sz="1295"/>
              <a:t>: CNSA, CNES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/>
              <a:t>Sentinel-3 </a:t>
            </a:r>
            <a:r>
              <a:rPr lang="en-US" sz="1295">
                <a:solidFill>
                  <a:srgbClr val="00B050"/>
                </a:solidFill>
              </a:rPr>
              <a:t>A/B</a:t>
            </a:r>
            <a:r>
              <a:rPr lang="en-US" sz="1295"/>
              <a:t>/</a:t>
            </a:r>
            <a:r>
              <a:rPr lang="en-US" sz="1295">
                <a:solidFill>
                  <a:srgbClr val="00B0F0"/>
                </a:solidFill>
              </a:rPr>
              <a:t>C/D:</a:t>
            </a:r>
            <a:r>
              <a:rPr lang="en-US" sz="1295"/>
              <a:t> EU, EUMETSAT (ocean), ESA (land)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/>
              <a:t>Sentinel-6 </a:t>
            </a:r>
            <a:r>
              <a:rPr lang="en-US" sz="1295">
                <a:solidFill>
                  <a:srgbClr val="00B0F0"/>
                </a:solidFill>
              </a:rPr>
              <a:t>Mickael Freilich/</a:t>
            </a:r>
            <a:r>
              <a:rPr lang="en-US" sz="1295"/>
              <a:t>/B: EU, EUMETSAT, ESA, NOAA, NASA, CNES 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>
                <a:solidFill>
                  <a:srgbClr val="00B0F0"/>
                </a:solidFill>
              </a:rPr>
              <a:t>CRISTAL</a:t>
            </a:r>
            <a:r>
              <a:rPr lang="en-US" sz="1295"/>
              <a:t>: EU, ESA (polar areas), EUMETSAT (global ocean)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>
                <a:solidFill>
                  <a:srgbClr val="00B0F0"/>
                </a:solidFill>
              </a:rPr>
              <a:t>SWOT</a:t>
            </a:r>
            <a:r>
              <a:rPr lang="en-US" sz="1295"/>
              <a:t>: NASA/JPL, CNES, CSA, UKSA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>
                <a:solidFill>
                  <a:srgbClr val="00B0F0"/>
                </a:solidFill>
              </a:rPr>
              <a:t>WISA</a:t>
            </a:r>
            <a:r>
              <a:rPr lang="en-US" sz="1295"/>
              <a:t>: ESA, CNES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>
                <a:solidFill>
                  <a:srgbClr val="00B050"/>
                </a:solidFill>
              </a:rPr>
              <a:t>CryoSat-2</a:t>
            </a:r>
            <a:r>
              <a:rPr lang="en-US" sz="1295"/>
              <a:t>: ESA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>
                <a:solidFill>
                  <a:srgbClr val="00B0F0"/>
                </a:solidFill>
              </a:rPr>
              <a:t>COMPIRA</a:t>
            </a:r>
            <a:r>
              <a:rPr lang="en-US" sz="1295"/>
              <a:t>: JAXA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>
                <a:solidFill>
                  <a:srgbClr val="00B0F0"/>
                </a:solidFill>
              </a:rPr>
              <a:t>GUANLAN</a:t>
            </a:r>
            <a:r>
              <a:rPr lang="en-US" sz="1295"/>
              <a:t>: CNSA 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Char char="▪"/>
            </a:pPr>
            <a:r>
              <a:rPr lang="en-US" sz="1295">
                <a:solidFill>
                  <a:srgbClr val="00B0F0"/>
                </a:solidFill>
              </a:rPr>
              <a:t>Copernicus Next Generation Topography Constellation (Follow-on of S3, S6 and CRISTAL)</a:t>
            </a:r>
            <a:endParaRPr sz="1295"/>
          </a:p>
          <a:p>
            <a:pPr indent="0" lvl="2" marL="685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95"/>
              <a:buNone/>
            </a:pPr>
            <a:r>
              <a:t/>
            </a:r>
            <a:endParaRPr sz="1295"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87"/>
              <a:buChar char="o"/>
            </a:pPr>
            <a:r>
              <a:rPr lang="en-US" sz="1387"/>
              <a:t>OST-VC suited to discuss constellation-wide programmatic issues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87"/>
              <a:buChar char="▪"/>
            </a:pPr>
            <a:r>
              <a:rPr lang="en-US" sz="1387"/>
              <a:t>From virtual to actual coordinated constellation </a:t>
            </a:r>
            <a:endParaRPr/>
          </a:p>
          <a:p>
            <a:pPr indent="-205739" lvl="2" marL="89153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87"/>
              <a:buChar char="▪"/>
            </a:pPr>
            <a:r>
              <a:rPr lang="en-US" sz="1387"/>
              <a:t>Update of Constellation URD</a:t>
            </a:r>
            <a:endParaRPr/>
          </a:p>
          <a:p>
            <a:pPr indent="0" lvl="2" marL="685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87"/>
              <a:buNone/>
            </a:pPr>
            <a:r>
              <a:t/>
            </a:r>
            <a:endParaRPr sz="1387"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87"/>
              <a:buChar char="o"/>
            </a:pPr>
            <a:r>
              <a:rPr lang="en-US" sz="1387"/>
              <a:t>OST-VC representative in COVERAGE initiative</a:t>
            </a:r>
            <a:endParaRPr/>
          </a:p>
          <a:p>
            <a:pPr indent="-145720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87"/>
              <a:buNone/>
            </a:pPr>
            <a:r>
              <a:t/>
            </a:r>
            <a:endParaRPr sz="1387"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87"/>
              <a:buChar char="o"/>
            </a:pPr>
            <a:r>
              <a:rPr lang="en-US" sz="1387"/>
              <a:t>OST-VC is interested by some coordination with the CEOS COAST (Coastal Observations and Applications Study Team) especially in the context of coastal altimetry.</a:t>
            </a:r>
            <a:endParaRPr sz="1387"/>
          </a:p>
        </p:txBody>
      </p:sp>
      <p:sp>
        <p:nvSpPr>
          <p:cNvPr id="46" name="Google Shape;46;p10"/>
          <p:cNvSpPr txBox="1"/>
          <p:nvPr>
            <p:ph idx="2" type="body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Altimetry, OST-VC and CEOS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/>
          <p:nvPr>
            <p:ph idx="12" type="sldNum"/>
          </p:nvPr>
        </p:nvSpPr>
        <p:spPr>
          <a:xfrm>
            <a:off x="8763000" y="6629403"/>
            <a:ext cx="304800" cy="140464"/>
          </a:xfrm>
          <a:prstGeom prst="roundRect">
            <a:avLst>
              <a:gd fmla="val 16667" name="adj"/>
            </a:avLst>
          </a:prstGeom>
          <a:solidFill>
            <a:schemeClr val="lt1">
              <a:alpha val="48627"/>
            </a:schemeClr>
          </a:solidFill>
          <a:ln cap="flat" cmpd="sng" w="25400">
            <a:solidFill>
              <a:schemeClr val="l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" name="Google Shape;52;p11"/>
          <p:cNvSpPr txBox="1"/>
          <p:nvPr>
            <p:ph idx="1" type="body"/>
          </p:nvPr>
        </p:nvSpPr>
        <p:spPr>
          <a:xfrm>
            <a:off x="69273" y="2073083"/>
            <a:ext cx="9236652" cy="38264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Co-chairs:</a:t>
            </a:r>
            <a:endParaRPr/>
          </a:p>
          <a:p>
            <a:pPr indent="-233794" lvl="1" marL="5766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o"/>
            </a:pPr>
            <a:r>
              <a:rPr lang="en-US" sz="1800">
                <a:solidFill>
                  <a:srgbClr val="00B050"/>
                </a:solidFill>
              </a:rPr>
              <a:t>Remko Scharroo (EUMETSAT) also OSTST project scientist, to be replaced by Estelle Obligis (proposed to the SIT meeting for approval in October)</a:t>
            </a:r>
            <a:endParaRPr/>
          </a:p>
          <a:p>
            <a:pPr indent="-233794" lvl="1" marL="5766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o"/>
            </a:pPr>
            <a:r>
              <a:rPr lang="en-US" sz="1800"/>
              <a:t>Annick Sylvestre-Baron (CNES)</a:t>
            </a:r>
            <a:endParaRPr/>
          </a:p>
          <a:p>
            <a:pPr indent="-119494" lvl="1" marL="5766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Other members:</a:t>
            </a:r>
            <a:endParaRPr/>
          </a:p>
          <a:p>
            <a:pPr indent="-233794" lvl="1" marL="5766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o"/>
            </a:pPr>
            <a:r>
              <a:rPr lang="en-US" sz="1800"/>
              <a:t>Craig Donlon (ESA) also OSTST project scientist</a:t>
            </a:r>
            <a:endParaRPr/>
          </a:p>
          <a:p>
            <a:pPr indent="-233794" lvl="1" marL="5766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o"/>
            </a:pPr>
            <a:r>
              <a:rPr lang="en-US" sz="1800"/>
              <a:t>Eric Leuliette (NOAA) also OSTST project scientist</a:t>
            </a:r>
            <a:endParaRPr/>
          </a:p>
          <a:p>
            <a:pPr indent="-233794" lvl="1" marL="5766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o"/>
            </a:pPr>
            <a:r>
              <a:rPr lang="en-US" sz="1800">
                <a:solidFill>
                  <a:srgbClr val="00B050"/>
                </a:solidFill>
              </a:rPr>
              <a:t>Nadya</a:t>
            </a:r>
            <a:r>
              <a:rPr lang="en-US" sz="1800"/>
              <a:t> </a:t>
            </a:r>
            <a:r>
              <a:rPr lang="en-US" sz="1800">
                <a:solidFill>
                  <a:srgbClr val="00B050"/>
                </a:solidFill>
              </a:rPr>
              <a:t>Vinogradova</a:t>
            </a:r>
            <a:r>
              <a:rPr lang="en-US" sz="1800"/>
              <a:t> (NASA) - Eric Lindstrom retired end of 2019</a:t>
            </a:r>
            <a:endParaRPr/>
          </a:p>
          <a:p>
            <a:pPr indent="-233794" lvl="1" marL="5766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o"/>
            </a:pPr>
            <a:r>
              <a:rPr lang="en-US" sz="1800"/>
              <a:t>Gregg Jacobs (US Navy)</a:t>
            </a:r>
            <a:endParaRPr/>
          </a:p>
          <a:p>
            <a:pPr indent="-233794" lvl="1" marL="5766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o"/>
            </a:pPr>
            <a:r>
              <a:rPr lang="en-US" sz="1800"/>
              <a:t>Kai Matsui (JAXA)</a:t>
            </a:r>
            <a:endParaRPr/>
          </a:p>
          <a:p>
            <a:pPr indent="-233794" lvl="1" marL="5766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o"/>
            </a:pPr>
            <a:r>
              <a:rPr lang="en-US" sz="1800"/>
              <a:t>Rashmi Sharma (ISRO)</a:t>
            </a:r>
            <a:endParaRPr/>
          </a:p>
          <a:p>
            <a:pPr indent="-233794" lvl="1" marL="5766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o"/>
            </a:pPr>
            <a:r>
              <a:rPr lang="en-US" sz="1800">
                <a:solidFill>
                  <a:schemeClr val="dk1"/>
                </a:solidFill>
              </a:rPr>
              <a:t>Wang Chen left CNSA last year – A new CNSA representative to be designed</a:t>
            </a:r>
            <a:endParaRPr/>
          </a:p>
          <a:p>
            <a:pPr indent="-119494" lvl="1" marL="5766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800"/>
          </a:p>
          <a:p>
            <a:pPr indent="-138544" lvl="1" marL="57669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idx="2" type="body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OST-VC Members status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/>
          <p:nvPr>
            <p:ph idx="12" type="sldNum"/>
          </p:nvPr>
        </p:nvSpPr>
        <p:spPr>
          <a:xfrm>
            <a:off x="8763000" y="6629403"/>
            <a:ext cx="304800" cy="140464"/>
          </a:xfrm>
          <a:prstGeom prst="roundRect">
            <a:avLst>
              <a:gd fmla="val 16667" name="adj"/>
            </a:avLst>
          </a:prstGeom>
          <a:solidFill>
            <a:schemeClr val="lt1">
              <a:alpha val="48627"/>
            </a:schemeClr>
          </a:solidFill>
          <a:ln cap="flat" cmpd="sng" w="25400">
            <a:solidFill>
              <a:schemeClr val="l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>
                <a:solidFill>
                  <a:srgbClr val="1F497D"/>
                </a:solidFill>
              </a:rPr>
              <a:t>‹#›</a:t>
            </a:fld>
            <a:endParaRPr>
              <a:solidFill>
                <a:srgbClr val="1F497D"/>
              </a:solidFill>
            </a:endParaRPr>
          </a:p>
        </p:txBody>
      </p:sp>
      <p:sp>
        <p:nvSpPr>
          <p:cNvPr id="59" name="Google Shape;59;p12"/>
          <p:cNvSpPr txBox="1"/>
          <p:nvPr>
            <p:ph idx="2" type="body"/>
          </p:nvPr>
        </p:nvSpPr>
        <p:spPr>
          <a:xfrm>
            <a:off x="2003461" y="1085850"/>
            <a:ext cx="49530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Timeline of altimetry missions</a:t>
            </a:r>
            <a:endParaRPr/>
          </a:p>
        </p:txBody>
      </p:sp>
      <p:sp>
        <p:nvSpPr>
          <p:cNvPr id="60" name="Google Shape;60;p12"/>
          <p:cNvSpPr txBox="1"/>
          <p:nvPr>
            <p:ph idx="2" type="body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OST-VC constellation updates (1) </a:t>
            </a:r>
            <a:endParaRPr/>
          </a:p>
        </p:txBody>
      </p:sp>
      <p:pic>
        <p:nvPicPr>
          <p:cNvPr id="61" name="Google Shape;6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077" y="1085850"/>
            <a:ext cx="8391646" cy="58614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/>
          <p:nvPr>
            <p:ph idx="12" type="sldNum"/>
          </p:nvPr>
        </p:nvSpPr>
        <p:spPr>
          <a:xfrm>
            <a:off x="8763000" y="6629403"/>
            <a:ext cx="304800" cy="140464"/>
          </a:xfrm>
          <a:prstGeom prst="roundRect">
            <a:avLst>
              <a:gd fmla="val 16667" name="adj"/>
            </a:avLst>
          </a:prstGeom>
          <a:solidFill>
            <a:schemeClr val="lt1">
              <a:alpha val="48627"/>
            </a:schemeClr>
          </a:solidFill>
          <a:ln cap="flat" cmpd="sng" w="25400">
            <a:solidFill>
              <a:schemeClr val="l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7" name="Google Shape;67;p13"/>
          <p:cNvSpPr txBox="1"/>
          <p:nvPr>
            <p:ph idx="1" type="body"/>
          </p:nvPr>
        </p:nvSpPr>
        <p:spPr>
          <a:xfrm>
            <a:off x="183573" y="1402773"/>
            <a:ext cx="8884227" cy="5455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50"/>
              <a:t>CFOSAT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Launched 29 October 2018 - Not directly for ocean topography, but winds and waves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All data released to science community since July 2020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L3 SWH CFOSAT available on CMEMS catalogue</a:t>
            </a:r>
            <a:endParaRPr sz="1050">
              <a:solidFill>
                <a:srgbClr val="FF0000"/>
              </a:solidFill>
            </a:endParaRPr>
          </a:p>
          <a:p>
            <a:pPr indent="0" lvl="1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r>
              <a:rPr lang="en-US" sz="1050">
                <a:solidFill>
                  <a:srgbClr val="FF0000"/>
                </a:solidFill>
              </a:rPr>
              <a:t> 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20"/>
              <a:t>SARAL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Extension of mission to end of 2021</a:t>
            </a:r>
            <a:endParaRPr sz="1050">
              <a:solidFill>
                <a:srgbClr val="FF0000"/>
              </a:solidFill>
            </a:endParaRPr>
          </a:p>
          <a:p>
            <a:pPr indent="-233795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20"/>
              <a:buChar char="o"/>
            </a:pPr>
            <a:r>
              <a:rPr lang="en-US" sz="1120"/>
              <a:t>Current drifting phase - for winds, waves and geodetic applications</a:t>
            </a:r>
            <a:endParaRPr/>
          </a:p>
          <a:p>
            <a:pPr indent="-162675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t/>
            </a:r>
            <a:endParaRPr b="1" sz="112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20"/>
              <a:t>Jason-3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Since Jason-2 decommissioning, Jason-3 is the altimetry reference mission 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Still on historical TOPEX/Poseidon orbit – S6 Michael Freilich on the same orbit as Jason-3 for at least 6 months then Jason-3 will change to a TBD orbit (OSTST action) </a:t>
            </a:r>
            <a:endParaRPr/>
          </a:p>
          <a:p>
            <a:pPr indent="-167119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r>
              <a:t/>
            </a:r>
            <a:endParaRPr sz="1050"/>
          </a:p>
          <a:p>
            <a:pPr indent="-162675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20"/>
              <a:buFont typeface="Arial"/>
              <a:buNone/>
            </a:pPr>
            <a:r>
              <a:t/>
            </a:r>
            <a:endParaRPr b="1" sz="112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20"/>
              <a:t>Sentinel-3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C unit planned for 2023 and D unit for 2025. Phasing with A/B under discussion.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20"/>
              <a:t>Sentinel-6 Michael Freilich</a:t>
            </a:r>
            <a:endParaRPr b="1" sz="1120"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To be launched on November 10th, 2020 (LORR on 10th of September)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Will be the future altimetry reference mission 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Sentinel-6B to be launched around 2026.</a:t>
            </a:r>
            <a:endParaRPr/>
          </a:p>
          <a:p>
            <a:pPr indent="-167119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r>
              <a:t/>
            </a:r>
            <a:endParaRPr sz="105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20"/>
              <a:t>HY2</a:t>
            </a:r>
            <a:r>
              <a:rPr lang="en-US" sz="1050"/>
              <a:t>	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HY2-B - Nominal quality of data and nominal availability. L2 products available from CNSA. L3 in CMEMS catalogue since this summer.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HY2-CTo be launched this fall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/>
          </a:p>
          <a:p>
            <a:pPr indent="0" lvl="1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r>
              <a:t/>
            </a:r>
            <a:endParaRPr sz="105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20"/>
              <a:t>SWOT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Official launch date (decision before covid-19 crisis): Feb 2022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/>
          </a:p>
          <a:p>
            <a:pPr indent="0" lvl="1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r>
              <a:t/>
            </a:r>
            <a:endParaRPr sz="105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20"/>
              <a:t>Reprocessing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To secure and improve the climate quality sea level time series various reprocessing efforts are on-going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Sentinel-3: full reprocessing for A and B satellites done in 2020</a:t>
            </a:r>
            <a:endParaRPr/>
          </a:p>
          <a:p>
            <a:pPr indent="-233794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Char char="o"/>
            </a:pPr>
            <a:r>
              <a:rPr lang="en-US" sz="1050"/>
              <a:t>TOPEX/Poseidon: to be available soon</a:t>
            </a:r>
            <a:endParaRPr/>
          </a:p>
          <a:p>
            <a:pPr indent="-233795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20"/>
              <a:buChar char="o"/>
            </a:pPr>
            <a:r>
              <a:rPr lang="en-US" sz="1120"/>
              <a:t>Jason-3 reprocessing is ongoing (alignment with Sentinel-6 standards). Jason-1 &amp; 2 to follow.</a:t>
            </a:r>
            <a:endParaRPr/>
          </a:p>
          <a:p>
            <a:pPr indent="-167119" lvl="1" marL="576695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r>
              <a:t/>
            </a:r>
            <a:endParaRPr sz="1050">
              <a:solidFill>
                <a:srgbClr val="FF0000"/>
              </a:solidFill>
            </a:endParaRPr>
          </a:p>
        </p:txBody>
      </p:sp>
      <p:sp>
        <p:nvSpPr>
          <p:cNvPr id="68" name="Google Shape;68;p13"/>
          <p:cNvSpPr txBox="1"/>
          <p:nvPr>
            <p:ph idx="2" type="body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OST-VC constellation updates (2)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idx="4294967295" type="sldNum"/>
          </p:nvPr>
        </p:nvSpPr>
        <p:spPr>
          <a:xfrm>
            <a:off x="7715250" y="5829300"/>
            <a:ext cx="228600" cy="6924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>
            <a:off x="383462" y="1414948"/>
            <a:ext cx="8421129" cy="5217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Char char="❑"/>
            </a:pPr>
            <a:r>
              <a:rPr lang="en-US"/>
              <a:t>Important action from last 2019 CEOS Strategic Implementation Team Technical Workshop (SIT TW 2019) – 11/12 September 2019, Fairbanks, USA</a:t>
            </a:r>
            <a:endParaRPr/>
          </a:p>
        </p:txBody>
      </p:sp>
      <p:pic>
        <p:nvPicPr>
          <p:cNvPr id="75" name="Google Shape;7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5899" y="2782271"/>
            <a:ext cx="2203823" cy="3123229"/>
          </a:xfrm>
          <a:prstGeom prst="rect">
            <a:avLst/>
          </a:prstGeom>
          <a:noFill/>
          <a:ln cap="sq" cmpd="thickThin" w="889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76" name="Google Shape;76;p14"/>
          <p:cNvSpPr txBox="1"/>
          <p:nvPr/>
        </p:nvSpPr>
        <p:spPr>
          <a:xfrm>
            <a:off x="128394" y="2101011"/>
            <a:ext cx="4873635" cy="10799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⮚"/>
            </a:pPr>
            <a:r>
              <a:rPr b="0" i="0" lang="en-US" sz="1500" u="none" cap="none" strike="noStrik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Update of the “Next 15 years of altimetry – OST Constellation User Requirement Document”, 2009.  </a:t>
            </a:r>
            <a:endParaRPr/>
          </a:p>
          <a:p>
            <a:pPr indent="-247650" lvl="0" marL="3429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765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None/>
            </a:pPr>
            <a:r>
              <a:t/>
            </a:r>
            <a:endParaRPr b="0" i="0" sz="1500" u="none" cap="none" strike="noStrike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765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None/>
            </a:pPr>
            <a:r>
              <a:t/>
            </a:r>
            <a:endParaRPr b="0" i="0" sz="1500" u="none" cap="none" strike="noStrike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39248" y="3565742"/>
            <a:ext cx="1448213" cy="2118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88047" y="3798502"/>
            <a:ext cx="1485837" cy="211837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9" name="Google Shape;79;p14"/>
          <p:cNvSpPr txBox="1"/>
          <p:nvPr/>
        </p:nvSpPr>
        <p:spPr>
          <a:xfrm>
            <a:off x="1915925" y="1132387"/>
            <a:ext cx="49530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Team Activities and Outputs (1)</a:t>
            </a:r>
            <a:endParaRPr/>
          </a:p>
        </p:txBody>
      </p:sp>
      <p:sp>
        <p:nvSpPr>
          <p:cNvPr id="80" name="Google Shape;80;p14"/>
          <p:cNvSpPr txBox="1"/>
          <p:nvPr>
            <p:ph idx="2" type="body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OST-VC Team Activities and Outputs (1)</a:t>
            </a:r>
            <a:endParaRPr/>
          </a:p>
        </p:txBody>
      </p:sp>
      <p:sp>
        <p:nvSpPr>
          <p:cNvPr id="81" name="Google Shape;81;p14"/>
          <p:cNvSpPr txBox="1"/>
          <p:nvPr/>
        </p:nvSpPr>
        <p:spPr>
          <a:xfrm>
            <a:off x="533672" y="6198632"/>
            <a:ext cx="8398453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⮚"/>
            </a:pPr>
            <a:r>
              <a:rPr b="0" i="0" lang="en-US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Deliver a new OST-VC White Paper Document (action VC-19-06) by Q4 2020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4"/>
          <p:cNvSpPr txBox="1"/>
          <p:nvPr/>
        </p:nvSpPr>
        <p:spPr>
          <a:xfrm>
            <a:off x="5257097" y="2162845"/>
            <a:ext cx="3982153" cy="8797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⮚"/>
            </a:pPr>
            <a:r>
              <a:rPr b="0" i="0" lang="en-US" sz="1500" u="none" cap="none" strike="noStrike">
                <a:solidFill>
                  <a:srgbClr val="002569"/>
                </a:solidFill>
                <a:latin typeface="Arial"/>
                <a:ea typeface="Arial"/>
                <a:cs typeface="Arial"/>
                <a:sym typeface="Arial"/>
              </a:rPr>
              <a:t>Integrate new user needs (included specific requirement from the CEOS COAST team) from recent books and white papers from the community. E.g.</a:t>
            </a:r>
            <a:endParaRPr/>
          </a:p>
          <a:p>
            <a:pPr indent="-24765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None/>
            </a:pPr>
            <a:r>
              <a:t/>
            </a:r>
            <a:endParaRPr b="0" i="0" sz="1500" u="none" cap="none" strike="noStrike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765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None/>
            </a:pPr>
            <a:r>
              <a:t/>
            </a:r>
            <a:endParaRPr b="0" i="0" sz="1500" u="none" cap="none" strike="noStrike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/>
          <p:nvPr>
            <p:ph idx="12" type="sldNum"/>
          </p:nvPr>
        </p:nvSpPr>
        <p:spPr>
          <a:xfrm>
            <a:off x="8763000" y="6629403"/>
            <a:ext cx="304800" cy="140464"/>
          </a:xfrm>
          <a:prstGeom prst="roundRect">
            <a:avLst>
              <a:gd fmla="val 16667" name="adj"/>
            </a:avLst>
          </a:prstGeom>
          <a:solidFill>
            <a:schemeClr val="lt1">
              <a:alpha val="48627"/>
            </a:schemeClr>
          </a:solidFill>
          <a:ln cap="flat" cmpd="sng" w="25400">
            <a:solidFill>
              <a:schemeClr val="lt2">
                <a:alpha val="60000"/>
              </a:scheme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" name="Google Shape;88;p15"/>
          <p:cNvSpPr txBox="1"/>
          <p:nvPr>
            <p:ph idx="1" type="body"/>
          </p:nvPr>
        </p:nvSpPr>
        <p:spPr>
          <a:xfrm>
            <a:off x="-56284" y="1334554"/>
            <a:ext cx="9019309" cy="51019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Char char="❑"/>
            </a:pPr>
            <a:r>
              <a:rPr lang="en-US"/>
              <a:t>OST-VC Side meeting at 2019 Ocean Surface Topography Team (OSTST) Meeting in Chicago, 21-25 October 2019 mainly dedicated to action VC-19-06 </a:t>
            </a:r>
            <a:endParaRPr/>
          </a:p>
          <a:p>
            <a:pPr indent="-19050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None/>
            </a:pPr>
            <a:r>
              <a:t/>
            </a:r>
            <a:endParaRPr/>
          </a:p>
          <a:p>
            <a:pPr indent="-285750" lvl="1" marL="86244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Char char="⮚"/>
            </a:pPr>
            <a:r>
              <a:rPr lang="en-US"/>
              <a:t>OST-VC presentation done during the OSTST plenary closure session to present the OST-VC action (contents, implementation planning, OSTST solicitation)</a:t>
            </a:r>
            <a:endParaRPr/>
          </a:p>
          <a:p>
            <a:pPr indent="-190500" lvl="1" marL="86244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None/>
            </a:pPr>
            <a:r>
              <a:t/>
            </a:r>
            <a:endParaRPr/>
          </a:p>
          <a:p>
            <a:pPr indent="-285750" lvl="2" marL="1177289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Char char="✔"/>
            </a:pPr>
            <a:r>
              <a:rPr lang="en-US"/>
              <a:t>OSTST will be be solicited:</a:t>
            </a:r>
            <a:endParaRPr/>
          </a:p>
          <a:p>
            <a:pPr indent="-285750" lvl="2" marL="1177289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▪"/>
            </a:pPr>
            <a:r>
              <a:rPr lang="en-US"/>
              <a:t>For specific contributions in their area of expertise</a:t>
            </a:r>
            <a:endParaRPr/>
          </a:p>
          <a:p>
            <a:pPr indent="-285750" lvl="2" marL="1177289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▪"/>
            </a:pPr>
            <a:r>
              <a:rPr lang="en-US"/>
              <a:t>For overall review of the first draft</a:t>
            </a:r>
            <a:endParaRPr/>
          </a:p>
          <a:p>
            <a:pPr indent="-190500" lvl="2" marL="1177289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None/>
            </a:pPr>
            <a:r>
              <a:t/>
            </a:r>
            <a:endParaRPr/>
          </a:p>
          <a:p>
            <a:pPr indent="-285750" lvl="2" marL="1177289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Char char="✔"/>
            </a:pPr>
            <a:r>
              <a:rPr lang="en-US"/>
              <a:t>Remaining parts will be done by the OST-VC members under Eumetsat/CNES coordination.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Char char="❑"/>
            </a:pPr>
            <a:r>
              <a:rPr lang="en-US"/>
              <a:t>Beginning of 2020, ESA kicked off the Copernicus Next Generation Topography Constellation (NG-TC) Expert Team. Because of the large overlap with the activities considered for the writing of a White Paper on this by the OST-VC, it was concluded that the activities for the White Paper would best be delayed until the NG-TC activities have concluded (later 2020), and the scope of the OST-VC White Paper can be reassessed. The NG-TC MATER (Mission Assumptions and the derived Technical Requirements) will be an additional input to update the OST-VC white paper. </a:t>
            </a:r>
            <a:br>
              <a:rPr lang="en-US"/>
            </a:br>
            <a:endParaRPr/>
          </a:p>
          <a:p>
            <a:pPr indent="-285750" lvl="2" marL="1177289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Char char="⮚"/>
            </a:pPr>
            <a:r>
              <a:rPr lang="en-US"/>
              <a:t>OST-VC members were informed mid of May </a:t>
            </a:r>
            <a:endParaRPr/>
          </a:p>
          <a:p>
            <a:pPr indent="-285750" lvl="2" marL="1177289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Char char="⮚"/>
            </a:pPr>
            <a:r>
              <a:rPr lang="en-US"/>
              <a:t>Information done via OST-VC May monthly report </a:t>
            </a:r>
            <a:endParaRPr/>
          </a:p>
          <a:p>
            <a:pPr indent="-285750" lvl="2" marL="1177289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⮚"/>
            </a:pPr>
            <a:r>
              <a:rPr lang="en-US" sz="18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New deadline for VC-19-06 is End of 2021 </a:t>
            </a:r>
            <a:endParaRPr/>
          </a:p>
          <a:p>
            <a:pPr indent="-171450" lvl="1" marL="86244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None/>
            </a:pPr>
            <a:r>
              <a:t/>
            </a:r>
            <a:endParaRPr sz="18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1" marL="86244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oto Sans Symbols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	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5"/>
          <p:cNvSpPr txBox="1"/>
          <p:nvPr>
            <p:ph idx="2" type="body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OST-VC Team Activities and Outputs (2)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