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0" r:id="rId1"/>
  </p:sldMasterIdLst>
  <p:notesMasterIdLst>
    <p:notesMasterId r:id="rId8"/>
  </p:notesMasterIdLst>
  <p:sldIdLst>
    <p:sldId id="256" r:id="rId2"/>
    <p:sldId id="257" r:id="rId3"/>
    <p:sldId id="258" r:id="rId4"/>
    <p:sldId id="261" r:id="rId5"/>
    <p:sldId id="259" r:id="rId6"/>
    <p:sldId id="260" r:id="rId7"/>
  </p:sldIdLst>
  <p:sldSz cx="9144000" cy="6858000" type="screen4x3"/>
  <p:notesSz cx="6858000" cy="9144000"/>
  <p:embeddedFontLst>
    <p:embeddedFont>
      <p:font typeface="Avenir" panose="02000503020000020003" pitchFamily="2" charset="0"/>
      <p:regular r:id="rId9"/>
      <p:italic r:id="rId10"/>
    </p:embeddedFont>
    <p:embeddedFont>
      <p:font typeface="Helvetica Neue" panose="02000503000000020004" pitchFamily="2" charset="0"/>
      <p:regular r:id="rId11"/>
      <p:bold r:id="rId12"/>
      <p:italic r:id="rId13"/>
      <p:bold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NASA" lastIdx="7" clrIdx="0">
    <p:extLst>
      <p:ext uri="{19B8F6BF-5375-455C-9EA6-DF929625EA0E}">
        <p15:presenceInfo xmlns:p15="http://schemas.microsoft.com/office/powerpoint/2012/main" userId="Auth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D598D"/>
    <a:srgbClr val="263A5D"/>
    <a:srgbClr val="425D90"/>
    <a:srgbClr val="A521AF"/>
    <a:srgbClr val="F6AB16"/>
    <a:srgbClr val="1A9BF2"/>
    <a:srgbClr val="2904B0"/>
    <a:srgbClr val="1CCAC2"/>
    <a:srgbClr val="D746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514"/>
    <p:restoredTop sz="94424" autoAdjust="0"/>
  </p:normalViewPr>
  <p:slideViewPr>
    <p:cSldViewPr snapToGrid="0">
      <p:cViewPr varScale="1">
        <p:scale>
          <a:sx n="111" d="100"/>
          <a:sy n="111" d="100"/>
        </p:scale>
        <p:origin x="920" y="2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font" Target="fonts/font2.fntdata"/><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25000"/>
              </a:lnSpc>
              <a:spcBef>
                <a:spcPts val="0"/>
              </a:spcBef>
              <a:spcAft>
                <a:spcPts val="0"/>
              </a:spcAft>
              <a:buSzPts val="1400"/>
              <a:buNone/>
              <a:defRPr sz="2400" b="0" i="0" u="none" strike="noStrike" cap="none">
                <a:latin typeface="Avenir"/>
                <a:ea typeface="Avenir"/>
                <a:cs typeface="Avenir"/>
                <a:sym typeface="Avenir"/>
              </a:defRPr>
            </a:lvl1pPr>
            <a:lvl2pPr marL="914400" marR="0" lvl="1" indent="-228600" algn="l" rtl="0">
              <a:lnSpc>
                <a:spcPct val="125000"/>
              </a:lnSpc>
              <a:spcBef>
                <a:spcPts val="0"/>
              </a:spcBef>
              <a:spcAft>
                <a:spcPts val="0"/>
              </a:spcAft>
              <a:buSzPts val="1400"/>
              <a:buNone/>
              <a:defRPr sz="2400" b="0" i="0" u="none" strike="noStrike" cap="none">
                <a:latin typeface="Avenir"/>
                <a:ea typeface="Avenir"/>
                <a:cs typeface="Avenir"/>
                <a:sym typeface="Avenir"/>
              </a:defRPr>
            </a:lvl2pPr>
            <a:lvl3pPr marL="1371600" marR="0" lvl="2" indent="-228600" algn="l" rtl="0">
              <a:lnSpc>
                <a:spcPct val="125000"/>
              </a:lnSpc>
              <a:spcBef>
                <a:spcPts val="0"/>
              </a:spcBef>
              <a:spcAft>
                <a:spcPts val="0"/>
              </a:spcAft>
              <a:buSzPts val="1400"/>
              <a:buNone/>
              <a:defRPr sz="2400" b="0" i="0" u="none" strike="noStrike" cap="none">
                <a:latin typeface="Avenir"/>
                <a:ea typeface="Avenir"/>
                <a:cs typeface="Avenir"/>
                <a:sym typeface="Avenir"/>
              </a:defRPr>
            </a:lvl3pPr>
            <a:lvl4pPr marL="1828800" marR="0" lvl="3" indent="-228600" algn="l" rtl="0">
              <a:lnSpc>
                <a:spcPct val="125000"/>
              </a:lnSpc>
              <a:spcBef>
                <a:spcPts val="0"/>
              </a:spcBef>
              <a:spcAft>
                <a:spcPts val="0"/>
              </a:spcAft>
              <a:buSzPts val="1400"/>
              <a:buNone/>
              <a:defRPr sz="2400" b="0" i="0" u="none" strike="noStrike" cap="none">
                <a:latin typeface="Avenir"/>
                <a:ea typeface="Avenir"/>
                <a:cs typeface="Avenir"/>
                <a:sym typeface="Avenir"/>
              </a:defRPr>
            </a:lvl4pPr>
            <a:lvl5pPr marL="2286000" marR="0" lvl="4" indent="-228600" algn="l" rtl="0">
              <a:lnSpc>
                <a:spcPct val="125000"/>
              </a:lnSpc>
              <a:spcBef>
                <a:spcPts val="0"/>
              </a:spcBef>
              <a:spcAft>
                <a:spcPts val="0"/>
              </a:spcAft>
              <a:buSzPts val="1400"/>
              <a:buNone/>
              <a:defRPr sz="2400" b="0" i="0" u="none" strike="noStrike" cap="none">
                <a:latin typeface="Avenir"/>
                <a:ea typeface="Avenir"/>
                <a:cs typeface="Avenir"/>
                <a:sym typeface="Avenir"/>
              </a:defRPr>
            </a:lvl5pPr>
            <a:lvl6pPr marL="2743200" marR="0" lvl="5" indent="-228600" algn="l" rtl="0">
              <a:lnSpc>
                <a:spcPct val="125000"/>
              </a:lnSpc>
              <a:spcBef>
                <a:spcPts val="0"/>
              </a:spcBef>
              <a:spcAft>
                <a:spcPts val="0"/>
              </a:spcAft>
              <a:buSzPts val="1400"/>
              <a:buNone/>
              <a:defRPr sz="2400" b="0" i="0" u="none" strike="noStrike" cap="none">
                <a:latin typeface="Avenir"/>
                <a:ea typeface="Avenir"/>
                <a:cs typeface="Avenir"/>
                <a:sym typeface="Avenir"/>
              </a:defRPr>
            </a:lvl6pPr>
            <a:lvl7pPr marL="3200400" marR="0" lvl="6" indent="-228600" algn="l" rtl="0">
              <a:lnSpc>
                <a:spcPct val="125000"/>
              </a:lnSpc>
              <a:spcBef>
                <a:spcPts val="0"/>
              </a:spcBef>
              <a:spcAft>
                <a:spcPts val="0"/>
              </a:spcAft>
              <a:buSzPts val="1400"/>
              <a:buNone/>
              <a:defRPr sz="2400" b="0" i="0" u="none" strike="noStrike" cap="none">
                <a:latin typeface="Avenir"/>
                <a:ea typeface="Avenir"/>
                <a:cs typeface="Avenir"/>
                <a:sym typeface="Avenir"/>
              </a:defRPr>
            </a:lvl7pPr>
            <a:lvl8pPr marL="3657600" marR="0" lvl="7" indent="-228600" algn="l" rtl="0">
              <a:lnSpc>
                <a:spcPct val="125000"/>
              </a:lnSpc>
              <a:spcBef>
                <a:spcPts val="0"/>
              </a:spcBef>
              <a:spcAft>
                <a:spcPts val="0"/>
              </a:spcAft>
              <a:buSzPts val="1400"/>
              <a:buNone/>
              <a:defRPr sz="2400" b="0" i="0" u="none" strike="noStrike" cap="none">
                <a:latin typeface="Avenir"/>
                <a:ea typeface="Avenir"/>
                <a:cs typeface="Avenir"/>
                <a:sym typeface="Avenir"/>
              </a:defRPr>
            </a:lvl8pPr>
            <a:lvl9pPr marL="4114800" marR="0" lvl="8" indent="-228600" algn="l" rtl="0">
              <a:lnSpc>
                <a:spcPct val="125000"/>
              </a:lnSpc>
              <a:spcBef>
                <a:spcPts val="0"/>
              </a:spcBef>
              <a:spcAft>
                <a:spcPts val="0"/>
              </a:spcAft>
              <a:buSzPts val="1400"/>
              <a:buNone/>
              <a:defRPr sz="2400" b="0" i="0" u="none" strike="noStrike" cap="none">
                <a:latin typeface="Avenir"/>
                <a:ea typeface="Avenir"/>
                <a:cs typeface="Avenir"/>
                <a:sym typeface="Avenir"/>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
        <p:cNvGrpSpPr/>
        <p:nvPr/>
      </p:nvGrpSpPr>
      <p:grpSpPr>
        <a:xfrm>
          <a:off x="0" y="0"/>
          <a:ext cx="0" cy="0"/>
          <a:chOff x="0" y="0"/>
          <a:chExt cx="0" cy="0"/>
        </a:xfrm>
      </p:grpSpPr>
      <p:sp>
        <p:nvSpPr>
          <p:cNvPr id="14" name="Google Shape;14;p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 name="Google Shape;1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 name="Google Shape;2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 name="Google Shape;2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7302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 name="Google Shape;2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5268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r>
              <a:rPr lang="en-US" sz="2400" b="0" i="0" u="none" strike="noStrike" cap="none" dirty="0">
                <a:solidFill>
                  <a:srgbClr val="000000"/>
                </a:solidFill>
                <a:effectLst/>
                <a:latin typeface="Avenir"/>
                <a:ea typeface="Avenir"/>
                <a:cs typeface="Avenir"/>
                <a:sym typeface="Avenir"/>
              </a:rPr>
              <a:t>Additional</a:t>
            </a:r>
            <a:r>
              <a:rPr lang="en-US" sz="2400" b="0" i="0" u="none" strike="noStrike" cap="none" baseline="0" dirty="0">
                <a:solidFill>
                  <a:srgbClr val="000000"/>
                </a:solidFill>
                <a:effectLst/>
                <a:latin typeface="Avenir"/>
                <a:ea typeface="Avenir"/>
                <a:cs typeface="Avenir"/>
                <a:sym typeface="Avenir"/>
              </a:rPr>
              <a:t> Explanation:</a:t>
            </a:r>
          </a:p>
          <a:p>
            <a:endParaRPr lang="en-US" sz="2400" b="0" i="0" u="none" strike="noStrike" cap="none" dirty="0">
              <a:solidFill>
                <a:srgbClr val="000000"/>
              </a:solidFill>
              <a:effectLst/>
              <a:latin typeface="Avenir"/>
              <a:ea typeface="Avenir"/>
              <a:cs typeface="Avenir"/>
              <a:sym typeface="Avenir"/>
            </a:endParaRPr>
          </a:p>
          <a:p>
            <a:r>
              <a:rPr lang="en-US" sz="2400" b="0" i="0" u="none" strike="noStrike" cap="none" dirty="0">
                <a:solidFill>
                  <a:srgbClr val="000000"/>
                </a:solidFill>
                <a:effectLst/>
                <a:latin typeface="Avenir"/>
                <a:ea typeface="Avenir"/>
                <a:cs typeface="Avenir"/>
                <a:sym typeface="Avenir"/>
              </a:rPr>
              <a:t>The post-webinar survey could ask whether a participant wishes to receive additional materials and/or notifications of future webinars on the same thematic observation area. </a:t>
            </a:r>
          </a:p>
          <a:p>
            <a:r>
              <a:rPr lang="en-US" sz="2400" b="0" i="0" u="none" strike="noStrike" cap="none" dirty="0">
                <a:solidFill>
                  <a:srgbClr val="000000"/>
                </a:solidFill>
                <a:effectLst/>
                <a:latin typeface="Avenir"/>
                <a:ea typeface="Avenir"/>
                <a:cs typeface="Avenir"/>
                <a:sym typeface="Avenir"/>
              </a:rPr>
              <a:t>If </a:t>
            </a:r>
            <a:r>
              <a:rPr lang="en-US" sz="2400" b="0" i="0" u="none" strike="noStrike" cap="none" dirty="0" err="1">
                <a:solidFill>
                  <a:srgbClr val="000000"/>
                </a:solidFill>
                <a:effectLst/>
                <a:latin typeface="Avenir"/>
                <a:ea typeface="Avenir"/>
                <a:cs typeface="Avenir"/>
                <a:sym typeface="Avenir"/>
              </a:rPr>
              <a:t>WGCapD</a:t>
            </a:r>
            <a:r>
              <a:rPr lang="en-US" sz="2400" b="0" i="0" u="none" strike="noStrike" cap="none" dirty="0">
                <a:solidFill>
                  <a:srgbClr val="000000"/>
                </a:solidFill>
                <a:effectLst/>
                <a:latin typeface="Avenir"/>
                <a:ea typeface="Avenir"/>
                <a:cs typeface="Avenir"/>
                <a:sym typeface="Avenir"/>
              </a:rPr>
              <a:t> reviews materials developed by other working groups and teams as indicated in the first bullet, an automated email distribution list could be set up to make materials selected by the working groups and teams available for those participants and their colleagues.</a:t>
            </a:r>
          </a:p>
          <a:p>
            <a:pPr marL="0" lvl="0" indent="0" algn="l" rtl="0">
              <a:spcBef>
                <a:spcPts val="0"/>
              </a:spcBef>
              <a:spcAft>
                <a:spcPts val="0"/>
              </a:spcAft>
              <a:buNone/>
            </a:pPr>
            <a:endParaRPr dirty="0"/>
          </a:p>
        </p:txBody>
      </p:sp>
      <p:sp>
        <p:nvSpPr>
          <p:cNvPr id="23" name="Google Shape;2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63360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 name="Google Shape;2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876775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x">
  <p:cSld name="TITLE_AND_BODY">
    <p:bg>
      <p:bgPr>
        <a:blipFill>
          <a:blip r:embed="rId2">
            <a:alphaModFix/>
          </a:blip>
          <a:stretch>
            <a:fillRect/>
          </a:stretch>
        </a:blipFill>
        <a:effectLst/>
      </p:bgPr>
    </p:bg>
    <p:spTree>
      <p:nvGrpSpPr>
        <p:cNvPr id="1" name="Shape 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Blank">
  <p:cSld name="Blank">
    <p:spTree>
      <p:nvGrpSpPr>
        <p:cNvPr id="1" name="Shape 8"/>
        <p:cNvGrpSpPr/>
        <p:nvPr/>
      </p:nvGrpSpPr>
      <p:grpSpPr>
        <a:xfrm>
          <a:off x="0" y="0"/>
          <a:ext cx="0" cy="0"/>
          <a:chOff x="0" y="0"/>
          <a:chExt cx="0" cy="0"/>
        </a:xfrm>
      </p:grpSpPr>
      <p:sp>
        <p:nvSpPr>
          <p:cNvPr id="9" name="Google Shape;9;p3"/>
          <p:cNvSpPr>
            <a:spLocks noGrp="1"/>
          </p:cNvSpPr>
          <p:nvPr>
            <p:ph type="sldNum" idx="12"/>
          </p:nvPr>
        </p:nvSpPr>
        <p:spPr>
          <a:xfrm>
            <a:off x="8763000" y="6629400"/>
            <a:ext cx="304800" cy="187285"/>
          </a:xfrm>
          <a:prstGeom prst="roundRect">
            <a:avLst>
              <a:gd name="adj" fmla="val 16667"/>
            </a:avLst>
          </a:prstGeom>
          <a:solidFill>
            <a:schemeClr val="lt1">
              <a:alpha val="48627"/>
            </a:schemeClr>
          </a:solidFill>
          <a:ln w="25400" cap="flat" cmpd="sng">
            <a:solidFill>
              <a:schemeClr val="dk2">
                <a:alpha val="60000"/>
              </a:schemeClr>
            </a:solidFill>
            <a:prstDash val="solid"/>
            <a:round/>
            <a:headEnd type="none" w="sm" len="sm"/>
            <a:tailEnd type="none" w="sm" len="sm"/>
          </a:ln>
        </p:spPr>
        <p:txBody>
          <a:bodyPr spcFirstLastPara="1" wrap="square" lIns="0" tIns="0" rIns="0" bIns="0" anchor="t" anchorCtr="0">
            <a:noAutofit/>
          </a:bodyPr>
          <a:lstStyle>
            <a:lvl1pPr marL="0" marR="0" lvl="0" indent="0" algn="ctr">
              <a:spcBef>
                <a:spcPts val="0"/>
              </a:spcBef>
              <a:buNone/>
              <a:defRPr sz="1100" b="0" i="1" u="none" strike="noStrike" cap="none">
                <a:solidFill>
                  <a:schemeClr val="dk2"/>
                </a:solidFill>
                <a:latin typeface="+mj-lt"/>
                <a:ea typeface="Helvetica Neue"/>
                <a:cs typeface="Helvetica Neue"/>
                <a:sym typeface="Helvetica Neue"/>
              </a:defRPr>
            </a:lvl1pPr>
            <a:lvl2pPr marL="0" marR="0" lvl="1" indent="0" algn="ctr">
              <a:spcBef>
                <a:spcPts val="0"/>
              </a:spcBef>
              <a:buNone/>
              <a:defRPr sz="1100" b="0" i="1" u="none" strike="noStrike" cap="none">
                <a:solidFill>
                  <a:schemeClr val="dk2"/>
                </a:solidFill>
                <a:latin typeface="Helvetica Neue"/>
                <a:ea typeface="Helvetica Neue"/>
                <a:cs typeface="Helvetica Neue"/>
                <a:sym typeface="Helvetica Neue"/>
              </a:defRPr>
            </a:lvl2pPr>
            <a:lvl3pPr marL="0" marR="0" lvl="2" indent="0" algn="ctr">
              <a:spcBef>
                <a:spcPts val="0"/>
              </a:spcBef>
              <a:buNone/>
              <a:defRPr sz="1100" b="0" i="1" u="none" strike="noStrike" cap="none">
                <a:solidFill>
                  <a:schemeClr val="dk2"/>
                </a:solidFill>
                <a:latin typeface="Helvetica Neue"/>
                <a:ea typeface="Helvetica Neue"/>
                <a:cs typeface="Helvetica Neue"/>
                <a:sym typeface="Helvetica Neue"/>
              </a:defRPr>
            </a:lvl3pPr>
            <a:lvl4pPr marL="0" marR="0" lvl="3" indent="0" algn="ctr">
              <a:spcBef>
                <a:spcPts val="0"/>
              </a:spcBef>
              <a:buNone/>
              <a:defRPr sz="1100" b="0" i="1" u="none" strike="noStrike" cap="none">
                <a:solidFill>
                  <a:schemeClr val="dk2"/>
                </a:solidFill>
                <a:latin typeface="Helvetica Neue"/>
                <a:ea typeface="Helvetica Neue"/>
                <a:cs typeface="Helvetica Neue"/>
                <a:sym typeface="Helvetica Neue"/>
              </a:defRPr>
            </a:lvl4pPr>
            <a:lvl5pPr marL="0" marR="0" lvl="4" indent="0" algn="ctr">
              <a:spcBef>
                <a:spcPts val="0"/>
              </a:spcBef>
              <a:buNone/>
              <a:defRPr sz="1100" b="0" i="1" u="none" strike="noStrike" cap="none">
                <a:solidFill>
                  <a:schemeClr val="dk2"/>
                </a:solidFill>
                <a:latin typeface="Helvetica Neue"/>
                <a:ea typeface="Helvetica Neue"/>
                <a:cs typeface="Helvetica Neue"/>
                <a:sym typeface="Helvetica Neue"/>
              </a:defRPr>
            </a:lvl5pPr>
            <a:lvl6pPr marL="0" marR="0" lvl="5" indent="0" algn="ctr">
              <a:spcBef>
                <a:spcPts val="0"/>
              </a:spcBef>
              <a:buNone/>
              <a:defRPr sz="1100" b="0" i="1" u="none" strike="noStrike" cap="none">
                <a:solidFill>
                  <a:schemeClr val="dk2"/>
                </a:solidFill>
                <a:latin typeface="Helvetica Neue"/>
                <a:ea typeface="Helvetica Neue"/>
                <a:cs typeface="Helvetica Neue"/>
                <a:sym typeface="Helvetica Neue"/>
              </a:defRPr>
            </a:lvl6pPr>
            <a:lvl7pPr marL="0" marR="0" lvl="6" indent="0" algn="ctr">
              <a:spcBef>
                <a:spcPts val="0"/>
              </a:spcBef>
              <a:buNone/>
              <a:defRPr sz="1100" b="0" i="1" u="none" strike="noStrike" cap="none">
                <a:solidFill>
                  <a:schemeClr val="dk2"/>
                </a:solidFill>
                <a:latin typeface="Helvetica Neue"/>
                <a:ea typeface="Helvetica Neue"/>
                <a:cs typeface="Helvetica Neue"/>
                <a:sym typeface="Helvetica Neue"/>
              </a:defRPr>
            </a:lvl7pPr>
            <a:lvl8pPr marL="0" marR="0" lvl="7" indent="0" algn="ctr">
              <a:spcBef>
                <a:spcPts val="0"/>
              </a:spcBef>
              <a:buNone/>
              <a:defRPr sz="1100" b="0" i="1" u="none" strike="noStrike" cap="none">
                <a:solidFill>
                  <a:schemeClr val="dk2"/>
                </a:solidFill>
                <a:latin typeface="Helvetica Neue"/>
                <a:ea typeface="Helvetica Neue"/>
                <a:cs typeface="Helvetica Neue"/>
                <a:sym typeface="Helvetica Neue"/>
              </a:defRPr>
            </a:lvl8pPr>
            <a:lvl9pPr marL="0" marR="0" lvl="8" indent="0" algn="ctr">
              <a:spcBef>
                <a:spcPts val="0"/>
              </a:spcBef>
              <a:buNone/>
              <a:defRPr sz="1100" b="0" i="1" u="none" strike="noStrike" cap="none">
                <a:solidFill>
                  <a:schemeClr val="dk2"/>
                </a:solidFill>
                <a:latin typeface="Helvetica Neue"/>
                <a:ea typeface="Helvetica Neue"/>
                <a:cs typeface="Helvetica Neue"/>
                <a:sym typeface="Helvetica Neue"/>
              </a:defRPr>
            </a:lvl9pPr>
          </a:lstStyle>
          <a:p>
            <a:fld id="{00000000-1234-1234-1234-123412341234}" type="slidenum">
              <a:rPr lang="en-US" smtClean="0"/>
              <a:pPr/>
              <a:t>‹#›</a:t>
            </a:fld>
            <a:endParaRPr lang="en-US" dirty="0"/>
          </a:p>
        </p:txBody>
      </p:sp>
      <p:sp>
        <p:nvSpPr>
          <p:cNvPr id="10" name="Google Shape;10;p3"/>
          <p:cNvSpPr txBox="1">
            <a:spLocks noGrp="1"/>
          </p:cNvSpPr>
          <p:nvPr>
            <p:ph type="body" idx="1"/>
          </p:nvPr>
        </p:nvSpPr>
        <p:spPr>
          <a:xfrm>
            <a:off x="76200" y="1219200"/>
            <a:ext cx="8991600" cy="5257800"/>
          </a:xfrm>
          <a:prstGeom prst="rect">
            <a:avLst/>
          </a:prstGeom>
          <a:noFill/>
          <a:ln>
            <a:noFill/>
          </a:ln>
        </p:spPr>
        <p:txBody>
          <a:bodyPr spcFirstLastPara="1" wrap="square" lIns="91425" tIns="45700" rIns="91425" bIns="45700" anchor="t" anchorCtr="0">
            <a:noAutofit/>
          </a:bodyPr>
          <a:lstStyle>
            <a:lvl1pPr marL="457200" marR="0" lvl="0" indent="-355600" algn="l" rtl="0">
              <a:spcBef>
                <a:spcPts val="500"/>
              </a:spcBef>
              <a:spcAft>
                <a:spcPts val="0"/>
              </a:spcAft>
              <a:buClr>
                <a:srgbClr val="002569"/>
              </a:buClr>
              <a:buSzPts val="2000"/>
              <a:buFont typeface="Arial"/>
              <a:buChar char="•"/>
              <a:defRPr sz="2000" b="1" i="0" u="none" strike="noStrike" cap="none">
                <a:solidFill>
                  <a:srgbClr val="002569"/>
                </a:solidFill>
                <a:latin typeface="+mj-lt"/>
                <a:ea typeface="Helvetica Neue"/>
                <a:cs typeface="Helvetica Neue"/>
                <a:sym typeface="Helvetica Neue"/>
              </a:defRPr>
            </a:lvl1pPr>
            <a:lvl2pPr marL="914400" marR="0" lvl="1" indent="-355600" algn="l" rtl="0">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spcBef>
                <a:spcPts val="500"/>
              </a:spcBef>
              <a:spcAft>
                <a:spcPts val="0"/>
              </a:spcAft>
              <a:buSzPts val="1400"/>
              <a:buNone/>
              <a:defRPr sz="2400" b="0" i="0" u="none" strike="noStrike" cap="none">
                <a:solidFill>
                  <a:srgbClr val="002569"/>
                </a:solidFill>
                <a:latin typeface="Arial"/>
                <a:ea typeface="Arial"/>
                <a:cs typeface="Arial"/>
                <a:sym typeface="Arial"/>
              </a:defRPr>
            </a:lvl6pPr>
            <a:lvl7pPr marL="3200400" marR="0" lvl="6" indent="-228600" algn="l" rtl="0">
              <a:spcBef>
                <a:spcPts val="500"/>
              </a:spcBef>
              <a:spcAft>
                <a:spcPts val="0"/>
              </a:spcAft>
              <a:buSzPts val="1400"/>
              <a:buNone/>
              <a:defRPr sz="2400" b="0" i="0" u="none" strike="noStrike" cap="none">
                <a:solidFill>
                  <a:srgbClr val="002569"/>
                </a:solidFill>
                <a:latin typeface="Arial"/>
                <a:ea typeface="Arial"/>
                <a:cs typeface="Arial"/>
                <a:sym typeface="Arial"/>
              </a:defRPr>
            </a:lvl7pPr>
            <a:lvl8pPr marL="3657600" marR="0" lvl="7" indent="-228600" algn="l" rtl="0">
              <a:spcBef>
                <a:spcPts val="500"/>
              </a:spcBef>
              <a:spcAft>
                <a:spcPts val="0"/>
              </a:spcAft>
              <a:buSzPts val="1400"/>
              <a:buNone/>
              <a:defRPr sz="2400" b="0" i="0" u="none" strike="noStrike" cap="none">
                <a:solidFill>
                  <a:srgbClr val="002569"/>
                </a:solidFill>
                <a:latin typeface="Arial"/>
                <a:ea typeface="Arial"/>
                <a:cs typeface="Arial"/>
                <a:sym typeface="Arial"/>
              </a:defRPr>
            </a:lvl8pPr>
            <a:lvl9pPr marL="4114800" marR="0" lvl="8" indent="-228600" algn="l" rtl="0">
              <a:spcBef>
                <a:spcPts val="500"/>
              </a:spcBef>
              <a:spcAft>
                <a:spcPts val="0"/>
              </a:spcAft>
              <a:buSzPts val="1400"/>
              <a:buNone/>
              <a:defRPr sz="2400" b="0" i="0" u="none" strike="noStrike" cap="none">
                <a:solidFill>
                  <a:srgbClr val="002569"/>
                </a:solidFill>
                <a:latin typeface="Arial"/>
                <a:ea typeface="Arial"/>
                <a:cs typeface="Arial"/>
                <a:sym typeface="Arial"/>
              </a:defRPr>
            </a:lvl9pPr>
          </a:lstStyle>
          <a:p>
            <a:endParaRPr dirty="0"/>
          </a:p>
        </p:txBody>
      </p:sp>
      <p:sp>
        <p:nvSpPr>
          <p:cNvPr id="11" name="Google Shape;11;p3"/>
          <p:cNvSpPr/>
          <p:nvPr/>
        </p:nvSpPr>
        <p:spPr>
          <a:xfrm>
            <a:off x="76200" y="6629400"/>
            <a:ext cx="5760720" cy="187200"/>
          </a:xfrm>
          <a:prstGeom prst="roundRect">
            <a:avLst>
              <a:gd name="adj" fmla="val 16667"/>
            </a:avLst>
          </a:prstGeom>
          <a:solidFill>
            <a:schemeClr val="lt1">
              <a:alpha val="48627"/>
            </a:schemeClr>
          </a:solidFill>
          <a:ln w="25400" cap="flat" cmpd="sng">
            <a:solidFill>
              <a:schemeClr val="dk2">
                <a:alpha val="60000"/>
              </a:schemeClr>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r>
              <a:rPr lang="en-US" sz="1100" b="0" i="1" u="none" strike="noStrike" cap="none" dirty="0">
                <a:solidFill>
                  <a:schemeClr val="dk2"/>
                </a:solidFill>
                <a:latin typeface="+mj-lt"/>
                <a:ea typeface="Helvetica Neue"/>
                <a:cs typeface="Helvetica Neue"/>
                <a:sym typeface="Helvetica Neue"/>
              </a:rPr>
              <a:t>SIT TW 2020 7-</a:t>
            </a:r>
            <a:r>
              <a:rPr lang="en-US" sz="1100" i="1" dirty="0">
                <a:solidFill>
                  <a:schemeClr val="dk2"/>
                </a:solidFill>
                <a:latin typeface="+mj-lt"/>
                <a:ea typeface="Helvetica Neue"/>
                <a:cs typeface="Helvetica Neue"/>
                <a:sym typeface="Helvetica Neue"/>
              </a:rPr>
              <a:t>11/14-18</a:t>
            </a:r>
            <a:r>
              <a:rPr lang="en-US" sz="1100" b="0" i="1" u="none" strike="noStrike" cap="none" dirty="0">
                <a:solidFill>
                  <a:schemeClr val="dk2"/>
                </a:solidFill>
                <a:latin typeface="+mj-lt"/>
                <a:ea typeface="Helvetica Neue"/>
                <a:cs typeface="Helvetica Neue"/>
                <a:sym typeface="Helvetica Neue"/>
              </a:rPr>
              <a:t> </a:t>
            </a:r>
            <a:r>
              <a:rPr lang="en-US" sz="1100" i="1" dirty="0">
                <a:solidFill>
                  <a:schemeClr val="dk2"/>
                </a:solidFill>
                <a:latin typeface="+mj-lt"/>
                <a:ea typeface="Helvetica Neue"/>
                <a:cs typeface="Helvetica Neue"/>
                <a:sym typeface="Helvetica Neue"/>
              </a:rPr>
              <a:t>Sept</a:t>
            </a:r>
            <a:r>
              <a:rPr lang="en-US" sz="1100" b="0" i="1" u="none" strike="noStrike" cap="none" dirty="0">
                <a:solidFill>
                  <a:schemeClr val="dk2"/>
                </a:solidFill>
                <a:latin typeface="+mj-lt"/>
                <a:ea typeface="Helvetica Neue"/>
                <a:cs typeface="Helvetica Neue"/>
                <a:sym typeface="Helvetica Neue"/>
              </a:rPr>
              <a:t> 2020, </a:t>
            </a:r>
            <a:r>
              <a:rPr lang="en-US" sz="1100" i="1" dirty="0">
                <a:solidFill>
                  <a:schemeClr val="dk2"/>
                </a:solidFill>
                <a:latin typeface="+mj-lt"/>
                <a:ea typeface="Helvetica Neue"/>
                <a:cs typeface="Helvetica Neue"/>
                <a:sym typeface="Helvetica Neue"/>
              </a:rPr>
              <a:t>j</a:t>
            </a:r>
            <a:r>
              <a:rPr lang="en-US" sz="1100" b="0" i="1" u="none" strike="noStrike" cap="none" dirty="0">
                <a:solidFill>
                  <a:schemeClr val="dk2"/>
                </a:solidFill>
                <a:latin typeface="+mj-lt"/>
                <a:ea typeface="Helvetica Neue"/>
                <a:cs typeface="Helvetica Neue"/>
                <a:sym typeface="Helvetica Neue"/>
              </a:rPr>
              <a:t>oin at slido.com with the event code: #</a:t>
            </a:r>
            <a:r>
              <a:rPr lang="en-US" sz="1100" i="1" dirty="0">
                <a:solidFill>
                  <a:schemeClr val="dk2"/>
                </a:solidFill>
                <a:latin typeface="+mj-lt"/>
                <a:ea typeface="Helvetica Neue"/>
                <a:cs typeface="Helvetica Neue"/>
                <a:sym typeface="Helvetica Neue"/>
              </a:rPr>
              <a:t>ceos-sit-tw-2020</a:t>
            </a:r>
            <a:endParaRPr sz="1100" b="0" i="1" u="none" strike="noStrike" cap="none" dirty="0">
              <a:solidFill>
                <a:schemeClr val="dk2"/>
              </a:solidFill>
              <a:latin typeface="+mj-lt"/>
              <a:ea typeface="Helvetica Neue"/>
              <a:cs typeface="Helvetica Neue"/>
              <a:sym typeface="Helvetica Neue"/>
            </a:endParaRPr>
          </a:p>
        </p:txBody>
      </p:sp>
      <p:sp>
        <p:nvSpPr>
          <p:cNvPr id="12" name="Google Shape;12;p3"/>
          <p:cNvSpPr txBox="1">
            <a:spLocks noGrp="1"/>
          </p:cNvSpPr>
          <p:nvPr>
            <p:ph type="body" idx="2"/>
          </p:nvPr>
        </p:nvSpPr>
        <p:spPr>
          <a:xfrm>
            <a:off x="1981200" y="76200"/>
            <a:ext cx="4953000" cy="914400"/>
          </a:xfrm>
          <a:prstGeom prst="rect">
            <a:avLst/>
          </a:prstGeom>
          <a:noFill/>
          <a:ln>
            <a:noFill/>
          </a:ln>
        </p:spPr>
        <p:txBody>
          <a:bodyPr spcFirstLastPara="1" wrap="square" lIns="91425" tIns="45700" rIns="91425" bIns="45700" anchor="t" anchorCtr="0">
            <a:noAutofit/>
          </a:bodyPr>
          <a:lstStyle>
            <a:lvl1pPr marL="457200" marR="0" lvl="0" indent="-228600" algn="ctr" rtl="0">
              <a:spcBef>
                <a:spcPts val="500"/>
              </a:spcBef>
              <a:spcAft>
                <a:spcPts val="0"/>
              </a:spcAft>
              <a:buClr>
                <a:schemeClr val="lt1"/>
              </a:buClr>
              <a:buSzPts val="2800"/>
              <a:buFont typeface="Arial"/>
              <a:buNone/>
              <a:defRPr sz="2800" b="1" i="0" u="none" strike="noStrike" cap="none">
                <a:solidFill>
                  <a:schemeClr val="lt1"/>
                </a:solidFill>
                <a:latin typeface="+mj-lt"/>
                <a:ea typeface="Helvetica Neue"/>
                <a:cs typeface="Helvetica Neue"/>
                <a:sym typeface="Helvetica Neue"/>
              </a:defRPr>
            </a:lvl1pPr>
            <a:lvl2pPr marL="914400" marR="0" lvl="1" indent="-381000" algn="l" rtl="0">
              <a:spcBef>
                <a:spcPts val="500"/>
              </a:spcBef>
              <a:spcAft>
                <a:spcPts val="0"/>
              </a:spcAft>
              <a:buClr>
                <a:srgbClr val="002569"/>
              </a:buClr>
              <a:buSzPts val="2400"/>
              <a:buFont typeface="Arial"/>
              <a:buChar char="•"/>
              <a:defRPr sz="2400" b="0" i="0" u="none" strike="noStrike" cap="none">
                <a:solidFill>
                  <a:srgbClr val="002569"/>
                </a:solidFill>
                <a:latin typeface="Arial"/>
                <a:ea typeface="Arial"/>
                <a:cs typeface="Arial"/>
                <a:sym typeface="Arial"/>
              </a:defRPr>
            </a:lvl2pPr>
            <a:lvl3pPr marL="1371600" marR="0" lvl="2" indent="-381000" algn="l" rtl="0">
              <a:spcBef>
                <a:spcPts val="500"/>
              </a:spcBef>
              <a:spcAft>
                <a:spcPts val="0"/>
              </a:spcAft>
              <a:buClr>
                <a:srgbClr val="002569"/>
              </a:buClr>
              <a:buSzPts val="2400"/>
              <a:buFont typeface="Arial"/>
              <a:buChar char="o"/>
              <a:defRPr sz="2400" b="0" i="0" u="none" strike="noStrike" cap="none">
                <a:solidFill>
                  <a:srgbClr val="002569"/>
                </a:solidFill>
                <a:latin typeface="Arial"/>
                <a:ea typeface="Arial"/>
                <a:cs typeface="Arial"/>
                <a:sym typeface="Arial"/>
              </a:defRPr>
            </a:lvl3pPr>
            <a:lvl4pPr marL="1828800" marR="0" lvl="3" indent="-381000" algn="l" rtl="0">
              <a:spcBef>
                <a:spcPts val="500"/>
              </a:spcBef>
              <a:spcAft>
                <a:spcPts val="0"/>
              </a:spcAft>
              <a:buClr>
                <a:srgbClr val="002569"/>
              </a:buClr>
              <a:buSzPts val="2400"/>
              <a:buFont typeface="Arial"/>
              <a:buChar char="▪"/>
              <a:defRPr sz="2400" b="0" i="0" u="none" strike="noStrike" cap="none">
                <a:solidFill>
                  <a:srgbClr val="002569"/>
                </a:solidFill>
                <a:latin typeface="Arial"/>
                <a:ea typeface="Arial"/>
                <a:cs typeface="Arial"/>
                <a:sym typeface="Arial"/>
              </a:defRPr>
            </a:lvl4pPr>
            <a:lvl5pPr marL="2286000" marR="0" lvl="4" indent="-381000" algn="l" rtl="0">
              <a:spcBef>
                <a:spcPts val="500"/>
              </a:spcBef>
              <a:spcAft>
                <a:spcPts val="0"/>
              </a:spcAft>
              <a:buClr>
                <a:srgbClr val="002569"/>
              </a:buClr>
              <a:buSzPts val="2400"/>
              <a:buFont typeface="Arial"/>
              <a:buChar char="•"/>
              <a:defRPr sz="2400" b="0" i="0" u="none" strike="noStrike" cap="none">
                <a:solidFill>
                  <a:srgbClr val="002569"/>
                </a:solidFill>
                <a:latin typeface="Arial"/>
                <a:ea typeface="Arial"/>
                <a:cs typeface="Arial"/>
                <a:sym typeface="Arial"/>
              </a:defRPr>
            </a:lvl5pPr>
            <a:lvl6pPr marL="2743200" marR="0" lvl="5" indent="-228600" algn="l" rtl="0">
              <a:spcBef>
                <a:spcPts val="500"/>
              </a:spcBef>
              <a:spcAft>
                <a:spcPts val="0"/>
              </a:spcAft>
              <a:buSzPts val="1400"/>
              <a:buNone/>
              <a:defRPr sz="2400" b="0" i="0" u="none" strike="noStrike" cap="none">
                <a:solidFill>
                  <a:srgbClr val="002569"/>
                </a:solidFill>
                <a:latin typeface="Arial"/>
                <a:ea typeface="Arial"/>
                <a:cs typeface="Arial"/>
                <a:sym typeface="Arial"/>
              </a:defRPr>
            </a:lvl6pPr>
            <a:lvl7pPr marL="3200400" marR="0" lvl="6" indent="-228600" algn="l" rtl="0">
              <a:spcBef>
                <a:spcPts val="500"/>
              </a:spcBef>
              <a:spcAft>
                <a:spcPts val="0"/>
              </a:spcAft>
              <a:buSzPts val="1400"/>
              <a:buNone/>
              <a:defRPr sz="2400" b="0" i="0" u="none" strike="noStrike" cap="none">
                <a:solidFill>
                  <a:srgbClr val="002569"/>
                </a:solidFill>
                <a:latin typeface="Arial"/>
                <a:ea typeface="Arial"/>
                <a:cs typeface="Arial"/>
                <a:sym typeface="Arial"/>
              </a:defRPr>
            </a:lvl7pPr>
            <a:lvl8pPr marL="3657600" marR="0" lvl="7" indent="-228600" algn="l" rtl="0">
              <a:spcBef>
                <a:spcPts val="500"/>
              </a:spcBef>
              <a:spcAft>
                <a:spcPts val="0"/>
              </a:spcAft>
              <a:buSzPts val="1400"/>
              <a:buNone/>
              <a:defRPr sz="2400" b="0" i="0" u="none" strike="noStrike" cap="none">
                <a:solidFill>
                  <a:srgbClr val="002569"/>
                </a:solidFill>
                <a:latin typeface="Arial"/>
                <a:ea typeface="Arial"/>
                <a:cs typeface="Arial"/>
                <a:sym typeface="Arial"/>
              </a:defRPr>
            </a:lvl8pPr>
            <a:lvl9pPr marL="4114800" marR="0" lvl="8" indent="-228600" algn="l" rtl="0">
              <a:spcBef>
                <a:spcPts val="500"/>
              </a:spcBef>
              <a:spcAft>
                <a:spcPts val="0"/>
              </a:spcAft>
              <a:buSzPts val="1400"/>
              <a:buNone/>
              <a:defRPr sz="2400" b="0" i="0" u="none" strike="noStrike" cap="none">
                <a:solidFill>
                  <a:srgbClr val="002569"/>
                </a:solidFill>
                <a:latin typeface="Arial"/>
                <a:ea typeface="Arial"/>
                <a:cs typeface="Arial"/>
                <a:sym typeface="Arial"/>
              </a:defRPr>
            </a:lvl9pPr>
          </a:lstStyle>
          <a:p>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7239000" y="6546850"/>
            <a:ext cx="1905000" cy="256540"/>
          </a:xfrm>
          <a:prstGeom prst="rect">
            <a:avLst/>
          </a:prstGeom>
          <a:noFill/>
          <a:ln>
            <a:noFill/>
          </a:ln>
        </p:spPr>
        <p:txBody>
          <a:bodyPr spcFirstLastPara="1" wrap="square" lIns="45700" tIns="45700" rIns="45700" bIns="45700" anchor="t" anchorCtr="0">
            <a:noAutofit/>
          </a:bodyPr>
          <a:lstStyle>
            <a:lvl1pPr marL="0" marR="0" lvl="0" indent="0" algn="r" rtl="0">
              <a:spcBef>
                <a:spcPts val="0"/>
              </a:spcBef>
              <a:buNone/>
              <a:defRPr sz="1000" b="0" i="0" u="none" strike="noStrike" cap="none">
                <a:solidFill>
                  <a:srgbClr val="002569"/>
                </a:solidFill>
                <a:latin typeface="+mj-lt"/>
                <a:ea typeface="Calibri"/>
                <a:cs typeface="Calibri"/>
                <a:sym typeface="Calibri"/>
              </a:defRPr>
            </a:lvl1pPr>
            <a:lvl2pPr marL="0" marR="0" lvl="1" indent="0" algn="r" rtl="0">
              <a:spcBef>
                <a:spcPts val="0"/>
              </a:spcBef>
              <a:buNone/>
              <a:defRPr sz="1000" b="0" i="0" u="none" strike="noStrike" cap="none">
                <a:solidFill>
                  <a:srgbClr val="002569"/>
                </a:solidFill>
                <a:latin typeface="Calibri"/>
                <a:ea typeface="Calibri"/>
                <a:cs typeface="Calibri"/>
                <a:sym typeface="Calibri"/>
              </a:defRPr>
            </a:lvl2pPr>
            <a:lvl3pPr marL="0" marR="0" lvl="2" indent="0" algn="r" rtl="0">
              <a:spcBef>
                <a:spcPts val="0"/>
              </a:spcBef>
              <a:buNone/>
              <a:defRPr sz="1000" b="0" i="0" u="none" strike="noStrike" cap="none">
                <a:solidFill>
                  <a:srgbClr val="002569"/>
                </a:solidFill>
                <a:latin typeface="Calibri"/>
                <a:ea typeface="Calibri"/>
                <a:cs typeface="Calibri"/>
                <a:sym typeface="Calibri"/>
              </a:defRPr>
            </a:lvl3pPr>
            <a:lvl4pPr marL="0" marR="0" lvl="3" indent="0" algn="r" rtl="0">
              <a:spcBef>
                <a:spcPts val="0"/>
              </a:spcBef>
              <a:buNone/>
              <a:defRPr sz="1000" b="0" i="0" u="none" strike="noStrike" cap="none">
                <a:solidFill>
                  <a:srgbClr val="002569"/>
                </a:solidFill>
                <a:latin typeface="Calibri"/>
                <a:ea typeface="Calibri"/>
                <a:cs typeface="Calibri"/>
                <a:sym typeface="Calibri"/>
              </a:defRPr>
            </a:lvl4pPr>
            <a:lvl5pPr marL="0" marR="0" lvl="4" indent="0" algn="r" rtl="0">
              <a:spcBef>
                <a:spcPts val="0"/>
              </a:spcBef>
              <a:buNone/>
              <a:defRPr sz="1000" b="0" i="0" u="none" strike="noStrike" cap="none">
                <a:solidFill>
                  <a:srgbClr val="002569"/>
                </a:solidFill>
                <a:latin typeface="Calibri"/>
                <a:ea typeface="Calibri"/>
                <a:cs typeface="Calibri"/>
                <a:sym typeface="Calibri"/>
              </a:defRPr>
            </a:lvl5pPr>
            <a:lvl6pPr marL="0" marR="0" lvl="5" indent="0" algn="r" rtl="0">
              <a:spcBef>
                <a:spcPts val="0"/>
              </a:spcBef>
              <a:buNone/>
              <a:defRPr sz="1000" b="0" i="0" u="none" strike="noStrike" cap="none">
                <a:solidFill>
                  <a:srgbClr val="002569"/>
                </a:solidFill>
                <a:latin typeface="Calibri"/>
                <a:ea typeface="Calibri"/>
                <a:cs typeface="Calibri"/>
                <a:sym typeface="Calibri"/>
              </a:defRPr>
            </a:lvl6pPr>
            <a:lvl7pPr marL="0" marR="0" lvl="6" indent="0" algn="r" rtl="0">
              <a:spcBef>
                <a:spcPts val="0"/>
              </a:spcBef>
              <a:buNone/>
              <a:defRPr sz="1000" b="0" i="0" u="none" strike="noStrike" cap="none">
                <a:solidFill>
                  <a:srgbClr val="002569"/>
                </a:solidFill>
                <a:latin typeface="Calibri"/>
                <a:ea typeface="Calibri"/>
                <a:cs typeface="Calibri"/>
                <a:sym typeface="Calibri"/>
              </a:defRPr>
            </a:lvl7pPr>
            <a:lvl8pPr marL="0" marR="0" lvl="7" indent="0" algn="r" rtl="0">
              <a:spcBef>
                <a:spcPts val="0"/>
              </a:spcBef>
              <a:buNone/>
              <a:defRPr sz="1000" b="0" i="0" u="none" strike="noStrike" cap="none">
                <a:solidFill>
                  <a:srgbClr val="002569"/>
                </a:solidFill>
                <a:latin typeface="Calibri"/>
                <a:ea typeface="Calibri"/>
                <a:cs typeface="Calibri"/>
                <a:sym typeface="Calibri"/>
              </a:defRPr>
            </a:lvl8pPr>
            <a:lvl9pPr marL="0" marR="0" lvl="8" indent="0" algn="r" rtl="0">
              <a:spcBef>
                <a:spcPts val="0"/>
              </a:spcBef>
              <a:buNone/>
              <a:defRPr sz="1000" b="0" i="0" u="none" strike="noStrike" cap="none">
                <a:solidFill>
                  <a:srgbClr val="002569"/>
                </a:solidFill>
                <a:latin typeface="Calibri"/>
                <a:ea typeface="Calibri"/>
                <a:cs typeface="Calibri"/>
                <a:sym typeface="Calibri"/>
              </a:defRPr>
            </a:lvl9pPr>
          </a:lstStyle>
          <a:p>
            <a:fld id="{00000000-1234-1234-1234-123412341234}" type="slidenum">
              <a:rPr lang="en-US" smtClean="0"/>
              <a:pPr/>
              <a:t>‹#›</a:t>
            </a:fld>
            <a:endParaRPr lang="en-US"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ceos.org/document_management/Working_Groups/WGCapD/WGCapD-Best-Practices_V2.0.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hyperlink" Target="http://ceos.org/document_management/Working_Groups/WGCapD/WGCapD-Best-Practices_V2.0.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nancy.d.searby@nasa.gov"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mailto:ptmthy@vnsc.org.v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622789" y="2514600"/>
            <a:ext cx="6067378" cy="993131"/>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4000" b="1" i="0" u="none" strike="noStrike" cap="none" dirty="0">
                <a:solidFill>
                  <a:srgbClr val="FFFFFF"/>
                </a:solidFill>
                <a:latin typeface="+mj-lt"/>
                <a:ea typeface="Helvetica Neue"/>
                <a:cs typeface="Helvetica Neue"/>
                <a:sym typeface="Helvetica Neue"/>
              </a:rPr>
              <a:t>WGCapD CEOS Branded Webinar Plans</a:t>
            </a:r>
            <a:endParaRPr sz="1200" dirty="0">
              <a:latin typeface="+mj-lt"/>
            </a:endParaRPr>
          </a:p>
        </p:txBody>
      </p:sp>
      <p:sp>
        <p:nvSpPr>
          <p:cNvPr id="18" name="Google Shape;18;p4"/>
          <p:cNvSpPr/>
          <p:nvPr/>
        </p:nvSpPr>
        <p:spPr>
          <a:xfrm>
            <a:off x="622789" y="4120588"/>
            <a:ext cx="4810858" cy="2249650"/>
          </a:xfrm>
          <a:prstGeom prst="rect">
            <a:avLst/>
          </a:prstGeom>
          <a:noFill/>
          <a:ln>
            <a:noFill/>
          </a:ln>
        </p:spPr>
        <p:txBody>
          <a:bodyPr spcFirstLastPara="1" wrap="square" lIns="0" tIns="0" rIns="0" bIns="0" anchor="t" anchorCtr="0">
            <a:noAutofit/>
          </a:bodyPr>
          <a:lstStyle/>
          <a:p>
            <a:pPr marL="231775" marR="0" lvl="0" indent="-231775" algn="l" rtl="0">
              <a:spcBef>
                <a:spcPts val="0"/>
              </a:spcBef>
              <a:spcAft>
                <a:spcPts val="1200"/>
              </a:spcAft>
              <a:buNone/>
            </a:pPr>
            <a:r>
              <a:rPr lang="en-US" sz="1800" dirty="0">
                <a:solidFill>
                  <a:srgbClr val="FFFFFF"/>
                </a:solidFill>
                <a:latin typeface="+mj-lt"/>
              </a:rPr>
              <a:t>Dr. Nancy D. Searby</a:t>
            </a:r>
            <a:r>
              <a:rPr lang="en-US" sz="1800" b="0" i="0" u="none" strike="noStrike" cap="none" dirty="0">
                <a:solidFill>
                  <a:srgbClr val="FFFFFF"/>
                </a:solidFill>
                <a:latin typeface="+mj-lt"/>
              </a:rPr>
              <a:t>, NASA &amp; Dr. </a:t>
            </a:r>
            <a:r>
              <a:rPr lang="en-US" sz="1800" dirty="0">
                <a:solidFill>
                  <a:srgbClr val="FFFFFF"/>
                </a:solidFill>
                <a:latin typeface="+mj-lt"/>
              </a:rPr>
              <a:t>Pham Thi Mai Thy, VNSC, on behalf of </a:t>
            </a:r>
            <a:r>
              <a:rPr lang="en-US" sz="1800" b="0" i="0" u="none" strike="noStrike" cap="none" dirty="0">
                <a:solidFill>
                  <a:srgbClr val="FFFFFF"/>
                </a:solidFill>
                <a:latin typeface="+mj-lt"/>
              </a:rPr>
              <a:t>WGCapD</a:t>
            </a:r>
            <a:endParaRPr dirty="0">
              <a:latin typeface="+mj-lt"/>
            </a:endParaRPr>
          </a:p>
          <a:p>
            <a:pPr marL="0" marR="0" lvl="0" indent="0" algn="l" rtl="0">
              <a:spcBef>
                <a:spcPts val="0"/>
              </a:spcBef>
              <a:spcAft>
                <a:spcPts val="1200"/>
              </a:spcAft>
              <a:buNone/>
            </a:pPr>
            <a:r>
              <a:rPr lang="en-US" sz="1800" b="0" i="0" u="none" strike="noStrike" cap="none" dirty="0">
                <a:solidFill>
                  <a:srgbClr val="FFFFFF"/>
                </a:solidFill>
                <a:latin typeface="+mj-lt"/>
              </a:rPr>
              <a:t>CEOS SIT</a:t>
            </a:r>
            <a:r>
              <a:rPr lang="en-US" sz="1800" dirty="0">
                <a:solidFill>
                  <a:srgbClr val="FFFFFF"/>
                </a:solidFill>
                <a:latin typeface="+mj-lt"/>
              </a:rPr>
              <a:t> Technical Workshop 2020</a:t>
            </a:r>
            <a:endParaRPr dirty="0">
              <a:latin typeface="+mj-lt"/>
            </a:endParaRPr>
          </a:p>
          <a:p>
            <a:pPr marL="0" marR="0" lvl="0" indent="0" algn="l" rtl="0">
              <a:spcBef>
                <a:spcPts val="0"/>
              </a:spcBef>
              <a:spcAft>
                <a:spcPts val="1200"/>
              </a:spcAft>
              <a:buNone/>
            </a:pPr>
            <a:r>
              <a:rPr lang="en-US" sz="1800" b="0" i="0" u="none" strike="noStrike" cap="none" dirty="0">
                <a:solidFill>
                  <a:srgbClr val="FFFFFF"/>
                </a:solidFill>
                <a:latin typeface="+mj-lt"/>
              </a:rPr>
              <a:t>Session 3.3, Agenda Item #2</a:t>
            </a:r>
            <a:endParaRPr dirty="0">
              <a:latin typeface="+mj-lt"/>
            </a:endParaRPr>
          </a:p>
          <a:p>
            <a:pPr marL="0" marR="0" lvl="0" indent="0" algn="l" rtl="0">
              <a:spcBef>
                <a:spcPts val="0"/>
              </a:spcBef>
              <a:spcAft>
                <a:spcPts val="1200"/>
              </a:spcAft>
              <a:buNone/>
            </a:pPr>
            <a:r>
              <a:rPr lang="en-US" sz="1800" dirty="0">
                <a:solidFill>
                  <a:srgbClr val="FFFFFF"/>
                </a:solidFill>
                <a:latin typeface="+mj-lt"/>
              </a:rPr>
              <a:t>Virtual Meeting</a:t>
            </a:r>
            <a:endParaRPr dirty="0">
              <a:latin typeface="+mj-lt"/>
            </a:endParaRPr>
          </a:p>
          <a:p>
            <a:pPr marL="0" marR="0" lvl="0" indent="0" algn="l" rtl="0">
              <a:spcBef>
                <a:spcPts val="0"/>
              </a:spcBef>
              <a:spcAft>
                <a:spcPts val="1200"/>
              </a:spcAft>
              <a:buNone/>
            </a:pPr>
            <a:r>
              <a:rPr lang="en-US" sz="1800" dirty="0">
                <a:solidFill>
                  <a:srgbClr val="FFFFFF"/>
                </a:solidFill>
                <a:latin typeface="+mj-lt"/>
              </a:rPr>
              <a:t>10 September</a:t>
            </a:r>
            <a:r>
              <a:rPr lang="en-US" sz="1800" b="0" i="0" u="none" strike="noStrike" cap="none" dirty="0">
                <a:solidFill>
                  <a:srgbClr val="FFFFFF"/>
                </a:solidFill>
                <a:latin typeface="+mj-lt"/>
              </a:rPr>
              <a:t> 2020</a:t>
            </a:r>
            <a:endParaRPr dirty="0">
              <a:latin typeface="+mj-lt"/>
            </a:endParaRPr>
          </a:p>
        </p:txBody>
      </p:sp>
      <p:pic>
        <p:nvPicPr>
          <p:cNvPr id="19" name="Google Shape;19;p4"/>
          <p:cNvPicPr preferRelativeResize="0"/>
          <p:nvPr/>
        </p:nvPicPr>
        <p:blipFill rotWithShape="1">
          <a:blip r:embed="rId3">
            <a:alphaModFix/>
          </a:blip>
          <a:srcRect/>
          <a:stretch/>
        </p:blipFill>
        <p:spPr>
          <a:xfrm>
            <a:off x="622789" y="1217405"/>
            <a:ext cx="2507906" cy="993132"/>
          </a:xfrm>
          <a:prstGeom prst="rect">
            <a:avLst/>
          </a:prstGeom>
          <a:noFill/>
          <a:ln>
            <a:noFill/>
          </a:ln>
        </p:spPr>
      </p:pic>
      <p:sp>
        <p:nvSpPr>
          <p:cNvPr id="20" name="Google Shape;20;p4"/>
          <p:cNvSpPr txBox="1"/>
          <p:nvPr/>
        </p:nvSpPr>
        <p:spPr>
          <a:xfrm>
            <a:off x="622789" y="2246634"/>
            <a:ext cx="2806211" cy="21018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050" b="1" i="0" u="none" strike="noStrike" cap="none">
                <a:solidFill>
                  <a:schemeClr val="lt1"/>
                </a:solidFill>
                <a:latin typeface="+mj-lt"/>
                <a:ea typeface="Helvetica Neue"/>
                <a:cs typeface="Helvetica Neue"/>
                <a:sym typeface="Helvetica Neue"/>
              </a:rPr>
              <a:t>Committee on Earth Observation Satellites</a:t>
            </a:r>
            <a:endParaRPr>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sp>
        <p:nvSpPr>
          <p:cNvPr id="25" name="Google Shape;25;p5"/>
          <p:cNvSpPr txBox="1">
            <a:spLocks noGrp="1"/>
          </p:cNvSpPr>
          <p:nvPr>
            <p:ph type="body" idx="1"/>
          </p:nvPr>
        </p:nvSpPr>
        <p:spPr>
          <a:xfrm>
            <a:off x="250398" y="2652882"/>
            <a:ext cx="5807901" cy="3171464"/>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600"/>
              </a:spcAft>
              <a:buClr>
                <a:srgbClr val="002569"/>
              </a:buClr>
              <a:buSzPts val="1600"/>
              <a:buNone/>
            </a:pPr>
            <a:r>
              <a:rPr lang="en-US" sz="1800" dirty="0">
                <a:latin typeface="+mn-lt"/>
              </a:rPr>
              <a:t>Objectives:</a:t>
            </a:r>
          </a:p>
          <a:p>
            <a:pPr marL="342900" indent="-342900">
              <a:spcBef>
                <a:spcPts val="0"/>
              </a:spcBef>
              <a:spcAft>
                <a:spcPts val="600"/>
              </a:spcAft>
              <a:buSzPts val="1600"/>
            </a:pPr>
            <a:r>
              <a:rPr lang="en-US" sz="1800" b="0" dirty="0">
                <a:latin typeface="+mn-lt"/>
              </a:rPr>
              <a:t>Increase awareness of CEOS, its activities, and resources available</a:t>
            </a:r>
          </a:p>
          <a:p>
            <a:pPr marL="342900" lvl="0" indent="-342900" algn="l" rtl="0">
              <a:spcBef>
                <a:spcPts val="0"/>
              </a:spcBef>
              <a:spcAft>
                <a:spcPts val="600"/>
              </a:spcAft>
              <a:buClr>
                <a:srgbClr val="002569"/>
              </a:buClr>
              <a:buSzPts val="1600"/>
              <a:buChar char="•"/>
            </a:pPr>
            <a:r>
              <a:rPr lang="en-US" sz="1800" b="0" dirty="0">
                <a:latin typeface="+mn-lt"/>
              </a:rPr>
              <a:t>Harness the work done by SIT Chair on branding the CEOS thematic observation strategies (TOS)</a:t>
            </a:r>
          </a:p>
          <a:p>
            <a:pPr marL="342900" lvl="0" indent="-342900" algn="l" rtl="0">
              <a:spcBef>
                <a:spcPts val="0"/>
              </a:spcBef>
              <a:spcAft>
                <a:spcPts val="600"/>
              </a:spcAft>
              <a:buClr>
                <a:srgbClr val="002569"/>
              </a:buClr>
              <a:buSzPts val="1600"/>
              <a:buChar char="•"/>
            </a:pPr>
            <a:r>
              <a:rPr lang="en-US" sz="1800" b="0" dirty="0">
                <a:latin typeface="+mn-lt"/>
              </a:rPr>
              <a:t>Increase recognition of CEOS-sponsored activities and resources through standardization</a:t>
            </a:r>
          </a:p>
          <a:p>
            <a:pPr marL="342900" lvl="0" indent="-342900">
              <a:spcBef>
                <a:spcPts val="0"/>
              </a:spcBef>
              <a:spcAft>
                <a:spcPts val="600"/>
              </a:spcAft>
              <a:buSzPts val="1600"/>
            </a:pPr>
            <a:r>
              <a:rPr lang="en-US" sz="1800" b="0" dirty="0">
                <a:latin typeface="+mn-lt"/>
              </a:rPr>
              <a:t>Bring WGCapD lessons learned on webinar good practices to CEOS working teams</a:t>
            </a:r>
          </a:p>
          <a:p>
            <a:pPr marL="342900" lvl="0" indent="-342900" algn="l" rtl="0">
              <a:spcBef>
                <a:spcPts val="0"/>
              </a:spcBef>
              <a:spcAft>
                <a:spcPts val="600"/>
              </a:spcAft>
              <a:buClr>
                <a:srgbClr val="002569"/>
              </a:buClr>
              <a:buSzPts val="1600"/>
              <a:buChar char="•"/>
            </a:pPr>
            <a:endParaRPr sz="1800" b="0" dirty="0">
              <a:latin typeface="+mn-lt"/>
            </a:endParaRPr>
          </a:p>
        </p:txBody>
      </p:sp>
      <p:sp>
        <p:nvSpPr>
          <p:cNvPr id="26" name="Google Shape;26;p5"/>
          <p:cNvSpPr>
            <a:spLocks noGrp="1"/>
          </p:cNvSpPr>
          <p:nvPr>
            <p:ph type="sldNum" idx="12"/>
          </p:nvPr>
        </p:nvSpPr>
        <p:spPr>
          <a:xfrm>
            <a:off x="8763000" y="6629400"/>
            <a:ext cx="304800" cy="187285"/>
          </a:xfrm>
          <a:prstGeom prst="roundRect">
            <a:avLst>
              <a:gd name="adj" fmla="val 16667"/>
            </a:avLst>
          </a:prstGeom>
          <a:solidFill>
            <a:schemeClr val="lt1">
              <a:alpha val="48627"/>
            </a:schemeClr>
          </a:solidFill>
          <a:ln w="25400" cap="flat" cmpd="sng">
            <a:solidFill>
              <a:schemeClr val="dk2">
                <a:alpha val="60000"/>
              </a:schemeClr>
            </a:solidFill>
            <a:prstDash val="solid"/>
            <a:round/>
            <a:headEnd type="none" w="sm" len="sm"/>
            <a:tailEnd type="none" w="sm" len="sm"/>
          </a:ln>
        </p:spPr>
        <p:txBody>
          <a:bodyPr spcFirstLastPara="1" wrap="square" lIns="0" tIns="0" rIns="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en-US">
                <a:latin typeface="+mn-lt"/>
              </a:rPr>
              <a:t>2</a:t>
            </a:fld>
            <a:endParaRPr>
              <a:latin typeface="+mn-lt"/>
            </a:endParaRPr>
          </a:p>
        </p:txBody>
      </p:sp>
      <p:sp>
        <p:nvSpPr>
          <p:cNvPr id="27" name="Google Shape;27;p5"/>
          <p:cNvSpPr txBox="1">
            <a:spLocks noGrp="1"/>
          </p:cNvSpPr>
          <p:nvPr>
            <p:ph type="body" idx="2"/>
          </p:nvPr>
        </p:nvSpPr>
        <p:spPr>
          <a:xfrm>
            <a:off x="1981199" y="76200"/>
            <a:ext cx="5658091" cy="9144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2800"/>
              <a:buNone/>
            </a:pPr>
            <a:r>
              <a:rPr lang="en-US" dirty="0">
                <a:latin typeface="+mn-lt"/>
              </a:rPr>
              <a:t>Why Brand Webinars?</a:t>
            </a:r>
            <a:endParaRPr dirty="0">
              <a:latin typeface="+mn-lt"/>
            </a:endParaRPr>
          </a:p>
        </p:txBody>
      </p:sp>
      <p:sp>
        <p:nvSpPr>
          <p:cNvPr id="7" name="Google Shape;25;p5"/>
          <p:cNvSpPr txBox="1">
            <a:spLocks/>
          </p:cNvSpPr>
          <p:nvPr/>
        </p:nvSpPr>
        <p:spPr>
          <a:xfrm>
            <a:off x="359426" y="5883365"/>
            <a:ext cx="8425148" cy="68701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Helvetica Neue"/>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spcBef>
                <a:spcPts val="0"/>
              </a:spcBef>
              <a:spcAft>
                <a:spcPts val="600"/>
              </a:spcAft>
              <a:buSzPts val="1600"/>
              <a:buFont typeface="Arial"/>
              <a:buNone/>
            </a:pPr>
            <a:r>
              <a:rPr lang="en-US" sz="1800" dirty="0">
                <a:latin typeface="+mn-lt"/>
              </a:rPr>
              <a:t>Bottom-line: </a:t>
            </a:r>
            <a:r>
              <a:rPr lang="en-US" sz="1800" b="0" dirty="0">
                <a:latin typeface="+mn-lt"/>
              </a:rPr>
              <a:t>Looking for feedback and agreement on an approach to future webinars (those organized by CEOS entities) using these guidelines.</a:t>
            </a:r>
            <a:endParaRPr lang="en-US" sz="2400" b="0" dirty="0">
              <a:latin typeface="+mn-lt"/>
            </a:endParaRPr>
          </a:p>
        </p:txBody>
      </p:sp>
      <p:sp>
        <p:nvSpPr>
          <p:cNvPr id="10" name="Google Shape;25;p5">
            <a:extLst>
              <a:ext uri="{FF2B5EF4-FFF2-40B4-BE49-F238E27FC236}">
                <a16:creationId xmlns:a16="http://schemas.microsoft.com/office/drawing/2014/main" id="{B7F352F9-488C-1F47-96B5-79E3EB6D5912}"/>
              </a:ext>
            </a:extLst>
          </p:cNvPr>
          <p:cNvSpPr txBox="1">
            <a:spLocks/>
          </p:cNvSpPr>
          <p:nvPr/>
        </p:nvSpPr>
        <p:spPr>
          <a:xfrm>
            <a:off x="233588" y="1288877"/>
            <a:ext cx="8684270" cy="140857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Helvetica Neue"/>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spcBef>
                <a:spcPts val="0"/>
              </a:spcBef>
              <a:spcAft>
                <a:spcPts val="600"/>
              </a:spcAft>
              <a:buSzPts val="1600"/>
              <a:buFont typeface="Arial"/>
              <a:buNone/>
            </a:pPr>
            <a:r>
              <a:rPr lang="en-US" sz="1800" dirty="0">
                <a:latin typeface="+mn-lt"/>
              </a:rPr>
              <a:t>Why? </a:t>
            </a:r>
            <a:r>
              <a:rPr lang="en-US" sz="1800" b="0" dirty="0">
                <a:latin typeface="+mn-lt"/>
              </a:rPr>
              <a:t>The world is living online more than ever with workshops and trainings being replaced by webinars and e-Learning. From mid-March to mid-April 2020, Google searches for online courses increased by over 100%. And, CEOS WGs and VCs are offering more webinars so we have an opportunity to amplify efforts.</a:t>
            </a:r>
            <a:endParaRPr lang="en-US" sz="2400" b="0" dirty="0">
              <a:latin typeface="+mn-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2962" y="2424435"/>
            <a:ext cx="2181604" cy="2907648"/>
          </a:xfrm>
          <a:prstGeom prst="rect">
            <a:avLst/>
          </a:prstGeom>
          <a:ln>
            <a:noFill/>
          </a:ln>
          <a:effectLst>
            <a:outerShdw blurRad="292100" dist="139700" dir="2700000" algn="tl" rotWithShape="0">
              <a:srgbClr val="333333">
                <a:alpha val="65000"/>
              </a:srgbClr>
            </a:outerShdw>
          </a:effectLst>
        </p:spPr>
      </p:pic>
      <p:sp>
        <p:nvSpPr>
          <p:cNvPr id="8" name="Google Shape;25;p5">
            <a:extLst>
              <a:ext uri="{FF2B5EF4-FFF2-40B4-BE49-F238E27FC236}">
                <a16:creationId xmlns:a16="http://schemas.microsoft.com/office/drawing/2014/main" id="{E3B017A7-FC4A-134B-925C-69212652C1D2}"/>
              </a:ext>
            </a:extLst>
          </p:cNvPr>
          <p:cNvSpPr txBox="1">
            <a:spLocks/>
          </p:cNvSpPr>
          <p:nvPr/>
        </p:nvSpPr>
        <p:spPr>
          <a:xfrm>
            <a:off x="5476125" y="5365916"/>
            <a:ext cx="3760342" cy="596253"/>
          </a:xfrm>
          <a:prstGeom prst="rect">
            <a:avLst/>
          </a:prstGeom>
          <a:solidFill>
            <a:srgbClr val="92D050"/>
          </a:solid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Helvetica Neue"/>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spcBef>
                <a:spcPts val="0"/>
              </a:spcBef>
              <a:spcAft>
                <a:spcPts val="600"/>
              </a:spcAft>
              <a:buSzPts val="1600"/>
              <a:buNone/>
            </a:pPr>
            <a:r>
              <a:rPr lang="en-US" sz="1100" dirty="0">
                <a:latin typeface="+mn-lt"/>
              </a:rPr>
              <a:t>Resource: </a:t>
            </a:r>
            <a:r>
              <a:rPr lang="en-US" sz="1100" b="0" dirty="0">
                <a:latin typeface="+mn-lt"/>
              </a:rPr>
              <a:t>Training Methods &amp; Best Practices document  </a:t>
            </a:r>
            <a:r>
              <a:rPr lang="en-US" sz="1000" b="0" dirty="0">
                <a:latin typeface="+mn-lt"/>
                <a:hlinkClick r:id="rId4"/>
              </a:rPr>
              <a:t>http://ceos.org/document_management/Working_Groups/WGCapD/WGCapD-Best-Practices_V2.0.pdf</a:t>
            </a:r>
            <a:r>
              <a:rPr lang="en-US" sz="1000" b="0" dirty="0">
                <a:latin typeface="+mn-lt"/>
              </a:rPr>
              <a:t> </a:t>
            </a:r>
            <a:endParaRPr lang="en-US" sz="1100" b="0" dirty="0">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sp>
        <p:nvSpPr>
          <p:cNvPr id="25" name="Google Shape;25;p5"/>
          <p:cNvSpPr txBox="1">
            <a:spLocks noGrp="1"/>
          </p:cNvSpPr>
          <p:nvPr>
            <p:ph type="body" idx="1"/>
          </p:nvPr>
        </p:nvSpPr>
        <p:spPr>
          <a:xfrm>
            <a:off x="49293" y="1272046"/>
            <a:ext cx="7083707" cy="2453833"/>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600"/>
              </a:spcAft>
              <a:buClr>
                <a:srgbClr val="002569"/>
              </a:buClr>
              <a:buSzPts val="1600"/>
              <a:buNone/>
            </a:pPr>
            <a:r>
              <a:rPr lang="en-US" sz="1800" dirty="0">
                <a:solidFill>
                  <a:srgbClr val="263A5D"/>
                </a:solidFill>
                <a:latin typeface="+mn-lt"/>
              </a:rPr>
              <a:t>Suggested </a:t>
            </a:r>
            <a:r>
              <a:rPr lang="en-US" sz="1800" dirty="0">
                <a:latin typeface="+mn-lt"/>
              </a:rPr>
              <a:t>Path Forward: </a:t>
            </a:r>
            <a:r>
              <a:rPr lang="en-US" sz="1800" b="0" dirty="0">
                <a:latin typeface="+mn-lt"/>
              </a:rPr>
              <a:t>Create a “CEOS Webinar Toolkit”</a:t>
            </a:r>
            <a:endParaRPr sz="2400" b="0" dirty="0">
              <a:latin typeface="+mn-lt"/>
            </a:endParaRPr>
          </a:p>
        </p:txBody>
      </p:sp>
      <p:sp>
        <p:nvSpPr>
          <p:cNvPr id="26" name="Google Shape;26;p5"/>
          <p:cNvSpPr>
            <a:spLocks noGrp="1"/>
          </p:cNvSpPr>
          <p:nvPr>
            <p:ph type="sldNum" idx="12"/>
          </p:nvPr>
        </p:nvSpPr>
        <p:spPr>
          <a:xfrm>
            <a:off x="8763000" y="6629400"/>
            <a:ext cx="304800" cy="187285"/>
          </a:xfrm>
          <a:prstGeom prst="roundRect">
            <a:avLst>
              <a:gd name="adj" fmla="val 16667"/>
            </a:avLst>
          </a:prstGeom>
          <a:solidFill>
            <a:schemeClr val="lt1">
              <a:alpha val="48627"/>
            </a:schemeClr>
          </a:solidFill>
          <a:ln w="25400" cap="flat" cmpd="sng">
            <a:solidFill>
              <a:schemeClr val="dk2">
                <a:alpha val="60000"/>
              </a:schemeClr>
            </a:solidFill>
            <a:prstDash val="solid"/>
            <a:round/>
            <a:headEnd type="none" w="sm" len="sm"/>
            <a:tailEnd type="none" w="sm" len="sm"/>
          </a:ln>
        </p:spPr>
        <p:txBody>
          <a:bodyPr spcFirstLastPara="1" wrap="square" lIns="0" tIns="0" rIns="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en-US">
                <a:latin typeface="+mn-lt"/>
              </a:rPr>
              <a:t>3</a:t>
            </a:fld>
            <a:endParaRPr>
              <a:latin typeface="+mn-lt"/>
            </a:endParaRPr>
          </a:p>
        </p:txBody>
      </p:sp>
      <p:sp>
        <p:nvSpPr>
          <p:cNvPr id="27" name="Google Shape;27;p5"/>
          <p:cNvSpPr txBox="1">
            <a:spLocks noGrp="1"/>
          </p:cNvSpPr>
          <p:nvPr>
            <p:ph type="body" idx="2"/>
          </p:nvPr>
        </p:nvSpPr>
        <p:spPr>
          <a:xfrm>
            <a:off x="1981199" y="76200"/>
            <a:ext cx="5658091" cy="9144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2800"/>
              <a:buNone/>
            </a:pPr>
            <a:r>
              <a:rPr lang="en-US" dirty="0">
                <a:latin typeface="+mn-lt"/>
              </a:rPr>
              <a:t>How To Brand Webinars</a:t>
            </a:r>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340" y="3512469"/>
            <a:ext cx="2168265" cy="2854012"/>
          </a:xfrm>
          <a:prstGeom prst="rect">
            <a:avLst/>
          </a:prstGeom>
        </p:spPr>
      </p:pic>
      <p:sp>
        <p:nvSpPr>
          <p:cNvPr id="17" name="Google Shape;25;p5"/>
          <p:cNvSpPr txBox="1">
            <a:spLocks/>
          </p:cNvSpPr>
          <p:nvPr/>
        </p:nvSpPr>
        <p:spPr>
          <a:xfrm>
            <a:off x="4851340" y="2751335"/>
            <a:ext cx="1861898" cy="53445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Helvetica Neue"/>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lgn="ctr">
              <a:spcBef>
                <a:spcPts val="0"/>
              </a:spcBef>
              <a:spcAft>
                <a:spcPts val="600"/>
              </a:spcAft>
              <a:buSzPts val="1600"/>
              <a:buFont typeface="Arial"/>
              <a:buNone/>
            </a:pPr>
            <a:r>
              <a:rPr lang="en-US" sz="1800" i="1" dirty="0">
                <a:latin typeface="+mn-lt"/>
              </a:rPr>
              <a:t>GEO Societal Benefit Areas</a:t>
            </a:r>
            <a:endParaRPr lang="en-US" sz="2400" b="0" i="1" dirty="0">
              <a:latin typeface="+mn-lt"/>
            </a:endParaRPr>
          </a:p>
        </p:txBody>
      </p:sp>
      <p:sp>
        <p:nvSpPr>
          <p:cNvPr id="18" name="Google Shape;25;p5"/>
          <p:cNvSpPr txBox="1">
            <a:spLocks/>
          </p:cNvSpPr>
          <p:nvPr/>
        </p:nvSpPr>
        <p:spPr>
          <a:xfrm>
            <a:off x="347238" y="3981176"/>
            <a:ext cx="3697029" cy="47026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Helvetica Neue"/>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lgn="ctr">
              <a:spcBef>
                <a:spcPts val="0"/>
              </a:spcBef>
              <a:spcAft>
                <a:spcPts val="600"/>
              </a:spcAft>
              <a:buSzPts val="1600"/>
              <a:buFont typeface="Arial"/>
              <a:buNone/>
            </a:pPr>
            <a:r>
              <a:rPr lang="en-US" sz="1800" i="1" dirty="0">
                <a:latin typeface="+mn-lt"/>
              </a:rPr>
              <a:t>CEOS Thematic Observation Areas &amp; Colors</a:t>
            </a:r>
            <a:endParaRPr lang="en-US" sz="2400" b="0" i="1" dirty="0">
              <a:latin typeface="+mn-lt"/>
            </a:endParaRPr>
          </a:p>
        </p:txBody>
      </p:sp>
      <p:sp>
        <p:nvSpPr>
          <p:cNvPr id="6" name="Rectangle 5"/>
          <p:cNvSpPr/>
          <p:nvPr/>
        </p:nvSpPr>
        <p:spPr>
          <a:xfrm>
            <a:off x="114500" y="4600255"/>
            <a:ext cx="2201089" cy="470265"/>
          </a:xfrm>
          <a:prstGeom prst="rect">
            <a:avLst/>
          </a:prstGeom>
          <a:solidFill>
            <a:srgbClr val="D7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Land</a:t>
            </a:r>
          </a:p>
        </p:txBody>
      </p:sp>
      <p:sp>
        <p:nvSpPr>
          <p:cNvPr id="20" name="Rectangle 19"/>
          <p:cNvSpPr/>
          <p:nvPr/>
        </p:nvSpPr>
        <p:spPr>
          <a:xfrm>
            <a:off x="114500" y="5225080"/>
            <a:ext cx="2201089" cy="470265"/>
          </a:xfrm>
          <a:prstGeom prst="rect">
            <a:avLst/>
          </a:prstGeom>
          <a:solidFill>
            <a:srgbClr val="1CCA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Ocean</a:t>
            </a:r>
          </a:p>
        </p:txBody>
      </p:sp>
      <p:sp>
        <p:nvSpPr>
          <p:cNvPr id="21" name="Rectangle 20"/>
          <p:cNvSpPr/>
          <p:nvPr/>
        </p:nvSpPr>
        <p:spPr>
          <a:xfrm>
            <a:off x="114500" y="5849905"/>
            <a:ext cx="2201089" cy="470265"/>
          </a:xfrm>
          <a:prstGeom prst="rect">
            <a:avLst/>
          </a:prstGeom>
          <a:solidFill>
            <a:srgbClr val="290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Atmosphere</a:t>
            </a:r>
          </a:p>
        </p:txBody>
      </p:sp>
      <p:sp>
        <p:nvSpPr>
          <p:cNvPr id="22" name="Rectangle 21"/>
          <p:cNvSpPr/>
          <p:nvPr/>
        </p:nvSpPr>
        <p:spPr>
          <a:xfrm>
            <a:off x="2534979" y="4600255"/>
            <a:ext cx="2201089" cy="470265"/>
          </a:xfrm>
          <a:prstGeom prst="rect">
            <a:avLst/>
          </a:prstGeom>
          <a:solidFill>
            <a:srgbClr val="1A9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Water Cycle</a:t>
            </a:r>
          </a:p>
        </p:txBody>
      </p:sp>
      <p:sp>
        <p:nvSpPr>
          <p:cNvPr id="23" name="Rectangle 22"/>
          <p:cNvSpPr/>
          <p:nvPr/>
        </p:nvSpPr>
        <p:spPr>
          <a:xfrm>
            <a:off x="2534979" y="5225080"/>
            <a:ext cx="2201089" cy="470265"/>
          </a:xfrm>
          <a:prstGeom prst="rect">
            <a:avLst/>
          </a:prstGeom>
          <a:solidFill>
            <a:srgbClr val="F6A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Climate &amp; Carbon</a:t>
            </a:r>
          </a:p>
        </p:txBody>
      </p:sp>
      <p:sp>
        <p:nvSpPr>
          <p:cNvPr id="24" name="Rectangle 23"/>
          <p:cNvSpPr/>
          <p:nvPr/>
        </p:nvSpPr>
        <p:spPr>
          <a:xfrm>
            <a:off x="2534979" y="5849905"/>
            <a:ext cx="2201089" cy="470265"/>
          </a:xfrm>
          <a:prstGeom prst="rect">
            <a:avLst/>
          </a:prstGeom>
          <a:solidFill>
            <a:srgbClr val="A521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Cross-Cutting &amp; Applications</a:t>
            </a:r>
          </a:p>
        </p:txBody>
      </p:sp>
      <p:sp>
        <p:nvSpPr>
          <p:cNvPr id="28" name="Google Shape;25;p5"/>
          <p:cNvSpPr txBox="1">
            <a:spLocks/>
          </p:cNvSpPr>
          <p:nvPr/>
        </p:nvSpPr>
        <p:spPr>
          <a:xfrm>
            <a:off x="49293" y="1638696"/>
            <a:ext cx="5122584" cy="222312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mj-lt"/>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spcBef>
                <a:spcPts val="0"/>
              </a:spcBef>
              <a:spcAft>
                <a:spcPts val="600"/>
              </a:spcAft>
              <a:buSzPts val="1600"/>
              <a:buNone/>
            </a:pPr>
            <a:r>
              <a:rPr lang="en-US" sz="1800" b="0" dirty="0">
                <a:latin typeface="+mn-lt"/>
              </a:rPr>
              <a:t>The toolkit would include:</a:t>
            </a:r>
          </a:p>
          <a:p>
            <a:pPr marL="403225" indent="-285750">
              <a:spcBef>
                <a:spcPts val="0"/>
              </a:spcBef>
              <a:spcAft>
                <a:spcPts val="600"/>
              </a:spcAft>
              <a:buSzPts val="1600"/>
              <a:buFont typeface="Wingdings" panose="05000000000000000000" pitchFamily="2" charset="2"/>
              <a:buChar char="ü"/>
            </a:pPr>
            <a:r>
              <a:rPr lang="en-US" sz="1800" b="0" dirty="0">
                <a:latin typeface="+mn-lt"/>
              </a:rPr>
              <a:t>Guidance for creating webinars</a:t>
            </a:r>
          </a:p>
          <a:p>
            <a:pPr marL="403225" indent="-285750">
              <a:spcBef>
                <a:spcPts val="0"/>
              </a:spcBef>
              <a:spcAft>
                <a:spcPts val="600"/>
              </a:spcAft>
              <a:buSzPts val="1600"/>
              <a:buFont typeface="Wingdings" panose="05000000000000000000" pitchFamily="2" charset="2"/>
              <a:buChar char="ü"/>
            </a:pPr>
            <a:r>
              <a:rPr lang="en-US" sz="1800" b="0" dirty="0">
                <a:latin typeface="+mn-lt"/>
              </a:rPr>
              <a:t>Templates for documentation, presentations, questionnaires, and webinar report  </a:t>
            </a:r>
          </a:p>
          <a:p>
            <a:pPr marL="403225" indent="-285750">
              <a:spcBef>
                <a:spcPts val="0"/>
              </a:spcBef>
              <a:spcAft>
                <a:spcPts val="600"/>
              </a:spcAft>
              <a:buSzPts val="1600"/>
              <a:buFont typeface="Wingdings" panose="05000000000000000000" pitchFamily="2" charset="2"/>
              <a:buChar char="ü"/>
            </a:pPr>
            <a:r>
              <a:rPr lang="en-US" sz="1800" b="0" dirty="0">
                <a:latin typeface="+mn-lt"/>
              </a:rPr>
              <a:t>CEOS thematic observation area colors</a:t>
            </a:r>
          </a:p>
          <a:p>
            <a:pPr marL="403225" indent="-285750">
              <a:spcBef>
                <a:spcPts val="0"/>
              </a:spcBef>
              <a:spcAft>
                <a:spcPts val="600"/>
              </a:spcAft>
              <a:buSzPts val="1600"/>
              <a:buFont typeface="Wingdings" panose="05000000000000000000" pitchFamily="2" charset="2"/>
              <a:buChar char="ü"/>
            </a:pPr>
            <a:r>
              <a:rPr lang="en-US" sz="1800" b="0" dirty="0">
                <a:latin typeface="+mn-lt"/>
                <a:sym typeface="Wingdings" panose="05000000000000000000" pitchFamily="2" charset="2"/>
              </a:rPr>
              <a:t>Additional colors/icons if applicable to GEO and/or the 3 sustainability frameworks </a:t>
            </a:r>
            <a:endParaRPr lang="en-US" sz="2400" b="0" dirty="0">
              <a:latin typeface="+mn-lt"/>
            </a:endParaRPr>
          </a:p>
        </p:txBody>
      </p:sp>
      <p:pic>
        <p:nvPicPr>
          <p:cNvPr id="19" name="Picture 18">
            <a:extLst>
              <a:ext uri="{FF2B5EF4-FFF2-40B4-BE49-F238E27FC236}">
                <a16:creationId xmlns:a16="http://schemas.microsoft.com/office/drawing/2014/main" id="{BFC5B5D2-9E04-0144-8B1F-9425DDC38E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99514" y="2426208"/>
            <a:ext cx="2062157" cy="1225452"/>
          </a:xfrm>
          <a:prstGeom prst="rect">
            <a:avLst/>
          </a:prstGeom>
        </p:spPr>
      </p:pic>
      <p:pic>
        <p:nvPicPr>
          <p:cNvPr id="29" name="Picture 28">
            <a:extLst>
              <a:ext uri="{FF2B5EF4-FFF2-40B4-BE49-F238E27FC236}">
                <a16:creationId xmlns:a16="http://schemas.microsoft.com/office/drawing/2014/main" id="{A717E336-D44D-594A-8AEA-15E0355A08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27438" y="4278198"/>
            <a:ext cx="1896566" cy="447913"/>
          </a:xfrm>
          <a:prstGeom prst="rect">
            <a:avLst/>
          </a:prstGeom>
        </p:spPr>
      </p:pic>
      <p:pic>
        <p:nvPicPr>
          <p:cNvPr id="30" name="Picture 29">
            <a:extLst>
              <a:ext uri="{FF2B5EF4-FFF2-40B4-BE49-F238E27FC236}">
                <a16:creationId xmlns:a16="http://schemas.microsoft.com/office/drawing/2014/main" id="{916AE895-07AC-4A48-A8E6-03F195284E8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17636" y="5265101"/>
            <a:ext cx="1916171" cy="1046330"/>
          </a:xfrm>
          <a:prstGeom prst="rect">
            <a:avLst/>
          </a:prstGeom>
        </p:spPr>
      </p:pic>
      <p:sp>
        <p:nvSpPr>
          <p:cNvPr id="31" name="Google Shape;25;p5">
            <a:extLst>
              <a:ext uri="{FF2B5EF4-FFF2-40B4-BE49-F238E27FC236}">
                <a16:creationId xmlns:a16="http://schemas.microsoft.com/office/drawing/2014/main" id="{A4126E66-B523-E642-AD9E-1512AC03B354}"/>
              </a:ext>
            </a:extLst>
          </p:cNvPr>
          <p:cNvSpPr txBox="1">
            <a:spLocks/>
          </p:cNvSpPr>
          <p:nvPr/>
        </p:nvSpPr>
        <p:spPr>
          <a:xfrm>
            <a:off x="7064215" y="1737333"/>
            <a:ext cx="1861898" cy="53445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Helvetica Neue"/>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lgn="ctr">
              <a:spcBef>
                <a:spcPts val="0"/>
              </a:spcBef>
              <a:spcAft>
                <a:spcPts val="600"/>
              </a:spcAft>
              <a:buSzPts val="1600"/>
              <a:buFont typeface="Arial"/>
              <a:buNone/>
            </a:pPr>
            <a:r>
              <a:rPr lang="en-US" sz="1800" i="1" dirty="0">
                <a:latin typeface="+mn-lt"/>
              </a:rPr>
              <a:t>Sustainability frameworks</a:t>
            </a:r>
            <a:endParaRPr lang="en-US" sz="2400" b="0" i="1" dirty="0">
              <a:latin typeface="+mn-lt"/>
            </a:endParaRPr>
          </a:p>
        </p:txBody>
      </p:sp>
    </p:spTree>
    <p:extLst>
      <p:ext uri="{BB962C8B-B14F-4D97-AF65-F5344CB8AC3E}">
        <p14:creationId xmlns:p14="http://schemas.microsoft.com/office/powerpoint/2010/main" val="3569152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sp>
        <p:nvSpPr>
          <p:cNvPr id="25" name="Google Shape;25;p5"/>
          <p:cNvSpPr txBox="1">
            <a:spLocks noGrp="1"/>
          </p:cNvSpPr>
          <p:nvPr>
            <p:ph type="body" idx="1"/>
          </p:nvPr>
        </p:nvSpPr>
        <p:spPr>
          <a:xfrm>
            <a:off x="162040" y="1296362"/>
            <a:ext cx="3072773" cy="3998969"/>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600"/>
              </a:spcAft>
              <a:buClr>
                <a:srgbClr val="002569"/>
              </a:buClr>
              <a:buSzPts val="1600"/>
              <a:buNone/>
            </a:pPr>
            <a:r>
              <a:rPr lang="en-US" sz="1800" u="sng" dirty="0">
                <a:latin typeface="+mn-lt"/>
              </a:rPr>
              <a:t>Pre-Webinar</a:t>
            </a:r>
            <a:r>
              <a:rPr lang="en-US" sz="1800" dirty="0">
                <a:latin typeface="+mn-lt"/>
              </a:rPr>
              <a:t>:</a:t>
            </a:r>
          </a:p>
          <a:p>
            <a:pPr marL="231775" indent="-177800">
              <a:spcBef>
                <a:spcPts val="0"/>
              </a:spcBef>
              <a:spcAft>
                <a:spcPts val="600"/>
              </a:spcAft>
              <a:buSzPts val="1600"/>
            </a:pPr>
            <a:r>
              <a:rPr lang="en-US" sz="1700" b="0" dirty="0">
                <a:latin typeface="+mn-lt"/>
              </a:rPr>
              <a:t>Conduct a needs assessment &amp; define scope</a:t>
            </a:r>
          </a:p>
          <a:p>
            <a:pPr marL="231775" indent="-177800">
              <a:spcBef>
                <a:spcPts val="0"/>
              </a:spcBef>
              <a:spcAft>
                <a:spcPts val="600"/>
              </a:spcAft>
              <a:buSzPts val="1600"/>
            </a:pPr>
            <a:r>
              <a:rPr lang="en-US" sz="1700" b="0" dirty="0">
                <a:latin typeface="+mn-lt"/>
              </a:rPr>
              <a:t>Identify target audience, key stakeholders, and trainers</a:t>
            </a:r>
          </a:p>
          <a:p>
            <a:pPr marL="231775" indent="-177800">
              <a:spcBef>
                <a:spcPts val="0"/>
              </a:spcBef>
              <a:spcAft>
                <a:spcPts val="600"/>
              </a:spcAft>
              <a:buSzPts val="1600"/>
            </a:pPr>
            <a:r>
              <a:rPr lang="en-US" sz="1700" b="0" i="1" dirty="0">
                <a:latin typeface="+mn-lt"/>
              </a:rPr>
              <a:t>Define webinar learning objectives, depth, level, size, and virtual platform   to use</a:t>
            </a:r>
          </a:p>
          <a:p>
            <a:pPr marL="231775" indent="-177800">
              <a:spcBef>
                <a:spcPts val="0"/>
              </a:spcBef>
              <a:spcAft>
                <a:spcPts val="600"/>
              </a:spcAft>
              <a:buSzPts val="1600"/>
            </a:pPr>
            <a:r>
              <a:rPr lang="en-US" sz="1700" b="0" i="1" dirty="0">
                <a:latin typeface="+mn-lt"/>
              </a:rPr>
              <a:t>Develop webinar materials</a:t>
            </a:r>
          </a:p>
          <a:p>
            <a:pPr marL="231775" indent="-177800">
              <a:spcBef>
                <a:spcPts val="0"/>
              </a:spcBef>
              <a:spcAft>
                <a:spcPts val="600"/>
              </a:spcAft>
              <a:buSzPts val="1600"/>
            </a:pPr>
            <a:r>
              <a:rPr lang="en-US" sz="1700" dirty="0">
                <a:latin typeface="+mn-lt"/>
              </a:rPr>
              <a:t>Promote &amp; market webinar</a:t>
            </a:r>
            <a:endParaRPr sz="1700" dirty="0">
              <a:latin typeface="+mn-lt"/>
            </a:endParaRPr>
          </a:p>
        </p:txBody>
      </p:sp>
      <p:sp>
        <p:nvSpPr>
          <p:cNvPr id="26" name="Google Shape;26;p5"/>
          <p:cNvSpPr>
            <a:spLocks noGrp="1"/>
          </p:cNvSpPr>
          <p:nvPr>
            <p:ph type="sldNum" idx="12"/>
          </p:nvPr>
        </p:nvSpPr>
        <p:spPr>
          <a:xfrm>
            <a:off x="8763000" y="6629400"/>
            <a:ext cx="304800" cy="187285"/>
          </a:xfrm>
          <a:prstGeom prst="roundRect">
            <a:avLst>
              <a:gd name="adj" fmla="val 16667"/>
            </a:avLst>
          </a:prstGeom>
          <a:solidFill>
            <a:schemeClr val="lt1">
              <a:alpha val="48627"/>
            </a:schemeClr>
          </a:solidFill>
          <a:ln w="25400" cap="flat" cmpd="sng">
            <a:solidFill>
              <a:schemeClr val="dk2">
                <a:alpha val="60000"/>
              </a:schemeClr>
            </a:solidFill>
            <a:prstDash val="solid"/>
            <a:round/>
            <a:headEnd type="none" w="sm" len="sm"/>
            <a:tailEnd type="none" w="sm" len="sm"/>
          </a:ln>
        </p:spPr>
        <p:txBody>
          <a:bodyPr spcFirstLastPara="1" wrap="square" lIns="0" tIns="0" rIns="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en-US">
                <a:latin typeface="+mn-lt"/>
              </a:rPr>
              <a:t>4</a:t>
            </a:fld>
            <a:endParaRPr>
              <a:latin typeface="+mn-lt"/>
            </a:endParaRPr>
          </a:p>
        </p:txBody>
      </p:sp>
      <p:sp>
        <p:nvSpPr>
          <p:cNvPr id="27" name="Google Shape;27;p5"/>
          <p:cNvSpPr txBox="1">
            <a:spLocks noGrp="1"/>
          </p:cNvSpPr>
          <p:nvPr>
            <p:ph type="body" idx="2"/>
          </p:nvPr>
        </p:nvSpPr>
        <p:spPr>
          <a:xfrm>
            <a:off x="1981199" y="130792"/>
            <a:ext cx="5658091" cy="9144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2800"/>
              <a:buNone/>
            </a:pPr>
            <a:r>
              <a:rPr lang="en-US" dirty="0">
                <a:latin typeface="+mn-lt"/>
              </a:rPr>
              <a:t>Webinar Best Practices &amp; WGCapD Support </a:t>
            </a:r>
            <a:endParaRPr dirty="0">
              <a:latin typeface="+mn-lt"/>
            </a:endParaRPr>
          </a:p>
        </p:txBody>
      </p:sp>
      <p:sp>
        <p:nvSpPr>
          <p:cNvPr id="9" name="Google Shape;25;p5"/>
          <p:cNvSpPr txBox="1">
            <a:spLocks/>
          </p:cNvSpPr>
          <p:nvPr/>
        </p:nvSpPr>
        <p:spPr>
          <a:xfrm>
            <a:off x="3109244" y="1296362"/>
            <a:ext cx="3114560" cy="39989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mj-lt"/>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spcBef>
                <a:spcPts val="0"/>
              </a:spcBef>
              <a:spcAft>
                <a:spcPts val="600"/>
              </a:spcAft>
              <a:buSzPts val="1600"/>
              <a:buFont typeface="Arial"/>
              <a:buNone/>
            </a:pPr>
            <a:r>
              <a:rPr lang="en-US" sz="1800" u="sng" dirty="0">
                <a:latin typeface="+mn-lt"/>
              </a:rPr>
              <a:t>During Webinar</a:t>
            </a:r>
            <a:r>
              <a:rPr lang="en-US" sz="1800" dirty="0">
                <a:latin typeface="+mn-lt"/>
              </a:rPr>
              <a:t>:</a:t>
            </a:r>
          </a:p>
          <a:p>
            <a:pPr marL="231775" indent="-177800">
              <a:spcBef>
                <a:spcPts val="0"/>
              </a:spcBef>
              <a:spcAft>
                <a:spcPts val="600"/>
              </a:spcAft>
              <a:buSzPts val="1600"/>
            </a:pPr>
            <a:r>
              <a:rPr lang="en-US" sz="1700" b="0" dirty="0">
                <a:latin typeface="+mn-lt"/>
              </a:rPr>
              <a:t>Share a rubric with expectations, rules, and goals for the training</a:t>
            </a:r>
          </a:p>
          <a:p>
            <a:pPr marL="231775" indent="-177800">
              <a:spcBef>
                <a:spcPts val="0"/>
              </a:spcBef>
              <a:spcAft>
                <a:spcPts val="600"/>
              </a:spcAft>
              <a:buSzPts val="1600"/>
            </a:pPr>
            <a:r>
              <a:rPr lang="en-US" sz="1700" b="0" dirty="0">
                <a:latin typeface="+mn-lt"/>
              </a:rPr>
              <a:t>Troubleshoot technical difficulties</a:t>
            </a:r>
          </a:p>
          <a:p>
            <a:pPr marL="231775" indent="-177800">
              <a:spcBef>
                <a:spcPts val="0"/>
              </a:spcBef>
              <a:spcAft>
                <a:spcPts val="600"/>
              </a:spcAft>
              <a:buSzPts val="1600"/>
            </a:pPr>
            <a:r>
              <a:rPr lang="en-US" sz="1700" dirty="0">
                <a:latin typeface="+mn-lt"/>
              </a:rPr>
              <a:t>Publicize the ongoing event</a:t>
            </a:r>
          </a:p>
          <a:p>
            <a:pPr marL="231775" indent="-177800">
              <a:spcBef>
                <a:spcPts val="0"/>
              </a:spcBef>
              <a:spcAft>
                <a:spcPts val="600"/>
              </a:spcAft>
              <a:buSzPts val="1600"/>
            </a:pPr>
            <a:r>
              <a:rPr lang="en-US" sz="1700" b="0" dirty="0">
                <a:latin typeface="+mn-lt"/>
              </a:rPr>
              <a:t>Engage participants in group discussions</a:t>
            </a:r>
          </a:p>
          <a:p>
            <a:pPr marL="231775" indent="-177800">
              <a:spcBef>
                <a:spcPts val="0"/>
              </a:spcBef>
              <a:spcAft>
                <a:spcPts val="600"/>
              </a:spcAft>
              <a:buSzPts val="1600"/>
            </a:pPr>
            <a:r>
              <a:rPr lang="en-US" sz="1700" b="0" dirty="0">
                <a:latin typeface="+mn-lt"/>
              </a:rPr>
              <a:t>Use exercises to convey material presented</a:t>
            </a:r>
          </a:p>
        </p:txBody>
      </p:sp>
      <p:sp>
        <p:nvSpPr>
          <p:cNvPr id="10" name="Google Shape;25;p5"/>
          <p:cNvSpPr txBox="1">
            <a:spLocks/>
          </p:cNvSpPr>
          <p:nvPr/>
        </p:nvSpPr>
        <p:spPr>
          <a:xfrm>
            <a:off x="6056448" y="1296362"/>
            <a:ext cx="2895602" cy="39989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mj-lt"/>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spcBef>
                <a:spcPts val="0"/>
              </a:spcBef>
              <a:spcAft>
                <a:spcPts val="600"/>
              </a:spcAft>
              <a:buSzPts val="1600"/>
              <a:buFont typeface="Arial"/>
              <a:buNone/>
            </a:pPr>
            <a:r>
              <a:rPr lang="en-US" sz="1800" u="sng" dirty="0">
                <a:latin typeface="+mn-lt"/>
              </a:rPr>
              <a:t>Post-Webinar</a:t>
            </a:r>
            <a:r>
              <a:rPr lang="en-US" sz="1800" dirty="0">
                <a:latin typeface="+mn-lt"/>
              </a:rPr>
              <a:t>:</a:t>
            </a:r>
          </a:p>
          <a:p>
            <a:pPr marL="287338" indent="-177800">
              <a:spcBef>
                <a:spcPts val="0"/>
              </a:spcBef>
              <a:spcAft>
                <a:spcPts val="600"/>
              </a:spcAft>
              <a:buSzPts val="1600"/>
            </a:pPr>
            <a:r>
              <a:rPr lang="en-US" sz="1700" b="0" dirty="0">
                <a:latin typeface="+mn-lt"/>
              </a:rPr>
              <a:t>Conduct a post-webinar survey of participants</a:t>
            </a:r>
          </a:p>
          <a:p>
            <a:pPr marL="287338" indent="-177800">
              <a:spcBef>
                <a:spcPts val="0"/>
              </a:spcBef>
              <a:spcAft>
                <a:spcPts val="600"/>
              </a:spcAft>
              <a:buSzPts val="1600"/>
            </a:pPr>
            <a:r>
              <a:rPr lang="en-US" sz="1700" b="0" dirty="0">
                <a:latin typeface="+mn-lt"/>
              </a:rPr>
              <a:t>Prepare a lessons learned and feedback document</a:t>
            </a:r>
          </a:p>
          <a:p>
            <a:pPr marL="287338" indent="-177800">
              <a:spcBef>
                <a:spcPts val="0"/>
              </a:spcBef>
              <a:spcAft>
                <a:spcPts val="600"/>
              </a:spcAft>
              <a:buSzPts val="1600"/>
            </a:pPr>
            <a:r>
              <a:rPr lang="en-US" sz="1700" b="0" dirty="0">
                <a:latin typeface="+mn-lt"/>
              </a:rPr>
              <a:t>Complete a report &amp; participant list</a:t>
            </a:r>
          </a:p>
          <a:p>
            <a:pPr marL="287338" indent="-177800">
              <a:spcBef>
                <a:spcPts val="0"/>
              </a:spcBef>
              <a:spcAft>
                <a:spcPts val="600"/>
              </a:spcAft>
              <a:buSzPts val="1600"/>
            </a:pPr>
            <a:r>
              <a:rPr lang="en-US" sz="1700" dirty="0">
                <a:latin typeface="+mn-lt"/>
              </a:rPr>
              <a:t>Post report on CEOS </a:t>
            </a:r>
            <a:r>
              <a:rPr lang="en-US" sz="1700" dirty="0" err="1">
                <a:latin typeface="+mn-lt"/>
              </a:rPr>
              <a:t>WGCapD</a:t>
            </a:r>
            <a:r>
              <a:rPr lang="en-US" sz="1700" dirty="0">
                <a:latin typeface="+mn-lt"/>
              </a:rPr>
              <a:t> website</a:t>
            </a:r>
          </a:p>
          <a:p>
            <a:pPr marL="287338" indent="-177800">
              <a:spcBef>
                <a:spcPts val="0"/>
              </a:spcBef>
              <a:spcAft>
                <a:spcPts val="600"/>
              </a:spcAft>
              <a:buSzPts val="1600"/>
            </a:pPr>
            <a:r>
              <a:rPr lang="en-US" sz="1700" dirty="0">
                <a:latin typeface="+mn-lt"/>
              </a:rPr>
              <a:t>Include participants on WGCapD Training distribution list</a:t>
            </a:r>
            <a:endParaRPr lang="en-US" sz="1700" b="0" dirty="0">
              <a:latin typeface="+mn-lt"/>
            </a:endParaRPr>
          </a:p>
        </p:txBody>
      </p:sp>
      <p:sp>
        <p:nvSpPr>
          <p:cNvPr id="11" name="Google Shape;25;p5"/>
          <p:cNvSpPr txBox="1">
            <a:spLocks/>
          </p:cNvSpPr>
          <p:nvPr/>
        </p:nvSpPr>
        <p:spPr>
          <a:xfrm>
            <a:off x="277790" y="5609338"/>
            <a:ext cx="5946014" cy="873349"/>
          </a:xfrm>
          <a:prstGeom prst="rect">
            <a:avLst/>
          </a:prstGeom>
          <a:solidFill>
            <a:srgbClr val="92D050"/>
          </a:solid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Helvetica Neue"/>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spcBef>
                <a:spcPts val="0"/>
              </a:spcBef>
              <a:spcAft>
                <a:spcPts val="600"/>
              </a:spcAft>
              <a:buSzPts val="1600"/>
              <a:buNone/>
            </a:pPr>
            <a:r>
              <a:rPr lang="en-US" sz="1800" dirty="0">
                <a:latin typeface="+mn-lt"/>
              </a:rPr>
              <a:t>Resource: </a:t>
            </a:r>
            <a:r>
              <a:rPr lang="en-US" sz="1800" b="0" dirty="0">
                <a:latin typeface="+mn-lt"/>
              </a:rPr>
              <a:t>Training Methods &amp; Best Practices document  </a:t>
            </a:r>
            <a:r>
              <a:rPr lang="en-US" sz="1400" b="0" dirty="0">
                <a:latin typeface="+mn-lt"/>
                <a:hlinkClick r:id="rId3"/>
              </a:rPr>
              <a:t>http://ceos.org/document_management/Working_Groups/WGCapD/WGCapD-Best-Practices_V2.0.pdf</a:t>
            </a:r>
            <a:r>
              <a:rPr lang="en-US" sz="1400" b="0" dirty="0">
                <a:latin typeface="+mn-lt"/>
              </a:rPr>
              <a:t> </a:t>
            </a:r>
            <a:endParaRPr lang="en-US" sz="1800" b="0" dirty="0">
              <a:latin typeface="+mn-lt"/>
            </a:endParaRPr>
          </a:p>
        </p:txBody>
      </p:sp>
      <p:sp>
        <p:nvSpPr>
          <p:cNvPr id="2" name="TextBox 1">
            <a:extLst>
              <a:ext uri="{FF2B5EF4-FFF2-40B4-BE49-F238E27FC236}">
                <a16:creationId xmlns:a16="http://schemas.microsoft.com/office/drawing/2014/main" id="{4FC3A749-7D58-2640-B3AB-2B10A9629117}"/>
              </a:ext>
            </a:extLst>
          </p:cNvPr>
          <p:cNvSpPr txBox="1"/>
          <p:nvPr/>
        </p:nvSpPr>
        <p:spPr>
          <a:xfrm>
            <a:off x="6449740" y="5391987"/>
            <a:ext cx="2080111" cy="1308050"/>
          </a:xfrm>
          <a:prstGeom prst="rect">
            <a:avLst/>
          </a:prstGeom>
          <a:noFill/>
          <a:ln w="38100">
            <a:solidFill>
              <a:srgbClr val="92D050"/>
            </a:solidFill>
          </a:ln>
        </p:spPr>
        <p:txBody>
          <a:bodyPr wrap="square" rtlCol="0">
            <a:spAutoFit/>
          </a:bodyPr>
          <a:lstStyle/>
          <a:p>
            <a:pPr marL="342900" indent="-342900" algn="ctr">
              <a:spcAft>
                <a:spcPts val="600"/>
              </a:spcAft>
              <a:buSzPts val="1600"/>
            </a:pPr>
            <a:r>
              <a:rPr lang="en-US" sz="1600" b="1" u="sng" dirty="0">
                <a:solidFill>
                  <a:srgbClr val="263A5D"/>
                </a:solidFill>
              </a:rPr>
              <a:t>Roles:</a:t>
            </a:r>
          </a:p>
          <a:p>
            <a:pPr marL="342900" indent="-342900" algn="ctr">
              <a:spcAft>
                <a:spcPts val="600"/>
              </a:spcAft>
              <a:buSzPts val="1600"/>
            </a:pPr>
            <a:r>
              <a:rPr lang="en-US" sz="1600" dirty="0">
                <a:solidFill>
                  <a:srgbClr val="263A5D"/>
                </a:solidFill>
              </a:rPr>
              <a:t>Other WG/VC</a:t>
            </a:r>
          </a:p>
          <a:p>
            <a:pPr marL="342900" indent="-342900" algn="ctr">
              <a:spcAft>
                <a:spcPts val="600"/>
              </a:spcAft>
              <a:buSzPts val="1600"/>
            </a:pPr>
            <a:r>
              <a:rPr lang="en-US" sz="1600" i="1" dirty="0" err="1">
                <a:solidFill>
                  <a:srgbClr val="263A5D"/>
                </a:solidFill>
              </a:rPr>
              <a:t>WGCapD</a:t>
            </a:r>
            <a:r>
              <a:rPr lang="en-US" sz="1600" i="1" dirty="0">
                <a:solidFill>
                  <a:srgbClr val="263A5D"/>
                </a:solidFill>
              </a:rPr>
              <a:t> Review</a:t>
            </a:r>
          </a:p>
          <a:p>
            <a:pPr marL="342900" indent="-342900" algn="ctr">
              <a:spcAft>
                <a:spcPts val="600"/>
              </a:spcAft>
              <a:buSzPts val="1600"/>
            </a:pPr>
            <a:r>
              <a:rPr lang="en-US" sz="1600" b="1" dirty="0" err="1">
                <a:solidFill>
                  <a:srgbClr val="263A5D"/>
                </a:solidFill>
              </a:rPr>
              <a:t>WGCapD</a:t>
            </a:r>
            <a:r>
              <a:rPr lang="en-US" sz="1600" b="1" dirty="0">
                <a:solidFill>
                  <a:srgbClr val="263A5D"/>
                </a:solidFill>
              </a:rPr>
              <a:t> Action</a:t>
            </a:r>
          </a:p>
        </p:txBody>
      </p:sp>
    </p:spTree>
    <p:extLst>
      <p:ext uri="{BB962C8B-B14F-4D97-AF65-F5344CB8AC3E}">
        <p14:creationId xmlns:p14="http://schemas.microsoft.com/office/powerpoint/2010/main" val="911370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sp>
        <p:nvSpPr>
          <p:cNvPr id="25" name="Google Shape;25;p5"/>
          <p:cNvSpPr txBox="1">
            <a:spLocks noGrp="1"/>
          </p:cNvSpPr>
          <p:nvPr>
            <p:ph type="body" idx="1"/>
          </p:nvPr>
        </p:nvSpPr>
        <p:spPr>
          <a:xfrm>
            <a:off x="122831" y="1218646"/>
            <a:ext cx="8985923" cy="553280"/>
          </a:xfrm>
          <a:prstGeom prst="rect">
            <a:avLst/>
          </a:prstGeom>
          <a:noFill/>
          <a:ln>
            <a:noFill/>
          </a:ln>
        </p:spPr>
        <p:txBody>
          <a:bodyPr spcFirstLastPara="1" wrap="square" lIns="91425" tIns="45700" rIns="91425" bIns="45700" anchor="t" anchorCtr="0">
            <a:noAutofit/>
          </a:bodyPr>
          <a:lstStyle/>
          <a:p>
            <a:pPr marL="0" lvl="0" indent="0">
              <a:spcBef>
                <a:spcPts val="0"/>
              </a:spcBef>
              <a:spcAft>
                <a:spcPts val="600"/>
              </a:spcAft>
              <a:buSzPts val="1600"/>
              <a:buNone/>
            </a:pPr>
            <a:r>
              <a:rPr lang="en-US" sz="1800" dirty="0"/>
              <a:t>What is </a:t>
            </a:r>
            <a:r>
              <a:rPr lang="en-US" sz="1800" dirty="0" err="1"/>
              <a:t>WGCapD’s</a:t>
            </a:r>
            <a:r>
              <a:rPr lang="en-US" sz="1800" dirty="0"/>
              <a:t> Role? For webinars by other working teams, WGCapD could:</a:t>
            </a:r>
            <a:endParaRPr lang="en-US" sz="1800" b="0" dirty="0"/>
          </a:p>
        </p:txBody>
      </p:sp>
      <p:sp>
        <p:nvSpPr>
          <p:cNvPr id="26" name="Google Shape;26;p5"/>
          <p:cNvSpPr>
            <a:spLocks noGrp="1"/>
          </p:cNvSpPr>
          <p:nvPr>
            <p:ph type="sldNum" idx="12"/>
          </p:nvPr>
        </p:nvSpPr>
        <p:spPr>
          <a:xfrm>
            <a:off x="8763000" y="6629400"/>
            <a:ext cx="304800" cy="187285"/>
          </a:xfrm>
          <a:prstGeom prst="roundRect">
            <a:avLst>
              <a:gd name="adj" fmla="val 16667"/>
            </a:avLst>
          </a:prstGeom>
          <a:solidFill>
            <a:schemeClr val="lt1">
              <a:alpha val="48627"/>
            </a:schemeClr>
          </a:solidFill>
          <a:ln w="25400" cap="flat" cmpd="sng">
            <a:solidFill>
              <a:schemeClr val="dk2">
                <a:alpha val="60000"/>
              </a:schemeClr>
            </a:solidFill>
            <a:prstDash val="solid"/>
            <a:round/>
            <a:headEnd type="none" w="sm" len="sm"/>
            <a:tailEnd type="none" w="sm" len="sm"/>
          </a:ln>
        </p:spPr>
        <p:txBody>
          <a:bodyPr spcFirstLastPara="1" wrap="square" lIns="0" tIns="0" rIns="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en-US">
                <a:latin typeface="+mn-lt"/>
              </a:rPr>
              <a:t>5</a:t>
            </a:fld>
            <a:endParaRPr>
              <a:latin typeface="+mn-lt"/>
            </a:endParaRPr>
          </a:p>
        </p:txBody>
      </p:sp>
      <p:sp>
        <p:nvSpPr>
          <p:cNvPr id="27" name="Google Shape;27;p5"/>
          <p:cNvSpPr txBox="1">
            <a:spLocks noGrp="1"/>
          </p:cNvSpPr>
          <p:nvPr>
            <p:ph type="body" idx="2"/>
          </p:nvPr>
        </p:nvSpPr>
        <p:spPr>
          <a:xfrm>
            <a:off x="1981199" y="76200"/>
            <a:ext cx="5658091" cy="9144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2800"/>
              <a:buNone/>
            </a:pPr>
            <a:r>
              <a:rPr lang="en-US" dirty="0" err="1">
                <a:latin typeface="+mn-lt"/>
              </a:rPr>
              <a:t>WGCapD</a:t>
            </a:r>
            <a:r>
              <a:rPr lang="en-US" dirty="0">
                <a:latin typeface="+mn-lt"/>
              </a:rPr>
              <a:t> Proposed Way Forward</a:t>
            </a:r>
            <a:endParaRPr dirty="0">
              <a:latin typeface="+mn-lt"/>
            </a:endParaRPr>
          </a:p>
        </p:txBody>
      </p:sp>
      <p:grpSp>
        <p:nvGrpSpPr>
          <p:cNvPr id="5" name="Group 4">
            <a:extLst>
              <a:ext uri="{FF2B5EF4-FFF2-40B4-BE49-F238E27FC236}">
                <a16:creationId xmlns:a16="http://schemas.microsoft.com/office/drawing/2014/main" id="{DA74F78E-BF7E-C448-BF48-90389F67871A}"/>
              </a:ext>
            </a:extLst>
          </p:cNvPr>
          <p:cNvGrpSpPr/>
          <p:nvPr/>
        </p:nvGrpSpPr>
        <p:grpSpPr>
          <a:xfrm>
            <a:off x="735115" y="3992881"/>
            <a:ext cx="7562724" cy="2220994"/>
            <a:chOff x="347239" y="4099176"/>
            <a:chExt cx="7562724" cy="2220994"/>
          </a:xfrm>
        </p:grpSpPr>
        <p:sp>
          <p:nvSpPr>
            <p:cNvPr id="6" name="Google Shape;25;p5">
              <a:extLst>
                <a:ext uri="{FF2B5EF4-FFF2-40B4-BE49-F238E27FC236}">
                  <a16:creationId xmlns:a16="http://schemas.microsoft.com/office/drawing/2014/main" id="{87684F99-550C-E344-9C1D-BB51849FD13B}"/>
                </a:ext>
              </a:extLst>
            </p:cNvPr>
            <p:cNvSpPr txBox="1">
              <a:spLocks/>
            </p:cNvSpPr>
            <p:nvPr/>
          </p:nvSpPr>
          <p:spPr>
            <a:xfrm>
              <a:off x="347239" y="4099176"/>
              <a:ext cx="7562724" cy="34591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Helvetica Neue"/>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indent="0" algn="ctr">
                <a:spcBef>
                  <a:spcPts val="0"/>
                </a:spcBef>
                <a:spcAft>
                  <a:spcPts val="600"/>
                </a:spcAft>
                <a:buSzPts val="1600"/>
                <a:buFont typeface="Arial"/>
                <a:buNone/>
              </a:pPr>
              <a:r>
                <a:rPr lang="en-US" sz="1800" i="1" dirty="0">
                  <a:latin typeface="+mn-lt"/>
                </a:rPr>
                <a:t>CEOS Thematic Observation Areas &amp; Colors</a:t>
              </a:r>
              <a:endParaRPr lang="en-US" sz="2400" b="0" i="1" dirty="0">
                <a:latin typeface="+mn-lt"/>
              </a:endParaRPr>
            </a:p>
          </p:txBody>
        </p:sp>
        <p:sp>
          <p:nvSpPr>
            <p:cNvPr id="7" name="Rectangle 6">
              <a:extLst>
                <a:ext uri="{FF2B5EF4-FFF2-40B4-BE49-F238E27FC236}">
                  <a16:creationId xmlns:a16="http://schemas.microsoft.com/office/drawing/2014/main" id="{AA3C8C45-D7CE-B544-A588-B3E14412FF66}"/>
                </a:ext>
              </a:extLst>
            </p:cNvPr>
            <p:cNvSpPr/>
            <p:nvPr/>
          </p:nvSpPr>
          <p:spPr>
            <a:xfrm>
              <a:off x="1846079" y="4600255"/>
              <a:ext cx="2201089" cy="470265"/>
            </a:xfrm>
            <a:prstGeom prst="rect">
              <a:avLst/>
            </a:prstGeom>
            <a:solidFill>
              <a:srgbClr val="D7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Land</a:t>
              </a:r>
            </a:p>
          </p:txBody>
        </p:sp>
        <p:sp>
          <p:nvSpPr>
            <p:cNvPr id="8" name="Rectangle 7">
              <a:extLst>
                <a:ext uri="{FF2B5EF4-FFF2-40B4-BE49-F238E27FC236}">
                  <a16:creationId xmlns:a16="http://schemas.microsoft.com/office/drawing/2014/main" id="{6D25A554-50D9-D948-9F77-6FFDAFAD0657}"/>
                </a:ext>
              </a:extLst>
            </p:cNvPr>
            <p:cNvSpPr/>
            <p:nvPr/>
          </p:nvSpPr>
          <p:spPr>
            <a:xfrm>
              <a:off x="1846079" y="5225080"/>
              <a:ext cx="2201089" cy="470265"/>
            </a:xfrm>
            <a:prstGeom prst="rect">
              <a:avLst/>
            </a:prstGeom>
            <a:solidFill>
              <a:srgbClr val="1CCA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Ocean</a:t>
              </a:r>
            </a:p>
          </p:txBody>
        </p:sp>
        <p:sp>
          <p:nvSpPr>
            <p:cNvPr id="9" name="Rectangle 8">
              <a:extLst>
                <a:ext uri="{FF2B5EF4-FFF2-40B4-BE49-F238E27FC236}">
                  <a16:creationId xmlns:a16="http://schemas.microsoft.com/office/drawing/2014/main" id="{738EEF4C-9F25-F34E-9CB4-073F4C158514}"/>
                </a:ext>
              </a:extLst>
            </p:cNvPr>
            <p:cNvSpPr/>
            <p:nvPr/>
          </p:nvSpPr>
          <p:spPr>
            <a:xfrm>
              <a:off x="1846079" y="5849905"/>
              <a:ext cx="2201089" cy="470265"/>
            </a:xfrm>
            <a:prstGeom prst="rect">
              <a:avLst/>
            </a:prstGeom>
            <a:solidFill>
              <a:srgbClr val="290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Atmosphere</a:t>
              </a:r>
            </a:p>
          </p:txBody>
        </p:sp>
        <p:sp>
          <p:nvSpPr>
            <p:cNvPr id="10" name="Rectangle 9">
              <a:extLst>
                <a:ext uri="{FF2B5EF4-FFF2-40B4-BE49-F238E27FC236}">
                  <a16:creationId xmlns:a16="http://schemas.microsoft.com/office/drawing/2014/main" id="{13A00F7F-4E61-4144-9A0E-962F7A01C87F}"/>
                </a:ext>
              </a:extLst>
            </p:cNvPr>
            <p:cNvSpPr/>
            <p:nvPr/>
          </p:nvSpPr>
          <p:spPr>
            <a:xfrm>
              <a:off x="4266558" y="4600255"/>
              <a:ext cx="2201089" cy="470265"/>
            </a:xfrm>
            <a:prstGeom prst="rect">
              <a:avLst/>
            </a:prstGeom>
            <a:solidFill>
              <a:srgbClr val="1A9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Water Cycle</a:t>
              </a:r>
            </a:p>
          </p:txBody>
        </p:sp>
        <p:sp>
          <p:nvSpPr>
            <p:cNvPr id="11" name="Rectangle 10">
              <a:extLst>
                <a:ext uri="{FF2B5EF4-FFF2-40B4-BE49-F238E27FC236}">
                  <a16:creationId xmlns:a16="http://schemas.microsoft.com/office/drawing/2014/main" id="{97CE5AC3-9F3A-6347-82A1-F1786C92EC96}"/>
                </a:ext>
              </a:extLst>
            </p:cNvPr>
            <p:cNvSpPr/>
            <p:nvPr/>
          </p:nvSpPr>
          <p:spPr>
            <a:xfrm>
              <a:off x="4266558" y="5225080"/>
              <a:ext cx="2201089" cy="470265"/>
            </a:xfrm>
            <a:prstGeom prst="rect">
              <a:avLst/>
            </a:prstGeom>
            <a:solidFill>
              <a:srgbClr val="F6A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Climate &amp; Carbon</a:t>
              </a:r>
            </a:p>
          </p:txBody>
        </p:sp>
        <p:sp>
          <p:nvSpPr>
            <p:cNvPr id="12" name="Rectangle 11">
              <a:extLst>
                <a:ext uri="{FF2B5EF4-FFF2-40B4-BE49-F238E27FC236}">
                  <a16:creationId xmlns:a16="http://schemas.microsoft.com/office/drawing/2014/main" id="{D287C36A-3AB6-2847-B3E3-9460C874CE3F}"/>
                </a:ext>
              </a:extLst>
            </p:cNvPr>
            <p:cNvSpPr/>
            <p:nvPr/>
          </p:nvSpPr>
          <p:spPr>
            <a:xfrm>
              <a:off x="4266558" y="5849905"/>
              <a:ext cx="2201089" cy="470265"/>
            </a:xfrm>
            <a:prstGeom prst="rect">
              <a:avLst/>
            </a:prstGeom>
            <a:solidFill>
              <a:srgbClr val="A521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Cross-Cutting &amp; Applications</a:t>
              </a:r>
            </a:p>
          </p:txBody>
        </p:sp>
      </p:grpSp>
      <p:sp>
        <p:nvSpPr>
          <p:cNvPr id="13" name="Google Shape;25;p5"/>
          <p:cNvSpPr txBox="1">
            <a:spLocks/>
          </p:cNvSpPr>
          <p:nvPr/>
        </p:nvSpPr>
        <p:spPr>
          <a:xfrm>
            <a:off x="4708489" y="1635446"/>
            <a:ext cx="4400266" cy="232079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mj-lt"/>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231775" indent="-231775">
              <a:spcBef>
                <a:spcPts val="0"/>
              </a:spcBef>
              <a:spcAft>
                <a:spcPts val="300"/>
              </a:spcAft>
              <a:buSzPts val="1600"/>
            </a:pPr>
            <a:r>
              <a:rPr lang="en-US" sz="1800" b="0" dirty="0"/>
              <a:t>During webinar</a:t>
            </a:r>
          </a:p>
          <a:p>
            <a:pPr marL="688975" lvl="1" indent="-231775">
              <a:spcBef>
                <a:spcPts val="0"/>
              </a:spcBef>
              <a:spcAft>
                <a:spcPts val="300"/>
              </a:spcAft>
              <a:buSzPts val="1600"/>
            </a:pPr>
            <a:r>
              <a:rPr lang="en-US" sz="1800" dirty="0"/>
              <a:t>Publicize the ongoing event</a:t>
            </a:r>
          </a:p>
          <a:p>
            <a:pPr marL="231775" indent="-231775">
              <a:spcBef>
                <a:spcPts val="0"/>
              </a:spcBef>
              <a:spcAft>
                <a:spcPts val="300"/>
              </a:spcAft>
              <a:buSzPts val="1600"/>
            </a:pPr>
            <a:r>
              <a:rPr lang="en-US" sz="1800" b="0" dirty="0">
                <a:latin typeface="+mn-lt"/>
              </a:rPr>
              <a:t>After webinar</a:t>
            </a:r>
          </a:p>
          <a:p>
            <a:pPr marL="688975" lvl="1" indent="-231775">
              <a:spcBef>
                <a:spcPts val="0"/>
              </a:spcBef>
              <a:spcAft>
                <a:spcPts val="300"/>
              </a:spcAft>
              <a:buSzPts val="1600"/>
            </a:pPr>
            <a:r>
              <a:rPr lang="en-US" sz="1800" dirty="0">
                <a:latin typeface="+mn-lt"/>
              </a:rPr>
              <a:t>Post report on CEOS WGCapD website</a:t>
            </a:r>
          </a:p>
          <a:p>
            <a:pPr marL="688975" lvl="1" indent="-231775">
              <a:spcBef>
                <a:spcPts val="0"/>
              </a:spcBef>
              <a:spcAft>
                <a:spcPts val="300"/>
              </a:spcAft>
              <a:buSzPts val="1600"/>
            </a:pPr>
            <a:r>
              <a:rPr lang="en-US" sz="1800" dirty="0">
                <a:latin typeface="+mn-lt"/>
              </a:rPr>
              <a:t>Include participants on WGCapD Training distribution list</a:t>
            </a:r>
          </a:p>
          <a:p>
            <a:pPr marL="0" indent="0">
              <a:spcBef>
                <a:spcPts val="0"/>
              </a:spcBef>
              <a:spcAft>
                <a:spcPts val="600"/>
              </a:spcAft>
              <a:buSzPts val="1600"/>
              <a:buFont typeface="Arial"/>
              <a:buNone/>
            </a:pPr>
            <a:endParaRPr lang="en-US" sz="1800" b="0" dirty="0">
              <a:latin typeface="+mn-lt"/>
            </a:endParaRPr>
          </a:p>
          <a:p>
            <a:pPr marL="231775" indent="-231775">
              <a:spcBef>
                <a:spcPts val="0"/>
              </a:spcBef>
              <a:spcAft>
                <a:spcPts val="600"/>
              </a:spcAft>
              <a:buSzPts val="1600"/>
            </a:pPr>
            <a:endParaRPr lang="en-US" sz="1800" b="0" dirty="0">
              <a:latin typeface="+mn-lt"/>
            </a:endParaRPr>
          </a:p>
        </p:txBody>
      </p:sp>
      <p:sp>
        <p:nvSpPr>
          <p:cNvPr id="14" name="Google Shape;25;p5"/>
          <p:cNvSpPr txBox="1">
            <a:spLocks/>
          </p:cNvSpPr>
          <p:nvPr/>
        </p:nvSpPr>
        <p:spPr>
          <a:xfrm>
            <a:off x="129062" y="1635446"/>
            <a:ext cx="4667534" cy="261637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mj-lt"/>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231775" indent="-231775">
              <a:spcBef>
                <a:spcPts val="0"/>
              </a:spcBef>
              <a:spcAft>
                <a:spcPts val="300"/>
              </a:spcAft>
              <a:buSzPts val="1600"/>
            </a:pPr>
            <a:r>
              <a:rPr lang="en-US" sz="1800" b="0" dirty="0"/>
              <a:t>Pre-webinar</a:t>
            </a:r>
          </a:p>
          <a:p>
            <a:pPr marL="688975" lvl="1" indent="-231775">
              <a:spcBef>
                <a:spcPts val="0"/>
              </a:spcBef>
              <a:spcAft>
                <a:spcPts val="300"/>
              </a:spcAft>
              <a:buSzPts val="1600"/>
            </a:pPr>
            <a:r>
              <a:rPr lang="en-US" sz="1800" dirty="0"/>
              <a:t>Review webinar learning objectives, depth, level, size, and virtual platform to use</a:t>
            </a:r>
          </a:p>
          <a:p>
            <a:pPr marL="688975" lvl="1" indent="-231775">
              <a:spcBef>
                <a:spcPts val="0"/>
              </a:spcBef>
              <a:spcAft>
                <a:spcPts val="300"/>
              </a:spcAft>
              <a:buSzPts val="1600"/>
            </a:pPr>
            <a:r>
              <a:rPr lang="en-US" sz="1800" dirty="0"/>
              <a:t>Review webinar materials</a:t>
            </a:r>
          </a:p>
          <a:p>
            <a:pPr marL="688975" lvl="1" indent="-231775">
              <a:spcBef>
                <a:spcPts val="0"/>
              </a:spcBef>
              <a:spcAft>
                <a:spcPts val="300"/>
              </a:spcAft>
              <a:buSzPts val="1600"/>
            </a:pPr>
            <a:r>
              <a:rPr lang="en-US" sz="1800" dirty="0"/>
              <a:t>Promote and market webinar</a:t>
            </a:r>
          </a:p>
        </p:txBody>
      </p:sp>
    </p:spTree>
    <p:extLst>
      <p:ext uri="{BB962C8B-B14F-4D97-AF65-F5344CB8AC3E}">
        <p14:creationId xmlns:p14="http://schemas.microsoft.com/office/powerpoint/2010/main" val="2180349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sp>
        <p:nvSpPr>
          <p:cNvPr id="25" name="Google Shape;25;p5"/>
          <p:cNvSpPr txBox="1">
            <a:spLocks noGrp="1"/>
          </p:cNvSpPr>
          <p:nvPr>
            <p:ph type="body" idx="1"/>
          </p:nvPr>
        </p:nvSpPr>
        <p:spPr>
          <a:xfrm>
            <a:off x="337851" y="5690853"/>
            <a:ext cx="8425149" cy="1032189"/>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600"/>
              </a:spcAft>
              <a:buClr>
                <a:srgbClr val="002569"/>
              </a:buClr>
              <a:buSzPts val="1600"/>
              <a:buNone/>
            </a:pPr>
            <a:r>
              <a:rPr lang="en-US" sz="3200" dirty="0">
                <a:latin typeface="+mn-lt"/>
              </a:rPr>
              <a:t>Thank You!</a:t>
            </a:r>
          </a:p>
          <a:p>
            <a:pPr marL="0" lvl="0" indent="0" algn="ctr">
              <a:spcBef>
                <a:spcPts val="0"/>
              </a:spcBef>
              <a:spcAft>
                <a:spcPts val="600"/>
              </a:spcAft>
              <a:buSzPts val="1600"/>
              <a:buNone/>
            </a:pPr>
            <a:r>
              <a:rPr lang="en-US" b="0" dirty="0">
                <a:latin typeface="+mn-lt"/>
                <a:hlinkClick r:id="rId3"/>
              </a:rPr>
              <a:t>nancy.d.searby@nasa.gov</a:t>
            </a:r>
            <a:r>
              <a:rPr lang="en-US" b="0" dirty="0">
                <a:latin typeface="+mn-lt"/>
              </a:rPr>
              <a:t> &amp; </a:t>
            </a:r>
            <a:r>
              <a:rPr lang="en-US" b="0" dirty="0">
                <a:latin typeface="+mn-lt"/>
                <a:hlinkClick r:id="rId4"/>
              </a:rPr>
              <a:t>ptmthy@vnsc.org.vn</a:t>
            </a:r>
            <a:endParaRPr b="0" dirty="0">
              <a:latin typeface="+mn-lt"/>
            </a:endParaRPr>
          </a:p>
        </p:txBody>
      </p:sp>
      <p:sp>
        <p:nvSpPr>
          <p:cNvPr id="26" name="Google Shape;26;p5"/>
          <p:cNvSpPr>
            <a:spLocks noGrp="1"/>
          </p:cNvSpPr>
          <p:nvPr>
            <p:ph type="sldNum" idx="12"/>
          </p:nvPr>
        </p:nvSpPr>
        <p:spPr>
          <a:xfrm>
            <a:off x="8763000" y="6629400"/>
            <a:ext cx="304800" cy="187285"/>
          </a:xfrm>
          <a:prstGeom prst="roundRect">
            <a:avLst>
              <a:gd name="adj" fmla="val 16667"/>
            </a:avLst>
          </a:prstGeom>
          <a:solidFill>
            <a:schemeClr val="lt1">
              <a:alpha val="48627"/>
            </a:schemeClr>
          </a:solidFill>
          <a:ln w="25400" cap="flat" cmpd="sng">
            <a:solidFill>
              <a:schemeClr val="dk2">
                <a:alpha val="60000"/>
              </a:schemeClr>
            </a:solidFill>
            <a:prstDash val="solid"/>
            <a:round/>
            <a:headEnd type="none" w="sm" len="sm"/>
            <a:tailEnd type="none" w="sm" len="sm"/>
          </a:ln>
        </p:spPr>
        <p:txBody>
          <a:bodyPr spcFirstLastPara="1" wrap="square" lIns="0" tIns="0" rIns="0" bIns="0" anchor="t" anchorCtr="0">
            <a:noAutofit/>
          </a:bodyPr>
          <a:lstStyle/>
          <a:p>
            <a:pPr marL="0" lvl="0" indent="0" algn="ctr" rtl="0">
              <a:spcBef>
                <a:spcPts val="0"/>
              </a:spcBef>
              <a:spcAft>
                <a:spcPts val="0"/>
              </a:spcAft>
              <a:buClr>
                <a:srgbClr val="000000"/>
              </a:buClr>
              <a:buFont typeface="Arial"/>
              <a:buNone/>
            </a:pPr>
            <a:fld id="{00000000-1234-1234-1234-123412341234}" type="slidenum">
              <a:rPr lang="en-US">
                <a:latin typeface="+mn-lt"/>
              </a:rPr>
              <a:t>6</a:t>
            </a:fld>
            <a:endParaRPr>
              <a:latin typeface="+mn-lt"/>
            </a:endParaRPr>
          </a:p>
        </p:txBody>
      </p:sp>
      <p:sp>
        <p:nvSpPr>
          <p:cNvPr id="27" name="Google Shape;27;p5"/>
          <p:cNvSpPr txBox="1">
            <a:spLocks noGrp="1"/>
          </p:cNvSpPr>
          <p:nvPr>
            <p:ph type="body" idx="2"/>
          </p:nvPr>
        </p:nvSpPr>
        <p:spPr>
          <a:xfrm>
            <a:off x="1981199" y="76200"/>
            <a:ext cx="5658091" cy="9144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lt1"/>
              </a:buClr>
              <a:buSzPts val="2800"/>
              <a:buNone/>
            </a:pPr>
            <a:r>
              <a:rPr lang="en-US" dirty="0">
                <a:latin typeface="+mn-lt"/>
              </a:rPr>
              <a:t>Looking Ahead &amp; Discussion</a:t>
            </a:r>
            <a:endParaRPr dirty="0">
              <a:latin typeface="+mn-lt"/>
            </a:endParaRPr>
          </a:p>
        </p:txBody>
      </p:sp>
      <p:sp>
        <p:nvSpPr>
          <p:cNvPr id="7" name="Google Shape;25;p5"/>
          <p:cNvSpPr txBox="1">
            <a:spLocks/>
          </p:cNvSpPr>
          <p:nvPr/>
        </p:nvSpPr>
        <p:spPr>
          <a:xfrm>
            <a:off x="400338" y="1448813"/>
            <a:ext cx="8429027" cy="359274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500"/>
              </a:spcBef>
              <a:spcAft>
                <a:spcPts val="0"/>
              </a:spcAft>
              <a:buClr>
                <a:srgbClr val="002569"/>
              </a:buClr>
              <a:buSzPts val="2000"/>
              <a:buFont typeface="Arial"/>
              <a:buChar char="•"/>
              <a:defRPr sz="2000" b="1" i="0" u="none" strike="noStrike" cap="none">
                <a:solidFill>
                  <a:srgbClr val="002569"/>
                </a:solidFill>
                <a:latin typeface="Helvetica Neue"/>
                <a:ea typeface="Helvetica Neue"/>
                <a:cs typeface="Helvetica Neue"/>
                <a:sym typeface="Helvetica Neue"/>
              </a:defRPr>
            </a:lvl1pPr>
            <a:lvl2pPr marL="914400" marR="0" lvl="1" indent="-355600" algn="l" rtl="0">
              <a:lnSpc>
                <a:spcPct val="100000"/>
              </a:lnSpc>
              <a:spcBef>
                <a:spcPts val="500"/>
              </a:spcBef>
              <a:spcAft>
                <a:spcPts val="0"/>
              </a:spcAft>
              <a:buClr>
                <a:srgbClr val="002569"/>
              </a:buClr>
              <a:buSzPts val="2000"/>
              <a:buFont typeface="Courier New"/>
              <a:buChar char="o"/>
              <a:defRPr sz="2000" b="0" i="0" u="none" strike="noStrike" cap="none">
                <a:solidFill>
                  <a:srgbClr val="002569"/>
                </a:solidFill>
                <a:latin typeface="Helvetica Neue"/>
                <a:ea typeface="Helvetica Neue"/>
                <a:cs typeface="Helvetica Neue"/>
                <a:sym typeface="Helvetica Neue"/>
              </a:defRPr>
            </a:lvl2pPr>
            <a:lvl3pPr marL="1371600" marR="0" lvl="2" indent="-355600" algn="l" rtl="0">
              <a:lnSpc>
                <a:spcPct val="100000"/>
              </a:lnSpc>
              <a:spcBef>
                <a:spcPts val="500"/>
              </a:spcBef>
              <a:spcAft>
                <a:spcPts val="0"/>
              </a:spcAft>
              <a:buClr>
                <a:srgbClr val="002569"/>
              </a:buClr>
              <a:buSzPts val="2000"/>
              <a:buFont typeface="Noto Sans Symbols"/>
              <a:buChar char="▪"/>
              <a:defRPr sz="2000" b="0" i="0" u="none" strike="noStrike" cap="none">
                <a:solidFill>
                  <a:srgbClr val="002569"/>
                </a:solidFill>
                <a:latin typeface="Helvetica Neue"/>
                <a:ea typeface="Helvetica Neue"/>
                <a:cs typeface="Helvetica Neue"/>
                <a:sym typeface="Helvetica Neue"/>
              </a:defRPr>
            </a:lvl3pPr>
            <a:lvl4pPr marL="1828800" marR="0" lvl="3"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4pPr>
            <a:lvl5pPr marL="2286000" marR="0" lvl="4" indent="-355600" algn="l" rtl="0">
              <a:lnSpc>
                <a:spcPct val="100000"/>
              </a:lnSpc>
              <a:spcBef>
                <a:spcPts val="500"/>
              </a:spcBef>
              <a:spcAft>
                <a:spcPts val="0"/>
              </a:spcAft>
              <a:buClr>
                <a:srgbClr val="002569"/>
              </a:buClr>
              <a:buSzPts val="2000"/>
              <a:buFont typeface="Arial"/>
              <a:buChar char="•"/>
              <a:defRPr sz="2000" b="0" i="0" u="none" strike="noStrike" cap="none">
                <a:solidFill>
                  <a:srgbClr val="002569"/>
                </a:solidFill>
                <a:latin typeface="Helvetica Neue"/>
                <a:ea typeface="Helvetica Neue"/>
                <a:cs typeface="Helvetica Neue"/>
                <a:sym typeface="Helvetica Neue"/>
              </a:defRPr>
            </a:lvl5pPr>
            <a:lvl6pPr marL="2743200" marR="0" lvl="5"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6pPr>
            <a:lvl7pPr marL="3200400" marR="0" lvl="6"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7pPr>
            <a:lvl8pPr marL="3657600" marR="0" lvl="7"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8pPr>
            <a:lvl9pPr marL="4114800" marR="0" lvl="8" indent="-228600" algn="l" rtl="0">
              <a:lnSpc>
                <a:spcPct val="100000"/>
              </a:lnSpc>
              <a:spcBef>
                <a:spcPts val="500"/>
              </a:spcBef>
              <a:spcAft>
                <a:spcPts val="0"/>
              </a:spcAft>
              <a:buClr>
                <a:srgbClr val="000000"/>
              </a:buClr>
              <a:buSzPts val="1400"/>
              <a:buFont typeface="Arial"/>
              <a:buNone/>
              <a:defRPr sz="2400" b="0" i="0" u="none" strike="noStrike" cap="none">
                <a:solidFill>
                  <a:srgbClr val="002569"/>
                </a:solidFill>
                <a:latin typeface="Arial"/>
                <a:ea typeface="Arial"/>
                <a:cs typeface="Arial"/>
                <a:sym typeface="Arial"/>
              </a:defRPr>
            </a:lvl9pPr>
          </a:lstStyle>
          <a:p>
            <a:pPr marL="0" lvl="0" indent="0">
              <a:spcBef>
                <a:spcPts val="0"/>
              </a:spcBef>
              <a:spcAft>
                <a:spcPts val="600"/>
              </a:spcAft>
              <a:buSzPts val="1600"/>
              <a:buNone/>
            </a:pPr>
            <a:r>
              <a:rPr lang="en-US" sz="1800" dirty="0"/>
              <a:t>Looking Ahead:</a:t>
            </a:r>
          </a:p>
          <a:p>
            <a:pPr marL="231775" indent="-231775">
              <a:spcBef>
                <a:spcPts val="0"/>
              </a:spcBef>
              <a:spcAft>
                <a:spcPts val="600"/>
              </a:spcAft>
              <a:buSzPts val="1600"/>
            </a:pPr>
            <a:r>
              <a:rPr lang="en-US" sz="1800" b="0" dirty="0"/>
              <a:t>Promote the CEOS thematic observation areas and develop a webinar toolkit</a:t>
            </a:r>
          </a:p>
          <a:p>
            <a:pPr marL="231775" indent="-231775">
              <a:spcBef>
                <a:spcPts val="0"/>
              </a:spcBef>
              <a:spcAft>
                <a:spcPts val="600"/>
              </a:spcAft>
              <a:buSzPts val="1600"/>
            </a:pPr>
            <a:r>
              <a:rPr lang="en-US" sz="1800" b="0" dirty="0"/>
              <a:t>Poll WGCapD members to understand who is conducting webinars and who could benefit from hosting webinars but isn’t – help those agencies conduct webinars using the best practices as a guide</a:t>
            </a:r>
          </a:p>
          <a:p>
            <a:pPr marL="231775" indent="-231775">
              <a:spcBef>
                <a:spcPts val="0"/>
              </a:spcBef>
              <a:spcAft>
                <a:spcPts val="600"/>
              </a:spcAft>
              <a:buSzPts val="1600"/>
            </a:pPr>
            <a:r>
              <a:rPr lang="en-US" sz="1800" b="0" dirty="0"/>
              <a:t>Work with other working teams to support CEOS webinars with branding, quality checks, best practices, and communication</a:t>
            </a:r>
          </a:p>
          <a:p>
            <a:pPr marL="0" indent="0">
              <a:spcBef>
                <a:spcPts val="0"/>
              </a:spcBef>
              <a:spcAft>
                <a:spcPts val="600"/>
              </a:spcAft>
              <a:buSzPts val="1600"/>
              <a:buFont typeface="Arial"/>
              <a:buNone/>
            </a:pPr>
            <a:endParaRPr lang="en-US" sz="1800" dirty="0">
              <a:latin typeface="+mn-lt"/>
            </a:endParaRPr>
          </a:p>
          <a:p>
            <a:pPr marL="0" indent="0">
              <a:spcBef>
                <a:spcPts val="0"/>
              </a:spcBef>
              <a:spcAft>
                <a:spcPts val="600"/>
              </a:spcAft>
              <a:buSzPts val="1600"/>
              <a:buFont typeface="Arial"/>
              <a:buNone/>
            </a:pPr>
            <a:r>
              <a:rPr lang="en-US" sz="1800" dirty="0">
                <a:latin typeface="+mn-lt"/>
              </a:rPr>
              <a:t>Thoughts? Questions: </a:t>
            </a:r>
          </a:p>
          <a:p>
            <a:pPr marL="0" indent="0">
              <a:spcBef>
                <a:spcPts val="0"/>
              </a:spcBef>
              <a:spcAft>
                <a:spcPts val="1800"/>
              </a:spcAft>
              <a:buSzPts val="1600"/>
              <a:buNone/>
            </a:pPr>
            <a:r>
              <a:rPr lang="en-US" sz="1800" b="0" dirty="0">
                <a:latin typeface="+mn-lt"/>
              </a:rPr>
              <a:t>Any feedback or thoughts on using a standardized approach to webinars provided by CEOS and its working teams?</a:t>
            </a:r>
          </a:p>
        </p:txBody>
      </p:sp>
    </p:spTree>
    <p:extLst>
      <p:ext uri="{BB962C8B-B14F-4D97-AF65-F5344CB8AC3E}">
        <p14:creationId xmlns:p14="http://schemas.microsoft.com/office/powerpoint/2010/main" val="4201740931"/>
      </p:ext>
    </p:extLst>
  </p:cSld>
  <p:clrMapOvr>
    <a:masterClrMapping/>
  </p:clrMapOvr>
</p:sld>
</file>

<file path=ppt/theme/theme1.xml><?xml version="1.0" encoding="utf-8"?>
<a:theme xmlns:a="http://schemas.openxmlformats.org/drawingml/2006/main" name="Default">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1178</TotalTime>
  <Words>718</Words>
  <Application>Microsoft Macintosh PowerPoint</Application>
  <PresentationFormat>On-screen Show (4:3)</PresentationFormat>
  <Paragraphs>93</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Avenir</vt:lpstr>
      <vt:lpstr>Arial</vt:lpstr>
      <vt:lpstr>Wingdings</vt:lpstr>
      <vt:lpstr>Helvetica Neue</vt:lpstr>
      <vt:lpstr>Noto Sans Symbols</vt:lpstr>
      <vt:lpstr>Courier New</vt:lpstr>
      <vt:lpstr>Default</vt:lpstr>
      <vt:lpstr>WGCapD CEOS Branded Webinar Plans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Childs, Lauren M. (LARC-E3)[Science Systems &amp; Applications, Inc.]</dc:creator>
  <cp:lastModifiedBy>Searby, Nancy D. (HQ-DK000)</cp:lastModifiedBy>
  <cp:revision>58</cp:revision>
  <dcterms:modified xsi:type="dcterms:W3CDTF">2020-09-04T20:34:25Z</dcterms:modified>
</cp:coreProperties>
</file>