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58" r:id="rId5"/>
    <p:sldMasterId id="2147483659" r:id="rId6"/>
    <p:sldMasterId id="214748366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Lst>
  <p:sldSz cy="6858000" cx="9144000"/>
  <p:notesSz cx="6858000" cy="9144000"/>
  <p:embeddedFontLst>
    <p:embeddedFont>
      <p:font typeface="Proxima Nova"/>
      <p:regular r:id="rId58"/>
      <p:bold r:id="rId59"/>
      <p:italic r:id="rId60"/>
      <p:boldItalic r:id="rId61"/>
    </p:embeddedFont>
    <p:embeddedFont>
      <p:font typeface="Tahoma"/>
      <p:regular r:id="rId62"/>
      <p:bold r:id="rId63"/>
    </p:embeddedFont>
    <p:embeddedFont>
      <p:font typeface="Helvetica Neue"/>
      <p:regular r:id="rId64"/>
      <p:bold r:id="rId65"/>
      <p:italic r:id="rId66"/>
      <p:boldItalic r:id="rId6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D2F1011-338E-4370-A70D-630F5FAFEDF7}">
  <a:tblStyle styleId="{3D2F1011-338E-4370-A70D-630F5FAFEDF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D85F246-7B8C-4C1E-B32E-2F20BEF5192D}" styleName="Table_1">
    <a:wholeTbl>
      <a:tcTxStyle b="off" i="off">
        <a:font>
          <a:latin typeface="Avenir Roman"/>
          <a:ea typeface="Avenir Roman"/>
          <a:cs typeface="Avenir Roman"/>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Avenir Roman"/>
          <a:ea typeface="Avenir Roman"/>
          <a:cs typeface="Avenir Roman"/>
        </a:font>
        <a:schemeClr val="lt1"/>
      </a:tcTxStyle>
      <a:tcStyle>
        <a:fill>
          <a:solidFill>
            <a:schemeClr val="accent1"/>
          </a:solidFill>
        </a:fill>
      </a:tcStyle>
    </a:lastCol>
    <a:firstCol>
      <a:tcTxStyle b="on" i="off">
        <a:font>
          <a:latin typeface="Avenir Roman"/>
          <a:ea typeface="Avenir Roman"/>
          <a:cs typeface="Avenir Roman"/>
        </a:font>
        <a:schemeClr val="lt1"/>
      </a:tcTxStyle>
      <a:tcStyle>
        <a:fill>
          <a:solidFill>
            <a:schemeClr val="accent1"/>
          </a:solidFill>
        </a:fill>
      </a:tcStyle>
    </a:firstCol>
    <a:lastRow>
      <a:tcTxStyle b="on" i="off">
        <a:font>
          <a:latin typeface="Avenir Roman"/>
          <a:ea typeface="Avenir Roman"/>
          <a:cs typeface="Avenir Roman"/>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venir Roman"/>
          <a:ea typeface="Avenir Roman"/>
          <a:cs typeface="Avenir Roman"/>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Tahoma-regular.fntdata"/><Relationship Id="rId61" Type="http://schemas.openxmlformats.org/officeDocument/2006/relationships/font" Target="fonts/ProximaNova-boldItalic.fntdata"/><Relationship Id="rId20" Type="http://schemas.openxmlformats.org/officeDocument/2006/relationships/slide" Target="slides/slide12.xml"/><Relationship Id="rId64" Type="http://schemas.openxmlformats.org/officeDocument/2006/relationships/font" Target="fonts/HelveticaNeue-regular.fntdata"/><Relationship Id="rId63" Type="http://schemas.openxmlformats.org/officeDocument/2006/relationships/font" Target="fonts/Tahoma-bold.fntdata"/><Relationship Id="rId22" Type="http://schemas.openxmlformats.org/officeDocument/2006/relationships/slide" Target="slides/slide14.xml"/><Relationship Id="rId66" Type="http://schemas.openxmlformats.org/officeDocument/2006/relationships/font" Target="fonts/HelveticaNeue-italic.fntdata"/><Relationship Id="rId21" Type="http://schemas.openxmlformats.org/officeDocument/2006/relationships/slide" Target="slides/slide13.xml"/><Relationship Id="rId65" Type="http://schemas.openxmlformats.org/officeDocument/2006/relationships/font" Target="fonts/HelveticaNeue-bold.fntdata"/><Relationship Id="rId24" Type="http://schemas.openxmlformats.org/officeDocument/2006/relationships/slide" Target="slides/slide16.xml"/><Relationship Id="rId23" Type="http://schemas.openxmlformats.org/officeDocument/2006/relationships/slide" Target="slides/slide15.xml"/><Relationship Id="rId67" Type="http://schemas.openxmlformats.org/officeDocument/2006/relationships/font" Target="fonts/HelveticaNeue-boldItalic.fntdata"/><Relationship Id="rId60" Type="http://schemas.openxmlformats.org/officeDocument/2006/relationships/font" Target="fonts/ProximaNova-italic.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font" Target="fonts/ProximaNova-bold.fntdata"/><Relationship Id="rId14" Type="http://schemas.openxmlformats.org/officeDocument/2006/relationships/slide" Target="slides/slide6.xml"/><Relationship Id="rId58" Type="http://schemas.openxmlformats.org/officeDocument/2006/relationships/font" Target="fonts/ProximaNova-regular.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25000"/>
              </a:lnSpc>
              <a:spcBef>
                <a:spcPts val="0"/>
              </a:spcBef>
              <a:spcAft>
                <a:spcPts val="0"/>
              </a:spcAft>
              <a:buSzPts val="1400"/>
              <a:buNone/>
              <a:defRPr b="0" i="0" sz="2400" u="none" cap="none" strike="noStrike">
                <a:latin typeface="Avenir"/>
                <a:ea typeface="Avenir"/>
                <a:cs typeface="Avenir"/>
                <a:sym typeface="Avenir"/>
              </a:defRPr>
            </a:lvl1pPr>
            <a:lvl2pPr indent="-228600" lvl="1" marL="914400" marR="0" rtl="0" algn="l">
              <a:lnSpc>
                <a:spcPct val="125000"/>
              </a:lnSpc>
              <a:spcBef>
                <a:spcPts val="0"/>
              </a:spcBef>
              <a:spcAft>
                <a:spcPts val="0"/>
              </a:spcAft>
              <a:buSzPts val="1400"/>
              <a:buNone/>
              <a:defRPr b="0" i="0" sz="2400" u="none" cap="none" strike="noStrike">
                <a:latin typeface="Avenir"/>
                <a:ea typeface="Avenir"/>
                <a:cs typeface="Avenir"/>
                <a:sym typeface="Avenir"/>
              </a:defRPr>
            </a:lvl2pPr>
            <a:lvl3pPr indent="-228600" lvl="2" marL="1371600" marR="0" rtl="0" algn="l">
              <a:lnSpc>
                <a:spcPct val="125000"/>
              </a:lnSpc>
              <a:spcBef>
                <a:spcPts val="0"/>
              </a:spcBef>
              <a:spcAft>
                <a:spcPts val="0"/>
              </a:spcAft>
              <a:buSzPts val="1400"/>
              <a:buNone/>
              <a:defRPr b="0" i="0" sz="2400" u="none" cap="none" strike="noStrike">
                <a:latin typeface="Avenir"/>
                <a:ea typeface="Avenir"/>
                <a:cs typeface="Avenir"/>
                <a:sym typeface="Avenir"/>
              </a:defRPr>
            </a:lvl3pPr>
            <a:lvl4pPr indent="-228600" lvl="3" marL="1828800" marR="0" rtl="0" algn="l">
              <a:lnSpc>
                <a:spcPct val="125000"/>
              </a:lnSpc>
              <a:spcBef>
                <a:spcPts val="0"/>
              </a:spcBef>
              <a:spcAft>
                <a:spcPts val="0"/>
              </a:spcAft>
              <a:buSzPts val="1400"/>
              <a:buNone/>
              <a:defRPr b="0" i="0" sz="2400" u="none" cap="none" strike="noStrike">
                <a:latin typeface="Avenir"/>
                <a:ea typeface="Avenir"/>
                <a:cs typeface="Avenir"/>
                <a:sym typeface="Avenir"/>
              </a:defRPr>
            </a:lvl4pPr>
            <a:lvl5pPr indent="-228600" lvl="4" marL="2286000" marR="0" rtl="0" algn="l">
              <a:lnSpc>
                <a:spcPct val="125000"/>
              </a:lnSpc>
              <a:spcBef>
                <a:spcPts val="0"/>
              </a:spcBef>
              <a:spcAft>
                <a:spcPts val="0"/>
              </a:spcAft>
              <a:buSzPts val="1400"/>
              <a:buNone/>
              <a:defRPr b="0" i="0" sz="2400" u="none" cap="none" strike="noStrike">
                <a:latin typeface="Avenir"/>
                <a:ea typeface="Avenir"/>
                <a:cs typeface="Avenir"/>
                <a:sym typeface="Avenir"/>
              </a:defRPr>
            </a:lvl5pPr>
            <a:lvl6pPr indent="-228600" lvl="5" marL="2743200" marR="0" rtl="0" algn="l">
              <a:lnSpc>
                <a:spcPct val="125000"/>
              </a:lnSpc>
              <a:spcBef>
                <a:spcPts val="0"/>
              </a:spcBef>
              <a:spcAft>
                <a:spcPts val="0"/>
              </a:spcAft>
              <a:buSzPts val="1400"/>
              <a:buNone/>
              <a:defRPr b="0" i="0" sz="2400" u="none" cap="none" strike="noStrike">
                <a:latin typeface="Avenir"/>
                <a:ea typeface="Avenir"/>
                <a:cs typeface="Avenir"/>
                <a:sym typeface="Avenir"/>
              </a:defRPr>
            </a:lvl6pPr>
            <a:lvl7pPr indent="-228600" lvl="6" marL="3200400" marR="0" rtl="0" algn="l">
              <a:lnSpc>
                <a:spcPct val="125000"/>
              </a:lnSpc>
              <a:spcBef>
                <a:spcPts val="0"/>
              </a:spcBef>
              <a:spcAft>
                <a:spcPts val="0"/>
              </a:spcAft>
              <a:buSzPts val="1400"/>
              <a:buNone/>
              <a:defRPr b="0" i="0" sz="2400" u="none" cap="none" strike="noStrike">
                <a:latin typeface="Avenir"/>
                <a:ea typeface="Avenir"/>
                <a:cs typeface="Avenir"/>
                <a:sym typeface="Avenir"/>
              </a:defRPr>
            </a:lvl7pPr>
            <a:lvl8pPr indent="-228600" lvl="7" marL="3657600" marR="0" rtl="0" algn="l">
              <a:lnSpc>
                <a:spcPct val="125000"/>
              </a:lnSpc>
              <a:spcBef>
                <a:spcPts val="0"/>
              </a:spcBef>
              <a:spcAft>
                <a:spcPts val="0"/>
              </a:spcAft>
              <a:buSzPts val="1400"/>
              <a:buNone/>
              <a:defRPr b="0" i="0" sz="2400" u="none" cap="none" strike="noStrike">
                <a:latin typeface="Avenir"/>
                <a:ea typeface="Avenir"/>
                <a:cs typeface="Avenir"/>
                <a:sym typeface="Avenir"/>
              </a:defRPr>
            </a:lvl8pPr>
            <a:lvl9pPr indent="-228600" lvl="8" marL="4114800" marR="0" rtl="0" algn="l">
              <a:lnSpc>
                <a:spcPct val="125000"/>
              </a:lnSpc>
              <a:spcBef>
                <a:spcPts val="0"/>
              </a:spcBef>
              <a:spcAft>
                <a:spcPts val="0"/>
              </a:spcAft>
              <a:buSzPts val="1400"/>
              <a:buNone/>
              <a:defRPr b="0" i="0" sz="2400" u="none" cap="none" strike="noStrike">
                <a:latin typeface="Avenir"/>
                <a:ea typeface="Avenir"/>
                <a:cs typeface="Avenir"/>
                <a:sym typeface="Avenir"/>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rldefense.com/v3/__http://ceos.org/document_management/Virtual_Constellations/LSI/Meetings/LSI-VC-8/Documents/LSI-VC-8_Minutes_v1.0.pdf__;!!DOxrgLBm!WEB6wpX6cXRIvbigzD3k7U0VaZkGhhkXl2FtgxjU9wbNl7a0y99HfcjN7AmqsNQGhDyr7EdG$" TargetMode="External"/><Relationship Id="rId3" Type="http://schemas.openxmlformats.org/officeDocument/2006/relationships/hyperlink" Target="https://urldefense.com/v3/__http://ceos.org/document_management/Virtual_Constellations/LSI/Meetings/LSI-VC-8/Documents/LSI-VC-8_Minutes_v1.0.pdf__;!!DOxrgLBm!WEB6wpX6cXRIvbigzD3k7U0VaZkGhhkXl2FtgxjU9wbNl7a0y99HfcjN7AmqsNQGhDyr7EdG$"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8f7287f8a2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 name="Google Shape;61;g8f7287f8a2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8f9c044416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g8f9c044416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8f7287f8a2_0_1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g8f7287f8a2_0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8f7287f8a2_0_13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g8f7287f8a2_0_1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8f7287f8a2_0_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g8f7287f8a2_0_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8f7287f8a2_0_14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g8f7287f8a2_0_1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8f7287f8a2_0_3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g8f7287f8a2_0_3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93bc0fb188_50_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93bc0fb188_50_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93bc0fb188_5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93bc0fb188_5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100">
                <a:solidFill>
                  <a:schemeClr val="dk1"/>
                </a:solidFill>
                <a:latin typeface="Arial"/>
                <a:ea typeface="Arial"/>
                <a:cs typeface="Arial"/>
                <a:sym typeface="Arial"/>
              </a:rPr>
              <a:t>LSI-VC-8, see</a:t>
            </a:r>
            <a:r>
              <a:rPr lang="en-US" sz="1100">
                <a:solidFill>
                  <a:schemeClr val="dk1"/>
                </a:solidFill>
                <a:uFill>
                  <a:noFill/>
                </a:uFill>
                <a:latin typeface="Arial"/>
                <a:ea typeface="Arial"/>
                <a:cs typeface="Arial"/>
                <a:sym typeface="Arial"/>
                <a:hlinkClick r:id="rId2">
                  <a:extLst>
                    <a:ext uri="{A12FA001-AC4F-418D-AE19-62706E023703}">
                      <ahyp:hlinkClr val="tx"/>
                    </a:ext>
                  </a:extLst>
                </a:hlinkClick>
              </a:rPr>
              <a:t> </a:t>
            </a:r>
            <a:r>
              <a:rPr lang="en-US" sz="1100" u="sng">
                <a:solidFill>
                  <a:schemeClr val="hlink"/>
                </a:solidFill>
                <a:latin typeface="Arial"/>
                <a:ea typeface="Arial"/>
                <a:cs typeface="Arial"/>
                <a:sym typeface="Arial"/>
                <a:hlinkClick r:id="rId3"/>
              </a:rPr>
              <a:t>pages 23-25</a:t>
            </a:r>
            <a:r>
              <a:rPr lang="en-US" sz="1100">
                <a:solidFill>
                  <a:schemeClr val="dk1"/>
                </a:solidFill>
                <a:latin typeface="Arial"/>
                <a:ea typeface="Arial"/>
                <a:cs typeface="Arial"/>
                <a:sym typeface="Arial"/>
              </a:rPr>
              <a:t>): </a:t>
            </a:r>
            <a:r>
              <a:rPr i="1" lang="en-US" sz="1100">
                <a:solidFill>
                  <a:schemeClr val="dk1"/>
                </a:solidFill>
                <a:latin typeface="Arial"/>
                <a:ea typeface="Arial"/>
                <a:cs typeface="Arial"/>
                <a:sym typeface="Arial"/>
              </a:rPr>
              <a:t>6. The joint session with WGClimate resulted in the LSI-VC agreeing to undertake two actions from the WGClimate Coordinated Action Plan (around LST Climate Data Records and continuity). This is a positive step forward on the LSI-VC requirements and gap analysis thread, and a new CEOS Work Plan Task will be suggested in response.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8f7287f8a2_0_1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None/>
            </a:pPr>
            <a:r>
              <a:t/>
            </a:r>
            <a:endParaRPr/>
          </a:p>
        </p:txBody>
      </p:sp>
      <p:sp>
        <p:nvSpPr>
          <p:cNvPr id="195" name="Google Shape;195;g8f7287f8a2_0_1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f7287f8a2_0_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g8f7287f8a2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93bc0fb188_0_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g93bc0fb188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93bc0fb188_16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93bc0fb188_16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400"/>
              <a:t>Notes from Alyssa</a:t>
            </a:r>
            <a:endParaRPr sz="1400"/>
          </a:p>
          <a:p>
            <a:pPr indent="-254000" lvl="0" marL="457200" rtl="0" algn="l">
              <a:spcBef>
                <a:spcPts val="0"/>
              </a:spcBef>
              <a:spcAft>
                <a:spcPts val="0"/>
              </a:spcAft>
              <a:buSzPts val="400"/>
              <a:buChar char="-"/>
            </a:pPr>
            <a:r>
              <a:rPr lang="en-US" sz="1400"/>
              <a:t>mostly just want to communicate that this is coming and there will be CEOS-relevant updates associate (observations table will be updated; our R&amp;D and capacity development agendas will flow from this (some CEOS interaction there); and we are finding the ARD certification discussions informative for our own EAV certification talks)</a:t>
            </a:r>
            <a:endParaRPr sz="1400"/>
          </a:p>
          <a:p>
            <a:pPr indent="-254000" lvl="0" marL="457200" rtl="0" algn="l">
              <a:spcBef>
                <a:spcPts val="0"/>
              </a:spcBef>
              <a:spcAft>
                <a:spcPts val="0"/>
              </a:spcAft>
              <a:buSzPts val="400"/>
              <a:buChar char="-"/>
            </a:pPr>
            <a:r>
              <a:rPr lang="en-US" sz="1400"/>
              <a:t>this was supposed to be done for Plenary, and while we’ve made a lot of progress, we aren’t done (COVID had a real impact on all voluntary activities!)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93bc0fb188_115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25000"/>
              </a:lnSpc>
              <a:spcBef>
                <a:spcPts val="0"/>
              </a:spcBef>
              <a:spcAft>
                <a:spcPts val="0"/>
              </a:spcAft>
              <a:buSzPts val="1400"/>
              <a:buNone/>
            </a:pPr>
            <a:r>
              <a:t/>
            </a:r>
            <a:endParaRPr/>
          </a:p>
        </p:txBody>
      </p:sp>
      <p:sp>
        <p:nvSpPr>
          <p:cNvPr id="218" name="Google Shape;218;g93bc0fb188_115_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93bc0fb188_115_3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g93bc0fb188_115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93bc0fb188_115_3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g93bc0fb188_115_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93bc0fb188_115_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2" name="Google Shape;242;g93bc0fb188_115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93bc0fb188_115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0" name="Google Shape;250;g93bc0fb188_115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5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93bc0fb188_115_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9" name="Google Shape;259;g93bc0fb188_115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5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93bc0fb188_115_6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g93bc0fb188_115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8f7287f8a2_0_6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g8f7287f8a2_0_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8f9c044416_0_3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g8f9c044416_0_3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8f7287f8a2_0_7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g8f7287f8a2_0_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8f7287f8a2_0_16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g8f7287f8a2_0_16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8f7287f8a2_0_8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8f7287f8a2_0_8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8f7287f8a2_0_8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g8f7287f8a2_0_8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8f7287f8a2_0_17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2" name="Google Shape;312;g8f7287f8a2_0_1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8f7287f8a2_0_9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g8f7287f8a2_0_9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9501f4f8ac_12_31: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27" name="Google Shape;327;g9501f4f8ac_12_31: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9501f4f8ac_12_43: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40" name="Google Shape;340;g9501f4f8ac_12_43: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9501f4f8ac_12_68: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66" name="Google Shape;366;g9501f4f8ac_12_68: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9501f4f8ac_12_79: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78" name="Google Shape;378;g9501f4f8ac_12_79: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93bc0fb188_11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 name="Google Shape;83;g93bc0fb188_1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9501f4f8ac_12_85: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85" name="Google Shape;385;g9501f4f8ac_12_85: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9501f4f8ac_12_91: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92" name="Google Shape;392;g9501f4f8ac_12_91: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9501f4f8ac_12_97: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399" name="Google Shape;399;g9501f4f8ac_12_97: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9501f4f8ac_12_103: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406" name="Google Shape;406;g9501f4f8ac_12_103: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9501f4f8ac_12_109: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413" name="Google Shape;413;g9501f4f8ac_12_109: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9501f4f8ac_12_116:notes"/>
          <p:cNvSpPr txBox="1"/>
          <p:nvPr>
            <p:ph idx="1" type="body"/>
          </p:nvPr>
        </p:nvSpPr>
        <p:spPr>
          <a:xfrm>
            <a:off x="685800" y="4400550"/>
            <a:ext cx="5486400" cy="3600450"/>
          </a:xfrm>
          <a:prstGeom prst="rect">
            <a:avLst/>
          </a:prstGeom>
        </p:spPr>
        <p:txBody>
          <a:bodyPr anchorCtr="0" anchor="t" bIns="89850" lIns="89850" spcFirstLastPara="1" rIns="89850" wrap="square" tIns="89850">
            <a:noAutofit/>
          </a:bodyPr>
          <a:lstStyle/>
          <a:p>
            <a:pPr indent="0" lvl="0" marL="0" rtl="0" algn="l">
              <a:spcBef>
                <a:spcPts val="0"/>
              </a:spcBef>
              <a:spcAft>
                <a:spcPts val="0"/>
              </a:spcAft>
              <a:buNone/>
            </a:pPr>
            <a:r>
              <a:t/>
            </a:r>
            <a:endParaRPr/>
          </a:p>
        </p:txBody>
      </p:sp>
      <p:sp>
        <p:nvSpPr>
          <p:cNvPr id="421" name="Google Shape;421;g9501f4f8ac_12_116:notes"/>
          <p:cNvSpPr/>
          <p:nvPr>
            <p:ph idx="2" type="sldImg"/>
          </p:nvPr>
        </p:nvSpPr>
        <p:spPr>
          <a:xfrm>
            <a:off x="1377445" y="1143000"/>
            <a:ext cx="4103110" cy="3086569"/>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8f7287f8a2_0_1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g8f7287f8a2_0_1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8f7287f8a2_0_18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g8f7287f8a2_0_18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8f7287f8a2_0_12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3" name="Google Shape;443;g8f7287f8a2_0_1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8f7287f8a2_0_13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1" name="Google Shape;451;g8f7287f8a2_0_1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8f9c044416_0_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g8f9c044416_0_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8f9c044416_0_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g8f9c044416_0_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8f9c044416_0_6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g8f9c044416_0_6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8f9c044416_0_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g8f9c044416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8f9c044416_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g8f9c044416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x">
  <p:cSld name="TITLE_AND_BODY">
    <p:bg>
      <p:bgPr>
        <a:blipFill>
          <a:blip r:embed="rId2">
            <a:alphaModFix/>
          </a:blip>
          <a:stretch>
            <a:fillRect/>
          </a:stretch>
        </a:blipFill>
      </p:bgPr>
    </p:bg>
    <p:spTree>
      <p:nvGrpSpPr>
        <p:cNvPr id="7" name="Shape 7"/>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56" name="Shape 56"/>
        <p:cNvGrpSpPr/>
        <p:nvPr/>
      </p:nvGrpSpPr>
      <p:grpSpPr>
        <a:xfrm>
          <a:off x="0" y="0"/>
          <a:ext cx="0" cy="0"/>
          <a:chOff x="0" y="0"/>
          <a:chExt cx="0" cy="0"/>
        </a:xfrm>
      </p:grpSpPr>
      <p:sp>
        <p:nvSpPr>
          <p:cNvPr id="57" name="Google Shape;57;p13"/>
          <p:cNvSpPr txBox="1"/>
          <p:nvPr>
            <p:ph idx="12" type="sldNum"/>
          </p:nvPr>
        </p:nvSpPr>
        <p:spPr>
          <a:xfrm>
            <a:off x="7239000" y="6546850"/>
            <a:ext cx="1905000" cy="256540"/>
          </a:xfrm>
          <a:prstGeom prst="rect">
            <a:avLst/>
          </a:prstGeom>
          <a:noFill/>
          <a:ln>
            <a:noFill/>
          </a:ln>
        </p:spPr>
        <p:txBody>
          <a:bodyPr anchorCtr="0" anchor="t" bIns="45700" lIns="45700" spcFirstLastPara="1" rIns="45700" wrap="square" tIns="45700">
            <a:noAutofit/>
          </a:bodyPr>
          <a:lstStyle>
            <a:lvl1pPr indent="0" lvl="0" marL="0" algn="r">
              <a:lnSpc>
                <a:spcPct val="100000"/>
              </a:lnSpc>
              <a:spcBef>
                <a:spcPts val="0"/>
              </a:spcBef>
              <a:spcAft>
                <a:spcPts val="0"/>
              </a:spcAft>
              <a:buSzPts val="1000"/>
              <a:buNone/>
              <a:defRPr/>
            </a:lvl1pPr>
            <a:lvl2pPr indent="0" lvl="1" marL="0" algn="r">
              <a:lnSpc>
                <a:spcPct val="100000"/>
              </a:lnSpc>
              <a:spcBef>
                <a:spcPts val="0"/>
              </a:spcBef>
              <a:spcAft>
                <a:spcPts val="0"/>
              </a:spcAft>
              <a:buSzPts val="1000"/>
              <a:buNone/>
              <a:defRPr/>
            </a:lvl2pPr>
            <a:lvl3pPr indent="0" lvl="2" marL="0" algn="r">
              <a:lnSpc>
                <a:spcPct val="100000"/>
              </a:lnSpc>
              <a:spcBef>
                <a:spcPts val="0"/>
              </a:spcBef>
              <a:spcAft>
                <a:spcPts val="0"/>
              </a:spcAft>
              <a:buSzPts val="1000"/>
              <a:buNone/>
              <a:defRPr/>
            </a:lvl3pPr>
            <a:lvl4pPr indent="0" lvl="3" marL="0" algn="r">
              <a:lnSpc>
                <a:spcPct val="100000"/>
              </a:lnSpc>
              <a:spcBef>
                <a:spcPts val="0"/>
              </a:spcBef>
              <a:spcAft>
                <a:spcPts val="0"/>
              </a:spcAft>
              <a:buSzPts val="1000"/>
              <a:buNone/>
              <a:defRPr/>
            </a:lvl4pPr>
            <a:lvl5pPr indent="0" lvl="4" marL="0" algn="r">
              <a:lnSpc>
                <a:spcPct val="100000"/>
              </a:lnSpc>
              <a:spcBef>
                <a:spcPts val="0"/>
              </a:spcBef>
              <a:spcAft>
                <a:spcPts val="0"/>
              </a:spcAft>
              <a:buSzPts val="1000"/>
              <a:buNone/>
              <a:defRPr/>
            </a:lvl5pPr>
            <a:lvl6pPr indent="0" lvl="5" marL="0" algn="r">
              <a:lnSpc>
                <a:spcPct val="100000"/>
              </a:lnSpc>
              <a:spcBef>
                <a:spcPts val="0"/>
              </a:spcBef>
              <a:spcAft>
                <a:spcPts val="0"/>
              </a:spcAft>
              <a:buSzPts val="1000"/>
              <a:buNone/>
              <a:defRPr/>
            </a:lvl6pPr>
            <a:lvl7pPr indent="0" lvl="6" marL="0" algn="r">
              <a:lnSpc>
                <a:spcPct val="100000"/>
              </a:lnSpc>
              <a:spcBef>
                <a:spcPts val="0"/>
              </a:spcBef>
              <a:spcAft>
                <a:spcPts val="0"/>
              </a:spcAft>
              <a:buSzPts val="1000"/>
              <a:buNone/>
              <a:defRPr/>
            </a:lvl7pPr>
            <a:lvl8pPr indent="0" lvl="7" marL="0" algn="r">
              <a:lnSpc>
                <a:spcPct val="100000"/>
              </a:lnSpc>
              <a:spcBef>
                <a:spcPts val="0"/>
              </a:spcBef>
              <a:spcAft>
                <a:spcPts val="0"/>
              </a:spcAft>
              <a:buSzPts val="1000"/>
              <a:buNone/>
              <a:defRPr/>
            </a:lvl8pPr>
            <a:lvl9pPr indent="0" lvl="8" marL="0" algn="r">
              <a:lnSpc>
                <a:spcPct val="100000"/>
              </a:lnSpc>
              <a:spcBef>
                <a:spcPts val="0"/>
              </a:spcBef>
              <a:spcAft>
                <a:spcPts val="0"/>
              </a:spcAft>
              <a:buSzPts val="1000"/>
              <a:buNone/>
              <a:defRPr/>
            </a:lvl9pPr>
          </a:lstStyle>
          <a:p>
            <a:pPr indent="0" lvl="0" marL="0" rtl="0" algn="r">
              <a:spcBef>
                <a:spcPts val="0"/>
              </a:spcBef>
              <a:spcAft>
                <a:spcPts val="0"/>
              </a:spcAft>
              <a:buNone/>
            </a:pPr>
            <a:fld id="{00000000-1234-1234-1234-123412341234}" type="slidenum">
              <a:rPr lang="en-US"/>
              <a:t>‹#›</a:t>
            </a:fld>
            <a:endParaRPr/>
          </a:p>
        </p:txBody>
      </p:sp>
      <p:sp>
        <p:nvSpPr>
          <p:cNvPr id="58" name="Google Shape;58;p13"/>
          <p:cNvSpPr txBox="1"/>
          <p:nvPr>
            <p:ph type="title"/>
          </p:nvPr>
        </p:nvSpPr>
        <p:spPr>
          <a:xfrm>
            <a:off x="1802675" y="152400"/>
            <a:ext cx="5799908" cy="9906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SzPts val="1400"/>
              <a:buNone/>
              <a:defRPr b="0" i="0" sz="21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8" name="Shape 8"/>
        <p:cNvGrpSpPr/>
        <p:nvPr/>
      </p:nvGrpSpPr>
      <p:grpSpPr>
        <a:xfrm>
          <a:off x="0" y="0"/>
          <a:ext cx="0" cy="0"/>
          <a:chOff x="0" y="0"/>
          <a:chExt cx="0" cy="0"/>
        </a:xfrm>
      </p:grpSpPr>
      <p:sp>
        <p:nvSpPr>
          <p:cNvPr id="9" name="Google Shape;9;p3"/>
          <p:cNvSpPr/>
          <p:nvPr>
            <p:ph idx="12" type="sldNum"/>
          </p:nvPr>
        </p:nvSpPr>
        <p:spPr>
          <a:xfrm>
            <a:off x="8763000" y="6629400"/>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lvl1pPr indent="0" lvl="0" marL="0" marR="0" algn="ctr">
              <a:spcBef>
                <a:spcPts val="0"/>
              </a:spcBef>
              <a:buNone/>
              <a:defRPr b="0" i="1" sz="1100" u="none" cap="none" strike="noStrike">
                <a:solidFill>
                  <a:schemeClr val="dk2"/>
                </a:solidFill>
                <a:latin typeface="Helvetica Neue"/>
                <a:ea typeface="Helvetica Neue"/>
                <a:cs typeface="Helvetica Neue"/>
                <a:sym typeface="Helvetica Neue"/>
              </a:defRPr>
            </a:lvl1pPr>
            <a:lvl2pPr indent="0" lvl="1" marL="0" marR="0" algn="ctr">
              <a:spcBef>
                <a:spcPts val="0"/>
              </a:spcBef>
              <a:buNone/>
              <a:defRPr b="0" i="1" sz="1100" u="none" cap="none" strike="noStrike">
                <a:solidFill>
                  <a:schemeClr val="dk2"/>
                </a:solidFill>
                <a:latin typeface="Helvetica Neue"/>
                <a:ea typeface="Helvetica Neue"/>
                <a:cs typeface="Helvetica Neue"/>
                <a:sym typeface="Helvetica Neue"/>
              </a:defRPr>
            </a:lvl2pPr>
            <a:lvl3pPr indent="0" lvl="2" marL="0" marR="0" algn="ctr">
              <a:spcBef>
                <a:spcPts val="0"/>
              </a:spcBef>
              <a:buNone/>
              <a:defRPr b="0" i="1" sz="1100" u="none" cap="none" strike="noStrike">
                <a:solidFill>
                  <a:schemeClr val="dk2"/>
                </a:solidFill>
                <a:latin typeface="Helvetica Neue"/>
                <a:ea typeface="Helvetica Neue"/>
                <a:cs typeface="Helvetica Neue"/>
                <a:sym typeface="Helvetica Neue"/>
              </a:defRPr>
            </a:lvl3pPr>
            <a:lvl4pPr indent="0" lvl="3" marL="0" marR="0" algn="ctr">
              <a:spcBef>
                <a:spcPts val="0"/>
              </a:spcBef>
              <a:buNone/>
              <a:defRPr b="0" i="1" sz="1100" u="none" cap="none" strike="noStrike">
                <a:solidFill>
                  <a:schemeClr val="dk2"/>
                </a:solidFill>
                <a:latin typeface="Helvetica Neue"/>
                <a:ea typeface="Helvetica Neue"/>
                <a:cs typeface="Helvetica Neue"/>
                <a:sym typeface="Helvetica Neue"/>
              </a:defRPr>
            </a:lvl4pPr>
            <a:lvl5pPr indent="0" lvl="4" marL="0" marR="0" algn="ctr">
              <a:spcBef>
                <a:spcPts val="0"/>
              </a:spcBef>
              <a:buNone/>
              <a:defRPr b="0" i="1" sz="1100" u="none" cap="none" strike="noStrike">
                <a:solidFill>
                  <a:schemeClr val="dk2"/>
                </a:solidFill>
                <a:latin typeface="Helvetica Neue"/>
                <a:ea typeface="Helvetica Neue"/>
                <a:cs typeface="Helvetica Neue"/>
                <a:sym typeface="Helvetica Neue"/>
              </a:defRPr>
            </a:lvl5pPr>
            <a:lvl6pPr indent="0" lvl="5" marL="0" marR="0" algn="ctr">
              <a:spcBef>
                <a:spcPts val="0"/>
              </a:spcBef>
              <a:buNone/>
              <a:defRPr b="0" i="1" sz="1100" u="none" cap="none" strike="noStrike">
                <a:solidFill>
                  <a:schemeClr val="dk2"/>
                </a:solidFill>
                <a:latin typeface="Helvetica Neue"/>
                <a:ea typeface="Helvetica Neue"/>
                <a:cs typeface="Helvetica Neue"/>
                <a:sym typeface="Helvetica Neue"/>
              </a:defRPr>
            </a:lvl6pPr>
            <a:lvl7pPr indent="0" lvl="6" marL="0" marR="0" algn="ctr">
              <a:spcBef>
                <a:spcPts val="0"/>
              </a:spcBef>
              <a:buNone/>
              <a:defRPr b="0" i="1" sz="1100" u="none" cap="none" strike="noStrike">
                <a:solidFill>
                  <a:schemeClr val="dk2"/>
                </a:solidFill>
                <a:latin typeface="Helvetica Neue"/>
                <a:ea typeface="Helvetica Neue"/>
                <a:cs typeface="Helvetica Neue"/>
                <a:sym typeface="Helvetica Neue"/>
              </a:defRPr>
            </a:lvl7pPr>
            <a:lvl8pPr indent="0" lvl="7" marL="0" marR="0" algn="ctr">
              <a:spcBef>
                <a:spcPts val="0"/>
              </a:spcBef>
              <a:buNone/>
              <a:defRPr b="0" i="1" sz="1100" u="none" cap="none" strike="noStrike">
                <a:solidFill>
                  <a:schemeClr val="dk2"/>
                </a:solidFill>
                <a:latin typeface="Helvetica Neue"/>
                <a:ea typeface="Helvetica Neue"/>
                <a:cs typeface="Helvetica Neue"/>
                <a:sym typeface="Helvetica Neue"/>
              </a:defRPr>
            </a:lvl8pPr>
            <a:lvl9pPr indent="0" lvl="8" marL="0" marR="0" algn="ctr">
              <a:spcBef>
                <a:spcPts val="0"/>
              </a:spcBef>
              <a:buNone/>
              <a:defRPr b="0" i="1" sz="1100" u="none" cap="none" strike="noStrike">
                <a:solidFill>
                  <a:schemeClr val="dk2"/>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
        <p:nvSpPr>
          <p:cNvPr id="10" name="Google Shape;10;p3"/>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lvl1pPr indent="-355600" lvl="0" marL="457200" marR="0" rtl="0" algn="l">
              <a:spcBef>
                <a:spcPts val="500"/>
              </a:spcBef>
              <a:spcAft>
                <a:spcPts val="0"/>
              </a:spcAft>
              <a:buClr>
                <a:srgbClr val="002569"/>
              </a:buClr>
              <a:buSzPts val="2000"/>
              <a:buFont typeface="Arial"/>
              <a:buChar char="•"/>
              <a:defRPr b="1" i="0" sz="2000" u="none" cap="none" strike="noStrike">
                <a:solidFill>
                  <a:srgbClr val="002569"/>
                </a:solidFill>
                <a:latin typeface="Helvetica Neue"/>
                <a:ea typeface="Helvetica Neue"/>
                <a:cs typeface="Helvetica Neue"/>
                <a:sym typeface="Helvetica Neue"/>
              </a:defRPr>
            </a:lvl1pPr>
            <a:lvl2pPr indent="-355600" lvl="1" marL="914400" marR="0" rtl="0" algn="l">
              <a:spcBef>
                <a:spcPts val="500"/>
              </a:spcBef>
              <a:spcAft>
                <a:spcPts val="0"/>
              </a:spcAft>
              <a:buClr>
                <a:srgbClr val="002569"/>
              </a:buClr>
              <a:buSzPts val="2000"/>
              <a:buFont typeface="Courier New"/>
              <a:buChar char="o"/>
              <a:defRPr b="0" i="0" sz="2000" u="none" cap="none" strike="noStrike">
                <a:solidFill>
                  <a:srgbClr val="002569"/>
                </a:solidFill>
                <a:latin typeface="Helvetica Neue"/>
                <a:ea typeface="Helvetica Neue"/>
                <a:cs typeface="Helvetica Neue"/>
                <a:sym typeface="Helvetica Neue"/>
              </a:defRPr>
            </a:lvl2pPr>
            <a:lvl3pPr indent="-355600" lvl="2" marL="1371600" marR="0" rtl="0" algn="l">
              <a:spcBef>
                <a:spcPts val="500"/>
              </a:spcBef>
              <a:spcAft>
                <a:spcPts val="0"/>
              </a:spcAft>
              <a:buClr>
                <a:srgbClr val="002569"/>
              </a:buClr>
              <a:buSzPts val="2000"/>
              <a:buFont typeface="Noto Sans Symbols"/>
              <a:buChar char="▪"/>
              <a:defRPr b="0" i="0" sz="2000" u="none" cap="none" strike="noStrike">
                <a:solidFill>
                  <a:srgbClr val="002569"/>
                </a:solidFill>
                <a:latin typeface="Helvetica Neue"/>
                <a:ea typeface="Helvetica Neue"/>
                <a:cs typeface="Helvetica Neue"/>
                <a:sym typeface="Helvetica Neue"/>
              </a:defRPr>
            </a:lvl3pPr>
            <a:lvl4pPr indent="-355600" lvl="3" marL="1828800" marR="0" rtl="0" algn="l">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4pPr>
            <a:lvl5pPr indent="-355600" lvl="4" marL="2286000" marR="0" rtl="0" algn="l">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5pPr>
            <a:lvl6pPr indent="-228600" lvl="5" marL="27432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6pPr>
            <a:lvl7pPr indent="-228600" lvl="6" marL="32004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7pPr>
            <a:lvl8pPr indent="-228600" lvl="7" marL="36576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8pPr>
            <a:lvl9pPr indent="-228600" lvl="8" marL="41148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9pPr>
          </a:lstStyle>
          <a:p/>
        </p:txBody>
      </p:sp>
      <p:sp>
        <p:nvSpPr>
          <p:cNvPr id="11" name="Google Shape;11;p3"/>
          <p:cNvSpPr/>
          <p:nvPr/>
        </p:nvSpPr>
        <p:spPr>
          <a:xfrm>
            <a:off x="76200" y="6629400"/>
            <a:ext cx="6911700" cy="187200"/>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marR="0" rtl="0" algn="ctr">
              <a:spcBef>
                <a:spcPts val="0"/>
              </a:spcBef>
              <a:spcAft>
                <a:spcPts val="0"/>
              </a:spcAft>
              <a:buNone/>
            </a:pPr>
            <a:r>
              <a:rPr i="1" lang="en-US" sz="1100">
                <a:solidFill>
                  <a:schemeClr val="dk2"/>
                </a:solidFill>
                <a:latin typeface="Helvetica Neue"/>
                <a:ea typeface="Helvetica Neue"/>
                <a:cs typeface="Helvetica Neue"/>
                <a:sym typeface="Helvetica Neue"/>
              </a:rPr>
              <a:t>DRAFT </a:t>
            </a:r>
            <a:r>
              <a:rPr b="0" i="1" lang="en-US" sz="1100" u="none" cap="none" strike="noStrike">
                <a:solidFill>
                  <a:schemeClr val="dk2"/>
                </a:solidFill>
                <a:latin typeface="Helvetica Neue"/>
                <a:ea typeface="Helvetica Neue"/>
                <a:cs typeface="Helvetica Neue"/>
                <a:sym typeface="Helvetica Neue"/>
              </a:rPr>
              <a:t>SIT TW 2020 7-</a:t>
            </a:r>
            <a:r>
              <a:rPr i="1" lang="en-US" sz="1100">
                <a:solidFill>
                  <a:schemeClr val="dk2"/>
                </a:solidFill>
                <a:latin typeface="Helvetica Neue"/>
                <a:ea typeface="Helvetica Neue"/>
                <a:cs typeface="Helvetica Neue"/>
                <a:sym typeface="Helvetica Neue"/>
              </a:rPr>
              <a:t>11/14-18</a:t>
            </a:r>
            <a:r>
              <a:rPr b="0" i="1" lang="en-US" sz="1100" u="none" cap="none" strike="noStrike">
                <a:solidFill>
                  <a:schemeClr val="dk2"/>
                </a:solidFill>
                <a:latin typeface="Helvetica Neue"/>
                <a:ea typeface="Helvetica Neue"/>
                <a:cs typeface="Helvetica Neue"/>
                <a:sym typeface="Helvetica Neue"/>
              </a:rPr>
              <a:t> </a:t>
            </a:r>
            <a:r>
              <a:rPr i="1" lang="en-US" sz="1100">
                <a:solidFill>
                  <a:schemeClr val="dk2"/>
                </a:solidFill>
                <a:latin typeface="Helvetica Neue"/>
                <a:ea typeface="Helvetica Neue"/>
                <a:cs typeface="Helvetica Neue"/>
                <a:sym typeface="Helvetica Neue"/>
              </a:rPr>
              <a:t>Sept</a:t>
            </a:r>
            <a:r>
              <a:rPr b="0" i="1" lang="en-US" sz="1100" u="none" cap="none" strike="noStrike">
                <a:solidFill>
                  <a:schemeClr val="dk2"/>
                </a:solidFill>
                <a:latin typeface="Helvetica Neue"/>
                <a:ea typeface="Helvetica Neue"/>
                <a:cs typeface="Helvetica Neue"/>
                <a:sym typeface="Helvetica Neue"/>
              </a:rPr>
              <a:t> 2020, </a:t>
            </a:r>
            <a:r>
              <a:rPr i="1" lang="en-US" sz="1100">
                <a:solidFill>
                  <a:schemeClr val="dk2"/>
                </a:solidFill>
                <a:latin typeface="Helvetica Neue"/>
                <a:ea typeface="Helvetica Neue"/>
                <a:cs typeface="Helvetica Neue"/>
                <a:sym typeface="Helvetica Neue"/>
              </a:rPr>
              <a:t>j</a:t>
            </a:r>
            <a:r>
              <a:rPr b="0" i="1" lang="en-US" sz="1100" u="none" cap="none" strike="noStrike">
                <a:solidFill>
                  <a:schemeClr val="dk2"/>
                </a:solidFill>
                <a:latin typeface="Helvetica Neue"/>
                <a:ea typeface="Helvetica Neue"/>
                <a:cs typeface="Helvetica Neue"/>
                <a:sym typeface="Helvetica Neue"/>
              </a:rPr>
              <a:t>oin at slido.com with the event code: #</a:t>
            </a:r>
            <a:r>
              <a:rPr i="1" lang="en-US" sz="1100">
                <a:solidFill>
                  <a:schemeClr val="dk2"/>
                </a:solidFill>
                <a:latin typeface="Helvetica Neue"/>
                <a:ea typeface="Helvetica Neue"/>
                <a:cs typeface="Helvetica Neue"/>
                <a:sym typeface="Helvetica Neue"/>
              </a:rPr>
              <a:t>sit-tw-2020</a:t>
            </a:r>
            <a:endParaRPr b="0" i="1" sz="1100" u="none" cap="none" strike="noStrike">
              <a:solidFill>
                <a:schemeClr val="dk2"/>
              </a:solidFill>
              <a:latin typeface="Helvetica Neue"/>
              <a:ea typeface="Helvetica Neue"/>
              <a:cs typeface="Helvetica Neue"/>
              <a:sym typeface="Helvetica Neue"/>
            </a:endParaRPr>
          </a:p>
        </p:txBody>
      </p:sp>
      <p:sp>
        <p:nvSpPr>
          <p:cNvPr id="12" name="Google Shape;12;p3"/>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lvl1pPr indent="-228600" lvl="0" marL="457200" marR="0" rtl="0" algn="ctr">
              <a:spcBef>
                <a:spcPts val="500"/>
              </a:spcBef>
              <a:spcAft>
                <a:spcPts val="0"/>
              </a:spcAft>
              <a:buClr>
                <a:schemeClr val="lt1"/>
              </a:buClr>
              <a:buSzPts val="2800"/>
              <a:buFont typeface="Arial"/>
              <a:buNone/>
              <a:defRPr b="1" i="0" sz="2800" u="none" cap="none" strike="noStrike">
                <a:solidFill>
                  <a:schemeClr val="lt1"/>
                </a:solidFill>
                <a:latin typeface="Helvetica Neue"/>
                <a:ea typeface="Helvetica Neue"/>
                <a:cs typeface="Helvetica Neue"/>
                <a:sym typeface="Helvetica Neue"/>
              </a:defRPr>
            </a:lvl1pPr>
            <a:lvl2pPr indent="-381000" lvl="1" marL="9144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2pPr>
            <a:lvl3pPr indent="-381000" lvl="2" marL="1371600" marR="0" rtl="0" algn="l">
              <a:spcBef>
                <a:spcPts val="500"/>
              </a:spcBef>
              <a:spcAft>
                <a:spcPts val="0"/>
              </a:spcAft>
              <a:buClr>
                <a:srgbClr val="002569"/>
              </a:buClr>
              <a:buSzPts val="2400"/>
              <a:buFont typeface="Arial"/>
              <a:buChar char="o"/>
              <a:defRPr b="0" i="0" sz="2400" u="none" cap="none" strike="noStrike">
                <a:solidFill>
                  <a:srgbClr val="002569"/>
                </a:solidFill>
                <a:latin typeface="Arial"/>
                <a:ea typeface="Arial"/>
                <a:cs typeface="Arial"/>
                <a:sym typeface="Arial"/>
              </a:defRPr>
            </a:lvl3pPr>
            <a:lvl4pPr indent="-381000" lvl="3" marL="18288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4pPr>
            <a:lvl5pPr indent="-381000" lvl="4" marL="22860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5pPr>
            <a:lvl6pPr indent="-228600" lvl="5" marL="27432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6pPr>
            <a:lvl7pPr indent="-228600" lvl="6" marL="32004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7pPr>
            <a:lvl8pPr indent="-228600" lvl="7" marL="36576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8pPr>
            <a:lvl9pPr indent="-228600" lvl="8" marL="41148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 name="Shape 18"/>
        <p:cNvGrpSpPr/>
        <p:nvPr/>
      </p:nvGrpSpPr>
      <p:grpSpPr>
        <a:xfrm>
          <a:off x="0" y="0"/>
          <a:ext cx="0" cy="0"/>
          <a:chOff x="0" y="0"/>
          <a:chExt cx="0" cy="0"/>
        </a:xfrm>
      </p:grpSpPr>
      <p:sp>
        <p:nvSpPr>
          <p:cNvPr id="19" name="Google Shape;19;p5"/>
          <p:cNvSpPr txBox="1"/>
          <p:nvPr>
            <p:ph type="ctrTitle"/>
          </p:nvPr>
        </p:nvSpPr>
        <p:spPr>
          <a:xfrm>
            <a:off x="622789" y="2492915"/>
            <a:ext cx="7772400" cy="72276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600" u="none" cap="none" strike="noStrike">
                <a:solidFill>
                  <a:schemeClr val="lt1"/>
                </a:solidFill>
                <a:latin typeface="Arial"/>
                <a:ea typeface="Arial"/>
                <a:cs typeface="Arial"/>
                <a:sym typeface="Arial"/>
              </a:defRPr>
            </a:lvl1pPr>
            <a:lvl2pPr lvl="1"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2pPr>
            <a:lvl3pPr lvl="2"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3pPr>
            <a:lvl4pPr lvl="3"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4pPr>
            <a:lvl5pPr lvl="4"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5pPr>
            <a:lvl6pPr lvl="5"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6pPr>
            <a:lvl7pPr lvl="6"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7pPr>
            <a:lvl8pPr lvl="7"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8pPr>
            <a:lvl9pPr lvl="8"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9pPr>
          </a:lstStyle>
          <a:p/>
        </p:txBody>
      </p:sp>
      <p:sp>
        <p:nvSpPr>
          <p:cNvPr id="20" name="Google Shape;20;p5"/>
          <p:cNvSpPr txBox="1"/>
          <p:nvPr>
            <p:ph idx="1" type="subTitle"/>
          </p:nvPr>
        </p:nvSpPr>
        <p:spPr>
          <a:xfrm>
            <a:off x="622790" y="3847065"/>
            <a:ext cx="4471225" cy="2212604"/>
          </a:xfrm>
          <a:prstGeom prst="rect">
            <a:avLst/>
          </a:prstGeom>
          <a:noFill/>
          <a:ln>
            <a:noFill/>
          </a:ln>
        </p:spPr>
        <p:txBody>
          <a:bodyPr anchorCtr="0" anchor="t" bIns="45700" lIns="91425" spcFirstLastPara="1" rIns="91425" wrap="square" tIns="45700">
            <a:noAutofit/>
          </a:bodyPr>
          <a:lstStyle>
            <a:lvl1pPr lvl="0" marR="0" rtl="0" algn="l">
              <a:spcBef>
                <a:spcPts val="500"/>
              </a:spcBef>
              <a:spcAft>
                <a:spcPts val="0"/>
              </a:spcAft>
              <a:buClr>
                <a:schemeClr val="lt1"/>
              </a:buClr>
              <a:buSzPts val="2000"/>
              <a:buFont typeface="Arial"/>
              <a:buNone/>
              <a:defRPr b="0" i="0" sz="2000" u="none" cap="none" strike="noStrike">
                <a:solidFill>
                  <a:schemeClr val="lt1"/>
                </a:solidFill>
                <a:latin typeface="Arial"/>
                <a:ea typeface="Arial"/>
                <a:cs typeface="Arial"/>
                <a:sym typeface="Arial"/>
              </a:defRPr>
            </a:lvl1pPr>
            <a:lvl2pPr lvl="1" marR="0" rtl="0" algn="ctr">
              <a:spcBef>
                <a:spcPts val="500"/>
              </a:spcBef>
              <a:spcAft>
                <a:spcPts val="0"/>
              </a:spcAft>
              <a:buClr>
                <a:srgbClr val="002569"/>
              </a:buClr>
              <a:buSzPts val="2000"/>
              <a:buFont typeface="Arial"/>
              <a:buNone/>
              <a:defRPr b="0" i="0" sz="2000" u="none" cap="none" strike="noStrike">
                <a:solidFill>
                  <a:srgbClr val="002569"/>
                </a:solidFill>
                <a:latin typeface="Arial"/>
                <a:ea typeface="Arial"/>
                <a:cs typeface="Arial"/>
                <a:sym typeface="Arial"/>
              </a:defRPr>
            </a:lvl2pPr>
            <a:lvl3pPr lvl="2" marR="0" rtl="0" algn="ctr">
              <a:spcBef>
                <a:spcPts val="500"/>
              </a:spcBef>
              <a:spcAft>
                <a:spcPts val="0"/>
              </a:spcAft>
              <a:buClr>
                <a:srgbClr val="002569"/>
              </a:buClr>
              <a:buSzPts val="1800"/>
              <a:buFont typeface="Arial"/>
              <a:buNone/>
              <a:defRPr b="0" i="0" sz="1800" u="none" cap="none" strike="noStrike">
                <a:solidFill>
                  <a:srgbClr val="002569"/>
                </a:solidFill>
                <a:latin typeface="Arial"/>
                <a:ea typeface="Arial"/>
                <a:cs typeface="Arial"/>
                <a:sym typeface="Arial"/>
              </a:defRPr>
            </a:lvl3pPr>
            <a:lvl4pPr lvl="3"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4pPr>
            <a:lvl5pPr lvl="4"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5pPr>
            <a:lvl6pPr lvl="5"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6pPr>
            <a:lvl7pPr lvl="6"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7pPr>
            <a:lvl8pPr lvl="7"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8pPr>
            <a:lvl9pPr lvl="8" marR="0" rtl="0" algn="ctr">
              <a:spcBef>
                <a:spcPts val="500"/>
              </a:spcBef>
              <a:spcAft>
                <a:spcPts val="0"/>
              </a:spcAft>
              <a:buClr>
                <a:srgbClr val="002569"/>
              </a:buClr>
              <a:buSzPts val="1600"/>
              <a:buFont typeface="Arial"/>
              <a:buNone/>
              <a:defRPr b="0" i="0" sz="1600" u="none" cap="none" strike="noStrike">
                <a:solidFill>
                  <a:srgbClr val="002569"/>
                </a:solidFill>
                <a:latin typeface="Arial"/>
                <a:ea typeface="Arial"/>
                <a:cs typeface="Arial"/>
                <a:sym typeface="Arial"/>
              </a:defRPr>
            </a:lvl9pPr>
          </a:lstStyle>
          <a:p/>
        </p:txBody>
      </p:sp>
      <p:sp>
        <p:nvSpPr>
          <p:cNvPr id="21" name="Google Shape;21;p5"/>
          <p:cNvSpPr txBox="1"/>
          <p:nvPr>
            <p:ph idx="10" type="dt"/>
          </p:nvPr>
        </p:nvSpPr>
        <p:spPr>
          <a:xfrm>
            <a:off x="628650" y="6474336"/>
            <a:ext cx="20574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2pPr>
            <a:lvl3pPr lvl="2"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3pPr>
            <a:lvl4pPr lvl="3"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4pPr>
            <a:lvl5pPr lvl="4"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5pPr>
            <a:lvl6pPr lvl="5"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6pPr>
            <a:lvl7pPr lvl="6"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7pPr>
            <a:lvl8pPr lvl="7"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8pPr>
            <a:lvl9pPr lvl="8"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9pPr>
          </a:lstStyle>
          <a:p/>
        </p:txBody>
      </p:sp>
      <p:sp>
        <p:nvSpPr>
          <p:cNvPr id="22" name="Google Shape;22;p5"/>
          <p:cNvSpPr txBox="1"/>
          <p:nvPr>
            <p:ph idx="11" type="ftr"/>
          </p:nvPr>
        </p:nvSpPr>
        <p:spPr>
          <a:xfrm>
            <a:off x="3028950" y="6474336"/>
            <a:ext cx="30861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2pPr>
            <a:lvl3pPr lvl="2"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3pPr>
            <a:lvl4pPr lvl="3"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4pPr>
            <a:lvl5pPr lvl="4"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5pPr>
            <a:lvl6pPr lvl="5"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6pPr>
            <a:lvl7pPr lvl="6"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7pPr>
            <a:lvl8pPr lvl="7"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8pPr>
            <a:lvl9pPr lvl="8" marR="0" rtl="0" algn="l">
              <a:spcBef>
                <a:spcPts val="0"/>
              </a:spcBef>
              <a:spcAft>
                <a:spcPts val="0"/>
              </a:spcAft>
              <a:buSzPts val="1400"/>
              <a:buNone/>
              <a:defRPr b="0" i="0" sz="1800" u="none" cap="none" strike="noStrike">
                <a:solidFill>
                  <a:schemeClr val="dk1"/>
                </a:solidFill>
                <a:latin typeface="Avenir"/>
                <a:ea typeface="Avenir"/>
                <a:cs typeface="Avenir"/>
                <a:sym typeface="Avenir"/>
              </a:defRPr>
            </a:lvl9pPr>
          </a:lstStyle>
          <a:p/>
        </p:txBody>
      </p:sp>
      <p:sp>
        <p:nvSpPr>
          <p:cNvPr id="23" name="Google Shape;23;p5"/>
          <p:cNvSpPr txBox="1"/>
          <p:nvPr>
            <p:ph idx="12" type="sldNum"/>
          </p:nvPr>
        </p:nvSpPr>
        <p:spPr>
          <a:xfrm>
            <a:off x="7239000" y="6546852"/>
            <a:ext cx="1905000" cy="369332"/>
          </a:xfrm>
          <a:prstGeom prst="rect">
            <a:avLst/>
          </a:prstGeom>
          <a:noFill/>
          <a:ln>
            <a:noFill/>
          </a:ln>
        </p:spPr>
        <p:txBody>
          <a:bodyPr anchorCtr="0" anchor="t" bIns="45700" lIns="45700" spcFirstLastPara="1" rIns="4570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24" name="Google Shape;24;p5"/>
          <p:cNvPicPr preferRelativeResize="0"/>
          <p:nvPr/>
        </p:nvPicPr>
        <p:blipFill rotWithShape="1">
          <a:blip r:embed="rId2">
            <a:alphaModFix/>
          </a:blip>
          <a:srcRect b="0" l="0" r="0" t="0"/>
          <a:stretch/>
        </p:blipFill>
        <p:spPr>
          <a:xfrm>
            <a:off x="622789" y="1217405"/>
            <a:ext cx="2507906" cy="993132"/>
          </a:xfrm>
          <a:prstGeom prst="rect">
            <a:avLst/>
          </a:prstGeom>
          <a:noFill/>
          <a:ln>
            <a:noFill/>
          </a:ln>
        </p:spPr>
      </p:pic>
      <p:sp>
        <p:nvSpPr>
          <p:cNvPr id="25" name="Google Shape;25;p5"/>
          <p:cNvSpPr txBox="1"/>
          <p:nvPr/>
        </p:nvSpPr>
        <p:spPr>
          <a:xfrm>
            <a:off x="622790" y="2246635"/>
            <a:ext cx="2806211" cy="210183"/>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b="1" i="0" sz="1050" u="none" cap="none" strike="noStrike">
              <a:solidFill>
                <a:schemeClr val="lt1"/>
              </a:solidFill>
              <a:latin typeface="Helvetica Neue"/>
              <a:ea typeface="Helvetica Neue"/>
              <a:cs typeface="Helvetica Neue"/>
              <a:sym typeface="Helvetica Neue"/>
            </a:endParaRPr>
          </a:p>
        </p:txBody>
      </p:sp>
      <p:pic>
        <p:nvPicPr>
          <p:cNvPr id="26" name="Google Shape;26;p5"/>
          <p:cNvPicPr preferRelativeResize="0"/>
          <p:nvPr/>
        </p:nvPicPr>
        <p:blipFill rotWithShape="1">
          <a:blip r:embed="rId3">
            <a:alphaModFix/>
          </a:blip>
          <a:srcRect b="0" l="0" r="0" t="24395"/>
          <a:stretch/>
        </p:blipFill>
        <p:spPr>
          <a:xfrm>
            <a:off x="0" y="-68240"/>
            <a:ext cx="9144000" cy="6926239"/>
          </a:xfrm>
          <a:prstGeom prst="rect">
            <a:avLst/>
          </a:prstGeom>
          <a:noFill/>
          <a:ln>
            <a:noFill/>
          </a:ln>
        </p:spPr>
      </p:pic>
      <p:pic>
        <p:nvPicPr>
          <p:cNvPr id="27" name="Google Shape;27;p5"/>
          <p:cNvPicPr preferRelativeResize="0"/>
          <p:nvPr/>
        </p:nvPicPr>
        <p:blipFill rotWithShape="1">
          <a:blip r:embed="rId2">
            <a:alphaModFix/>
          </a:blip>
          <a:srcRect b="0" l="0" r="0" t="0"/>
          <a:stretch/>
        </p:blipFill>
        <p:spPr>
          <a:xfrm>
            <a:off x="467092" y="1217405"/>
            <a:ext cx="1880929" cy="744849"/>
          </a:xfrm>
          <a:prstGeom prst="rect">
            <a:avLst/>
          </a:prstGeom>
          <a:noFill/>
          <a:ln>
            <a:noFill/>
          </a:ln>
        </p:spPr>
      </p:pic>
      <p:sp>
        <p:nvSpPr>
          <p:cNvPr id="28" name="Google Shape;28;p5"/>
          <p:cNvSpPr txBox="1"/>
          <p:nvPr/>
        </p:nvSpPr>
        <p:spPr>
          <a:xfrm>
            <a:off x="467092" y="2246634"/>
            <a:ext cx="2104658" cy="210183"/>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
        <p:nvSpPr>
          <p:cNvPr id="29" name="Google Shape;29;p5"/>
          <p:cNvSpPr txBox="1"/>
          <p:nvPr/>
        </p:nvSpPr>
        <p:spPr>
          <a:xfrm>
            <a:off x="467092" y="2514600"/>
            <a:ext cx="4309682" cy="993131"/>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b="1" i="0" sz="4400" u="none" cap="none" strike="noStrike">
              <a:solidFill>
                <a:schemeClr val="lt1"/>
              </a:solidFill>
              <a:latin typeface="Helvetica Neue"/>
              <a:ea typeface="Helvetica Neue"/>
              <a:cs typeface="Helvetica Neue"/>
              <a:sym typeface="Helvetica Neue"/>
            </a:endParaRPr>
          </a:p>
        </p:txBody>
      </p:sp>
      <p:sp>
        <p:nvSpPr>
          <p:cNvPr id="30" name="Google Shape;30;p5"/>
          <p:cNvSpPr/>
          <p:nvPr/>
        </p:nvSpPr>
        <p:spPr>
          <a:xfrm>
            <a:off x="467092" y="3759200"/>
            <a:ext cx="3608144" cy="2541589"/>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b="0" i="0" sz="1800" u="none" cap="none" strike="noStrike">
              <a:solidFill>
                <a:srgbClr val="FFFFFF"/>
              </a:solidFill>
              <a:latin typeface="Helvetica Neue"/>
              <a:ea typeface="Helvetica Neue"/>
              <a:cs typeface="Helvetica Neue"/>
              <a:sym typeface="Helvetica Neue"/>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1" name="Shape 31"/>
        <p:cNvGrpSpPr/>
        <p:nvPr/>
      </p:nvGrpSpPr>
      <p:grpSpPr>
        <a:xfrm>
          <a:off x="0" y="0"/>
          <a:ext cx="0" cy="0"/>
          <a:chOff x="0" y="0"/>
          <a:chExt cx="0" cy="0"/>
        </a:xfrm>
      </p:grpSpPr>
      <p:sp>
        <p:nvSpPr>
          <p:cNvPr id="32" name="Google Shape;32;p6"/>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lvl1pPr indent="0" lvl="0" marL="0" marR="0" algn="ctr">
              <a:spcBef>
                <a:spcPts val="0"/>
              </a:spcBef>
              <a:buNone/>
              <a:defRPr b="0" i="1" sz="1100" u="none" cap="none" strike="noStrike">
                <a:solidFill>
                  <a:srgbClr val="1F497D"/>
                </a:solidFill>
                <a:latin typeface="Helvetica Neue"/>
                <a:ea typeface="Helvetica Neue"/>
                <a:cs typeface="Helvetica Neue"/>
                <a:sym typeface="Helvetica Neue"/>
              </a:defRPr>
            </a:lvl1pPr>
            <a:lvl2pPr indent="0" lvl="1" marL="0" marR="0" algn="ctr">
              <a:spcBef>
                <a:spcPts val="0"/>
              </a:spcBef>
              <a:buNone/>
              <a:defRPr b="0" i="1" sz="1100" u="none" cap="none" strike="noStrike">
                <a:solidFill>
                  <a:srgbClr val="1F497D"/>
                </a:solidFill>
                <a:latin typeface="Helvetica Neue"/>
                <a:ea typeface="Helvetica Neue"/>
                <a:cs typeface="Helvetica Neue"/>
                <a:sym typeface="Helvetica Neue"/>
              </a:defRPr>
            </a:lvl2pPr>
            <a:lvl3pPr indent="0" lvl="2" marL="0" marR="0" algn="ctr">
              <a:spcBef>
                <a:spcPts val="0"/>
              </a:spcBef>
              <a:buNone/>
              <a:defRPr b="0" i="1" sz="1100" u="none" cap="none" strike="noStrike">
                <a:solidFill>
                  <a:srgbClr val="1F497D"/>
                </a:solidFill>
                <a:latin typeface="Helvetica Neue"/>
                <a:ea typeface="Helvetica Neue"/>
                <a:cs typeface="Helvetica Neue"/>
                <a:sym typeface="Helvetica Neue"/>
              </a:defRPr>
            </a:lvl3pPr>
            <a:lvl4pPr indent="0" lvl="3" marL="0" marR="0" algn="ctr">
              <a:spcBef>
                <a:spcPts val="0"/>
              </a:spcBef>
              <a:buNone/>
              <a:defRPr b="0" i="1" sz="1100" u="none" cap="none" strike="noStrike">
                <a:solidFill>
                  <a:srgbClr val="1F497D"/>
                </a:solidFill>
                <a:latin typeface="Helvetica Neue"/>
                <a:ea typeface="Helvetica Neue"/>
                <a:cs typeface="Helvetica Neue"/>
                <a:sym typeface="Helvetica Neue"/>
              </a:defRPr>
            </a:lvl4pPr>
            <a:lvl5pPr indent="0" lvl="4" marL="0" marR="0" algn="ctr">
              <a:spcBef>
                <a:spcPts val="0"/>
              </a:spcBef>
              <a:buNone/>
              <a:defRPr b="0" i="1" sz="1100" u="none" cap="none" strike="noStrike">
                <a:solidFill>
                  <a:srgbClr val="1F497D"/>
                </a:solidFill>
                <a:latin typeface="Helvetica Neue"/>
                <a:ea typeface="Helvetica Neue"/>
                <a:cs typeface="Helvetica Neue"/>
                <a:sym typeface="Helvetica Neue"/>
              </a:defRPr>
            </a:lvl5pPr>
            <a:lvl6pPr indent="0" lvl="5" marL="0" marR="0" algn="ctr">
              <a:spcBef>
                <a:spcPts val="0"/>
              </a:spcBef>
              <a:buNone/>
              <a:defRPr b="0" i="1" sz="1100" u="none" cap="none" strike="noStrike">
                <a:solidFill>
                  <a:srgbClr val="1F497D"/>
                </a:solidFill>
                <a:latin typeface="Helvetica Neue"/>
                <a:ea typeface="Helvetica Neue"/>
                <a:cs typeface="Helvetica Neue"/>
                <a:sym typeface="Helvetica Neue"/>
              </a:defRPr>
            </a:lvl6pPr>
            <a:lvl7pPr indent="0" lvl="6" marL="0" marR="0" algn="ctr">
              <a:spcBef>
                <a:spcPts val="0"/>
              </a:spcBef>
              <a:buNone/>
              <a:defRPr b="0" i="1" sz="1100" u="none" cap="none" strike="noStrike">
                <a:solidFill>
                  <a:srgbClr val="1F497D"/>
                </a:solidFill>
                <a:latin typeface="Helvetica Neue"/>
                <a:ea typeface="Helvetica Neue"/>
                <a:cs typeface="Helvetica Neue"/>
                <a:sym typeface="Helvetica Neue"/>
              </a:defRPr>
            </a:lvl7pPr>
            <a:lvl8pPr indent="0" lvl="7" marL="0" marR="0" algn="ctr">
              <a:spcBef>
                <a:spcPts val="0"/>
              </a:spcBef>
              <a:buNone/>
              <a:defRPr b="0" i="1" sz="1100" u="none" cap="none" strike="noStrike">
                <a:solidFill>
                  <a:srgbClr val="1F497D"/>
                </a:solidFill>
                <a:latin typeface="Helvetica Neue"/>
                <a:ea typeface="Helvetica Neue"/>
                <a:cs typeface="Helvetica Neue"/>
                <a:sym typeface="Helvetica Neue"/>
              </a:defRPr>
            </a:lvl8pPr>
            <a:lvl9pPr indent="0" lvl="8" marL="0" marR="0" algn="ctr">
              <a:spcBef>
                <a:spcPts val="0"/>
              </a:spcBef>
              <a:buNone/>
              <a:defRPr b="0" i="1" sz="1100" u="none" cap="none" strike="noStrike">
                <a:solidFill>
                  <a:srgbClr val="1F497D"/>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
        <p:nvSpPr>
          <p:cNvPr id="33" name="Google Shape;33;p6"/>
          <p:cNvSpPr txBox="1"/>
          <p:nvPr>
            <p:ph idx="1" type="body"/>
          </p:nvPr>
        </p:nvSpPr>
        <p:spPr>
          <a:xfrm>
            <a:off x="124691" y="1402773"/>
            <a:ext cx="8884227" cy="5101935"/>
          </a:xfrm>
          <a:prstGeom prst="rect">
            <a:avLst/>
          </a:prstGeom>
          <a:noFill/>
          <a:ln>
            <a:noFill/>
          </a:ln>
        </p:spPr>
        <p:txBody>
          <a:bodyPr anchorCtr="0" anchor="t" bIns="45700" lIns="91425" spcFirstLastPara="1" rIns="91425" wrap="square" tIns="45700">
            <a:noAutofit/>
          </a:bodyPr>
          <a:lstStyle>
            <a:lvl1pPr indent="-355600" lvl="0" marL="457200" marR="0" rtl="0" algn="l">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1pPr>
            <a:lvl2pPr indent="-355600" lvl="1" marL="914400" marR="0" rtl="0" algn="l">
              <a:spcBef>
                <a:spcPts val="500"/>
              </a:spcBef>
              <a:spcAft>
                <a:spcPts val="0"/>
              </a:spcAft>
              <a:buClr>
                <a:srgbClr val="002569"/>
              </a:buClr>
              <a:buSzPts val="2000"/>
              <a:buFont typeface="Courier New"/>
              <a:buChar char="o"/>
              <a:defRPr b="0" i="0" sz="2000" u="none" cap="none" strike="noStrike">
                <a:solidFill>
                  <a:srgbClr val="002569"/>
                </a:solidFill>
                <a:latin typeface="Helvetica Neue"/>
                <a:ea typeface="Helvetica Neue"/>
                <a:cs typeface="Helvetica Neue"/>
                <a:sym typeface="Helvetica Neue"/>
              </a:defRPr>
            </a:lvl2pPr>
            <a:lvl3pPr indent="-355600" lvl="2" marL="1371600" marR="0" rtl="0" algn="l">
              <a:spcBef>
                <a:spcPts val="500"/>
              </a:spcBef>
              <a:spcAft>
                <a:spcPts val="0"/>
              </a:spcAft>
              <a:buClr>
                <a:srgbClr val="002569"/>
              </a:buClr>
              <a:buSzPts val="2000"/>
              <a:buFont typeface="Noto Sans Symbols"/>
              <a:buChar char="▪"/>
              <a:defRPr b="0" i="0" sz="2000" u="none" cap="none" strike="noStrike">
                <a:solidFill>
                  <a:srgbClr val="002569"/>
                </a:solidFill>
                <a:latin typeface="Helvetica Neue"/>
                <a:ea typeface="Helvetica Neue"/>
                <a:cs typeface="Helvetica Neue"/>
                <a:sym typeface="Helvetica Neue"/>
              </a:defRPr>
            </a:lvl3pPr>
            <a:lvl4pPr indent="-355600" lvl="3" marL="1828800" marR="0" rtl="0" algn="l">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4pPr>
            <a:lvl5pPr indent="-355600" lvl="4" marL="2286000" marR="0" rtl="0" algn="l">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5pPr>
            <a:lvl6pPr indent="-228600" lvl="5" marL="27432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6pPr>
            <a:lvl7pPr indent="-228600" lvl="6" marL="32004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7pPr>
            <a:lvl8pPr indent="-228600" lvl="7" marL="36576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8pPr>
            <a:lvl9pPr indent="-228600" lvl="8" marL="41148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9pPr>
          </a:lstStyle>
          <a:p/>
        </p:txBody>
      </p:sp>
      <p:sp>
        <p:nvSpPr>
          <p:cNvPr id="34" name="Google Shape;34;p6"/>
          <p:cNvSpPr txBox="1"/>
          <p:nvPr>
            <p:ph idx="2" type="body"/>
          </p:nvPr>
        </p:nvSpPr>
        <p:spPr>
          <a:xfrm>
            <a:off x="2057400" y="304800"/>
            <a:ext cx="4953000" cy="5334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500"/>
              </a:spcBef>
              <a:spcAft>
                <a:spcPts val="0"/>
              </a:spcAft>
              <a:buClr>
                <a:schemeClr val="lt1"/>
              </a:buClr>
              <a:buSzPts val="2400"/>
              <a:buFont typeface="Arial"/>
              <a:buNone/>
              <a:defRPr b="0" i="0" sz="2400" u="none" cap="none" strike="noStrike">
                <a:solidFill>
                  <a:schemeClr val="lt1"/>
                </a:solidFill>
                <a:latin typeface="Helvetica Neue"/>
                <a:ea typeface="Helvetica Neue"/>
                <a:cs typeface="Helvetica Neue"/>
                <a:sym typeface="Helvetica Neue"/>
              </a:defRPr>
            </a:lvl1pPr>
            <a:lvl2pPr indent="-381000" lvl="1" marL="9144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2pPr>
            <a:lvl3pPr indent="-381000" lvl="2" marL="1371600" marR="0" rtl="0" algn="l">
              <a:spcBef>
                <a:spcPts val="500"/>
              </a:spcBef>
              <a:spcAft>
                <a:spcPts val="0"/>
              </a:spcAft>
              <a:buClr>
                <a:srgbClr val="002569"/>
              </a:buClr>
              <a:buSzPts val="2400"/>
              <a:buFont typeface="Arial"/>
              <a:buChar char="o"/>
              <a:defRPr b="0" i="0" sz="2400" u="none" cap="none" strike="noStrike">
                <a:solidFill>
                  <a:srgbClr val="002569"/>
                </a:solidFill>
                <a:latin typeface="Arial"/>
                <a:ea typeface="Arial"/>
                <a:cs typeface="Arial"/>
                <a:sym typeface="Arial"/>
              </a:defRPr>
            </a:lvl3pPr>
            <a:lvl4pPr indent="-381000" lvl="3" marL="18288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4pPr>
            <a:lvl5pPr indent="-381000" lvl="4" marL="2286000" marR="0" rtl="0" algn="l">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5pPr>
            <a:lvl6pPr indent="-228600" lvl="5" marL="27432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6pPr>
            <a:lvl7pPr indent="-228600" lvl="6" marL="32004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7pPr>
            <a:lvl8pPr indent="-228600" lvl="7" marL="36576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8pPr>
            <a:lvl9pPr indent="-228600" lvl="8" marL="4114800" marR="0" rtl="0" algn="l">
              <a:spcBef>
                <a:spcPts val="500"/>
              </a:spcBef>
              <a:spcAft>
                <a:spcPts val="0"/>
              </a:spcAft>
              <a:buSzPts val="1400"/>
              <a:buNone/>
              <a:defRPr b="0" i="0" sz="2400" u="none" cap="none" strike="noStrike">
                <a:solidFill>
                  <a:srgbClr val="002569"/>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5" name="Shape 35"/>
        <p:cNvGrpSpPr/>
        <p:nvPr/>
      </p:nvGrpSpPr>
      <p:grpSpPr>
        <a:xfrm>
          <a:off x="0" y="0"/>
          <a:ext cx="0" cy="0"/>
          <a:chOff x="0" y="0"/>
          <a:chExt cx="0" cy="0"/>
        </a:xfrm>
      </p:grpSpPr>
      <p:sp>
        <p:nvSpPr>
          <p:cNvPr id="36" name="Google Shape;36;p7"/>
          <p:cNvSpPr txBox="1"/>
          <p:nvPr>
            <p:ph idx="12" type="sldNum"/>
          </p:nvPr>
        </p:nvSpPr>
        <p:spPr>
          <a:xfrm>
            <a:off x="7239000" y="6546852"/>
            <a:ext cx="1905000" cy="369332"/>
          </a:xfrm>
          <a:prstGeom prst="rect">
            <a:avLst/>
          </a:prstGeom>
          <a:noFill/>
          <a:ln>
            <a:noFill/>
          </a:ln>
        </p:spPr>
        <p:txBody>
          <a:bodyPr anchorCtr="0" anchor="t" bIns="45700" lIns="45700" spcFirstLastPara="1" rIns="45700" wrap="square" tIns="45700">
            <a:noAutofit/>
          </a:bodyPr>
          <a:lstStyle>
            <a:lvl1pPr indent="0" lvl="0" marL="0" algn="r">
              <a:spcBef>
                <a:spcPts val="0"/>
              </a:spcBef>
              <a:buNone/>
              <a:defRPr>
                <a:solidFill>
                  <a:srgbClr val="002569"/>
                </a:solidFill>
              </a:defRPr>
            </a:lvl1pPr>
            <a:lvl2pPr indent="0" lvl="1" marL="0" algn="r">
              <a:spcBef>
                <a:spcPts val="0"/>
              </a:spcBef>
              <a:buNone/>
              <a:defRPr>
                <a:solidFill>
                  <a:srgbClr val="002569"/>
                </a:solidFill>
              </a:defRPr>
            </a:lvl2pPr>
            <a:lvl3pPr indent="0" lvl="2" marL="0" algn="r">
              <a:spcBef>
                <a:spcPts val="0"/>
              </a:spcBef>
              <a:buNone/>
              <a:defRPr>
                <a:solidFill>
                  <a:srgbClr val="002569"/>
                </a:solidFill>
              </a:defRPr>
            </a:lvl3pPr>
            <a:lvl4pPr indent="0" lvl="3" marL="0" algn="r">
              <a:spcBef>
                <a:spcPts val="0"/>
              </a:spcBef>
              <a:buNone/>
              <a:defRPr>
                <a:solidFill>
                  <a:srgbClr val="002569"/>
                </a:solidFill>
              </a:defRPr>
            </a:lvl4pPr>
            <a:lvl5pPr indent="0" lvl="4" marL="0" algn="r">
              <a:spcBef>
                <a:spcPts val="0"/>
              </a:spcBef>
              <a:buNone/>
              <a:defRPr>
                <a:solidFill>
                  <a:srgbClr val="002569"/>
                </a:solidFill>
              </a:defRPr>
            </a:lvl5pPr>
            <a:lvl6pPr indent="0" lvl="5" marL="0" algn="r">
              <a:spcBef>
                <a:spcPts val="0"/>
              </a:spcBef>
              <a:buNone/>
              <a:defRPr>
                <a:solidFill>
                  <a:srgbClr val="002569"/>
                </a:solidFill>
              </a:defRPr>
            </a:lvl6pPr>
            <a:lvl7pPr indent="0" lvl="6" marL="0" algn="r">
              <a:spcBef>
                <a:spcPts val="0"/>
              </a:spcBef>
              <a:buNone/>
              <a:defRPr>
                <a:solidFill>
                  <a:srgbClr val="002569"/>
                </a:solidFill>
              </a:defRPr>
            </a:lvl7pPr>
            <a:lvl8pPr indent="0" lvl="7" marL="0" algn="r">
              <a:spcBef>
                <a:spcPts val="0"/>
              </a:spcBef>
              <a:buNone/>
              <a:defRPr>
                <a:solidFill>
                  <a:srgbClr val="002569"/>
                </a:solidFill>
              </a:defRPr>
            </a:lvl8pPr>
            <a:lvl9pPr indent="0" lvl="8" marL="0" algn="r">
              <a:spcBef>
                <a:spcPts val="0"/>
              </a:spcBef>
              <a:buNone/>
              <a:defRPr>
                <a:solidFill>
                  <a:srgbClr val="002569"/>
                </a:solidFil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7"/>
          <p:cNvSpPr txBox="1"/>
          <p:nvPr>
            <p:ph type="title"/>
          </p:nvPr>
        </p:nvSpPr>
        <p:spPr>
          <a:xfrm>
            <a:off x="1802675" y="152400"/>
            <a:ext cx="5799908" cy="9906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2800" u="none" cap="none" strike="noStrike">
                <a:solidFill>
                  <a:srgbClr val="FFFFFF"/>
                </a:solidFill>
                <a:latin typeface="Helvetica Neue"/>
                <a:ea typeface="Helvetica Neue"/>
                <a:cs typeface="Helvetica Neue"/>
                <a:sym typeface="Helvetica Neue"/>
              </a:defRPr>
            </a:lvl1pPr>
            <a:lvl2pPr lvl="1"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2pPr>
            <a:lvl3pPr lvl="2"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3pPr>
            <a:lvl4pPr lvl="3"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4pPr>
            <a:lvl5pPr lvl="4"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5pPr>
            <a:lvl6pPr lvl="5"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6pPr>
            <a:lvl7pPr lvl="6"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7pPr>
            <a:lvl8pPr lvl="7"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8pPr>
            <a:lvl9pPr lvl="8" marR="0" rtl="0" algn="r">
              <a:spcBef>
                <a:spcPts val="0"/>
              </a:spcBef>
              <a:spcAft>
                <a:spcPts val="0"/>
              </a:spcAft>
              <a:buSzPts val="1400"/>
              <a:buNone/>
              <a:defRPr b="0" i="0" sz="3200" u="none" cap="none" strike="noStrike">
                <a:solidFill>
                  <a:srgbClr val="FFFFFF"/>
                </a:solidFill>
                <a:latin typeface="Arial"/>
                <a:ea typeface="Arial"/>
                <a:cs typeface="Arial"/>
                <a:sym typeface="Aria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x">
  <p:cSld name="TITLE_AND_BODY">
    <p:bg>
      <p:bgPr>
        <a:blipFill>
          <a:blip r:embed="rId2">
            <a:alphaModFix/>
          </a:blip>
          <a:stretch>
            <a:fillRect/>
          </a:stretch>
        </a:blipFill>
      </p:bgPr>
    </p:bg>
    <p:spTree>
      <p:nvGrpSpPr>
        <p:cNvPr id="40" name="Shape 40"/>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p:cSld name="Blank">
    <p:spTree>
      <p:nvGrpSpPr>
        <p:cNvPr id="41" name="Shape 41"/>
        <p:cNvGrpSpPr/>
        <p:nvPr/>
      </p:nvGrpSpPr>
      <p:grpSpPr>
        <a:xfrm>
          <a:off x="0" y="0"/>
          <a:ext cx="0" cy="0"/>
          <a:chOff x="0" y="0"/>
          <a:chExt cx="0" cy="0"/>
        </a:xfrm>
      </p:grpSpPr>
      <p:sp>
        <p:nvSpPr>
          <p:cNvPr id="42" name="Google Shape;42;p10"/>
          <p:cNvSpPr/>
          <p:nvPr>
            <p:ph idx="12" type="sldNum"/>
          </p:nvPr>
        </p:nvSpPr>
        <p:spPr>
          <a:xfrm>
            <a:off x="8763000" y="6629400"/>
            <a:ext cx="304800" cy="187285"/>
          </a:xfrm>
          <a:prstGeom prst="roundRect">
            <a:avLst>
              <a:gd fmla="val 16667" name="adj"/>
            </a:avLst>
          </a:prstGeom>
          <a:solidFill>
            <a:schemeClr val="lt1">
              <a:alpha val="48235"/>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lvl1pPr indent="0" lvl="0"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1pPr>
            <a:lvl2pPr indent="0" lvl="1"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2pPr>
            <a:lvl3pPr indent="0" lvl="2"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3pPr>
            <a:lvl4pPr indent="0" lvl="3"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4pPr>
            <a:lvl5pPr indent="0" lvl="4"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5pPr>
            <a:lvl6pPr indent="0" lvl="5"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6pPr>
            <a:lvl7pPr indent="0" lvl="6"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7pPr>
            <a:lvl8pPr indent="0" lvl="7"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8pPr>
            <a:lvl9pPr indent="0" lvl="8" marL="0" marR="0" algn="ctr">
              <a:lnSpc>
                <a:spcPct val="100000"/>
              </a:lnSpc>
              <a:spcBef>
                <a:spcPts val="0"/>
              </a:spcBef>
              <a:spcAft>
                <a:spcPts val="0"/>
              </a:spcAft>
              <a:buClr>
                <a:srgbClr val="000000"/>
              </a:buClr>
              <a:buSzPts val="1100"/>
              <a:buFont typeface="Arial"/>
              <a:buNone/>
              <a:defRPr b="0" i="1" sz="1100" u="none" cap="none" strike="noStrike">
                <a:solidFill>
                  <a:schemeClr val="dk2"/>
                </a:solidFill>
                <a:latin typeface="Helvetica Neue"/>
                <a:ea typeface="Helvetica Neue"/>
                <a:cs typeface="Helvetica Neue"/>
                <a:sym typeface="Helvetica Neue"/>
              </a:defRPr>
            </a:lvl9pPr>
          </a:lstStyle>
          <a:p>
            <a:pPr indent="0" lvl="0" marL="0" rtl="0" algn="ctr">
              <a:spcBef>
                <a:spcPts val="0"/>
              </a:spcBef>
              <a:spcAft>
                <a:spcPts val="0"/>
              </a:spcAft>
              <a:buNone/>
            </a:pPr>
            <a:fld id="{00000000-1234-1234-1234-123412341234}" type="slidenum">
              <a:rPr lang="en-US"/>
              <a:t>‹#›</a:t>
            </a:fld>
            <a:endParaRPr/>
          </a:p>
        </p:txBody>
      </p:sp>
      <p:sp>
        <p:nvSpPr>
          <p:cNvPr id="43" name="Google Shape;43;p10"/>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lvl1pPr indent="-355600" lvl="0" marL="457200" marR="0" rtl="0" algn="l">
              <a:lnSpc>
                <a:spcPct val="100000"/>
              </a:lnSpc>
              <a:spcBef>
                <a:spcPts val="500"/>
              </a:spcBef>
              <a:spcAft>
                <a:spcPts val="0"/>
              </a:spcAft>
              <a:buClr>
                <a:srgbClr val="002569"/>
              </a:buClr>
              <a:buSzPts val="2000"/>
              <a:buFont typeface="Arial"/>
              <a:buChar char="•"/>
              <a:defRPr b="1" i="0" sz="2000" u="none" cap="none" strike="noStrike">
                <a:solidFill>
                  <a:srgbClr val="002569"/>
                </a:solidFill>
                <a:latin typeface="Helvetica Neue"/>
                <a:ea typeface="Helvetica Neue"/>
                <a:cs typeface="Helvetica Neue"/>
                <a:sym typeface="Helvetica Neue"/>
              </a:defRPr>
            </a:lvl1pPr>
            <a:lvl2pPr indent="-355600" lvl="1" marL="914400" marR="0" rtl="0" algn="l">
              <a:lnSpc>
                <a:spcPct val="100000"/>
              </a:lnSpc>
              <a:spcBef>
                <a:spcPts val="500"/>
              </a:spcBef>
              <a:spcAft>
                <a:spcPts val="0"/>
              </a:spcAft>
              <a:buClr>
                <a:srgbClr val="002569"/>
              </a:buClr>
              <a:buSzPts val="2000"/>
              <a:buFont typeface="Courier New"/>
              <a:buChar char="o"/>
              <a:defRPr b="0" i="0" sz="2000" u="none" cap="none" strike="noStrike">
                <a:solidFill>
                  <a:srgbClr val="002569"/>
                </a:solidFill>
                <a:latin typeface="Helvetica Neue"/>
                <a:ea typeface="Helvetica Neue"/>
                <a:cs typeface="Helvetica Neue"/>
                <a:sym typeface="Helvetica Neue"/>
              </a:defRPr>
            </a:lvl2pPr>
            <a:lvl3pPr indent="-355600" lvl="2" marL="1371600" marR="0" rtl="0" algn="l">
              <a:lnSpc>
                <a:spcPct val="100000"/>
              </a:lnSpc>
              <a:spcBef>
                <a:spcPts val="500"/>
              </a:spcBef>
              <a:spcAft>
                <a:spcPts val="0"/>
              </a:spcAft>
              <a:buClr>
                <a:srgbClr val="002569"/>
              </a:buClr>
              <a:buSzPts val="2000"/>
              <a:buFont typeface="Noto Sans Symbols"/>
              <a:buChar char="▪"/>
              <a:defRPr b="0" i="0" sz="2000" u="none" cap="none" strike="noStrike">
                <a:solidFill>
                  <a:srgbClr val="002569"/>
                </a:solidFill>
                <a:latin typeface="Helvetica Neue"/>
                <a:ea typeface="Helvetica Neue"/>
                <a:cs typeface="Helvetica Neue"/>
                <a:sym typeface="Helvetica Neue"/>
              </a:defRPr>
            </a:lvl3pPr>
            <a:lvl4pPr indent="-355600" lvl="3" marL="1828800" marR="0" rtl="0" algn="l">
              <a:lnSpc>
                <a:spcPct val="100000"/>
              </a:lnSpc>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4pPr>
            <a:lvl5pPr indent="-355600" lvl="4" marL="2286000" marR="0" rtl="0" algn="l">
              <a:lnSpc>
                <a:spcPct val="100000"/>
              </a:lnSpc>
              <a:spcBef>
                <a:spcPts val="500"/>
              </a:spcBef>
              <a:spcAft>
                <a:spcPts val="0"/>
              </a:spcAft>
              <a:buClr>
                <a:srgbClr val="002569"/>
              </a:buClr>
              <a:buSzPts val="2000"/>
              <a:buFont typeface="Arial"/>
              <a:buChar char="•"/>
              <a:defRPr b="0" i="0" sz="2000" u="none" cap="none" strike="noStrike">
                <a:solidFill>
                  <a:srgbClr val="002569"/>
                </a:solidFill>
                <a:latin typeface="Helvetica Neue"/>
                <a:ea typeface="Helvetica Neue"/>
                <a:cs typeface="Helvetica Neue"/>
                <a:sym typeface="Helvetica Neue"/>
              </a:defRPr>
            </a:lvl5pPr>
            <a:lvl6pPr indent="-228600" lvl="5" marL="27432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6pPr>
            <a:lvl7pPr indent="-228600" lvl="6" marL="32004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7pPr>
            <a:lvl8pPr indent="-228600" lvl="7" marL="36576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8pPr>
            <a:lvl9pPr indent="-228600" lvl="8" marL="41148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9pPr>
          </a:lstStyle>
          <a:p/>
        </p:txBody>
      </p:sp>
      <p:sp>
        <p:nvSpPr>
          <p:cNvPr id="44" name="Google Shape;44;p10"/>
          <p:cNvSpPr/>
          <p:nvPr/>
        </p:nvSpPr>
        <p:spPr>
          <a:xfrm>
            <a:off x="76200" y="6629400"/>
            <a:ext cx="6781800" cy="187200"/>
          </a:xfrm>
          <a:prstGeom prst="roundRect">
            <a:avLst>
              <a:gd fmla="val 16667" name="adj"/>
            </a:avLst>
          </a:prstGeom>
          <a:solidFill>
            <a:schemeClr val="lt1">
              <a:alpha val="48235"/>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100"/>
              <a:buFont typeface="Arial"/>
              <a:buNone/>
            </a:pPr>
            <a:r>
              <a:rPr b="0" i="1" lang="en-US" sz="1100" u="none" cap="none" strike="noStrike">
                <a:solidFill>
                  <a:schemeClr val="dk2"/>
                </a:solidFill>
                <a:latin typeface="Helvetica Neue"/>
                <a:ea typeface="Helvetica Neue"/>
                <a:cs typeface="Helvetica Neue"/>
                <a:sym typeface="Helvetica Neue"/>
              </a:rPr>
              <a:t>SIT TW 2020 7-11/14-18 Sept 2020	, join at slido.com with the event code: #sit-tw-2020</a:t>
            </a:r>
            <a:endParaRPr b="0" i="1" sz="1100" u="none" cap="none" strike="noStrike">
              <a:solidFill>
                <a:schemeClr val="dk2"/>
              </a:solidFill>
              <a:latin typeface="Helvetica Neue"/>
              <a:ea typeface="Helvetica Neue"/>
              <a:cs typeface="Helvetica Neue"/>
              <a:sym typeface="Helvetica Neue"/>
            </a:endParaRPr>
          </a:p>
        </p:txBody>
      </p:sp>
      <p:sp>
        <p:nvSpPr>
          <p:cNvPr id="45" name="Google Shape;45;p10"/>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500"/>
              </a:spcBef>
              <a:spcAft>
                <a:spcPts val="0"/>
              </a:spcAft>
              <a:buClr>
                <a:schemeClr val="lt1"/>
              </a:buClr>
              <a:buSzPts val="2800"/>
              <a:buFont typeface="Arial"/>
              <a:buNone/>
              <a:defRPr b="1" i="0" sz="2800" u="none" cap="none" strike="noStrike">
                <a:solidFill>
                  <a:schemeClr val="lt1"/>
                </a:solidFill>
                <a:latin typeface="Helvetica Neue"/>
                <a:ea typeface="Helvetica Neue"/>
                <a:cs typeface="Helvetica Neue"/>
                <a:sym typeface="Helvetica Neue"/>
              </a:defRPr>
            </a:lvl1pPr>
            <a:lvl2pPr indent="-381000" lvl="1" marL="914400" marR="0" rtl="0" algn="l">
              <a:lnSpc>
                <a:spcPct val="100000"/>
              </a:lnSpc>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2pPr>
            <a:lvl3pPr indent="-381000" lvl="2" marL="1371600" marR="0" rtl="0" algn="l">
              <a:lnSpc>
                <a:spcPct val="100000"/>
              </a:lnSpc>
              <a:spcBef>
                <a:spcPts val="500"/>
              </a:spcBef>
              <a:spcAft>
                <a:spcPts val="0"/>
              </a:spcAft>
              <a:buClr>
                <a:srgbClr val="002569"/>
              </a:buClr>
              <a:buSzPts val="2400"/>
              <a:buFont typeface="Arial"/>
              <a:buChar char="o"/>
              <a:defRPr b="0" i="0" sz="2400" u="none" cap="none" strike="noStrike">
                <a:solidFill>
                  <a:srgbClr val="002569"/>
                </a:solidFill>
                <a:latin typeface="Arial"/>
                <a:ea typeface="Arial"/>
                <a:cs typeface="Arial"/>
                <a:sym typeface="Arial"/>
              </a:defRPr>
            </a:lvl3pPr>
            <a:lvl4pPr indent="-381000" lvl="3" marL="1828800" marR="0" rtl="0" algn="l">
              <a:lnSpc>
                <a:spcPct val="100000"/>
              </a:lnSpc>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4pPr>
            <a:lvl5pPr indent="-381000" lvl="4" marL="2286000" marR="0" rtl="0" algn="l">
              <a:lnSpc>
                <a:spcPct val="100000"/>
              </a:lnSpc>
              <a:spcBef>
                <a:spcPts val="500"/>
              </a:spcBef>
              <a:spcAft>
                <a:spcPts val="0"/>
              </a:spcAft>
              <a:buClr>
                <a:srgbClr val="002569"/>
              </a:buClr>
              <a:buSzPts val="2400"/>
              <a:buFont typeface="Arial"/>
              <a:buChar char="•"/>
              <a:defRPr b="0" i="0" sz="2400" u="none" cap="none" strike="noStrike">
                <a:solidFill>
                  <a:srgbClr val="002569"/>
                </a:solidFill>
                <a:latin typeface="Arial"/>
                <a:ea typeface="Arial"/>
                <a:cs typeface="Arial"/>
                <a:sym typeface="Arial"/>
              </a:defRPr>
            </a:lvl5pPr>
            <a:lvl6pPr indent="-228600" lvl="5" marL="27432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6pPr>
            <a:lvl7pPr indent="-228600" lvl="6" marL="32004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7pPr>
            <a:lvl8pPr indent="-228600" lvl="7" marL="36576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8pPr>
            <a:lvl9pPr indent="-228600" lvl="8" marL="4114800" marR="0" rtl="0" algn="l">
              <a:lnSpc>
                <a:spcPct val="100000"/>
              </a:lnSpc>
              <a:spcBef>
                <a:spcPts val="500"/>
              </a:spcBef>
              <a:spcAft>
                <a:spcPts val="0"/>
              </a:spcAft>
              <a:buClr>
                <a:srgbClr val="000000"/>
              </a:buClr>
              <a:buSzPts val="1400"/>
              <a:buFont typeface="Arial"/>
              <a:buNone/>
              <a:defRPr b="0" i="0" sz="2400" u="none" cap="none" strike="noStrike">
                <a:solidFill>
                  <a:srgbClr val="002569"/>
                </a:solidFill>
                <a:latin typeface="Arial"/>
                <a:ea typeface="Arial"/>
                <a:cs typeface="Arial"/>
                <a:sym typeface="Aria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46" name="Shape 46"/>
        <p:cNvGrpSpPr/>
        <p:nvPr/>
      </p:nvGrpSpPr>
      <p:grpSpPr>
        <a:xfrm>
          <a:off x="0" y="0"/>
          <a:ext cx="0" cy="0"/>
          <a:chOff x="0" y="0"/>
          <a:chExt cx="0" cy="0"/>
        </a:xfrm>
      </p:grpSpPr>
      <p:sp>
        <p:nvSpPr>
          <p:cNvPr id="47" name="Google Shape;47;p11"/>
          <p:cNvSpPr/>
          <p:nvPr>
            <p:ph idx="12" type="sldNum"/>
          </p:nvPr>
        </p:nvSpPr>
        <p:spPr>
          <a:xfrm>
            <a:off x="8763000" y="6629403"/>
            <a:ext cx="304800" cy="140464"/>
          </a:xfrm>
          <a:prstGeom prst="roundRect">
            <a:avLst>
              <a:gd fmla="val 16667" name="adj"/>
            </a:avLst>
          </a:prstGeom>
          <a:solidFill>
            <a:schemeClr val="lt1">
              <a:alpha val="48627"/>
            </a:schemeClr>
          </a:solidFill>
          <a:ln cap="flat" cmpd="sng" w="25400">
            <a:solidFill>
              <a:schemeClr val="lt2">
                <a:alpha val="60000"/>
              </a:schemeClr>
            </a:solidFill>
            <a:prstDash val="solid"/>
            <a:round/>
            <a:headEnd len="sm" w="sm" type="none"/>
            <a:tailEnd len="sm" w="sm" type="none"/>
          </a:ln>
        </p:spPr>
        <p:txBody>
          <a:bodyPr anchorCtr="0" anchor="t" bIns="0" lIns="0" spcFirstLastPara="1" rIns="0" wrap="square" tIns="0">
            <a:noAutofit/>
          </a:bodyPr>
          <a:lstStyle>
            <a:lvl1pPr indent="0" lvl="0"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1pPr>
            <a:lvl2pPr indent="0" lvl="1"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2pPr>
            <a:lvl3pPr indent="0" lvl="2"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3pPr>
            <a:lvl4pPr indent="0" lvl="3"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4pPr>
            <a:lvl5pPr indent="0" lvl="4"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5pPr>
            <a:lvl6pPr indent="0" lvl="5"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6pPr>
            <a:lvl7pPr indent="0" lvl="6"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7pPr>
            <a:lvl8pPr indent="0" lvl="7"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8pPr>
            <a:lvl9pPr indent="0" lvl="8" marL="0" marR="0" algn="ctr">
              <a:lnSpc>
                <a:spcPct val="100000"/>
              </a:lnSpc>
              <a:spcBef>
                <a:spcPts val="0"/>
              </a:spcBef>
              <a:spcAft>
                <a:spcPts val="0"/>
              </a:spcAft>
              <a:buClr>
                <a:srgbClr val="000000"/>
              </a:buClr>
              <a:buSzPts val="825"/>
              <a:buFont typeface="Arial"/>
              <a:buNone/>
              <a:defRPr b="0" i="1" sz="825" u="none" cap="none" strike="noStrike">
                <a:solidFill>
                  <a:srgbClr val="1F497D"/>
                </a:solidFill>
                <a:latin typeface="Arial"/>
                <a:ea typeface="Arial"/>
                <a:cs typeface="Arial"/>
                <a:sym typeface="Arial"/>
              </a:defRPr>
            </a:lvl9pPr>
          </a:lstStyle>
          <a:p>
            <a:pPr indent="0" lvl="0" marL="0" rtl="0" algn="ctr">
              <a:spcBef>
                <a:spcPts val="0"/>
              </a:spcBef>
              <a:spcAft>
                <a:spcPts val="0"/>
              </a:spcAft>
              <a:buNone/>
            </a:pPr>
            <a:fld id="{00000000-1234-1234-1234-123412341234}" type="slidenum">
              <a:rPr lang="en-US"/>
              <a:t>‹#›</a:t>
            </a:fld>
            <a:endParaRPr/>
          </a:p>
        </p:txBody>
      </p:sp>
      <p:sp>
        <p:nvSpPr>
          <p:cNvPr id="48" name="Google Shape;48;p11"/>
          <p:cNvSpPr txBox="1"/>
          <p:nvPr>
            <p:ph idx="1" type="body"/>
          </p:nvPr>
        </p:nvSpPr>
        <p:spPr>
          <a:xfrm>
            <a:off x="124691" y="1402773"/>
            <a:ext cx="8884227" cy="510193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0" i="0" sz="1500" u="none" cap="none" strike="noStrike">
                <a:solidFill>
                  <a:srgbClr val="000000"/>
                </a:solidFill>
                <a:latin typeface="Arial"/>
                <a:ea typeface="Arial"/>
                <a:cs typeface="Arial"/>
                <a:sym typeface="Arial"/>
              </a:defRPr>
            </a:lvl1pPr>
            <a:lvl2pPr indent="-323850" lvl="1" marL="914400" marR="0" rtl="0" algn="l">
              <a:lnSpc>
                <a:spcPct val="100000"/>
              </a:lnSpc>
              <a:spcBef>
                <a:spcPts val="0"/>
              </a:spcBef>
              <a:spcAft>
                <a:spcPts val="0"/>
              </a:spcAft>
              <a:buClr>
                <a:srgbClr val="000000"/>
              </a:buClr>
              <a:buSzPts val="1500"/>
              <a:buFont typeface="Courier New"/>
              <a:buChar char="o"/>
              <a:defRPr b="0" i="0" sz="1500" u="none" cap="none" strike="noStrike">
                <a:solidFill>
                  <a:srgbClr val="000000"/>
                </a:solidFill>
                <a:latin typeface="Arial"/>
                <a:ea typeface="Arial"/>
                <a:cs typeface="Arial"/>
                <a:sym typeface="Arial"/>
              </a:defRPr>
            </a:lvl2pPr>
            <a:lvl3pPr indent="-323850" lvl="2" marL="1371600" marR="0" rtl="0" algn="l">
              <a:lnSpc>
                <a:spcPct val="100000"/>
              </a:lnSpc>
              <a:spcBef>
                <a:spcPts val="0"/>
              </a:spcBef>
              <a:spcAft>
                <a:spcPts val="0"/>
              </a:spcAft>
              <a:buClr>
                <a:srgbClr val="000000"/>
              </a:buClr>
              <a:buSzPts val="1500"/>
              <a:buFont typeface="Noto Sans Symbols"/>
              <a:buChar char="▪"/>
              <a:defRPr b="0" i="0" sz="15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5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5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49" name="Google Shape;49;p11"/>
          <p:cNvSpPr txBox="1"/>
          <p:nvPr>
            <p:ph idx="2" type="body"/>
          </p:nvPr>
        </p:nvSpPr>
        <p:spPr>
          <a:xfrm>
            <a:off x="2057400" y="304800"/>
            <a:ext cx="4953000" cy="5334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chemeClr val="lt1"/>
                </a:solidFill>
                <a:latin typeface="Arial"/>
                <a:ea typeface="Arial"/>
                <a:cs typeface="Arial"/>
                <a:sym typeface="Arial"/>
              </a:defRPr>
            </a:lvl1pPr>
            <a:lvl2pPr indent="-228600" lvl="1" marL="914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2"/>
          <p:cNvSpPr txBox="1"/>
          <p:nvPr>
            <p:ph type="title"/>
          </p:nvPr>
        </p:nvSpPr>
        <p:spPr>
          <a:xfrm>
            <a:off x="628650" y="365126"/>
            <a:ext cx="78867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18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2" name="Google Shape;52;p12"/>
          <p:cNvSpPr txBox="1"/>
          <p:nvPr>
            <p:ph idx="1" type="body"/>
          </p:nvPr>
        </p:nvSpPr>
        <p:spPr>
          <a:xfrm>
            <a:off x="628650" y="1825625"/>
            <a:ext cx="7886700" cy="4351338"/>
          </a:xfrm>
          <a:prstGeom prst="rect">
            <a:avLst/>
          </a:prstGeom>
          <a:noFill/>
          <a:ln>
            <a:noFill/>
          </a:ln>
        </p:spPr>
        <p:txBody>
          <a:bodyPr anchorCtr="0" anchor="t" bIns="45700" lIns="91425" spcFirstLastPara="1" rIns="91425" wrap="square" tIns="45700">
            <a:noAutofit/>
          </a:bodyPr>
          <a:lstStyle>
            <a:lvl1pPr indent="-342900" lvl="0" marL="457200" marR="0" rtl="0" algn="l">
              <a:lnSpc>
                <a:spcPct val="90000"/>
              </a:lnSpc>
              <a:spcBef>
                <a:spcPts val="75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1pPr>
            <a:lvl2pPr indent="-342900" lvl="1" marL="9144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375"/>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53" name="Google Shape;53;p12"/>
          <p:cNvSpPr txBox="1"/>
          <p:nvPr>
            <p:ph idx="10" type="dt"/>
          </p:nvPr>
        </p:nvSpPr>
        <p:spPr>
          <a:xfrm>
            <a:off x="628650" y="6356351"/>
            <a:ext cx="205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12"/>
          <p:cNvSpPr txBox="1"/>
          <p:nvPr>
            <p:ph idx="11" type="ftr"/>
          </p:nvPr>
        </p:nvSpPr>
        <p:spPr>
          <a:xfrm>
            <a:off x="3028950" y="6356351"/>
            <a:ext cx="30861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5" name="Google Shape;55;p12"/>
          <p:cNvSpPr txBox="1"/>
          <p:nvPr>
            <p:ph idx="12" type="sldNum"/>
          </p:nvPr>
        </p:nvSpPr>
        <p:spPr>
          <a:xfrm>
            <a:off x="6457950" y="6356351"/>
            <a:ext cx="2057400" cy="365125"/>
          </a:xfrm>
          <a:prstGeom prst="rect">
            <a:avLst/>
          </a:prstGeom>
          <a:noFill/>
          <a:ln>
            <a:noFill/>
          </a:ln>
        </p:spPr>
        <p:txBody>
          <a:bodyPr anchorCtr="0" anchor="ctr" bIns="45700" lIns="91425" spcFirstLastPara="1" rIns="91425" wrap="square" tIns="45700">
            <a:noAutofit/>
          </a:bodyPr>
          <a:lstStyle>
            <a:lvl1pPr indent="0" lvl="0"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1pPr>
            <a:lvl2pPr indent="0" lvl="1"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2pPr>
            <a:lvl3pPr indent="0" lvl="2"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3pPr>
            <a:lvl4pPr indent="0" lvl="3"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4pPr>
            <a:lvl5pPr indent="0" lvl="4"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5pPr>
            <a:lvl6pPr indent="0" lvl="5"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6pPr>
            <a:lvl7pPr indent="0" lvl="6"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7pPr>
            <a:lvl8pPr indent="0" lvl="7"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8pPr>
            <a:lvl9pPr indent="0" lvl="8" marL="0" algn="r">
              <a:lnSpc>
                <a:spcPct val="100000"/>
              </a:lnSpc>
              <a:spcBef>
                <a:spcPts val="0"/>
              </a:spcBef>
              <a:spcAft>
                <a:spcPts val="0"/>
              </a:spcAft>
              <a:buSzPts val="1000"/>
              <a:buNone/>
              <a:defRPr b="0" i="0" sz="1000" u="none" cap="none" strike="noStrike">
                <a:solidFill>
                  <a:srgbClr val="00256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image" Target="../media/image4.png"/><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7239000" y="6546850"/>
            <a:ext cx="1905000" cy="256540"/>
          </a:xfrm>
          <a:prstGeom prst="rect">
            <a:avLst/>
          </a:prstGeom>
          <a:noFill/>
          <a:ln>
            <a:noFill/>
          </a:ln>
        </p:spPr>
        <p:txBody>
          <a:bodyPr anchorCtr="0" anchor="t" bIns="45700" lIns="45700" spcFirstLastPara="1" rIns="45700" wrap="square" tIns="45700">
            <a:noAutofit/>
          </a:bodyPr>
          <a:lstStyle>
            <a:lvl1pPr indent="0" lvl="0" marL="0" marR="0" rtl="0" algn="r">
              <a:spcBef>
                <a:spcPts val="0"/>
              </a:spcBef>
              <a:buNone/>
              <a:defRPr b="0" i="0" sz="1000" u="none" cap="none" strike="noStrike">
                <a:solidFill>
                  <a:srgbClr val="002569"/>
                </a:solidFill>
                <a:latin typeface="Calibri"/>
                <a:ea typeface="Calibri"/>
                <a:cs typeface="Calibri"/>
                <a:sym typeface="Calibri"/>
              </a:defRPr>
            </a:lvl1pPr>
            <a:lvl2pPr indent="0" lvl="1" marL="0" marR="0" rtl="0" algn="r">
              <a:spcBef>
                <a:spcPts val="0"/>
              </a:spcBef>
              <a:buNone/>
              <a:defRPr b="0" i="0" sz="1000" u="none" cap="none" strike="noStrike">
                <a:solidFill>
                  <a:srgbClr val="002569"/>
                </a:solidFill>
                <a:latin typeface="Calibri"/>
                <a:ea typeface="Calibri"/>
                <a:cs typeface="Calibri"/>
                <a:sym typeface="Calibri"/>
              </a:defRPr>
            </a:lvl2pPr>
            <a:lvl3pPr indent="0" lvl="2" marL="0" marR="0" rtl="0" algn="r">
              <a:spcBef>
                <a:spcPts val="0"/>
              </a:spcBef>
              <a:buNone/>
              <a:defRPr b="0" i="0" sz="1000" u="none" cap="none" strike="noStrike">
                <a:solidFill>
                  <a:srgbClr val="002569"/>
                </a:solidFill>
                <a:latin typeface="Calibri"/>
                <a:ea typeface="Calibri"/>
                <a:cs typeface="Calibri"/>
                <a:sym typeface="Calibri"/>
              </a:defRPr>
            </a:lvl3pPr>
            <a:lvl4pPr indent="0" lvl="3" marL="0" marR="0" rtl="0" algn="r">
              <a:spcBef>
                <a:spcPts val="0"/>
              </a:spcBef>
              <a:buNone/>
              <a:defRPr b="0" i="0" sz="1000" u="none" cap="none" strike="noStrike">
                <a:solidFill>
                  <a:srgbClr val="002569"/>
                </a:solidFill>
                <a:latin typeface="Calibri"/>
                <a:ea typeface="Calibri"/>
                <a:cs typeface="Calibri"/>
                <a:sym typeface="Calibri"/>
              </a:defRPr>
            </a:lvl4pPr>
            <a:lvl5pPr indent="0" lvl="4" marL="0" marR="0" rtl="0" algn="r">
              <a:spcBef>
                <a:spcPts val="0"/>
              </a:spcBef>
              <a:buNone/>
              <a:defRPr b="0" i="0" sz="1000" u="none" cap="none" strike="noStrike">
                <a:solidFill>
                  <a:srgbClr val="002569"/>
                </a:solidFill>
                <a:latin typeface="Calibri"/>
                <a:ea typeface="Calibri"/>
                <a:cs typeface="Calibri"/>
                <a:sym typeface="Calibri"/>
              </a:defRPr>
            </a:lvl5pPr>
            <a:lvl6pPr indent="0" lvl="5" marL="0" marR="0" rtl="0" algn="r">
              <a:spcBef>
                <a:spcPts val="0"/>
              </a:spcBef>
              <a:buNone/>
              <a:defRPr b="0" i="0" sz="1000" u="none" cap="none" strike="noStrike">
                <a:solidFill>
                  <a:srgbClr val="002569"/>
                </a:solidFill>
                <a:latin typeface="Calibri"/>
                <a:ea typeface="Calibri"/>
                <a:cs typeface="Calibri"/>
                <a:sym typeface="Calibri"/>
              </a:defRPr>
            </a:lvl6pPr>
            <a:lvl7pPr indent="0" lvl="6" marL="0" marR="0" rtl="0" algn="r">
              <a:spcBef>
                <a:spcPts val="0"/>
              </a:spcBef>
              <a:buNone/>
              <a:defRPr b="0" i="0" sz="1000" u="none" cap="none" strike="noStrike">
                <a:solidFill>
                  <a:srgbClr val="002569"/>
                </a:solidFill>
                <a:latin typeface="Calibri"/>
                <a:ea typeface="Calibri"/>
                <a:cs typeface="Calibri"/>
                <a:sym typeface="Calibri"/>
              </a:defRPr>
            </a:lvl7pPr>
            <a:lvl8pPr indent="0" lvl="7" marL="0" marR="0" rtl="0" algn="r">
              <a:spcBef>
                <a:spcPts val="0"/>
              </a:spcBef>
              <a:buNone/>
              <a:defRPr b="0" i="0" sz="1000" u="none" cap="none" strike="noStrike">
                <a:solidFill>
                  <a:srgbClr val="002569"/>
                </a:solidFill>
                <a:latin typeface="Calibri"/>
                <a:ea typeface="Calibri"/>
                <a:cs typeface="Calibri"/>
                <a:sym typeface="Calibri"/>
              </a:defRPr>
            </a:lvl8pPr>
            <a:lvl9pPr indent="0" lvl="8" marL="0" marR="0" rtl="0" algn="r">
              <a:spcBef>
                <a:spcPts val="0"/>
              </a:spcBef>
              <a:buNone/>
              <a:defRPr b="0" i="0" sz="1000" u="none" cap="none" strike="noStrike">
                <a:solidFill>
                  <a:srgbClr val="00256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13" name="Shape 13"/>
        <p:cNvGrpSpPr/>
        <p:nvPr/>
      </p:nvGrpSpPr>
      <p:grpSpPr>
        <a:xfrm>
          <a:off x="0" y="0"/>
          <a:ext cx="0" cy="0"/>
          <a:chOff x="0" y="0"/>
          <a:chExt cx="0" cy="0"/>
        </a:xfrm>
      </p:grpSpPr>
      <p:sp>
        <p:nvSpPr>
          <p:cNvPr id="14" name="Google Shape;14;p4"/>
          <p:cNvSpPr txBox="1"/>
          <p:nvPr>
            <p:ph idx="12" type="sldNum"/>
          </p:nvPr>
        </p:nvSpPr>
        <p:spPr>
          <a:xfrm>
            <a:off x="7239000" y="6546852"/>
            <a:ext cx="1905000" cy="369332"/>
          </a:xfrm>
          <a:prstGeom prst="rect">
            <a:avLst/>
          </a:prstGeom>
          <a:noFill/>
          <a:ln>
            <a:noFill/>
          </a:ln>
        </p:spPr>
        <p:txBody>
          <a:bodyPr anchorCtr="0" anchor="t" bIns="45700" lIns="45700" spcFirstLastPara="1" rIns="45700" wrap="square" tIns="45700">
            <a:noAutofit/>
          </a:bodyPr>
          <a:lstStyle>
            <a:lvl1pPr indent="0" lvl="0" marL="0" marR="0" rtl="0" algn="r">
              <a:spcBef>
                <a:spcPts val="0"/>
              </a:spcBef>
              <a:buNone/>
              <a:defRPr b="0" i="0" sz="1800" u="none" cap="none" strike="noStrike">
                <a:solidFill>
                  <a:srgbClr val="002569"/>
                </a:solidFill>
                <a:latin typeface="Calibri"/>
                <a:ea typeface="Calibri"/>
                <a:cs typeface="Calibri"/>
                <a:sym typeface="Calibri"/>
              </a:defRPr>
            </a:lvl1pPr>
            <a:lvl2pPr indent="0" lvl="1" marL="0" marR="0" rtl="0" algn="r">
              <a:spcBef>
                <a:spcPts val="0"/>
              </a:spcBef>
              <a:buNone/>
              <a:defRPr b="0" i="0" sz="1800" u="none" cap="none" strike="noStrike">
                <a:solidFill>
                  <a:srgbClr val="002569"/>
                </a:solidFill>
                <a:latin typeface="Calibri"/>
                <a:ea typeface="Calibri"/>
                <a:cs typeface="Calibri"/>
                <a:sym typeface="Calibri"/>
              </a:defRPr>
            </a:lvl2pPr>
            <a:lvl3pPr indent="0" lvl="2" marL="0" marR="0" rtl="0" algn="r">
              <a:spcBef>
                <a:spcPts val="0"/>
              </a:spcBef>
              <a:buNone/>
              <a:defRPr b="0" i="0" sz="1800" u="none" cap="none" strike="noStrike">
                <a:solidFill>
                  <a:srgbClr val="002569"/>
                </a:solidFill>
                <a:latin typeface="Calibri"/>
                <a:ea typeface="Calibri"/>
                <a:cs typeface="Calibri"/>
                <a:sym typeface="Calibri"/>
              </a:defRPr>
            </a:lvl3pPr>
            <a:lvl4pPr indent="0" lvl="3" marL="0" marR="0" rtl="0" algn="r">
              <a:spcBef>
                <a:spcPts val="0"/>
              </a:spcBef>
              <a:buNone/>
              <a:defRPr b="0" i="0" sz="1800" u="none" cap="none" strike="noStrike">
                <a:solidFill>
                  <a:srgbClr val="002569"/>
                </a:solidFill>
                <a:latin typeface="Calibri"/>
                <a:ea typeface="Calibri"/>
                <a:cs typeface="Calibri"/>
                <a:sym typeface="Calibri"/>
              </a:defRPr>
            </a:lvl4pPr>
            <a:lvl5pPr indent="0" lvl="4" marL="0" marR="0" rtl="0" algn="r">
              <a:spcBef>
                <a:spcPts val="0"/>
              </a:spcBef>
              <a:buNone/>
              <a:defRPr b="0" i="0" sz="1800" u="none" cap="none" strike="noStrike">
                <a:solidFill>
                  <a:srgbClr val="002569"/>
                </a:solidFill>
                <a:latin typeface="Calibri"/>
                <a:ea typeface="Calibri"/>
                <a:cs typeface="Calibri"/>
                <a:sym typeface="Calibri"/>
              </a:defRPr>
            </a:lvl5pPr>
            <a:lvl6pPr indent="0" lvl="5" marL="0" marR="0" rtl="0" algn="r">
              <a:spcBef>
                <a:spcPts val="0"/>
              </a:spcBef>
              <a:buNone/>
              <a:defRPr b="0" i="0" sz="1800" u="none" cap="none" strike="noStrike">
                <a:solidFill>
                  <a:srgbClr val="002569"/>
                </a:solidFill>
                <a:latin typeface="Calibri"/>
                <a:ea typeface="Calibri"/>
                <a:cs typeface="Calibri"/>
                <a:sym typeface="Calibri"/>
              </a:defRPr>
            </a:lvl6pPr>
            <a:lvl7pPr indent="0" lvl="6" marL="0" marR="0" rtl="0" algn="r">
              <a:spcBef>
                <a:spcPts val="0"/>
              </a:spcBef>
              <a:buNone/>
              <a:defRPr b="0" i="0" sz="1800" u="none" cap="none" strike="noStrike">
                <a:solidFill>
                  <a:srgbClr val="002569"/>
                </a:solidFill>
                <a:latin typeface="Calibri"/>
                <a:ea typeface="Calibri"/>
                <a:cs typeface="Calibri"/>
                <a:sym typeface="Calibri"/>
              </a:defRPr>
            </a:lvl7pPr>
            <a:lvl8pPr indent="0" lvl="7" marL="0" marR="0" rtl="0" algn="r">
              <a:spcBef>
                <a:spcPts val="0"/>
              </a:spcBef>
              <a:buNone/>
              <a:defRPr b="0" i="0" sz="1800" u="none" cap="none" strike="noStrike">
                <a:solidFill>
                  <a:srgbClr val="002569"/>
                </a:solidFill>
                <a:latin typeface="Calibri"/>
                <a:ea typeface="Calibri"/>
                <a:cs typeface="Calibri"/>
                <a:sym typeface="Calibri"/>
              </a:defRPr>
            </a:lvl8pPr>
            <a:lvl9pPr indent="0" lvl="8" marL="0" marR="0" rtl="0" algn="r">
              <a:spcBef>
                <a:spcPts val="0"/>
              </a:spcBef>
              <a:buNone/>
              <a:defRPr b="0" i="0" sz="1800" u="none" cap="none" strike="noStrike">
                <a:solidFill>
                  <a:srgbClr val="00256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grpSp>
        <p:nvGrpSpPr>
          <p:cNvPr id="15" name="Google Shape;15;p4"/>
          <p:cNvGrpSpPr/>
          <p:nvPr/>
        </p:nvGrpSpPr>
        <p:grpSpPr>
          <a:xfrm>
            <a:off x="0" y="0"/>
            <a:ext cx="9144000" cy="1266667"/>
            <a:chOff x="0" y="1156447"/>
            <a:chExt cx="12192000" cy="1266667"/>
          </a:xfrm>
        </p:grpSpPr>
        <p:pic>
          <p:nvPicPr>
            <p:cNvPr id="16" name="Google Shape;16;p4"/>
            <p:cNvPicPr preferRelativeResize="0"/>
            <p:nvPr/>
          </p:nvPicPr>
          <p:blipFill rotWithShape="1">
            <a:blip r:embed="rId2">
              <a:alphaModFix/>
            </a:blip>
            <a:srcRect b="0" l="0" r="17922" t="0"/>
            <a:stretch/>
          </p:blipFill>
          <p:spPr>
            <a:xfrm>
              <a:off x="0" y="1156447"/>
              <a:ext cx="8364071" cy="1266667"/>
            </a:xfrm>
            <a:prstGeom prst="rect">
              <a:avLst/>
            </a:prstGeom>
            <a:noFill/>
            <a:ln>
              <a:noFill/>
            </a:ln>
          </p:spPr>
        </p:pic>
        <p:pic>
          <p:nvPicPr>
            <p:cNvPr id="17" name="Google Shape;17;p4"/>
            <p:cNvPicPr preferRelativeResize="0"/>
            <p:nvPr/>
          </p:nvPicPr>
          <p:blipFill rotWithShape="1">
            <a:blip r:embed="rId2">
              <a:alphaModFix/>
            </a:blip>
            <a:srcRect b="0" l="58457" r="0" t="0"/>
            <a:stretch/>
          </p:blipFill>
          <p:spPr>
            <a:xfrm>
              <a:off x="7958571" y="1156447"/>
              <a:ext cx="4233429" cy="1266667"/>
            </a:xfrm>
            <a:prstGeom prst="rect">
              <a:avLst/>
            </a:prstGeom>
            <a:noFill/>
            <a:ln>
              <a:noFill/>
            </a:ln>
          </p:spPr>
        </p:pic>
      </p:grpSp>
    </p:spTree>
  </p:cSld>
  <p:clrMap accent1="accent1" accent2="accent2" accent3="accent3" accent4="accent4" accent5="accent5" accent6="accent6" bg1="lt1" bg2="dk2" tx1="dk1" tx2="lt2" folHlink="folHlink" hlink="hlink"/>
  <p:sldLayoutIdLst>
    <p:sldLayoutId id="2147483650" r:id="rId3"/>
    <p:sldLayoutId id="2147483651" r:id="rId4"/>
    <p:sldLayoutId id="2147483652" r:id="rId5"/>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8" name="Shape 38"/>
        <p:cNvGrpSpPr/>
        <p:nvPr/>
      </p:nvGrpSpPr>
      <p:grpSpPr>
        <a:xfrm>
          <a:off x="0" y="0"/>
          <a:ext cx="0" cy="0"/>
          <a:chOff x="0" y="0"/>
          <a:chExt cx="0" cy="0"/>
        </a:xfrm>
      </p:grpSpPr>
      <p:sp>
        <p:nvSpPr>
          <p:cNvPr id="39" name="Google Shape;39;p8"/>
          <p:cNvSpPr txBox="1"/>
          <p:nvPr>
            <p:ph idx="12" type="sldNum"/>
          </p:nvPr>
        </p:nvSpPr>
        <p:spPr>
          <a:xfrm>
            <a:off x="7239000" y="6546850"/>
            <a:ext cx="1905000" cy="256540"/>
          </a:xfrm>
          <a:prstGeom prst="rect">
            <a:avLst/>
          </a:prstGeom>
          <a:noFill/>
          <a:ln>
            <a:noFill/>
          </a:ln>
        </p:spPr>
        <p:txBody>
          <a:bodyPr anchorCtr="0" anchor="t" bIns="45700" lIns="45700" spcFirstLastPara="1" rIns="45700" wrap="square" tIns="45700">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rgbClr val="00256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3" r:id="rId2"/>
    <p:sldLayoutId id="2147483654" r:id="rId3"/>
    <p:sldLayoutId id="2147483655" r:id="rId4"/>
    <p:sldLayoutId id="2147483656" r:id="rId5"/>
    <p:sldLayoutId id="2147483657"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slide" Target="/ppt/slides/slide12.xml"/><Relationship Id="rId4" Type="http://schemas.openxmlformats.org/officeDocument/2006/relationships/slide" Target="/ppt/slides/slide14.xml"/><Relationship Id="rId10" Type="http://schemas.openxmlformats.org/officeDocument/2006/relationships/slide" Target="/ppt/slides/slide48.xml"/><Relationship Id="rId9" Type="http://schemas.openxmlformats.org/officeDocument/2006/relationships/slide" Target="/ppt/slides/slide46.xml"/><Relationship Id="rId5" Type="http://schemas.openxmlformats.org/officeDocument/2006/relationships/slide" Target="/ppt/slides/slide16.xml"/><Relationship Id="rId6" Type="http://schemas.openxmlformats.org/officeDocument/2006/relationships/slide" Target="/ppt/slides/slide29.xml"/><Relationship Id="rId7" Type="http://schemas.openxmlformats.org/officeDocument/2006/relationships/slide" Target="/ppt/slides/slide32.xml"/><Relationship Id="rId8" Type="http://schemas.openxmlformats.org/officeDocument/2006/relationships/slide" Target="/ppt/slides/slide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docs.google.com/presentation/d/1A8pCadpY9OrFwrbCs3u-_BWDh-9VjBFiqSXj5eWsxsw/edit?usp=sharing" TargetMode="External"/><Relationship Id="rId4" Type="http://schemas.openxmlformats.org/officeDocument/2006/relationships/hyperlink" Target="https://docs.google.com/presentation/d/1A8pCadpY9OrFwrbCs3u-_BWDh-9VjBFiqSXj5eWsxsw/edit?usp=shar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drive.google.com/file/d/1erN4t4kjU9kTnpzo3mjksho_OKSoEROj/view?usp=sharing" TargetMode="External"/><Relationship Id="rId4" Type="http://schemas.openxmlformats.org/officeDocument/2006/relationships/hyperlink" Target="https://drive.google.com/file/d/1erN4t4kjU9kTnpzo3mjksho_OKSoEROj/view?usp=sharin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youtu.be/YU3ZXOsH7DE" TargetMode="Externa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slide" Target="/ppt/slides/slide6.xml"/><Relationship Id="rId4" Type="http://schemas.openxmlformats.org/officeDocument/2006/relationships/slide" Target="/ppt/slides/slide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8.png"/><Relationship Id="rId4" Type="http://schemas.openxmlformats.org/officeDocument/2006/relationships/hyperlink" Target="http://ceos.org/ard/"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hyperlink" Target="https://data.noaa.gov/onestop/collections?q=title:GHRSST%20NOT%20title:accession"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 Id="rId3" Type="http://schemas.openxmlformats.org/officeDocument/2006/relationships/hyperlink" Target="https://www.ghrsst.org/wp-content/uploads/2020/02/GHRSST-Regional_Global-Task-Sharing-R_G-TS-v1.0rev1.pdf" TargetMode="Externa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hyperlink" Target="https://www.ghrsst.org/meetings/21st-ghrsst-international-science-team-meeting-g-xxi/" TargetMode="External"/><Relationship Id="rId4" Type="http://schemas.openxmlformats.org/officeDocument/2006/relationships/hyperlink" Target="https://www.ghrsst.org/meetings/21st-ghrsst-international-science-team-meeting-g-xxi/" TargetMode="External"/><Relationship Id="rId5" Type="http://schemas.openxmlformats.org/officeDocument/2006/relationships/hyperlink" Target="https://www.ghrsst.org/meetings/21st-ghrsst-international-science-team-meeting-g-xxi/" TargetMode="External"/><Relationship Id="rId6" Type="http://schemas.openxmlformats.org/officeDocument/2006/relationships/hyperlink" Target="https://www.ghrsst.org/wp-content/uploads/2020/08/GHRSST_Coral_Heat_Stress_User_Requirements_v1.0.pdf" TargetMode="External"/><Relationship Id="rId7"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 Id="rId3" Type="http://schemas.openxmlformats.org/officeDocument/2006/relationships/image" Target="../media/image13.pn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 Id="rId3"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8.xml"/><Relationship Id="rId3"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hyperlink" Target="http://deliverables.ceos.org/task_manager/deliverables/?status=2&amp;creation_year=&amp;category=12&amp;number=&amp;title=&amp;descriptio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deliverables.ceos.org/task_manager/deliverables/?status=2&amp;creation_year=&amp;category=12&amp;number=&amp;title=&amp;descriptio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hyperlink" Target="https://ioccg.org/group/benthic/"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hyperlink" Target="https://coastwatch.noaa.gov/cw/field-observations/MOBY.1.html" TargetMode="External"/><Relationship Id="rId4" Type="http://schemas.openxmlformats.org/officeDocument/2006/relationships/hyperlink" Target="https://pace.oceansciences.org/docs/PACE-SCI-PLAN-0140-VC_20190226.pdf" TargetMode="External"/><Relationship Id="rId5" Type="http://schemas.openxmlformats.org/officeDocument/2006/relationships/hyperlink" Target="https://frm4soc.org/index.php/activities/workshop-on-vicarious-infrastructure/" TargetMode="External"/><Relationship Id="rId6" Type="http://schemas.openxmlformats.org/officeDocument/2006/relationships/hyperlink" Target="https://publications.jrc.ec.europa.eu/repository/handle/JRC105497" TargetMode="External"/><Relationship Id="rId7" Type="http://schemas.openxmlformats.org/officeDocument/2006/relationships/hyperlink" Target="https://www.eumetsat.int/website/home/Data/ScienceActivities/ScienceStudies/CopernicusOceanColourVicariousCalibrationInfrastructure/index.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hyperlink" Target="https://ioccg.org/group/benthic/"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hyperlink" Target="https://ioccg.org/what-we-do/training-and-education/educational-links-and-resources/" TargetMode="External"/><Relationship Id="rId4" Type="http://schemas.openxmlformats.org/officeDocument/2006/relationships/hyperlink" Target="https://ioccg.org/about/objectives-and-terms-of-reference/"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19.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hyperlink" Target="https://drive.google.com/file/d/1BGkf3TiG6wDHrNgQ-MIanKczmonJ6FFk/view?usp=sharing" TargetMode="External"/><Relationship Id="rId4" Type="http://schemas.openxmlformats.org/officeDocument/2006/relationships/hyperlink" Target="https://drive.google.com/file/d/1BGkf3TiG6wDHrNgQ-MIanKczmonJ6FFk/view?usp=sharing"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 Id="rId3"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drive.google.com/file/d/1YL4sUzDJnLBWGlZ56RQg0-jI8Ut36j56/view?usp=sharin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3.1: Working Teams Session Scene Setter</a:t>
            </a:r>
            <a:endParaRPr b="1" sz="4200">
              <a:solidFill>
                <a:srgbClr val="FFFFFF"/>
              </a:solidFill>
              <a:latin typeface="Helvetica Neue"/>
              <a:ea typeface="Helvetica Neue"/>
              <a:cs typeface="Helvetica Neue"/>
              <a:sym typeface="Helvetica Neue"/>
            </a:endParaRPr>
          </a:p>
        </p:txBody>
      </p:sp>
      <p:sp>
        <p:nvSpPr>
          <p:cNvPr id="64" name="Google Shape;64;p14"/>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Jonathon Ross/GA</a:t>
            </a:r>
            <a:endParaRPr sz="1800">
              <a:solidFill>
                <a:srgbClr val="FFFFFF"/>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a:t>
            </a:r>
            <a:r>
              <a:rPr lang="en-US" sz="1800">
                <a:solidFill>
                  <a:srgbClr val="FFFFFF"/>
                </a:solidFill>
              </a:rPr>
              <a:t>1</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65" name="Google Shape;65;p14"/>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66" name="Google Shape;66;p14"/>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3"/>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002569"/>
              </a:buClr>
              <a:buSzPts val="1600"/>
              <a:buChar char="•"/>
            </a:pPr>
            <a:r>
              <a:rPr lang="en-US" sz="1600"/>
              <a:t>Session Duration 1 hour 50 minutes: UTC 1125 - 1220, UTC 1240 - 1335 (with break)</a:t>
            </a:r>
            <a:endParaRPr sz="1600"/>
          </a:p>
          <a:p>
            <a:pPr indent="0" lvl="0" marL="0" rtl="0" algn="l">
              <a:spcBef>
                <a:spcPts val="0"/>
              </a:spcBef>
              <a:spcAft>
                <a:spcPts val="0"/>
              </a:spcAft>
              <a:buNone/>
            </a:pPr>
            <a:r>
              <a:t/>
            </a:r>
            <a:endParaRPr sz="1600"/>
          </a:p>
          <a:p>
            <a:pPr indent="-330200" lvl="0" marL="457200" rtl="0" algn="l">
              <a:spcBef>
                <a:spcPts val="0"/>
              </a:spcBef>
              <a:spcAft>
                <a:spcPts val="0"/>
              </a:spcAft>
              <a:buSzPts val="1600"/>
              <a:buAutoNum type="arabicPeriod"/>
            </a:pPr>
            <a:r>
              <a:rPr lang="en-US" sz="1600" u="sng">
                <a:solidFill>
                  <a:schemeClr val="hlink"/>
                </a:solidFill>
                <a:hlinkClick action="ppaction://hlinksldjump" r:id="rId3"/>
              </a:rPr>
              <a:t>P-VC [5+5min, Presenter TBA]</a:t>
            </a:r>
            <a:endParaRPr sz="1600"/>
          </a:p>
          <a:p>
            <a:pPr indent="-330200" lvl="0" marL="457200" rtl="0" algn="l">
              <a:spcBef>
                <a:spcPts val="0"/>
              </a:spcBef>
              <a:spcAft>
                <a:spcPts val="0"/>
              </a:spcAft>
              <a:buSzPts val="1600"/>
              <a:buAutoNum type="arabicPeriod"/>
            </a:pPr>
            <a:r>
              <a:rPr lang="en-US" sz="1600" u="sng">
                <a:solidFill>
                  <a:schemeClr val="hlink"/>
                </a:solidFill>
                <a:hlinkClick action="ppaction://hlinksldjump" r:id="rId4"/>
              </a:rPr>
              <a:t>AC-VC [5+5min, Presenter TBA]</a:t>
            </a:r>
            <a:endParaRPr sz="1600"/>
          </a:p>
          <a:p>
            <a:pPr indent="-330200" lvl="0" marL="457200" rtl="0" algn="l">
              <a:spcBef>
                <a:spcPts val="0"/>
              </a:spcBef>
              <a:spcAft>
                <a:spcPts val="0"/>
              </a:spcAft>
              <a:buSzPts val="1600"/>
              <a:buAutoNum type="arabicPeriod"/>
            </a:pPr>
            <a:r>
              <a:rPr lang="en-US" sz="1600" u="sng">
                <a:solidFill>
                  <a:schemeClr val="hlink"/>
                </a:solidFill>
                <a:hlinkClick action="ppaction://hlinksldjump" r:id="rId5"/>
              </a:rPr>
              <a:t>LSI-VC [5+5min, Presenter Z.Szantoi]</a:t>
            </a:r>
            <a:endParaRPr sz="1600"/>
          </a:p>
          <a:p>
            <a:pPr indent="-330200" lvl="0" marL="457200" rtl="0" algn="l">
              <a:spcBef>
                <a:spcPts val="0"/>
              </a:spcBef>
              <a:spcAft>
                <a:spcPts val="0"/>
              </a:spcAft>
              <a:buSzPts val="1600"/>
              <a:buAutoNum type="arabicPeriod"/>
            </a:pPr>
            <a:r>
              <a:rPr lang="en-US" sz="1600" u="sng">
                <a:solidFill>
                  <a:schemeClr val="hlink"/>
                </a:solidFill>
                <a:hlinkClick/>
              </a:rPr>
              <a:t>SST-VC [5+5min, Presenter TBA]</a:t>
            </a:r>
            <a:endParaRPr sz="1600"/>
          </a:p>
          <a:p>
            <a:pPr indent="-330200" lvl="0" marL="457200" rtl="0" algn="l">
              <a:spcBef>
                <a:spcPts val="0"/>
              </a:spcBef>
              <a:spcAft>
                <a:spcPts val="0"/>
              </a:spcAft>
              <a:buSzPts val="1600"/>
              <a:buAutoNum type="arabicPeriod"/>
            </a:pPr>
            <a:r>
              <a:rPr lang="en-US" sz="1600" u="sng">
                <a:solidFill>
                  <a:schemeClr val="hlink"/>
                </a:solidFill>
                <a:hlinkClick action="ppaction://hlinksldjump" r:id="rId6"/>
              </a:rPr>
              <a:t>OST-VC [5+5min, Presenter TBA]</a:t>
            </a:r>
            <a:endParaRPr sz="1600"/>
          </a:p>
          <a:p>
            <a:pPr indent="0" lvl="0" marL="0" rtl="0" algn="l">
              <a:spcBef>
                <a:spcPts val="0"/>
              </a:spcBef>
              <a:spcAft>
                <a:spcPts val="0"/>
              </a:spcAft>
              <a:buNone/>
            </a:pPr>
            <a:r>
              <a:t/>
            </a:r>
            <a:endParaRPr i="1" sz="1600"/>
          </a:p>
          <a:p>
            <a:pPr indent="0" lvl="0" marL="0" rtl="0" algn="l">
              <a:spcBef>
                <a:spcPts val="0"/>
              </a:spcBef>
              <a:spcAft>
                <a:spcPts val="0"/>
              </a:spcAft>
              <a:buNone/>
            </a:pPr>
            <a:r>
              <a:rPr i="1" lang="en-US" sz="1600"/>
              <a:t>20 minute break</a:t>
            </a:r>
            <a:endParaRPr i="1" sz="1600"/>
          </a:p>
          <a:p>
            <a:pPr indent="0" lvl="0" marL="0" rtl="0" algn="l">
              <a:spcBef>
                <a:spcPts val="0"/>
              </a:spcBef>
              <a:spcAft>
                <a:spcPts val="0"/>
              </a:spcAft>
              <a:buClr>
                <a:schemeClr val="dk1"/>
              </a:buClr>
              <a:buSzPts val="1100"/>
              <a:buFont typeface="Arial"/>
              <a:buNone/>
            </a:pPr>
            <a:r>
              <a:t/>
            </a:r>
            <a:endParaRPr i="1" sz="1600"/>
          </a:p>
          <a:p>
            <a:pPr indent="-330200" lvl="0" marL="457200" rtl="0" algn="l">
              <a:spcBef>
                <a:spcPts val="0"/>
              </a:spcBef>
              <a:spcAft>
                <a:spcPts val="0"/>
              </a:spcAft>
              <a:buSzPts val="1600"/>
              <a:buAutoNum type="arabicPeriod" startAt="6"/>
            </a:pPr>
            <a:r>
              <a:rPr lang="en-US" sz="1600" u="sng">
                <a:solidFill>
                  <a:schemeClr val="hlink"/>
                </a:solidFill>
                <a:hlinkClick action="ppaction://hlinksldjump" r:id="rId7"/>
              </a:rPr>
              <a:t>OSVW-VC [5+5min, Presenter TBA]</a:t>
            </a:r>
            <a:endParaRPr sz="1600"/>
          </a:p>
          <a:p>
            <a:pPr indent="-330200" lvl="0" marL="457200" rtl="0" algn="l">
              <a:spcBef>
                <a:spcPts val="0"/>
              </a:spcBef>
              <a:spcAft>
                <a:spcPts val="0"/>
              </a:spcAft>
              <a:buSzPts val="1600"/>
              <a:buAutoNum type="arabicPeriod" startAt="6"/>
            </a:pPr>
            <a:r>
              <a:rPr lang="en-US" sz="1600" u="sng">
                <a:solidFill>
                  <a:schemeClr val="hlink"/>
                </a:solidFill>
                <a:hlinkClick action="ppaction://hlinksldjump" r:id="rId8"/>
              </a:rPr>
              <a:t>OCR-VC [5+5min, Presenter TBA]</a:t>
            </a:r>
            <a:endParaRPr sz="1600"/>
          </a:p>
          <a:p>
            <a:pPr indent="-330200" lvl="0" marL="457200" rtl="0" algn="l">
              <a:spcBef>
                <a:spcPts val="0"/>
              </a:spcBef>
              <a:spcAft>
                <a:spcPts val="0"/>
              </a:spcAft>
              <a:buSzPts val="1600"/>
              <a:buAutoNum type="arabicPeriod" startAt="6"/>
            </a:pPr>
            <a:r>
              <a:rPr lang="en-US" sz="1600" u="sng">
                <a:solidFill>
                  <a:schemeClr val="hlink"/>
                </a:solidFill>
                <a:hlinkClick action="ppaction://hlinksldjump" r:id="rId9"/>
              </a:rPr>
              <a:t>COVERAGE [10+5min, Presenter TBA]</a:t>
            </a:r>
            <a:endParaRPr sz="1600"/>
          </a:p>
          <a:p>
            <a:pPr indent="-330200" lvl="0" marL="457200" rtl="0" algn="l">
              <a:spcBef>
                <a:spcPts val="0"/>
              </a:spcBef>
              <a:spcAft>
                <a:spcPts val="0"/>
              </a:spcAft>
              <a:buSzPts val="1600"/>
              <a:buAutoNum type="arabicPeriod" startAt="6"/>
            </a:pPr>
            <a:r>
              <a:rPr lang="en-US" sz="1600" u="sng">
                <a:solidFill>
                  <a:schemeClr val="hlink"/>
                </a:solidFill>
                <a:hlinkClick action="ppaction://hlinksldjump" r:id="rId10"/>
              </a:rPr>
              <a:t>VC and WG Discussion Time [30 minutes, all]</a:t>
            </a:r>
            <a:endParaRPr sz="1600">
              <a:solidFill>
                <a:srgbClr val="FF0000"/>
              </a:solidFill>
            </a:endParaRPr>
          </a:p>
        </p:txBody>
      </p:sp>
      <p:sp>
        <p:nvSpPr>
          <p:cNvPr id="130" name="Google Shape;130;p23"/>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31" name="Google Shape;131;p23"/>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Session Agenda</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4"/>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002569"/>
              </a:buClr>
              <a:buSzPts val="1600"/>
              <a:buChar char="•"/>
            </a:pPr>
            <a:r>
              <a:rPr lang="en-US" sz="1600"/>
              <a:t>Presenters should name their file using the following convention:</a:t>
            </a:r>
            <a:endParaRPr/>
          </a:p>
          <a:p>
            <a:pPr indent="-311726" lvl="1" marL="768926" rtl="0" algn="l">
              <a:spcBef>
                <a:spcPts val="1200"/>
              </a:spcBef>
              <a:spcAft>
                <a:spcPts val="0"/>
              </a:spcAft>
              <a:buClr>
                <a:srgbClr val="002569"/>
              </a:buClr>
              <a:buSzPts val="1600"/>
              <a:buChar char="o"/>
            </a:pPr>
            <a:r>
              <a:rPr lang="en-US" sz="1600"/>
              <a:t>AgendaItemNumber_LastName_Subject_Version </a:t>
            </a:r>
            <a:r>
              <a:rPr i="1" lang="en-US" sz="1600"/>
              <a:t>(e.g., 1.1_Ross_Protocols_v2)</a:t>
            </a:r>
            <a:endParaRPr/>
          </a:p>
          <a:p>
            <a:pPr indent="-342900" lvl="0" marL="342900" rtl="0" algn="l">
              <a:spcBef>
                <a:spcPts val="1200"/>
              </a:spcBef>
              <a:spcAft>
                <a:spcPts val="0"/>
              </a:spcAft>
              <a:buClr>
                <a:srgbClr val="002569"/>
              </a:buClr>
              <a:buSzPts val="1600"/>
              <a:buChar char="•"/>
            </a:pPr>
            <a:r>
              <a:rPr b="1" i="1" lang="en-US" sz="1600"/>
              <a:t>Reporting to support discussion or decision is encouraged</a:t>
            </a:r>
            <a:r>
              <a:rPr lang="en-US" sz="1600"/>
              <a:t>, but historical context and detailed reporting should be provided as pre-meeting reading material or in background slides.</a:t>
            </a:r>
            <a:endParaRPr sz="1600"/>
          </a:p>
          <a:p>
            <a:pPr indent="-342900" lvl="0" marL="342900" rtl="0" algn="l">
              <a:spcBef>
                <a:spcPts val="1200"/>
              </a:spcBef>
              <a:spcAft>
                <a:spcPts val="0"/>
              </a:spcAft>
              <a:buClr>
                <a:srgbClr val="002569"/>
              </a:buClr>
              <a:buSzPts val="1600"/>
              <a:buChar char="•"/>
            </a:pPr>
            <a:r>
              <a:rPr lang="en-US" sz="1600"/>
              <a:t>Materials should explicitly highlight the decisions, outcomes, or actions you are seeking. The more explicit you are with the required actions, the better. i.e., do feel free to propose draft action text for consideration – it may be revised, but will help with the efficient preparation of the actions record.</a:t>
            </a:r>
            <a:endParaRPr/>
          </a:p>
          <a:p>
            <a:pPr indent="0" lvl="0" marL="0" rtl="0" algn="l">
              <a:spcBef>
                <a:spcPts val="1200"/>
              </a:spcBef>
              <a:spcAft>
                <a:spcPts val="0"/>
              </a:spcAft>
              <a:buNone/>
            </a:pPr>
            <a:r>
              <a:t/>
            </a:r>
            <a:endParaRPr sz="1600"/>
          </a:p>
          <a:p>
            <a:pPr indent="0" lvl="0" marL="0" rtl="0" algn="l">
              <a:spcBef>
                <a:spcPts val="1200"/>
              </a:spcBef>
              <a:spcAft>
                <a:spcPts val="0"/>
              </a:spcAft>
              <a:buNone/>
            </a:pPr>
            <a:r>
              <a:rPr lang="en-US" sz="1600"/>
              <a:t>Due dates:</a:t>
            </a:r>
            <a:endParaRPr sz="1600"/>
          </a:p>
          <a:p>
            <a:pPr indent="-311726" lvl="1" marL="768926" rtl="0" algn="l">
              <a:spcBef>
                <a:spcPts val="1200"/>
              </a:spcBef>
              <a:spcAft>
                <a:spcPts val="0"/>
              </a:spcAft>
              <a:buClr>
                <a:srgbClr val="FF0000"/>
              </a:buClr>
              <a:buSzPts val="1600"/>
              <a:buChar char="o"/>
            </a:pPr>
            <a:r>
              <a:rPr b="1" lang="en-US" sz="1600">
                <a:solidFill>
                  <a:srgbClr val="FF0000"/>
                </a:solidFill>
              </a:rPr>
              <a:t>Documents: </a:t>
            </a:r>
            <a:r>
              <a:rPr lang="en-US" sz="1600">
                <a:solidFill>
                  <a:srgbClr val="FF0000"/>
                </a:solidFill>
              </a:rPr>
              <a:t>no later than Tuesday Aug 25</a:t>
            </a:r>
            <a:r>
              <a:rPr baseline="30000" lang="en-US" sz="1600">
                <a:solidFill>
                  <a:srgbClr val="FF0000"/>
                </a:solidFill>
              </a:rPr>
              <a:t>th</a:t>
            </a:r>
            <a:endParaRPr sz="1600">
              <a:solidFill>
                <a:srgbClr val="FF0000"/>
              </a:solidFill>
            </a:endParaRPr>
          </a:p>
          <a:p>
            <a:pPr indent="-311726" lvl="1" marL="768926" rtl="0" algn="l">
              <a:spcBef>
                <a:spcPts val="1200"/>
              </a:spcBef>
              <a:spcAft>
                <a:spcPts val="0"/>
              </a:spcAft>
              <a:buClr>
                <a:srgbClr val="FF0000"/>
              </a:buClr>
              <a:buSzPts val="1600"/>
              <a:buChar char="o"/>
            </a:pPr>
            <a:r>
              <a:rPr b="1" lang="en-US" sz="1600">
                <a:solidFill>
                  <a:srgbClr val="FF0000"/>
                </a:solidFill>
              </a:rPr>
              <a:t>Presentations: </a:t>
            </a:r>
            <a:r>
              <a:rPr lang="en-US" sz="1600">
                <a:solidFill>
                  <a:srgbClr val="FF0000"/>
                </a:solidFill>
              </a:rPr>
              <a:t>no later than Tuesday Sept 1</a:t>
            </a:r>
            <a:r>
              <a:rPr baseline="30000" lang="en-US" sz="1600">
                <a:solidFill>
                  <a:srgbClr val="FF0000"/>
                </a:solidFill>
              </a:rPr>
              <a:t>st</a:t>
            </a:r>
            <a:endParaRPr sz="1600">
              <a:solidFill>
                <a:srgbClr val="FF0000"/>
              </a:solidFill>
            </a:endParaRPr>
          </a:p>
        </p:txBody>
      </p:sp>
      <p:sp>
        <p:nvSpPr>
          <p:cNvPr id="137" name="Google Shape;137;p24"/>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38" name="Google Shape;138;p24"/>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Presenter Guidance</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622789" y="2514600"/>
            <a:ext cx="5746243" cy="993131"/>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P-VC</a:t>
            </a:r>
            <a:endParaRPr/>
          </a:p>
        </p:txBody>
      </p:sp>
      <p:sp>
        <p:nvSpPr>
          <p:cNvPr id="144" name="Google Shape;144;p25"/>
          <p:cNvSpPr/>
          <p:nvPr/>
        </p:nvSpPr>
        <p:spPr>
          <a:xfrm>
            <a:off x="622789" y="3759200"/>
            <a:ext cx="4810858" cy="2541589"/>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VC Co-Leads: Riko Oki/JAXA, Chris Kidd/NASA</a:t>
            </a:r>
            <a:endParaRPr sz="1800">
              <a:solidFill>
                <a:srgbClr val="FFFFFF"/>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145" name="Google Shape;145;p25"/>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146" name="Google Shape;146;p25"/>
          <p:cNvSpPr txBox="1"/>
          <p:nvPr/>
        </p:nvSpPr>
        <p:spPr>
          <a:xfrm>
            <a:off x="622789" y="2246634"/>
            <a:ext cx="2806211" cy="210183"/>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6"/>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1200"/>
              </a:spcBef>
              <a:spcAft>
                <a:spcPts val="0"/>
              </a:spcAft>
              <a:buClr>
                <a:srgbClr val="002569"/>
              </a:buClr>
              <a:buSzPts val="1600"/>
              <a:buChar char="•"/>
            </a:pPr>
            <a:r>
              <a:rPr lang="en-US" sz="1600"/>
              <a:t>Add P-VC slides </a:t>
            </a:r>
            <a:r>
              <a:rPr lang="en-US" sz="1600" u="sng">
                <a:solidFill>
                  <a:schemeClr val="hlink"/>
                </a:solidFill>
                <a:hlinkClick r:id="rId3"/>
              </a:rPr>
              <a:t>linked here</a:t>
            </a:r>
            <a:endParaRPr sz="1600"/>
          </a:p>
          <a:p>
            <a:pPr indent="-279976" lvl="1" marL="768926" rtl="0" algn="l">
              <a:spcBef>
                <a:spcPts val="1200"/>
              </a:spcBef>
              <a:spcAft>
                <a:spcPts val="0"/>
              </a:spcAft>
              <a:buSzPts val="1500"/>
              <a:buChar char="o"/>
            </a:pPr>
            <a:r>
              <a:rPr lang="en-US" sz="1500" u="sng">
                <a:solidFill>
                  <a:schemeClr val="hlink"/>
                </a:solidFill>
                <a:hlinkClick r:id="rId4"/>
              </a:rPr>
              <a:t>https://docs.google.com/presentation/d/1A8pCadpY9OrFwrbCs3u-_BWDh-9VjBFiqSXj5eWsxsw/edit?usp=sharing</a:t>
            </a:r>
            <a:endParaRPr sz="1600">
              <a:solidFill>
                <a:srgbClr val="FF0000"/>
              </a:solidFill>
            </a:endParaRPr>
          </a:p>
        </p:txBody>
      </p:sp>
      <p:sp>
        <p:nvSpPr>
          <p:cNvPr id="152" name="Google Shape;152;p26"/>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53" name="Google Shape;153;p26"/>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P-VC</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7"/>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AC</a:t>
            </a:r>
            <a:r>
              <a:rPr b="1" lang="en-US" sz="4200">
                <a:solidFill>
                  <a:srgbClr val="FFFFFF"/>
                </a:solidFill>
                <a:latin typeface="Helvetica Neue"/>
                <a:ea typeface="Helvetica Neue"/>
                <a:cs typeface="Helvetica Neue"/>
                <a:sym typeface="Helvetica Neue"/>
              </a:rPr>
              <a:t>-VC</a:t>
            </a:r>
            <a:endParaRPr/>
          </a:p>
        </p:txBody>
      </p:sp>
      <p:sp>
        <p:nvSpPr>
          <p:cNvPr id="159" name="Google Shape;159;p27"/>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VC Co-Leads: Jay Al-Saadi/NASA, Ben Veihelmann/ESA, Hiroshi Tanimoto/NIES(JAXA)</a:t>
            </a:r>
            <a:endParaRPr sz="1800">
              <a:solidFill>
                <a:srgbClr val="FFFFFF"/>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160" name="Google Shape;160;p27"/>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161" name="Google Shape;161;p27"/>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8"/>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SzPts val="1600"/>
              <a:buChar char="•"/>
            </a:pPr>
            <a:r>
              <a:rPr lang="en-US" sz="1600"/>
              <a:t>AC-VC slides </a:t>
            </a:r>
            <a:r>
              <a:rPr lang="en-US" sz="1600" u="sng">
                <a:solidFill>
                  <a:schemeClr val="hlink"/>
                </a:solidFill>
                <a:hlinkClick r:id="rId3"/>
              </a:rPr>
              <a:t>linked here</a:t>
            </a:r>
            <a:endParaRPr sz="1600"/>
          </a:p>
          <a:p>
            <a:pPr indent="-279976" lvl="1" marL="768926" rtl="0" algn="l">
              <a:spcBef>
                <a:spcPts val="0"/>
              </a:spcBef>
              <a:spcAft>
                <a:spcPts val="0"/>
              </a:spcAft>
              <a:buSzPts val="1500"/>
              <a:buChar char="o"/>
            </a:pPr>
            <a:r>
              <a:rPr lang="en-US" sz="1500" u="sng">
                <a:solidFill>
                  <a:schemeClr val="hlink"/>
                </a:solidFill>
                <a:hlinkClick r:id="rId4"/>
              </a:rPr>
              <a:t>https://drive.google.com/file/d/1erN4t4kjU9kTnpzo3mjksho_OKSoEROj/view?usp=sharing</a:t>
            </a:r>
            <a:endParaRPr sz="1500">
              <a:solidFill>
                <a:srgbClr val="FF0000"/>
              </a:solidFill>
            </a:endParaRPr>
          </a:p>
        </p:txBody>
      </p:sp>
      <p:sp>
        <p:nvSpPr>
          <p:cNvPr id="167" name="Google Shape;167;p28"/>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68" name="Google Shape;168;p28"/>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AC-VC</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9"/>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Land Surface Imaging – Virtual Constellation</a:t>
            </a:r>
            <a:endParaRPr/>
          </a:p>
        </p:txBody>
      </p:sp>
      <p:sp>
        <p:nvSpPr>
          <p:cNvPr id="174" name="Google Shape;174;p29"/>
          <p:cNvSpPr/>
          <p:nvPr/>
        </p:nvSpPr>
        <p:spPr>
          <a:xfrm>
            <a:off x="622789" y="4597400"/>
            <a:ext cx="4810800" cy="2541600"/>
          </a:xfrm>
          <a:prstGeom prst="rect">
            <a:avLst/>
          </a:prstGeom>
          <a:noFill/>
          <a:ln>
            <a:noFill/>
          </a:ln>
        </p:spPr>
        <p:txBody>
          <a:bodyPr anchorCtr="0" anchor="t" bIns="0" lIns="0" spcFirstLastPara="1" rIns="0" wrap="square" tIns="0">
            <a:noAutofit/>
          </a:bodyPr>
          <a:lstStyle/>
          <a:p>
            <a:pPr indent="0" lvl="0" marL="0" rtl="0" algn="l">
              <a:lnSpc>
                <a:spcPct val="150000"/>
              </a:lnSpc>
              <a:spcBef>
                <a:spcPts val="0"/>
              </a:spcBef>
              <a:spcAft>
                <a:spcPts val="0"/>
              </a:spcAft>
              <a:buClr>
                <a:schemeClr val="dk1"/>
              </a:buClr>
              <a:buSzPts val="1100"/>
              <a:buFont typeface="Arial"/>
              <a:buNone/>
            </a:pPr>
            <a:r>
              <a:rPr lang="en-US" sz="1800">
                <a:solidFill>
                  <a:srgbClr val="FFFFFF"/>
                </a:solidFill>
              </a:rPr>
              <a:t>Zolti Szantoi/EC-JRC</a:t>
            </a:r>
            <a:endParaRPr sz="1800">
              <a:solidFill>
                <a:srgbClr val="FFFFFF"/>
              </a:solidFill>
            </a:endParaRPr>
          </a:p>
          <a:p>
            <a:pPr indent="0" lvl="0" marL="0" rtl="0" algn="l">
              <a:lnSpc>
                <a:spcPct val="150000"/>
              </a:lnSpc>
              <a:spcBef>
                <a:spcPts val="0"/>
              </a:spcBef>
              <a:spcAft>
                <a:spcPts val="0"/>
              </a:spcAft>
              <a:buClr>
                <a:schemeClr val="dk1"/>
              </a:buClr>
              <a:buSzPts val="1100"/>
              <a:buFont typeface="Arial"/>
              <a:buNone/>
            </a:pPr>
            <a:r>
              <a:rPr lang="en-US" sz="1800">
                <a:solidFill>
                  <a:srgbClr val="FFFFFF"/>
                </a:solidFill>
              </a:rPr>
              <a:t>CEOS SIT Technical Workshop 2020</a:t>
            </a:r>
            <a:endParaRPr sz="1800">
              <a:solidFill>
                <a:srgbClr val="FFFFFF"/>
              </a:solidFill>
            </a:endParaRPr>
          </a:p>
          <a:p>
            <a:pPr indent="0" lvl="0" marL="0" rtl="0" algn="l">
              <a:lnSpc>
                <a:spcPct val="150000"/>
              </a:lnSpc>
              <a:spcBef>
                <a:spcPts val="0"/>
              </a:spcBef>
              <a:spcAft>
                <a:spcPts val="0"/>
              </a:spcAft>
              <a:buClr>
                <a:schemeClr val="dk1"/>
              </a:buClr>
              <a:buSzPts val="1100"/>
              <a:buFont typeface="Arial"/>
              <a:buNone/>
            </a:pPr>
            <a:r>
              <a:rPr lang="en-US" sz="1800">
                <a:solidFill>
                  <a:srgbClr val="FFFFFF"/>
                </a:solidFill>
              </a:rPr>
              <a:t>Session and Agenda Item # 3.2</a:t>
            </a:r>
            <a:endParaRPr sz="1800">
              <a:solidFill>
                <a:srgbClr val="FFFFFF"/>
              </a:solidFill>
            </a:endParaRPr>
          </a:p>
          <a:p>
            <a:pPr indent="0" lvl="0" marL="0" rtl="0" algn="l">
              <a:lnSpc>
                <a:spcPct val="150000"/>
              </a:lnSpc>
              <a:spcBef>
                <a:spcPts val="0"/>
              </a:spcBef>
              <a:spcAft>
                <a:spcPts val="0"/>
              </a:spcAft>
              <a:buClr>
                <a:schemeClr val="dk1"/>
              </a:buClr>
              <a:buSzPts val="1100"/>
              <a:buFont typeface="Arial"/>
              <a:buNone/>
            </a:pPr>
            <a:r>
              <a:rPr lang="en-US" sz="1800">
                <a:solidFill>
                  <a:srgbClr val="FFFFFF"/>
                </a:solidFill>
              </a:rPr>
              <a:t>Virtual Meeting, 10/11 September 2020</a:t>
            </a:r>
            <a:endParaRPr sz="1800">
              <a:solidFill>
                <a:srgbClr val="FFFFFF"/>
              </a:solidFill>
            </a:endParaRPr>
          </a:p>
          <a:p>
            <a:pPr indent="0" lvl="0" marL="0" marR="0" rtl="0" algn="l">
              <a:lnSpc>
                <a:spcPct val="150000"/>
              </a:lnSpc>
              <a:spcBef>
                <a:spcPts val="0"/>
              </a:spcBef>
              <a:spcAft>
                <a:spcPts val="0"/>
              </a:spcAft>
              <a:buNone/>
            </a:pPr>
            <a:r>
              <a:t/>
            </a:r>
            <a:endParaRPr sz="1800">
              <a:solidFill>
                <a:srgbClr val="FFFFFF"/>
              </a:solidFill>
            </a:endParaRPr>
          </a:p>
        </p:txBody>
      </p:sp>
      <p:pic>
        <p:nvPicPr>
          <p:cNvPr id="175" name="Google Shape;175;p29"/>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176" name="Google Shape;176;p29"/>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0"/>
          <p:cNvSpPr/>
          <p:nvPr>
            <p:ph idx="12" type="sldNum"/>
          </p:nvPr>
        </p:nvSpPr>
        <p:spPr>
          <a:xfrm>
            <a:off x="8763000" y="6629400"/>
            <a:ext cx="304800" cy="187200"/>
          </a:xfrm>
          <a:prstGeom prst="roundRect">
            <a:avLst>
              <a:gd fmla="val 16667" name="adj"/>
            </a:avLst>
          </a:prstGeom>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82" name="Google Shape;182;p30"/>
          <p:cNvSpPr txBox="1"/>
          <p:nvPr>
            <p:ph idx="1" type="body"/>
          </p:nvPr>
        </p:nvSpPr>
        <p:spPr>
          <a:xfrm>
            <a:off x="76200" y="1219200"/>
            <a:ext cx="8991600" cy="5257800"/>
          </a:xfrm>
          <a:prstGeom prst="rect">
            <a:avLst/>
          </a:prstGeom>
        </p:spPr>
        <p:txBody>
          <a:bodyPr anchorCtr="0" anchor="t" bIns="45700" lIns="91425" spcFirstLastPara="1" rIns="91425" wrap="square" tIns="45700">
            <a:noAutofit/>
          </a:bodyPr>
          <a:lstStyle/>
          <a:p>
            <a:pPr indent="0" lvl="0" marL="0" rtl="0" algn="l">
              <a:spcBef>
                <a:spcPts val="500"/>
              </a:spcBef>
              <a:spcAft>
                <a:spcPts val="0"/>
              </a:spcAft>
              <a:buNone/>
            </a:pPr>
            <a:r>
              <a:rPr lang="en-US" sz="1400"/>
              <a:t>Leadership, membership, changes:</a:t>
            </a:r>
            <a:endParaRPr sz="1400"/>
          </a:p>
          <a:p>
            <a:pPr indent="-317500" lvl="0" marL="457200" rtl="0" algn="l">
              <a:spcBef>
                <a:spcPts val="500"/>
              </a:spcBef>
              <a:spcAft>
                <a:spcPts val="0"/>
              </a:spcAft>
              <a:buSzPts val="1400"/>
              <a:buChar char="•"/>
            </a:pPr>
            <a:r>
              <a:rPr b="0" lang="en-US" sz="1400"/>
              <a:t>Adam Lewis (</a:t>
            </a:r>
            <a:r>
              <a:rPr b="0" lang="en-US" sz="1400"/>
              <a:t>Geoscience</a:t>
            </a:r>
            <a:r>
              <a:rPr b="0" lang="en-US" sz="1400"/>
              <a:t> Australia) (co-lead)</a:t>
            </a:r>
            <a:endParaRPr b="0" sz="1400"/>
          </a:p>
          <a:p>
            <a:pPr indent="-317500" lvl="0" marL="457200" rtl="0" algn="l">
              <a:spcBef>
                <a:spcPts val="500"/>
              </a:spcBef>
              <a:spcAft>
                <a:spcPts val="0"/>
              </a:spcAft>
              <a:buSzPts val="1400"/>
              <a:buChar char="•"/>
            </a:pPr>
            <a:r>
              <a:rPr b="0" lang="en-US" sz="1400"/>
              <a:t>Steve Labahn/Tim Stryker (USGS) (co-lead)</a:t>
            </a:r>
            <a:endParaRPr b="0" sz="1400"/>
          </a:p>
          <a:p>
            <a:pPr indent="-317500" lvl="0" marL="457200" rtl="0" algn="l">
              <a:spcBef>
                <a:spcPts val="500"/>
              </a:spcBef>
              <a:spcAft>
                <a:spcPts val="0"/>
              </a:spcAft>
              <a:buSzPts val="1400"/>
              <a:buChar char="•"/>
            </a:pPr>
            <a:r>
              <a:rPr b="0" lang="en-US" sz="1400"/>
              <a:t>Zolti Szantoi (COM JRC) (co-lead)</a:t>
            </a:r>
            <a:endParaRPr b="0" sz="1400"/>
          </a:p>
          <a:p>
            <a:pPr indent="0" lvl="0" marL="0" rtl="0" algn="l">
              <a:spcBef>
                <a:spcPts val="500"/>
              </a:spcBef>
              <a:spcAft>
                <a:spcPts val="0"/>
              </a:spcAft>
              <a:buNone/>
            </a:pPr>
            <a:r>
              <a:rPr lang="en-US" sz="1400"/>
              <a:t>S</a:t>
            </a:r>
            <a:r>
              <a:rPr lang="en-US" sz="1400"/>
              <a:t>uccessfully integrated, based on CEOS Plenary endorsement </a:t>
            </a:r>
            <a:endParaRPr sz="1400"/>
          </a:p>
          <a:p>
            <a:pPr indent="-317500" lvl="0" marL="457200" rtl="0" algn="l">
              <a:spcBef>
                <a:spcPts val="500"/>
              </a:spcBef>
              <a:spcAft>
                <a:spcPts val="0"/>
              </a:spcAft>
              <a:buSzPts val="1400"/>
              <a:buChar char="•"/>
            </a:pPr>
            <a:r>
              <a:rPr b="0" lang="en-US" sz="1400"/>
              <a:t>Ad Hoc Space Data Coordination Group for GFOI</a:t>
            </a:r>
            <a:endParaRPr b="0" sz="1400"/>
          </a:p>
          <a:p>
            <a:pPr indent="-317500" lvl="1" marL="914400" rtl="0" algn="l">
              <a:spcBef>
                <a:spcPts val="500"/>
              </a:spcBef>
              <a:spcAft>
                <a:spcPts val="0"/>
              </a:spcAft>
              <a:buSzPts val="1400"/>
              <a:buChar char="o"/>
            </a:pPr>
            <a:r>
              <a:rPr b="0" lang="en-US" sz="1400"/>
              <a:t> to become a thematic subgroup on Forests &amp; Biomass</a:t>
            </a:r>
            <a:endParaRPr b="0" sz="1400"/>
          </a:p>
          <a:p>
            <a:pPr indent="-317500" lvl="0" marL="457200" rtl="0" algn="l">
              <a:spcBef>
                <a:spcPts val="500"/>
              </a:spcBef>
              <a:spcAft>
                <a:spcPts val="0"/>
              </a:spcAft>
              <a:buSzPts val="1400"/>
              <a:buChar char="•"/>
            </a:pPr>
            <a:r>
              <a:rPr b="0" lang="en-US" sz="1400"/>
              <a:t>Ad Hoc CEOS Working Group on GEOGLAM</a:t>
            </a:r>
            <a:endParaRPr b="0" sz="1400"/>
          </a:p>
          <a:p>
            <a:pPr indent="-317500" lvl="1" marL="914400" rtl="0" algn="l">
              <a:spcBef>
                <a:spcPts val="500"/>
              </a:spcBef>
              <a:spcAft>
                <a:spcPts val="0"/>
              </a:spcAft>
              <a:buSzPts val="1400"/>
              <a:buChar char="o"/>
            </a:pPr>
            <a:r>
              <a:rPr b="0" lang="en-US" sz="1400"/>
              <a:t> to become a thematic subgroup on GEOGLAM</a:t>
            </a:r>
            <a:endParaRPr b="0" sz="1400"/>
          </a:p>
          <a:p>
            <a:pPr indent="0" lvl="0" marL="0" rtl="0" algn="l">
              <a:spcBef>
                <a:spcPts val="500"/>
              </a:spcBef>
              <a:spcAft>
                <a:spcPts val="0"/>
              </a:spcAft>
              <a:buNone/>
            </a:pPr>
            <a:r>
              <a:rPr lang="en-US" sz="1400"/>
              <a:t>Meetings</a:t>
            </a:r>
            <a:endParaRPr sz="1400"/>
          </a:p>
          <a:p>
            <a:pPr indent="-317500" lvl="0" marL="457200" rtl="0" algn="l">
              <a:spcBef>
                <a:spcPts val="500"/>
              </a:spcBef>
              <a:spcAft>
                <a:spcPts val="0"/>
              </a:spcAft>
              <a:buSzPts val="1400"/>
              <a:buChar char="•"/>
            </a:pPr>
            <a:r>
              <a:rPr b="0" lang="en-US" sz="1400"/>
              <a:t>Monthly telecons with active participation</a:t>
            </a:r>
            <a:endParaRPr b="0" sz="1400"/>
          </a:p>
          <a:p>
            <a:pPr indent="-317500" lvl="0" marL="457200" rtl="0" algn="l">
              <a:spcBef>
                <a:spcPts val="500"/>
              </a:spcBef>
              <a:spcAft>
                <a:spcPts val="0"/>
              </a:spcAft>
              <a:buSzPts val="1400"/>
              <a:buChar char="•"/>
            </a:pPr>
            <a:r>
              <a:rPr b="0" lang="en-US" sz="1400"/>
              <a:t>LSI-VC 9 - virtual meeting 2020 April 14, 28, May 12, 13</a:t>
            </a:r>
            <a:endParaRPr b="0" sz="1400"/>
          </a:p>
          <a:p>
            <a:pPr indent="-317500" lvl="1" marL="914400" rtl="0" algn="l">
              <a:spcBef>
                <a:spcPts val="500"/>
              </a:spcBef>
              <a:spcAft>
                <a:spcPts val="0"/>
              </a:spcAft>
              <a:buSzPts val="1400"/>
              <a:buChar char="o"/>
            </a:pPr>
            <a:r>
              <a:rPr lang="en-US" sz="1400"/>
              <a:t>CEOS ARD &amp; Standardisation</a:t>
            </a:r>
            <a:endParaRPr sz="1400"/>
          </a:p>
          <a:p>
            <a:pPr indent="-317500" lvl="1" marL="914400" rtl="0" algn="l">
              <a:spcBef>
                <a:spcPts val="500"/>
              </a:spcBef>
              <a:spcAft>
                <a:spcPts val="0"/>
              </a:spcAft>
              <a:buSzPts val="1400"/>
              <a:buChar char="o"/>
            </a:pPr>
            <a:r>
              <a:rPr lang="en-US" sz="1400"/>
              <a:t>Industry &amp; CEOS ARD</a:t>
            </a:r>
            <a:endParaRPr sz="1400"/>
          </a:p>
          <a:p>
            <a:pPr indent="-317500" lvl="1" marL="914400" rtl="0" algn="l">
              <a:spcBef>
                <a:spcPts val="500"/>
              </a:spcBef>
              <a:spcAft>
                <a:spcPts val="0"/>
              </a:spcAft>
              <a:buSzPts val="1400"/>
              <a:buChar char="o"/>
            </a:pPr>
            <a:r>
              <a:rPr lang="en-US" sz="1400"/>
              <a:t>CARD4L and the Product Family Specifications (PFS)</a:t>
            </a:r>
            <a:endParaRPr sz="1400"/>
          </a:p>
          <a:p>
            <a:pPr indent="-317500" lvl="1" marL="914400" rtl="0" algn="l">
              <a:spcBef>
                <a:spcPts val="500"/>
              </a:spcBef>
              <a:spcAft>
                <a:spcPts val="0"/>
              </a:spcAft>
              <a:buSzPts val="1400"/>
              <a:buChar char="o"/>
            </a:pPr>
            <a:r>
              <a:rPr lang="en-US" sz="1400"/>
              <a:t>LSI-GEOGLAM, LSI-Forests &amp; Biomass, ARD Strategy</a:t>
            </a:r>
            <a:endParaRPr sz="1400"/>
          </a:p>
          <a:p>
            <a:pPr indent="-317500" lvl="0" marL="457200" rtl="0" algn="l">
              <a:spcBef>
                <a:spcPts val="500"/>
              </a:spcBef>
              <a:spcAft>
                <a:spcPts val="0"/>
              </a:spcAft>
              <a:buSzPts val="1400"/>
              <a:buChar char="•"/>
            </a:pPr>
            <a:r>
              <a:rPr b="0" lang="en-US" sz="1400"/>
              <a:t>LSI-VC 10 - virtual meeting </a:t>
            </a:r>
            <a:endParaRPr b="0" sz="1400"/>
          </a:p>
          <a:p>
            <a:pPr indent="-317500" lvl="1" marL="914400" rtl="0" algn="l">
              <a:spcBef>
                <a:spcPts val="500"/>
              </a:spcBef>
              <a:spcAft>
                <a:spcPts val="0"/>
              </a:spcAft>
              <a:buSzPts val="1400"/>
              <a:buChar char="o"/>
            </a:pPr>
            <a:r>
              <a:rPr lang="en-US" sz="1400"/>
              <a:t>series of thematic sessions (as done for LSI-VC-9) across the weeks of October 5 and 12. </a:t>
            </a:r>
            <a:endParaRPr sz="1400"/>
          </a:p>
          <a:p>
            <a:pPr indent="-317500" lvl="0" marL="457200" rtl="0" algn="l">
              <a:spcBef>
                <a:spcPts val="500"/>
              </a:spcBef>
              <a:spcAft>
                <a:spcPts val="0"/>
              </a:spcAft>
              <a:buSzPts val="1400"/>
              <a:buChar char="•"/>
            </a:pPr>
            <a:r>
              <a:rPr b="0" lang="en-US" sz="1400"/>
              <a:t>Additional calls on an ad hoc basis (</a:t>
            </a:r>
            <a:r>
              <a:rPr b="0" lang="en-US" sz="1400"/>
              <a:t>particular</a:t>
            </a:r>
            <a:r>
              <a:rPr b="0" lang="en-US" sz="1400"/>
              <a:t> PFS discussion for example)</a:t>
            </a:r>
            <a:endParaRPr b="0" sz="1400"/>
          </a:p>
          <a:p>
            <a:pPr indent="0" lvl="0" marL="0" rtl="0" algn="l">
              <a:spcBef>
                <a:spcPts val="500"/>
              </a:spcBef>
              <a:spcAft>
                <a:spcPts val="0"/>
              </a:spcAft>
              <a:buNone/>
            </a:pPr>
            <a:r>
              <a:t/>
            </a:r>
            <a:endParaRPr b="0" sz="1400"/>
          </a:p>
        </p:txBody>
      </p:sp>
      <p:sp>
        <p:nvSpPr>
          <p:cNvPr id="183" name="Google Shape;183;p30"/>
          <p:cNvSpPr txBox="1"/>
          <p:nvPr>
            <p:ph idx="2" type="body"/>
          </p:nvPr>
        </p:nvSpPr>
        <p:spPr>
          <a:xfrm>
            <a:off x="1981200" y="76200"/>
            <a:ext cx="4953000" cy="914400"/>
          </a:xfrm>
          <a:prstGeom prst="rect">
            <a:avLst/>
          </a:prstGeom>
        </p:spPr>
        <p:txBody>
          <a:bodyPr anchorCtr="0" anchor="t" bIns="45700" lIns="91425" spcFirstLastPara="1" rIns="91425" wrap="square" tIns="45700">
            <a:noAutofit/>
          </a:bodyPr>
          <a:lstStyle/>
          <a:p>
            <a:pPr indent="0" lvl="0" marL="0" rtl="0" algn="ctr">
              <a:spcBef>
                <a:spcPts val="500"/>
              </a:spcBef>
              <a:spcAft>
                <a:spcPts val="0"/>
              </a:spcAft>
              <a:buNone/>
            </a:pPr>
            <a:r>
              <a:rPr lang="en-US"/>
              <a:t>LSI-VC general updates</a:t>
            </a:r>
            <a:endParaRPr/>
          </a:p>
        </p:txBody>
      </p:sp>
      <p:graphicFrame>
        <p:nvGraphicFramePr>
          <p:cNvPr id="184" name="Google Shape;184;p30"/>
          <p:cNvGraphicFramePr/>
          <p:nvPr/>
        </p:nvGraphicFramePr>
        <p:xfrm>
          <a:off x="5640175" y="1435525"/>
          <a:ext cx="3000000" cy="3000000"/>
        </p:xfrm>
        <a:graphic>
          <a:graphicData uri="http://schemas.openxmlformats.org/drawingml/2006/table">
            <a:tbl>
              <a:tblPr>
                <a:noFill/>
                <a:tableStyleId>{3D2F1011-338E-4370-A70D-630F5FAFEDF7}</a:tableStyleId>
              </a:tblPr>
              <a:tblGrid>
                <a:gridCol w="3427625"/>
              </a:tblGrid>
              <a:tr h="330500">
                <a:tc>
                  <a:txBody>
                    <a:bodyPr/>
                    <a:lstStyle/>
                    <a:p>
                      <a:pPr indent="0" lvl="0" marL="0" rtl="0" algn="l">
                        <a:spcBef>
                          <a:spcPts val="0"/>
                        </a:spcBef>
                        <a:spcAft>
                          <a:spcPts val="0"/>
                        </a:spcAft>
                        <a:buClr>
                          <a:schemeClr val="dk1"/>
                        </a:buClr>
                        <a:buSzPts val="1100"/>
                        <a:buFont typeface="Arial"/>
                        <a:buNone/>
                      </a:pPr>
                      <a:r>
                        <a:rPr b="1" lang="en-US">
                          <a:solidFill>
                            <a:srgbClr val="002060"/>
                          </a:solidFill>
                          <a:latin typeface="Helvetica Neue"/>
                          <a:ea typeface="Helvetica Neue"/>
                          <a:cs typeface="Helvetica Neue"/>
                          <a:sym typeface="Helvetica Neue"/>
                        </a:rPr>
                        <a:t>Active involvement</a:t>
                      </a:r>
                      <a:endParaRPr b="1">
                        <a:solidFill>
                          <a:srgbClr val="002060"/>
                        </a:solidFill>
                        <a:latin typeface="Helvetica Neue"/>
                        <a:ea typeface="Helvetica Neue"/>
                        <a:cs typeface="Helvetica Neue"/>
                        <a:sym typeface="Helvetica Neue"/>
                      </a:endParaRPr>
                    </a:p>
                  </a:txBody>
                  <a:tcPr marT="91425" marB="91425" marR="91425" marL="91425"/>
                </a:tc>
              </a:tr>
              <a:tr h="381000">
                <a:tc>
                  <a:txBody>
                    <a:bodyPr/>
                    <a:lstStyle/>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Canadian Space Agency</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European Commission</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European Space Agency</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Geoscience Australia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JAXA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NOAA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United States Geological Survey</a:t>
                      </a:r>
                      <a:endParaRPr>
                        <a:solidFill>
                          <a:srgbClr val="002060"/>
                        </a:solidFill>
                        <a:latin typeface="Helvetica Neue"/>
                        <a:ea typeface="Helvetica Neue"/>
                        <a:cs typeface="Helvetica Neue"/>
                        <a:sym typeface="Helvetica Neue"/>
                      </a:endParaRPr>
                    </a:p>
                  </a:txBody>
                  <a:tcPr marT="91425" marB="91425" marR="91425" marL="91425"/>
                </a:tc>
              </a:tr>
              <a:tr h="381000">
                <a:tc>
                  <a:txBody>
                    <a:bodyPr/>
                    <a:lstStyle/>
                    <a:p>
                      <a:pPr indent="0" lvl="0" marL="0" rtl="0" algn="l">
                        <a:spcBef>
                          <a:spcPts val="0"/>
                        </a:spcBef>
                        <a:spcAft>
                          <a:spcPts val="0"/>
                        </a:spcAft>
                        <a:buClr>
                          <a:schemeClr val="dk1"/>
                        </a:buClr>
                        <a:buSzPts val="1100"/>
                        <a:buFont typeface="Arial"/>
                        <a:buNone/>
                      </a:pPr>
                      <a:r>
                        <a:rPr b="1" lang="en-US">
                          <a:solidFill>
                            <a:srgbClr val="002060"/>
                          </a:solidFill>
                          <a:latin typeface="Helvetica Neue"/>
                          <a:ea typeface="Helvetica Neue"/>
                          <a:cs typeface="Helvetica Neue"/>
                          <a:sym typeface="Helvetica Neue"/>
                        </a:rPr>
                        <a:t>Periodic</a:t>
                      </a:r>
                      <a:r>
                        <a:rPr b="1" lang="en-US">
                          <a:solidFill>
                            <a:srgbClr val="002060"/>
                          </a:solidFill>
                          <a:latin typeface="Helvetica Neue"/>
                          <a:ea typeface="Helvetica Neue"/>
                          <a:cs typeface="Helvetica Neue"/>
                          <a:sym typeface="Helvetica Neue"/>
                        </a:rPr>
                        <a:t> Involvement</a:t>
                      </a:r>
                      <a:endParaRPr b="1">
                        <a:solidFill>
                          <a:srgbClr val="002060"/>
                        </a:solidFill>
                        <a:latin typeface="Helvetica Neue"/>
                        <a:ea typeface="Helvetica Neue"/>
                        <a:cs typeface="Helvetica Neue"/>
                        <a:sym typeface="Helvetica Neue"/>
                      </a:endParaRPr>
                    </a:p>
                  </a:txBody>
                  <a:tcPr marT="91425" marB="91425" marR="91425" marL="91425"/>
                </a:tc>
              </a:tr>
              <a:tr h="381000">
                <a:tc>
                  <a:txBody>
                    <a:bodyPr/>
                    <a:lstStyle/>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Korea Aerospace Research Institute</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National Institute of Aeronautics and Space, Indonesia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National Space Activities Commission (Argentina)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Institute of Remote Sensing and Digital Earth (RADI) China</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Indian Space Research Organisation</a:t>
                      </a:r>
                      <a:endParaRPr>
                        <a:solidFill>
                          <a:srgbClr val="002060"/>
                        </a:solidFill>
                        <a:latin typeface="Helvetica Neue"/>
                        <a:ea typeface="Helvetica Neue"/>
                        <a:cs typeface="Helvetica Neue"/>
                        <a:sym typeface="Helvetica Neue"/>
                      </a:endParaRPr>
                    </a:p>
                    <a:p>
                      <a:pPr indent="0" lvl="0" marL="0" rtl="0" algn="l">
                        <a:spcBef>
                          <a:spcPts val="0"/>
                        </a:spcBef>
                        <a:spcAft>
                          <a:spcPts val="0"/>
                        </a:spcAft>
                        <a:buNone/>
                      </a:pPr>
                      <a:r>
                        <a:rPr lang="en-US">
                          <a:solidFill>
                            <a:srgbClr val="002060"/>
                          </a:solidFill>
                          <a:latin typeface="Helvetica Neue"/>
                          <a:ea typeface="Helvetica Neue"/>
                          <a:cs typeface="Helvetica Neue"/>
                          <a:sym typeface="Helvetica Neue"/>
                        </a:rPr>
                        <a:t>NASA</a:t>
                      </a:r>
                      <a:endParaRPr>
                        <a:solidFill>
                          <a:srgbClr val="002060"/>
                        </a:solidFill>
                        <a:latin typeface="Helvetica Neue"/>
                        <a:ea typeface="Helvetica Neue"/>
                        <a:cs typeface="Helvetica Neue"/>
                        <a:sym typeface="Helvetica Neue"/>
                      </a:endParaRPr>
                    </a:p>
                  </a:txBody>
                  <a:tcPr marT="91425" marB="91425" marR="91425" marL="91425"/>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31"/>
          <p:cNvSpPr/>
          <p:nvPr>
            <p:ph idx="12" type="sldNum"/>
          </p:nvPr>
        </p:nvSpPr>
        <p:spPr>
          <a:xfrm>
            <a:off x="8763000" y="6629400"/>
            <a:ext cx="304800" cy="187200"/>
          </a:xfrm>
          <a:prstGeom prst="roundRect">
            <a:avLst>
              <a:gd fmla="val 16667" name="adj"/>
            </a:avLst>
          </a:prstGeom>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90" name="Google Shape;190;p31"/>
          <p:cNvSpPr txBox="1"/>
          <p:nvPr>
            <p:ph idx="1" type="body"/>
          </p:nvPr>
        </p:nvSpPr>
        <p:spPr>
          <a:xfrm>
            <a:off x="76200" y="1219200"/>
            <a:ext cx="8991600" cy="5257800"/>
          </a:xfrm>
          <a:prstGeom prst="rect">
            <a:avLst/>
          </a:prstGeom>
        </p:spPr>
        <p:txBody>
          <a:bodyPr anchorCtr="0" anchor="t" bIns="45700" lIns="91425" spcFirstLastPara="1" rIns="91425" wrap="square" tIns="45700">
            <a:noAutofit/>
          </a:bodyPr>
          <a:lstStyle/>
          <a:p>
            <a:pPr indent="-317500" lvl="0" marL="342900" rtl="0" algn="l">
              <a:spcBef>
                <a:spcPts val="1200"/>
              </a:spcBef>
              <a:spcAft>
                <a:spcPts val="0"/>
              </a:spcAft>
              <a:buSzPts val="1600"/>
              <a:buChar char="•"/>
            </a:pPr>
            <a:r>
              <a:rPr lang="en-US" sz="1600"/>
              <a:t>Industry</a:t>
            </a:r>
            <a:endParaRPr sz="1600"/>
          </a:p>
          <a:p>
            <a:pPr indent="-286326" lvl="1" marL="768926" rtl="0" algn="l">
              <a:spcBef>
                <a:spcPts val="1200"/>
              </a:spcBef>
              <a:spcAft>
                <a:spcPts val="0"/>
              </a:spcAft>
              <a:buSzPts val="1600"/>
              <a:buChar char="o"/>
            </a:pPr>
            <a:r>
              <a:rPr lang="en-US" sz="1600"/>
              <a:t>Direct contacts with key players (PCI, PLANET, SINERGISE, etc.)</a:t>
            </a:r>
            <a:endParaRPr sz="1600"/>
          </a:p>
          <a:p>
            <a:pPr indent="-286326" lvl="1" marL="768926" rtl="0" algn="l">
              <a:spcBef>
                <a:spcPts val="1200"/>
              </a:spcBef>
              <a:spcAft>
                <a:spcPts val="0"/>
              </a:spcAft>
              <a:buSzPts val="1600"/>
              <a:buChar char="o"/>
            </a:pPr>
            <a:r>
              <a:rPr lang="en-US" sz="1600"/>
              <a:t>CEOS ARD Webinar #1 – July 1, 2020: </a:t>
            </a:r>
            <a:r>
              <a:rPr lang="en-US" sz="1600" u="sng">
                <a:solidFill>
                  <a:schemeClr val="hlink"/>
                </a:solidFill>
                <a:hlinkClick r:id="rId3"/>
              </a:rPr>
              <a:t>Watch Here</a:t>
            </a:r>
            <a:endParaRPr sz="1600"/>
          </a:p>
          <a:p>
            <a:pPr indent="-248918" lvl="2" marL="1188718" rtl="0" algn="l">
              <a:spcBef>
                <a:spcPts val="0"/>
              </a:spcBef>
              <a:spcAft>
                <a:spcPts val="0"/>
              </a:spcAft>
              <a:buSzPts val="1600"/>
              <a:buChar char="▪"/>
            </a:pPr>
            <a:r>
              <a:rPr lang="en-US" sz="1600"/>
              <a:t>500 registrations, 725 views; further webinars planned</a:t>
            </a:r>
            <a:endParaRPr sz="1600"/>
          </a:p>
          <a:p>
            <a:pPr indent="-248918" lvl="2" marL="1188718" rtl="0" algn="l">
              <a:spcBef>
                <a:spcPts val="0"/>
              </a:spcBef>
              <a:spcAft>
                <a:spcPts val="0"/>
              </a:spcAft>
              <a:buSzPts val="1600"/>
              <a:buChar char="▪"/>
            </a:pPr>
            <a:r>
              <a:rPr lang="en-US" sz="1600"/>
              <a:t>Analysis Ready Data Strategy and Early Progress: 16th, #5.2,  UTC 1240-1430</a:t>
            </a:r>
            <a:endParaRPr sz="1600"/>
          </a:p>
          <a:p>
            <a:pPr indent="-317500" lvl="0" marL="342900" rtl="0" algn="l">
              <a:spcBef>
                <a:spcPts val="1200"/>
              </a:spcBef>
              <a:spcAft>
                <a:spcPts val="0"/>
              </a:spcAft>
              <a:buSzPts val="1600"/>
              <a:buChar char="•"/>
            </a:pPr>
            <a:r>
              <a:rPr lang="en-US" sz="1600"/>
              <a:t>Scientific</a:t>
            </a:r>
            <a:endParaRPr sz="1600"/>
          </a:p>
          <a:p>
            <a:pPr indent="-286326" lvl="1" marL="768926" rtl="0" algn="l">
              <a:spcBef>
                <a:spcPts val="0"/>
              </a:spcBef>
              <a:spcAft>
                <a:spcPts val="0"/>
              </a:spcAft>
              <a:buSzPts val="1600"/>
              <a:buChar char="o"/>
            </a:pPr>
            <a:r>
              <a:rPr lang="en-US" sz="1600"/>
              <a:t>IGARSS ARD sessions (2018/19/20)</a:t>
            </a:r>
            <a:endParaRPr sz="1600"/>
          </a:p>
          <a:p>
            <a:pPr indent="-286326" lvl="1" marL="768926" rtl="0" algn="l">
              <a:spcBef>
                <a:spcPts val="0"/>
              </a:spcBef>
              <a:spcAft>
                <a:spcPts val="0"/>
              </a:spcAft>
              <a:buSzPts val="1600"/>
              <a:buChar char="o"/>
            </a:pPr>
            <a:r>
              <a:rPr lang="en-US" sz="1600"/>
              <a:t>PECORA 2019</a:t>
            </a:r>
            <a:endParaRPr sz="1600"/>
          </a:p>
          <a:p>
            <a:pPr indent="-286326" lvl="1" marL="768926" rtl="0" algn="l">
              <a:spcBef>
                <a:spcPts val="0"/>
              </a:spcBef>
              <a:spcAft>
                <a:spcPts val="0"/>
              </a:spcAft>
              <a:buSzPts val="1600"/>
              <a:buChar char="o"/>
            </a:pPr>
            <a:r>
              <a:rPr lang="en-US" sz="1600"/>
              <a:t>Geo Week 2019 (key side event)</a:t>
            </a:r>
            <a:endParaRPr sz="1600"/>
          </a:p>
          <a:p>
            <a:pPr indent="-286326" lvl="1" marL="768926" rtl="0" algn="l">
              <a:spcBef>
                <a:spcPts val="0"/>
              </a:spcBef>
              <a:spcAft>
                <a:spcPts val="0"/>
              </a:spcAft>
              <a:buSzPts val="1600"/>
              <a:buChar char="o"/>
            </a:pPr>
            <a:r>
              <a:rPr lang="en-US" sz="1600"/>
              <a:t>Living Planet 2019</a:t>
            </a:r>
            <a:endParaRPr sz="1600"/>
          </a:p>
          <a:p>
            <a:pPr indent="0" lvl="0" marL="768926" rtl="0" algn="l">
              <a:spcBef>
                <a:spcPts val="0"/>
              </a:spcBef>
              <a:spcAft>
                <a:spcPts val="0"/>
              </a:spcAft>
              <a:buNone/>
            </a:pPr>
            <a:r>
              <a:t/>
            </a:r>
            <a:endParaRPr sz="1600"/>
          </a:p>
          <a:p>
            <a:pPr indent="0" lvl="0" marL="768926" rtl="0" algn="l">
              <a:spcBef>
                <a:spcPts val="0"/>
              </a:spcBef>
              <a:spcAft>
                <a:spcPts val="0"/>
              </a:spcAft>
              <a:buNone/>
            </a:pPr>
            <a:r>
              <a:t/>
            </a:r>
            <a:endParaRPr sz="1600"/>
          </a:p>
          <a:p>
            <a:pPr indent="-317500" lvl="0" marL="342900" rtl="0" algn="l">
              <a:spcBef>
                <a:spcPts val="1200"/>
              </a:spcBef>
              <a:spcAft>
                <a:spcPts val="0"/>
              </a:spcAft>
              <a:buSzPts val="1600"/>
              <a:buChar char="•"/>
            </a:pPr>
            <a:r>
              <a:rPr lang="en-US" sz="1600"/>
              <a:t>General outreach</a:t>
            </a:r>
            <a:endParaRPr sz="1600"/>
          </a:p>
          <a:p>
            <a:pPr indent="-286326" lvl="1" marL="768926" rtl="0" algn="l">
              <a:spcBef>
                <a:spcPts val="0"/>
              </a:spcBef>
              <a:spcAft>
                <a:spcPts val="0"/>
              </a:spcAft>
              <a:buSzPts val="1600"/>
              <a:buChar char="o"/>
            </a:pPr>
            <a:r>
              <a:rPr lang="en-US" sz="1600"/>
              <a:t>CEOS Newsletter</a:t>
            </a:r>
            <a:endParaRPr sz="1600"/>
          </a:p>
          <a:p>
            <a:pPr indent="-286326" lvl="1" marL="768926" rtl="0" algn="l">
              <a:spcBef>
                <a:spcPts val="0"/>
              </a:spcBef>
              <a:spcAft>
                <a:spcPts val="0"/>
              </a:spcAft>
              <a:buSzPts val="1600"/>
              <a:buChar char="o"/>
            </a:pPr>
            <a:r>
              <a:rPr lang="en-US" sz="1600"/>
              <a:t>WG on Capacity Development and Data Democracy collaboration</a:t>
            </a:r>
            <a:endParaRPr sz="1600"/>
          </a:p>
          <a:p>
            <a:pPr indent="-286326" lvl="1" marL="768926" rtl="0" algn="l">
              <a:spcBef>
                <a:spcPts val="0"/>
              </a:spcBef>
              <a:spcAft>
                <a:spcPts val="0"/>
              </a:spcAft>
              <a:buSzPts val="1600"/>
              <a:buChar char="o"/>
            </a:pPr>
            <a:r>
              <a:rPr lang="en-US" sz="1600"/>
              <a:t>Undertake two actions from the WGClimate Coordinated Action Plan</a:t>
            </a:r>
            <a:endParaRPr sz="1600"/>
          </a:p>
          <a:p>
            <a:pPr indent="-248918" lvl="2" marL="1188718" rtl="0" algn="l">
              <a:spcBef>
                <a:spcPts val="0"/>
              </a:spcBef>
              <a:spcAft>
                <a:spcPts val="0"/>
              </a:spcAft>
              <a:buSzPts val="1600"/>
              <a:buChar char="▪"/>
            </a:pPr>
            <a:r>
              <a:rPr lang="en-US" sz="1600"/>
              <a:t>LST Climate Data Records and continuity</a:t>
            </a:r>
            <a:endParaRPr sz="1600"/>
          </a:p>
          <a:p>
            <a:pPr indent="-286326" lvl="1" marL="768926" rtl="0" algn="l">
              <a:spcBef>
                <a:spcPts val="0"/>
              </a:spcBef>
              <a:spcAft>
                <a:spcPts val="0"/>
              </a:spcAft>
              <a:buSzPts val="1600"/>
              <a:buChar char="o"/>
            </a:pPr>
            <a:r>
              <a:rPr lang="en-US" sz="1600"/>
              <a:t>Participation in OGC’s TESTBED16 ARD activity </a:t>
            </a:r>
            <a:endParaRPr/>
          </a:p>
        </p:txBody>
      </p:sp>
      <p:sp>
        <p:nvSpPr>
          <p:cNvPr id="191" name="Google Shape;191;p31"/>
          <p:cNvSpPr txBox="1"/>
          <p:nvPr>
            <p:ph idx="2" type="body"/>
          </p:nvPr>
        </p:nvSpPr>
        <p:spPr>
          <a:xfrm>
            <a:off x="1981200" y="76200"/>
            <a:ext cx="4953000" cy="914400"/>
          </a:xfrm>
          <a:prstGeom prst="rect">
            <a:avLst/>
          </a:prstGeom>
        </p:spPr>
        <p:txBody>
          <a:bodyPr anchorCtr="0" anchor="t" bIns="45700" lIns="91425" spcFirstLastPara="1" rIns="91425" wrap="square" tIns="45700">
            <a:noAutofit/>
          </a:bodyPr>
          <a:lstStyle/>
          <a:p>
            <a:pPr indent="0" lvl="0" marL="0" rtl="0" algn="ctr">
              <a:spcBef>
                <a:spcPts val="500"/>
              </a:spcBef>
              <a:spcAft>
                <a:spcPts val="0"/>
              </a:spcAft>
              <a:buNone/>
            </a:pPr>
            <a:r>
              <a:rPr lang="en-US"/>
              <a:t>LSI-VC </a:t>
            </a:r>
            <a:r>
              <a:rPr lang="en-US"/>
              <a:t>outreach</a:t>
            </a:r>
            <a:r>
              <a:rPr lang="en-US"/>
              <a:t> activities</a:t>
            </a:r>
            <a:endParaRPr/>
          </a:p>
        </p:txBody>
      </p:sp>
      <p:pic>
        <p:nvPicPr>
          <p:cNvPr id="192" name="Google Shape;192;p31"/>
          <p:cNvPicPr preferRelativeResize="0"/>
          <p:nvPr/>
        </p:nvPicPr>
        <p:blipFill>
          <a:blip r:embed="rId4">
            <a:alphaModFix/>
          </a:blip>
          <a:stretch>
            <a:fillRect/>
          </a:stretch>
        </p:blipFill>
        <p:spPr>
          <a:xfrm>
            <a:off x="5173051" y="3232700"/>
            <a:ext cx="3255426" cy="22492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32"/>
          <p:cNvSpPr txBox="1"/>
          <p:nvPr>
            <p:ph idx="1" type="body"/>
          </p:nvPr>
        </p:nvSpPr>
        <p:spPr>
          <a:xfrm>
            <a:off x="76200" y="1210650"/>
            <a:ext cx="8991600" cy="5257800"/>
          </a:xfrm>
          <a:prstGeom prst="rect">
            <a:avLst/>
          </a:prstGeom>
          <a:noFill/>
          <a:ln>
            <a:noFill/>
          </a:ln>
        </p:spPr>
        <p:txBody>
          <a:bodyPr anchorCtr="0" anchor="t" bIns="45700" lIns="91425" spcFirstLastPara="1" rIns="91425" wrap="square" tIns="45700">
            <a:noAutofit/>
          </a:bodyPr>
          <a:lstStyle/>
          <a:p>
            <a:pPr indent="-317500" lvl="0" marL="342900" rtl="0" algn="l">
              <a:spcBef>
                <a:spcPts val="1200"/>
              </a:spcBef>
              <a:spcAft>
                <a:spcPts val="0"/>
              </a:spcAft>
              <a:buSzPts val="1600"/>
              <a:buChar char="•"/>
            </a:pPr>
            <a:r>
              <a:rPr lang="en-US" sz="1600"/>
              <a:t>Current endorsed CARD4L Specifications: </a:t>
            </a:r>
            <a:r>
              <a:rPr b="0" lang="en-US" sz="1600"/>
              <a:t>Surface Reflectance (SR), Surface Temp (ST), Normalised Radar Backscatter, Polarimetric Radar</a:t>
            </a:r>
            <a:endParaRPr b="0" sz="1600"/>
          </a:p>
          <a:p>
            <a:pPr indent="-317500" lvl="0" marL="342900" rtl="0" algn="l">
              <a:spcBef>
                <a:spcPts val="1200"/>
              </a:spcBef>
              <a:spcAft>
                <a:spcPts val="0"/>
              </a:spcAft>
              <a:buSzPts val="1600"/>
              <a:buChar char="•"/>
            </a:pPr>
            <a:r>
              <a:rPr lang="en-US" sz="1600"/>
              <a:t>In progress CARD4L Specifications: </a:t>
            </a:r>
            <a:r>
              <a:rPr b="0" lang="en-US" sz="1600"/>
              <a:t>Aquatic Reflectance (Coastal), Interferometric SAR, Geocoded Single-Look-Complex (SLC)</a:t>
            </a:r>
            <a:endParaRPr b="0" sz="1600"/>
          </a:p>
          <a:p>
            <a:pPr indent="-317500" lvl="0" marL="342900" rtl="0" algn="l">
              <a:spcBef>
                <a:spcPts val="1200"/>
              </a:spcBef>
              <a:spcAft>
                <a:spcPts val="0"/>
              </a:spcAft>
              <a:buSzPts val="1600"/>
              <a:buChar char="•"/>
            </a:pPr>
            <a:r>
              <a:rPr lang="en-US" sz="1600"/>
              <a:t>First CARD4L Datasets: </a:t>
            </a:r>
            <a:r>
              <a:rPr b="0" lang="en-US" sz="1600"/>
              <a:t>USGS Landsat Collection 2 SR &amp; ST. ESA Sentinel-2 SR currently being assessed.</a:t>
            </a:r>
            <a:endParaRPr b="0" sz="1600"/>
          </a:p>
          <a:p>
            <a:pPr indent="-317500" lvl="0" marL="342900" rtl="0" algn="l">
              <a:spcBef>
                <a:spcPts val="1200"/>
              </a:spcBef>
              <a:spcAft>
                <a:spcPts val="0"/>
              </a:spcAft>
              <a:buSzPts val="1600"/>
              <a:buChar char="•"/>
            </a:pPr>
            <a:r>
              <a:rPr lang="en-US" sz="1600"/>
              <a:t>Interoperability discussions</a:t>
            </a:r>
            <a:endParaRPr sz="1600"/>
          </a:p>
          <a:p>
            <a:pPr indent="-286326" lvl="1" marL="768926" rtl="0" algn="l">
              <a:spcBef>
                <a:spcPts val="0"/>
              </a:spcBef>
              <a:spcAft>
                <a:spcPts val="0"/>
              </a:spcAft>
              <a:buSzPts val="1600"/>
              <a:buFont typeface="Helvetica Neue"/>
              <a:buChar char="o"/>
            </a:pPr>
            <a:r>
              <a:rPr lang="en-US" sz="1600"/>
              <a:t>LSI-VC and Working Group on Information Systems and Services have been developing the terms</a:t>
            </a:r>
            <a:endParaRPr sz="1600"/>
          </a:p>
          <a:p>
            <a:pPr indent="-286326" lvl="1" marL="768926" rtl="0" algn="l">
              <a:spcBef>
                <a:spcPts val="0"/>
              </a:spcBef>
              <a:spcAft>
                <a:spcPts val="0"/>
              </a:spcAft>
              <a:buSzPts val="1600"/>
              <a:buFont typeface="Helvetica Neue"/>
              <a:buChar char="o"/>
            </a:pPr>
            <a:r>
              <a:rPr lang="en-US" sz="1600"/>
              <a:t>The current version will be discussed at SIT-TW and is down for endorsement at CEOS Plenary</a:t>
            </a:r>
            <a:endParaRPr sz="1600"/>
          </a:p>
          <a:p>
            <a:pPr indent="-317500" lvl="0" marL="342900" rtl="0" algn="l">
              <a:spcBef>
                <a:spcPts val="1200"/>
              </a:spcBef>
              <a:spcAft>
                <a:spcPts val="0"/>
              </a:spcAft>
              <a:buSzPts val="1600"/>
              <a:buChar char="•"/>
            </a:pPr>
            <a:r>
              <a:rPr lang="en-US" sz="1600"/>
              <a:t>Supporting discussion around adaptation of the CARD4L Framework to support other domains (SIT TW Session 2.2)</a:t>
            </a:r>
            <a:endParaRPr sz="1600"/>
          </a:p>
          <a:p>
            <a:pPr indent="-317500" lvl="0" marL="342900" rtl="0" algn="l">
              <a:spcBef>
                <a:spcPts val="1200"/>
              </a:spcBef>
              <a:spcAft>
                <a:spcPts val="0"/>
              </a:spcAft>
              <a:buSzPts val="1600"/>
              <a:buChar char="•"/>
            </a:pPr>
            <a:r>
              <a:rPr lang="en-US" sz="1600"/>
              <a:t>Contributing to realisation of the CEOS ARD Strategy:</a:t>
            </a:r>
            <a:endParaRPr sz="1600"/>
          </a:p>
          <a:p>
            <a:pPr indent="-286326" lvl="1" marL="768926" rtl="0" algn="l">
              <a:spcBef>
                <a:spcPts val="0"/>
              </a:spcBef>
              <a:spcAft>
                <a:spcPts val="0"/>
              </a:spcAft>
              <a:buSzPts val="1600"/>
              <a:buChar char="o"/>
            </a:pPr>
            <a:r>
              <a:rPr lang="en-US" sz="1600"/>
              <a:t>Contributed to CEOS Interoperability Terminology (WGISS, SIT TW Session 5.2)</a:t>
            </a:r>
            <a:endParaRPr sz="1600"/>
          </a:p>
          <a:p>
            <a:pPr indent="-286326" lvl="1" marL="768926" rtl="0" algn="l">
              <a:spcBef>
                <a:spcPts val="0"/>
              </a:spcBef>
              <a:spcAft>
                <a:spcPts val="0"/>
              </a:spcAft>
              <a:buSzPts val="1600"/>
              <a:buChar char="o"/>
            </a:pPr>
            <a:r>
              <a:rPr lang="en-US" sz="1600"/>
              <a:t>Involved in ARD and commercial sector paper (SIT TW Session 5.2)</a:t>
            </a:r>
            <a:endParaRPr sz="1600"/>
          </a:p>
          <a:p>
            <a:pPr indent="-286326" lvl="1" marL="768926" rtl="0" algn="l">
              <a:spcBef>
                <a:spcPts val="0"/>
              </a:spcBef>
              <a:spcAft>
                <a:spcPts val="0"/>
              </a:spcAft>
              <a:buSzPts val="1600"/>
              <a:buChar char="o"/>
            </a:pPr>
            <a:r>
              <a:rPr lang="en-US" sz="1600"/>
              <a:t>Exploring opportunities for CARD4L pilots – for feedback and improvement of specs </a:t>
            </a:r>
            <a:endParaRPr sz="1600"/>
          </a:p>
        </p:txBody>
      </p:sp>
      <p:sp>
        <p:nvSpPr>
          <p:cNvPr id="198" name="Google Shape;198;p32"/>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99" name="Google Shape;199;p32"/>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CARD4L, Product Family Specifications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5"/>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600" u="sng"/>
              <a:t>Objectives</a:t>
            </a:r>
            <a:r>
              <a:rPr lang="en-US" sz="1600" u="sng"/>
              <a:t>:</a:t>
            </a:r>
            <a:endParaRPr sz="1600" u="sng"/>
          </a:p>
          <a:p>
            <a:pPr indent="-317500" lvl="0" marL="342900" rtl="0" algn="l">
              <a:spcBef>
                <a:spcPts val="1000"/>
              </a:spcBef>
              <a:spcAft>
                <a:spcPts val="0"/>
              </a:spcAft>
              <a:buSzPts val="1600"/>
              <a:buChar char="•"/>
            </a:pPr>
            <a:r>
              <a:rPr lang="en-US" sz="1600"/>
              <a:t>Provide an ‘open mic’ opportunity for CEOS activities or issues to be raised at Plenary, not aligned with other agenda items and/or not raised already on the TW agenda</a:t>
            </a:r>
            <a:endParaRPr sz="1600"/>
          </a:p>
          <a:p>
            <a:pPr indent="-317500" lvl="0" marL="342900" rtl="0" algn="l">
              <a:spcBef>
                <a:spcPts val="1000"/>
              </a:spcBef>
              <a:spcAft>
                <a:spcPts val="0"/>
              </a:spcAft>
              <a:buSzPts val="1600"/>
              <a:buChar char="•"/>
            </a:pPr>
            <a:r>
              <a:rPr lang="en-US" sz="1600"/>
              <a:t>Provide an opportunity for WGs to identify issues and highlights for exposure at Plenary.</a:t>
            </a:r>
            <a:endParaRPr sz="1600"/>
          </a:p>
          <a:p>
            <a:pPr indent="-317500" lvl="0" marL="342900" rtl="0" algn="l">
              <a:spcBef>
                <a:spcPts val="1000"/>
              </a:spcBef>
              <a:spcAft>
                <a:spcPts val="0"/>
              </a:spcAft>
              <a:buSzPts val="1600"/>
              <a:buChar char="•"/>
            </a:pPr>
            <a:r>
              <a:rPr lang="en-US" sz="1600"/>
              <a:t>Provide an opportunity for VCs to showcase their work and identify any highlights or issues for the SIT Chair to flag at Plenary.</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lang="en-US" sz="1600" u="sng"/>
              <a:t>Agenda:</a:t>
            </a:r>
            <a:endParaRPr sz="1600" u="sng"/>
          </a:p>
          <a:p>
            <a:pPr indent="-317500" lvl="0" marL="342900" rtl="0" algn="l">
              <a:spcBef>
                <a:spcPts val="1000"/>
              </a:spcBef>
              <a:spcAft>
                <a:spcPts val="0"/>
              </a:spcAft>
              <a:buSzPts val="1600"/>
              <a:buChar char="•"/>
            </a:pPr>
            <a:r>
              <a:rPr lang="en-US" sz="1600" u="sng">
                <a:solidFill>
                  <a:schemeClr val="hlink"/>
                </a:solidFill>
                <a:hlinkClick/>
              </a:rPr>
              <a:t>3.1 [55 minutes: UTC 1030 - 1125]: ‘Open Mic’ Ideas Stage</a:t>
            </a:r>
            <a:endParaRPr sz="1600"/>
          </a:p>
          <a:p>
            <a:pPr indent="-317500" lvl="0" marL="342900" rtl="0" algn="l">
              <a:spcBef>
                <a:spcPts val="1000"/>
              </a:spcBef>
              <a:spcAft>
                <a:spcPts val="0"/>
              </a:spcAft>
              <a:buSzPts val="1600"/>
              <a:buChar char="•"/>
            </a:pPr>
            <a:r>
              <a:rPr lang="en-US" sz="1600" u="sng">
                <a:solidFill>
                  <a:schemeClr val="hlink"/>
                </a:solidFill>
                <a:hlinkClick action="ppaction://hlinksldjump" r:id="rId3"/>
              </a:rPr>
              <a:t>3.2 [55 minutes: UTC 1125 - 1220]: Working Groups Showcase</a:t>
            </a:r>
            <a:endParaRPr sz="1600"/>
          </a:p>
          <a:p>
            <a:pPr indent="-317500" lvl="0" marL="342900" rtl="0" algn="l">
              <a:spcBef>
                <a:spcPts val="1000"/>
              </a:spcBef>
              <a:spcAft>
                <a:spcPts val="0"/>
              </a:spcAft>
              <a:buSzPts val="1600"/>
              <a:buChar char="•"/>
            </a:pPr>
            <a:r>
              <a:rPr lang="en-US" sz="1600"/>
              <a:t>BREAK </a:t>
            </a:r>
            <a:r>
              <a:rPr lang="en-US" sz="1600"/>
              <a:t>[20 minutes: UTC 1220 - 1240]</a:t>
            </a:r>
            <a:endParaRPr sz="1600"/>
          </a:p>
          <a:p>
            <a:pPr indent="-317500" lvl="0" marL="342900" rtl="0" algn="l">
              <a:spcBef>
                <a:spcPts val="1000"/>
              </a:spcBef>
              <a:spcAft>
                <a:spcPts val="0"/>
              </a:spcAft>
              <a:buSzPts val="1600"/>
              <a:buChar char="•"/>
            </a:pPr>
            <a:r>
              <a:rPr lang="en-US" sz="1600" u="sng">
                <a:solidFill>
                  <a:schemeClr val="hlink"/>
                </a:solidFill>
                <a:hlinkClick action="ppaction://hlinksldjump" r:id="rId4"/>
              </a:rPr>
              <a:t>3.3 [1 hour 50 minutes: UTC, UTC 1240 - 1430]: Virtual Constellations Showcase</a:t>
            </a:r>
            <a:endParaRPr i="1" sz="1600">
              <a:solidFill>
                <a:srgbClr val="FF0000"/>
              </a:solidFill>
            </a:endParaRPr>
          </a:p>
          <a:p>
            <a:pPr indent="0" lvl="0" marL="0" rtl="0" algn="l">
              <a:spcBef>
                <a:spcPts val="0"/>
              </a:spcBef>
              <a:spcAft>
                <a:spcPts val="0"/>
              </a:spcAft>
              <a:buClr>
                <a:schemeClr val="dk1"/>
              </a:buClr>
              <a:buSzPts val="1100"/>
              <a:buFont typeface="Arial"/>
              <a:buNone/>
            </a:pPr>
            <a:r>
              <a:t/>
            </a:r>
            <a:endParaRPr sz="1600" u="sng"/>
          </a:p>
          <a:p>
            <a:pPr indent="0" lvl="0" marL="342900" rtl="0" algn="l">
              <a:spcBef>
                <a:spcPts val="0"/>
              </a:spcBef>
              <a:spcAft>
                <a:spcPts val="0"/>
              </a:spcAft>
              <a:buNone/>
            </a:pPr>
            <a:r>
              <a:t/>
            </a:r>
            <a:endParaRPr sz="1600">
              <a:solidFill>
                <a:srgbClr val="FF0000"/>
              </a:solidFill>
            </a:endParaRPr>
          </a:p>
        </p:txBody>
      </p:sp>
      <p:sp>
        <p:nvSpPr>
          <p:cNvPr id="72" name="Google Shape;72;p15"/>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73" name="Google Shape;73;p15"/>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Session 3 Objectives and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3"/>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205" name="Google Shape;205;p33"/>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LSI-VC</a:t>
            </a:r>
            <a:endParaRPr/>
          </a:p>
        </p:txBody>
      </p:sp>
      <p:pic>
        <p:nvPicPr>
          <p:cNvPr id="206" name="Google Shape;206;p33"/>
          <p:cNvPicPr preferRelativeResize="0"/>
          <p:nvPr/>
        </p:nvPicPr>
        <p:blipFill>
          <a:blip r:embed="rId3">
            <a:alphaModFix/>
          </a:blip>
          <a:stretch>
            <a:fillRect/>
          </a:stretch>
        </p:blipFill>
        <p:spPr>
          <a:xfrm>
            <a:off x="931775" y="1650002"/>
            <a:ext cx="7612548" cy="3956024"/>
          </a:xfrm>
          <a:prstGeom prst="rect">
            <a:avLst/>
          </a:prstGeom>
          <a:noFill/>
          <a:ln>
            <a:noFill/>
          </a:ln>
        </p:spPr>
      </p:pic>
      <p:sp>
        <p:nvSpPr>
          <p:cNvPr id="207" name="Google Shape;207;p33"/>
          <p:cNvSpPr txBox="1"/>
          <p:nvPr/>
        </p:nvSpPr>
        <p:spPr>
          <a:xfrm>
            <a:off x="3270475" y="5861000"/>
            <a:ext cx="3057900" cy="43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400" u="sng">
                <a:solidFill>
                  <a:schemeClr val="hlink"/>
                </a:solidFill>
                <a:hlinkClick r:id="rId4"/>
              </a:rPr>
              <a:t>http://ceos.org/ard/</a:t>
            </a:r>
            <a:endParaRPr sz="24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4"/>
          <p:cNvSpPr/>
          <p:nvPr>
            <p:ph idx="12" type="sldNum"/>
          </p:nvPr>
        </p:nvSpPr>
        <p:spPr>
          <a:xfrm>
            <a:off x="8763000" y="6629400"/>
            <a:ext cx="304800" cy="187200"/>
          </a:xfrm>
          <a:prstGeom prst="roundRect">
            <a:avLst>
              <a:gd fmla="val 16667" name="adj"/>
            </a:avLst>
          </a:prstGeom>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213" name="Google Shape;213;p34"/>
          <p:cNvSpPr txBox="1"/>
          <p:nvPr>
            <p:ph idx="1" type="body"/>
          </p:nvPr>
        </p:nvSpPr>
        <p:spPr>
          <a:xfrm>
            <a:off x="0" y="1143475"/>
            <a:ext cx="8991600" cy="5424300"/>
          </a:xfrm>
          <a:prstGeom prst="rect">
            <a:avLst/>
          </a:prstGeom>
        </p:spPr>
        <p:txBody>
          <a:bodyPr anchorCtr="0" anchor="t" bIns="45700" lIns="91425" spcFirstLastPara="1" rIns="91425" wrap="square" tIns="45700">
            <a:noAutofit/>
          </a:bodyPr>
          <a:lstStyle/>
          <a:p>
            <a:pPr indent="0" lvl="0" marL="0" rtl="0" algn="ctr">
              <a:spcBef>
                <a:spcPts val="500"/>
              </a:spcBef>
              <a:spcAft>
                <a:spcPts val="0"/>
              </a:spcAft>
              <a:buNone/>
            </a:pPr>
            <a:r>
              <a:rPr b="0" i="1" lang="en-US"/>
              <a:t>GEOGLAM work is now principally executed by</a:t>
            </a:r>
            <a:br>
              <a:rPr b="0" i="1" lang="en-US"/>
            </a:br>
            <a:r>
              <a:rPr b="0" i="1" lang="en-US"/>
              <a:t>GEOGLAM Coordination Team on EO Data Coordination. </a:t>
            </a:r>
            <a:endParaRPr b="0" i="1"/>
          </a:p>
          <a:p>
            <a:pPr indent="0" lvl="0" marL="0" rtl="0" algn="l">
              <a:spcBef>
                <a:spcPts val="500"/>
              </a:spcBef>
              <a:spcAft>
                <a:spcPts val="0"/>
              </a:spcAft>
              <a:buNone/>
            </a:pPr>
            <a:r>
              <a:rPr b="0" lang="en-US"/>
              <a:t>Essential Agricultural Variables remain primary focus. </a:t>
            </a:r>
            <a:endParaRPr b="0"/>
          </a:p>
          <a:p>
            <a:pPr indent="-355600" lvl="0" marL="457200" rtl="0" algn="l">
              <a:spcBef>
                <a:spcPts val="500"/>
              </a:spcBef>
              <a:spcAft>
                <a:spcPts val="0"/>
              </a:spcAft>
              <a:buSzPts val="2000"/>
              <a:buChar char="-"/>
            </a:pPr>
            <a:r>
              <a:rPr b="0" lang="en-US"/>
              <a:t>USER/policy-facing </a:t>
            </a:r>
            <a:endParaRPr b="0"/>
          </a:p>
          <a:p>
            <a:pPr indent="-355600" lvl="0" marL="457200" rtl="0" algn="l">
              <a:spcBef>
                <a:spcPts val="0"/>
              </a:spcBef>
              <a:spcAft>
                <a:spcPts val="0"/>
              </a:spcAft>
              <a:buSzPts val="2000"/>
              <a:buChar char="-"/>
            </a:pPr>
            <a:r>
              <a:rPr b="0" lang="en-US"/>
              <a:t>Some COVID-related delay. </a:t>
            </a:r>
            <a:endParaRPr b="0"/>
          </a:p>
          <a:p>
            <a:pPr indent="-355600" lvl="0" marL="457200" rtl="0" algn="l">
              <a:spcBef>
                <a:spcPts val="0"/>
              </a:spcBef>
              <a:spcAft>
                <a:spcPts val="0"/>
              </a:spcAft>
              <a:buSzPts val="2000"/>
              <a:buChar char="-"/>
            </a:pPr>
            <a:r>
              <a:rPr b="0" lang="en-US"/>
              <a:t>Variable characterizations </a:t>
            </a:r>
            <a:br>
              <a:rPr b="0" lang="en-US"/>
            </a:br>
            <a:r>
              <a:rPr b="0" lang="en-US"/>
              <a:t>are 90% complete.</a:t>
            </a:r>
            <a:endParaRPr b="0"/>
          </a:p>
          <a:p>
            <a:pPr indent="-355600" lvl="0" marL="457200" rtl="0" algn="l">
              <a:spcBef>
                <a:spcPts val="0"/>
              </a:spcBef>
              <a:spcAft>
                <a:spcPts val="0"/>
              </a:spcAft>
              <a:buSzPts val="2000"/>
              <a:buChar char="-"/>
            </a:pPr>
            <a:r>
              <a:rPr b="0" lang="en-US"/>
              <a:t>Up next:</a:t>
            </a:r>
            <a:endParaRPr b="0"/>
          </a:p>
          <a:p>
            <a:pPr indent="-355600" lvl="1" marL="914400" rtl="0" algn="l">
              <a:spcBef>
                <a:spcPts val="0"/>
              </a:spcBef>
              <a:spcAft>
                <a:spcPts val="0"/>
              </a:spcAft>
              <a:buSzPts val="2000"/>
              <a:buChar char="-"/>
            </a:pPr>
            <a:r>
              <a:rPr lang="en-US"/>
              <a:t>Gap Analysis</a:t>
            </a:r>
            <a:endParaRPr/>
          </a:p>
          <a:p>
            <a:pPr indent="-355600" lvl="3" marL="1428750" rtl="0" algn="l">
              <a:spcBef>
                <a:spcPts val="0"/>
              </a:spcBef>
              <a:spcAft>
                <a:spcPts val="0"/>
              </a:spcAft>
              <a:buSzPts val="2000"/>
              <a:buChar char="-"/>
            </a:pPr>
            <a:r>
              <a:rPr lang="en-US"/>
              <a:t>Methods?</a:t>
            </a:r>
            <a:endParaRPr/>
          </a:p>
          <a:p>
            <a:pPr indent="-355600" lvl="3" marL="1428750" rtl="0" algn="l">
              <a:spcBef>
                <a:spcPts val="0"/>
              </a:spcBef>
              <a:spcAft>
                <a:spcPts val="0"/>
              </a:spcAft>
              <a:buSzPts val="2000"/>
              <a:buChar char="-"/>
            </a:pPr>
            <a:r>
              <a:rPr lang="en-US"/>
              <a:t>Satellite Data? </a:t>
            </a:r>
            <a:endParaRPr/>
          </a:p>
          <a:p>
            <a:pPr indent="-355600" lvl="3" marL="1428750" rtl="0" algn="l">
              <a:spcBef>
                <a:spcPts val="0"/>
              </a:spcBef>
              <a:spcAft>
                <a:spcPts val="0"/>
              </a:spcAft>
              <a:buSzPts val="2000"/>
              <a:buChar char="-"/>
            </a:pPr>
            <a:r>
              <a:rPr lang="en-US"/>
              <a:t>Ground Data?</a:t>
            </a:r>
            <a:endParaRPr/>
          </a:p>
          <a:p>
            <a:pPr indent="-355600" lvl="3" marL="1428750" rtl="0" algn="l">
              <a:spcBef>
                <a:spcPts val="0"/>
              </a:spcBef>
              <a:spcAft>
                <a:spcPts val="0"/>
              </a:spcAft>
              <a:buSzPts val="2000"/>
              <a:buChar char="-"/>
            </a:pPr>
            <a:r>
              <a:rPr lang="en-US"/>
              <a:t>Compute? </a:t>
            </a:r>
            <a:endParaRPr/>
          </a:p>
          <a:p>
            <a:pPr indent="-355600" lvl="1" marL="914400" rtl="0" algn="l">
              <a:spcBef>
                <a:spcPts val="0"/>
              </a:spcBef>
              <a:spcAft>
                <a:spcPts val="0"/>
              </a:spcAft>
              <a:buSzPts val="2000"/>
              <a:buChar char="-"/>
            </a:pPr>
            <a:r>
              <a:rPr lang="en-US"/>
              <a:t>Outcomes will drive:</a:t>
            </a:r>
            <a:endParaRPr/>
          </a:p>
          <a:p>
            <a:pPr indent="-355600" lvl="2" marL="1428750" rtl="0" algn="l">
              <a:spcBef>
                <a:spcPts val="0"/>
              </a:spcBef>
              <a:spcAft>
                <a:spcPts val="0"/>
              </a:spcAft>
              <a:buSzPts val="2000"/>
              <a:buChar char="-"/>
            </a:pPr>
            <a:r>
              <a:rPr lang="en-US"/>
              <a:t>Research Agenda </a:t>
            </a:r>
            <a:endParaRPr/>
          </a:p>
          <a:p>
            <a:pPr indent="-355600" lvl="2" marL="1428750" rtl="0" algn="l">
              <a:spcBef>
                <a:spcPts val="0"/>
              </a:spcBef>
              <a:spcAft>
                <a:spcPts val="0"/>
              </a:spcAft>
              <a:buSzPts val="2000"/>
              <a:buChar char="-"/>
            </a:pPr>
            <a:r>
              <a:rPr lang="en-US"/>
              <a:t>EO Data Reqs - observations, ARD, access</a:t>
            </a:r>
            <a:endParaRPr/>
          </a:p>
          <a:p>
            <a:pPr indent="-355600" lvl="2" marL="1428750" rtl="0" algn="l">
              <a:spcBef>
                <a:spcPts val="0"/>
              </a:spcBef>
              <a:spcAft>
                <a:spcPts val="0"/>
              </a:spcAft>
              <a:buSzPts val="2000"/>
              <a:buChar char="-"/>
            </a:pPr>
            <a:r>
              <a:rPr lang="en-US"/>
              <a:t>Core priority products for CEOS LPV collab?</a:t>
            </a:r>
            <a:endParaRPr/>
          </a:p>
        </p:txBody>
      </p:sp>
      <p:sp>
        <p:nvSpPr>
          <p:cNvPr id="214" name="Google Shape;214;p34"/>
          <p:cNvSpPr txBox="1"/>
          <p:nvPr>
            <p:ph idx="2" type="body"/>
          </p:nvPr>
        </p:nvSpPr>
        <p:spPr>
          <a:xfrm>
            <a:off x="1981200" y="76200"/>
            <a:ext cx="4953000" cy="914400"/>
          </a:xfrm>
          <a:prstGeom prst="rect">
            <a:avLst/>
          </a:prstGeom>
        </p:spPr>
        <p:txBody>
          <a:bodyPr anchorCtr="0" anchor="t" bIns="45700" lIns="91425" spcFirstLastPara="1" rIns="91425" wrap="square" tIns="45700">
            <a:noAutofit/>
          </a:bodyPr>
          <a:lstStyle/>
          <a:p>
            <a:pPr indent="0" lvl="0" marL="0" rtl="0" algn="ctr">
              <a:spcBef>
                <a:spcPts val="500"/>
              </a:spcBef>
              <a:spcAft>
                <a:spcPts val="0"/>
              </a:spcAft>
              <a:buNone/>
            </a:pPr>
            <a:r>
              <a:rPr lang="en-US"/>
              <a:t>LSI-VC Subgroup on GEOGLAM</a:t>
            </a:r>
            <a:endParaRPr/>
          </a:p>
        </p:txBody>
      </p:sp>
      <p:pic>
        <p:nvPicPr>
          <p:cNvPr id="215" name="Google Shape;215;p34"/>
          <p:cNvPicPr preferRelativeResize="0"/>
          <p:nvPr/>
        </p:nvPicPr>
        <p:blipFill rotWithShape="1">
          <a:blip r:embed="rId3">
            <a:alphaModFix/>
          </a:blip>
          <a:srcRect b="0" l="0" r="21247" t="0"/>
          <a:stretch/>
        </p:blipFill>
        <p:spPr>
          <a:xfrm>
            <a:off x="4142950" y="2382601"/>
            <a:ext cx="4953000" cy="353766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5"/>
          <p:cNvSpPr txBox="1"/>
          <p:nvPr>
            <p:ph type="title"/>
          </p:nvPr>
        </p:nvSpPr>
        <p:spPr>
          <a:xfrm>
            <a:off x="622789" y="2204150"/>
            <a:ext cx="8233535" cy="99313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200"/>
              <a:buFont typeface="Arial"/>
              <a:buNone/>
            </a:pPr>
            <a:r>
              <a:rPr b="1" i="0" lang="en-US" sz="4200" u="none" cap="none" strike="noStrike">
                <a:solidFill>
                  <a:srgbClr val="FFFFFF"/>
                </a:solidFill>
                <a:latin typeface="Helvetica Neue"/>
                <a:ea typeface="Helvetica Neue"/>
                <a:cs typeface="Helvetica Neue"/>
                <a:sym typeface="Helvetica Neue"/>
              </a:rPr>
              <a:t>SST-VC</a:t>
            </a:r>
            <a:endParaRPr b="0" i="0" sz="1400" u="none" cap="none" strike="noStrike">
              <a:solidFill>
                <a:srgbClr val="000000"/>
              </a:solidFill>
              <a:latin typeface="Arial"/>
              <a:ea typeface="Arial"/>
              <a:cs typeface="Arial"/>
              <a:sym typeface="Arial"/>
            </a:endParaRPr>
          </a:p>
        </p:txBody>
      </p:sp>
      <p:sp>
        <p:nvSpPr>
          <p:cNvPr id="221" name="Google Shape;221;p35"/>
          <p:cNvSpPr/>
          <p:nvPr/>
        </p:nvSpPr>
        <p:spPr>
          <a:xfrm>
            <a:off x="622789" y="3068536"/>
            <a:ext cx="4884159" cy="2541589"/>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Clr>
                <a:srgbClr val="000000"/>
              </a:buClr>
              <a:buSzPts val="1800"/>
              <a:buFont typeface="Arial"/>
              <a:buNone/>
            </a:pPr>
            <a:r>
              <a:rPr b="0" i="0" lang="en-US" sz="1800" u="none" cap="none" strike="noStrike">
                <a:solidFill>
                  <a:srgbClr val="FFFFFF"/>
                </a:solidFill>
                <a:latin typeface="Arial"/>
                <a:ea typeface="Arial"/>
                <a:cs typeface="Arial"/>
                <a:sym typeface="Arial"/>
              </a:rPr>
              <a:t>Edward M.  Armstrong, NASA JPL, California Institute of Technology, CEOS SST-VC co-lead</a:t>
            </a:r>
            <a:endParaRPr/>
          </a:p>
          <a:p>
            <a:pPr indent="0" lvl="0" marL="0" marR="0" rtl="0" algn="l">
              <a:lnSpc>
                <a:spcPct val="150000"/>
              </a:lnSpc>
              <a:spcBef>
                <a:spcPts val="0"/>
              </a:spcBef>
              <a:spcAft>
                <a:spcPts val="0"/>
              </a:spcAft>
              <a:buNone/>
            </a:pPr>
            <a:r>
              <a:rPr b="0" i="0" lang="en-US" sz="1800" u="none" cap="none" strike="noStrike">
                <a:solidFill>
                  <a:srgbClr val="FFFFFF"/>
                </a:solidFill>
                <a:latin typeface="Arial"/>
                <a:ea typeface="Arial"/>
                <a:cs typeface="Arial"/>
                <a:sym typeface="Arial"/>
              </a:rPr>
              <a:t>Anne O’Carroll, EUMETSAT, CEOS SST-VC co-lead (outgoing)</a:t>
            </a:r>
            <a:endParaRPr/>
          </a:p>
          <a:p>
            <a:pPr indent="0" lvl="0" marL="0" marR="0" rtl="0" algn="l">
              <a:lnSpc>
                <a:spcPct val="150000"/>
              </a:lnSpc>
              <a:spcBef>
                <a:spcPts val="0"/>
              </a:spcBef>
              <a:spcAft>
                <a:spcPts val="0"/>
              </a:spcAft>
              <a:buNone/>
            </a:pPr>
            <a:r>
              <a:rPr b="0" i="0" lang="en-US" sz="1800" u="none" cap="none" strike="noStrike">
                <a:solidFill>
                  <a:srgbClr val="FFFFFF"/>
                </a:solidFill>
                <a:latin typeface="Arial"/>
                <a:ea typeface="Arial"/>
                <a:cs typeface="Arial"/>
                <a:sym typeface="Arial"/>
              </a:rPr>
              <a:t>Christo Whittle, SANSA / CSIR, CEOS SST-VC co-lead (incoming)</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800"/>
              <a:buFont typeface="Arial"/>
              <a:buNone/>
            </a:pPr>
            <a:r>
              <a:rPr b="0" i="0" lang="en-US" sz="1800" u="none" cap="none" strike="noStrike">
                <a:solidFill>
                  <a:srgbClr val="FFFFFF"/>
                </a:solidFill>
                <a:latin typeface="Arial"/>
                <a:ea typeface="Arial"/>
                <a:cs typeface="Arial"/>
                <a:sym typeface="Arial"/>
              </a:rPr>
              <a:t>CEOS SIT Technical Workshop 2020</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800"/>
              <a:buFont typeface="Arial"/>
              <a:buNone/>
            </a:pPr>
            <a:r>
              <a:rPr b="0" i="0" lang="en-US" sz="1800" u="none" cap="none" strike="noStrike">
                <a:solidFill>
                  <a:srgbClr val="FFFFFF"/>
                </a:solidFill>
                <a:latin typeface="Arial"/>
                <a:ea typeface="Arial"/>
                <a:cs typeface="Arial"/>
                <a:sym typeface="Arial"/>
              </a:rPr>
              <a:t>Session and Agenda Item 3.4: VC Showcase</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0"/>
              </a:spcBef>
              <a:spcAft>
                <a:spcPts val="0"/>
              </a:spcAft>
              <a:buClr>
                <a:srgbClr val="000000"/>
              </a:buClr>
              <a:buSzPts val="1800"/>
              <a:buFont typeface="Arial"/>
              <a:buNone/>
            </a:pPr>
            <a:r>
              <a:rPr b="0" i="0" lang="en-US" sz="1800" u="none" cap="none" strike="noStrike">
                <a:solidFill>
                  <a:srgbClr val="FFFFFF"/>
                </a:solidFill>
                <a:latin typeface="Arial"/>
                <a:ea typeface="Arial"/>
                <a:cs typeface="Arial"/>
                <a:sym typeface="Arial"/>
              </a:rPr>
              <a:t>Virtual Meeting</a:t>
            </a:r>
            <a:r>
              <a:rPr b="0" i="0" lang="en-US" sz="1400" u="none" cap="none" strike="noStrike">
                <a:solidFill>
                  <a:srgbClr val="000000"/>
                </a:solidFill>
                <a:latin typeface="Arial"/>
                <a:ea typeface="Arial"/>
                <a:cs typeface="Arial"/>
                <a:sym typeface="Arial"/>
              </a:rPr>
              <a:t> </a:t>
            </a:r>
            <a:r>
              <a:rPr b="0" i="0" lang="en-US" sz="1800" u="none" cap="none" strike="noStrike">
                <a:solidFill>
                  <a:srgbClr val="FFFFFF"/>
                </a:solidFill>
                <a:latin typeface="Arial"/>
                <a:ea typeface="Arial"/>
                <a:cs typeface="Arial"/>
                <a:sym typeface="Arial"/>
              </a:rPr>
              <a:t>7-11 and 14-18 September 2020</a:t>
            </a:r>
            <a:endParaRPr b="0" i="0" sz="1400" u="none" cap="none" strike="noStrike">
              <a:solidFill>
                <a:srgbClr val="000000"/>
              </a:solidFill>
              <a:latin typeface="Arial"/>
              <a:ea typeface="Arial"/>
              <a:cs typeface="Arial"/>
              <a:sym typeface="Arial"/>
            </a:endParaRPr>
          </a:p>
        </p:txBody>
      </p:sp>
      <p:pic>
        <p:nvPicPr>
          <p:cNvPr id="222" name="Google Shape;222;p35"/>
          <p:cNvPicPr preferRelativeResize="0"/>
          <p:nvPr/>
        </p:nvPicPr>
        <p:blipFill rotWithShape="1">
          <a:blip r:embed="rId3">
            <a:alphaModFix/>
          </a:blip>
          <a:srcRect b="0" l="0" r="0" t="0"/>
          <a:stretch/>
        </p:blipFill>
        <p:spPr>
          <a:xfrm>
            <a:off x="622789" y="733050"/>
            <a:ext cx="2507906" cy="993132"/>
          </a:xfrm>
          <a:prstGeom prst="rect">
            <a:avLst/>
          </a:prstGeom>
          <a:noFill/>
          <a:ln>
            <a:noFill/>
          </a:ln>
        </p:spPr>
      </p:pic>
      <p:sp>
        <p:nvSpPr>
          <p:cNvPr id="223" name="Google Shape;223;p35"/>
          <p:cNvSpPr txBox="1"/>
          <p:nvPr/>
        </p:nvSpPr>
        <p:spPr>
          <a:xfrm>
            <a:off x="622789" y="1883819"/>
            <a:ext cx="2806211" cy="2101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050"/>
              <a:buFont typeface="Arial"/>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b="0" i="0" sz="1400" u="none" cap="none" strike="noStrike">
              <a:solidFill>
                <a:srgbClr val="000000"/>
              </a:solidFill>
              <a:latin typeface="Arial"/>
              <a:ea typeface="Arial"/>
              <a:cs typeface="Arial"/>
              <a:sym typeface="Arial"/>
            </a:endParaRPr>
          </a:p>
        </p:txBody>
      </p:sp>
      <p:sp>
        <p:nvSpPr>
          <p:cNvPr id="224" name="Google Shape;224;p35"/>
          <p:cNvSpPr/>
          <p:nvPr/>
        </p:nvSpPr>
        <p:spPr>
          <a:xfrm>
            <a:off x="3888769" y="232212"/>
            <a:ext cx="5255231" cy="101566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800" u="none" cap="none" strike="noStrike">
                <a:solidFill>
                  <a:srgbClr val="FFFFFF"/>
                </a:solidFill>
                <a:latin typeface="Arial"/>
                <a:ea typeface="Arial"/>
                <a:cs typeface="Arial"/>
                <a:sym typeface="Arial"/>
              </a:rPr>
              <a:t>The  NASA contributed activities were carried out at the Jet Propulsion Laboratory, California Institute of Technology, under a contract with the National Aeronautics and Space Administration. Dedicated funding for PO.DAAC activities is through a grant from NASA’s ESDIS Project.</a:t>
            </a:r>
            <a:endParaRPr/>
          </a:p>
          <a:p>
            <a:pPr indent="0" lvl="0" marL="0" marR="0" rtl="0" algn="l">
              <a:lnSpc>
                <a:spcPct val="100000"/>
              </a:lnSpc>
              <a:spcBef>
                <a:spcPts val="0"/>
              </a:spcBef>
              <a:spcAft>
                <a:spcPts val="0"/>
              </a:spcAft>
              <a:buNone/>
            </a:pPr>
            <a:r>
              <a:rPr b="0" i="0" lang="en-US" sz="800" u="none" cap="none" strike="noStrike">
                <a:solidFill>
                  <a:srgbClr val="FFFFFF"/>
                </a:solidFill>
                <a:latin typeface="Arial"/>
                <a:ea typeface="Arial"/>
                <a:cs typeface="Arial"/>
                <a:sym typeface="Arial"/>
              </a:rPr>
              <a:t> ©2020 California Institute of Technology. Government Sponsorship Acknowledged. </a:t>
            </a:r>
            <a:endParaRPr b="0" i="0" sz="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br>
              <a:rPr b="0" i="0" lang="en-U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6"/>
          <p:cNvSpPr/>
          <p:nvPr>
            <p:ph idx="12" type="sldNum"/>
          </p:nvPr>
        </p:nvSpPr>
        <p:spPr>
          <a:xfrm>
            <a:off x="8763000" y="6629400"/>
            <a:ext cx="304800" cy="187285"/>
          </a:xfrm>
          <a:prstGeom prst="roundRect">
            <a:avLst>
              <a:gd fmla="val 16667" name="adj"/>
            </a:avLst>
          </a:prstGeom>
          <a:solidFill>
            <a:schemeClr val="lt1">
              <a:alpha val="48235"/>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lnSpc>
                <a:spcPct val="100000"/>
              </a:lnSpc>
              <a:spcBef>
                <a:spcPts val="0"/>
              </a:spcBef>
              <a:spcAft>
                <a:spcPts val="0"/>
              </a:spcAft>
              <a:buSzPts val="1100"/>
              <a:buNone/>
            </a:pPr>
            <a:fld id="{00000000-1234-1234-1234-123412341234}" type="slidenum">
              <a:rPr lang="en-US"/>
              <a:t>‹#›</a:t>
            </a:fld>
            <a:endParaRPr/>
          </a:p>
        </p:txBody>
      </p:sp>
      <p:sp>
        <p:nvSpPr>
          <p:cNvPr id="230" name="Google Shape;230;p36"/>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55600" lvl="0" marL="457200" marR="0" rtl="0" algn="l">
              <a:lnSpc>
                <a:spcPct val="100000"/>
              </a:lnSpc>
              <a:spcBef>
                <a:spcPts val="500"/>
              </a:spcBef>
              <a:spcAft>
                <a:spcPts val="0"/>
              </a:spcAft>
              <a:buClr>
                <a:srgbClr val="002569"/>
              </a:buClr>
              <a:buSzPts val="2000"/>
              <a:buFont typeface="Arial"/>
              <a:buChar char="•"/>
            </a:pPr>
            <a:r>
              <a:rPr lang="en-US">
                <a:solidFill>
                  <a:schemeClr val="dk2"/>
                </a:solidFill>
              </a:rPr>
              <a:t>Membership:</a:t>
            </a:r>
            <a:endParaRPr/>
          </a:p>
          <a:p>
            <a:pPr indent="-355600" lvl="1" marL="914400" rtl="0" algn="l">
              <a:lnSpc>
                <a:spcPct val="100000"/>
              </a:lnSpc>
              <a:spcBef>
                <a:spcPts val="500"/>
              </a:spcBef>
              <a:spcAft>
                <a:spcPts val="0"/>
              </a:spcAft>
              <a:buSzPts val="2000"/>
              <a:buChar char="o"/>
            </a:pPr>
            <a:r>
              <a:rPr lang="en-US">
                <a:solidFill>
                  <a:schemeClr val="dk2"/>
                </a:solidFill>
              </a:rPr>
              <a:t>Ed Armstrong, NASA (co-lead since 2019, replacing Ken Casey).</a:t>
            </a:r>
            <a:endParaRPr/>
          </a:p>
          <a:p>
            <a:pPr indent="-355600" lvl="1" marL="914400" rtl="0" algn="l">
              <a:lnSpc>
                <a:spcPct val="100000"/>
              </a:lnSpc>
              <a:spcBef>
                <a:spcPts val="500"/>
              </a:spcBef>
              <a:spcAft>
                <a:spcPts val="0"/>
              </a:spcAft>
              <a:buSzPts val="2000"/>
              <a:buChar char="o"/>
            </a:pPr>
            <a:r>
              <a:rPr lang="en-US">
                <a:solidFill>
                  <a:schemeClr val="dk2"/>
                </a:solidFill>
              </a:rPr>
              <a:t>Anne O’Carroll, EUMETSAT (co-lead since 2015, outgoing 2020).</a:t>
            </a:r>
            <a:endParaRPr/>
          </a:p>
          <a:p>
            <a:pPr indent="-355600" lvl="1" marL="914400" rtl="0" algn="l">
              <a:lnSpc>
                <a:spcPct val="100000"/>
              </a:lnSpc>
              <a:spcBef>
                <a:spcPts val="500"/>
              </a:spcBef>
              <a:spcAft>
                <a:spcPts val="0"/>
              </a:spcAft>
              <a:buSzPts val="2000"/>
              <a:buChar char="o"/>
            </a:pPr>
            <a:r>
              <a:rPr lang="en-US">
                <a:solidFill>
                  <a:schemeClr val="dk2"/>
                </a:solidFill>
              </a:rPr>
              <a:t>Christo Whittle, representing SANSA (2020, incoming co-lead, replacing Anne).</a:t>
            </a:r>
            <a:endParaRPr/>
          </a:p>
          <a:p>
            <a:pPr indent="-355600" lvl="1" marL="914400" rtl="0" algn="l">
              <a:lnSpc>
                <a:spcPct val="100000"/>
              </a:lnSpc>
              <a:spcBef>
                <a:spcPts val="500"/>
              </a:spcBef>
              <a:spcAft>
                <a:spcPts val="0"/>
              </a:spcAft>
              <a:buSzPts val="2000"/>
              <a:buChar char="o"/>
            </a:pPr>
            <a:r>
              <a:rPr lang="en-US">
                <a:solidFill>
                  <a:schemeClr val="dk2"/>
                </a:solidFill>
              </a:rPr>
              <a:t>Active participation from CMA, KMA, ISRO, NASA, NOAA, EUMETSAT, BoM, ESA, JAXA, SANSA.</a:t>
            </a:r>
            <a:endParaRPr/>
          </a:p>
          <a:p>
            <a:pPr indent="-228600" lvl="1" marL="914400" rtl="0" algn="l">
              <a:lnSpc>
                <a:spcPct val="100000"/>
              </a:lnSpc>
              <a:spcBef>
                <a:spcPts val="500"/>
              </a:spcBef>
              <a:spcAft>
                <a:spcPts val="0"/>
              </a:spcAft>
              <a:buSzPts val="2000"/>
              <a:buNone/>
            </a:pPr>
            <a:r>
              <a:t/>
            </a:r>
            <a:endParaRPr>
              <a:solidFill>
                <a:schemeClr val="dk2"/>
              </a:solidFill>
            </a:endParaRPr>
          </a:p>
          <a:p>
            <a:pPr indent="-355600" lvl="0" marL="457200" marR="0" rtl="0" algn="l">
              <a:lnSpc>
                <a:spcPct val="100000"/>
              </a:lnSpc>
              <a:spcBef>
                <a:spcPts val="500"/>
              </a:spcBef>
              <a:spcAft>
                <a:spcPts val="0"/>
              </a:spcAft>
              <a:buClr>
                <a:srgbClr val="002569"/>
              </a:buClr>
              <a:buSzPts val="2000"/>
              <a:buFont typeface="Arial"/>
              <a:buChar char="•"/>
            </a:pPr>
            <a:r>
              <a:rPr lang="en-US">
                <a:solidFill>
                  <a:schemeClr val="dk2"/>
                </a:solidFill>
              </a:rPr>
              <a:t>Key-points:</a:t>
            </a:r>
            <a:endParaRPr/>
          </a:p>
          <a:p>
            <a:pPr indent="-355600" lvl="1" marL="914400" rtl="0" algn="l">
              <a:lnSpc>
                <a:spcPct val="100000"/>
              </a:lnSpc>
              <a:spcBef>
                <a:spcPts val="500"/>
              </a:spcBef>
              <a:spcAft>
                <a:spcPts val="0"/>
              </a:spcAft>
              <a:buSzPts val="2000"/>
              <a:buChar char="o"/>
            </a:pPr>
            <a:r>
              <a:rPr lang="en-US">
                <a:solidFill>
                  <a:schemeClr val="dk2"/>
                </a:solidFill>
              </a:rPr>
              <a:t>Ninth CEOS SST-VC meeting held online, alongside the annual GHRSST-online Science Team meeting in June 2020.</a:t>
            </a:r>
            <a:endParaRPr/>
          </a:p>
          <a:p>
            <a:pPr indent="-355600" lvl="1" marL="914400" rtl="0" algn="l">
              <a:lnSpc>
                <a:spcPct val="100000"/>
              </a:lnSpc>
              <a:spcBef>
                <a:spcPts val="500"/>
              </a:spcBef>
              <a:spcAft>
                <a:spcPts val="0"/>
              </a:spcAft>
              <a:buSzPts val="2000"/>
              <a:buChar char="o"/>
            </a:pPr>
            <a:r>
              <a:rPr lang="en-US">
                <a:solidFill>
                  <a:schemeClr val="dk2"/>
                </a:solidFill>
              </a:rPr>
              <a:t>CEOS SST-VC white paper completed for publication. </a:t>
            </a:r>
            <a:endParaRPr/>
          </a:p>
          <a:p>
            <a:pPr indent="-355600" lvl="1" marL="914400" rtl="0" algn="l">
              <a:lnSpc>
                <a:spcPct val="100000"/>
              </a:lnSpc>
              <a:spcBef>
                <a:spcPts val="500"/>
              </a:spcBef>
              <a:spcAft>
                <a:spcPts val="0"/>
              </a:spcAft>
              <a:buSzPts val="2000"/>
              <a:buChar char="o"/>
            </a:pPr>
            <a:r>
              <a:rPr lang="en-US" u="sng">
                <a:solidFill>
                  <a:schemeClr val="hlink"/>
                </a:solidFill>
                <a:hlinkClick r:id="rId3"/>
              </a:rPr>
              <a:t>100+ standardized GHRSST products</a:t>
            </a:r>
            <a:r>
              <a:rPr lang="en-US">
                <a:solidFill>
                  <a:srgbClr val="FF0000"/>
                </a:solidFill>
              </a:rPr>
              <a:t>, spanning ~8 million CF/ACDD netCDF data files, ~200 TB, from Sep 1981 – Aug 2020</a:t>
            </a:r>
            <a:endParaRPr i="1">
              <a:solidFill>
                <a:srgbClr val="FF0000"/>
              </a:solidFill>
            </a:endParaRPr>
          </a:p>
        </p:txBody>
      </p:sp>
      <p:sp>
        <p:nvSpPr>
          <p:cNvPr id="231" name="Google Shape;231;p36"/>
          <p:cNvSpPr txBox="1"/>
          <p:nvPr>
            <p:ph idx="2" type="body"/>
          </p:nvPr>
        </p:nvSpPr>
        <p:spPr>
          <a:xfrm>
            <a:off x="1689371" y="76200"/>
            <a:ext cx="4953000" cy="914400"/>
          </a:xfrm>
          <a:prstGeom prst="rect">
            <a:avLst/>
          </a:prstGeom>
          <a:noFill/>
          <a:ln>
            <a:noFill/>
          </a:ln>
        </p:spPr>
        <p:txBody>
          <a:bodyPr anchorCtr="0" anchor="t" bIns="45700" lIns="91425" spcFirstLastPara="1" rIns="91425" wrap="square" tIns="45700">
            <a:noAutofit/>
          </a:bodyPr>
          <a:lstStyle/>
          <a:p>
            <a:pPr indent="-228600" lvl="0" marL="457200" marR="0" rtl="0" algn="ctr">
              <a:lnSpc>
                <a:spcPct val="100000"/>
              </a:lnSpc>
              <a:spcBef>
                <a:spcPts val="500"/>
              </a:spcBef>
              <a:spcAft>
                <a:spcPts val="0"/>
              </a:spcAft>
              <a:buClr>
                <a:schemeClr val="lt1"/>
              </a:buClr>
              <a:buSzPts val="2800"/>
              <a:buFont typeface="Arial"/>
              <a:buNone/>
            </a:pPr>
            <a:r>
              <a:rPr lang="en-US"/>
              <a:t>Team status and achievements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7"/>
          <p:cNvSpPr/>
          <p:nvPr>
            <p:ph idx="12" type="sldNum"/>
          </p:nvPr>
        </p:nvSpPr>
        <p:spPr>
          <a:xfrm>
            <a:off x="8763000" y="6629403"/>
            <a:ext cx="304800" cy="140464"/>
          </a:xfrm>
          <a:prstGeom prst="roundRect">
            <a:avLst>
              <a:gd fmla="val 16667" name="adj"/>
            </a:avLst>
          </a:prstGeom>
          <a:solidFill>
            <a:schemeClr val="lt1">
              <a:alpha val="48627"/>
            </a:schemeClr>
          </a:solidFill>
          <a:ln cap="flat" cmpd="sng" w="25400">
            <a:solidFill>
              <a:schemeClr val="lt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lnSpc>
                <a:spcPct val="100000"/>
              </a:lnSpc>
              <a:spcBef>
                <a:spcPts val="0"/>
              </a:spcBef>
              <a:spcAft>
                <a:spcPts val="0"/>
              </a:spcAft>
              <a:buSzPts val="800"/>
              <a:buNone/>
            </a:pPr>
            <a:fld id="{00000000-1234-1234-1234-123412341234}" type="slidenum">
              <a:rPr lang="en-US">
                <a:solidFill>
                  <a:srgbClr val="1F497D"/>
                </a:solidFill>
              </a:rPr>
              <a:t>‹#›</a:t>
            </a:fld>
            <a:endParaRPr>
              <a:solidFill>
                <a:srgbClr val="1F497D"/>
              </a:solidFill>
            </a:endParaRPr>
          </a:p>
        </p:txBody>
      </p:sp>
      <p:sp>
        <p:nvSpPr>
          <p:cNvPr id="237" name="Google Shape;237;p37"/>
          <p:cNvSpPr txBox="1"/>
          <p:nvPr>
            <p:ph idx="1" type="body"/>
          </p:nvPr>
        </p:nvSpPr>
        <p:spPr>
          <a:xfrm>
            <a:off x="124692" y="1442402"/>
            <a:ext cx="4056985" cy="4744389"/>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None/>
            </a:pPr>
            <a:r>
              <a:rPr lang="en-US" sz="1600">
                <a:solidFill>
                  <a:schemeClr val="dk2"/>
                </a:solidFill>
                <a:latin typeface="Helvetica Neue"/>
                <a:ea typeface="Helvetica Neue"/>
                <a:cs typeface="Helvetica Neue"/>
                <a:sym typeface="Helvetica Neue"/>
              </a:rPr>
              <a:t>GHRSST Regional / Global task sharing (R/GTS) framework evolution continues, toward implementation of a federated distribution architecture.</a:t>
            </a:r>
            <a:endParaRPr/>
          </a:p>
          <a:p>
            <a:pPr indent="0" lvl="0" marL="0" rtl="0" algn="l">
              <a:lnSpc>
                <a:spcPct val="100000"/>
              </a:lnSpc>
              <a:spcBef>
                <a:spcPts val="0"/>
              </a:spcBef>
              <a:spcAft>
                <a:spcPts val="0"/>
              </a:spcAft>
              <a:buNone/>
            </a:pPr>
            <a:r>
              <a:t/>
            </a:r>
            <a:endParaRPr sz="1600">
              <a:solidFill>
                <a:schemeClr val="dk2"/>
              </a:solidFill>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1600">
                <a:solidFill>
                  <a:schemeClr val="dk2"/>
                </a:solidFill>
                <a:latin typeface="Helvetica Neue"/>
                <a:ea typeface="Helvetica Neue"/>
                <a:cs typeface="Helvetica Neue"/>
                <a:sym typeface="Helvetica Neue"/>
              </a:rPr>
              <a:t>Report on R/GTS evolution prepared and released. The final consolidation was completed with the GHRSST science team over the last year.</a:t>
            </a:r>
            <a:endParaRPr/>
          </a:p>
          <a:p>
            <a:pPr indent="0" lvl="0" marL="0" rtl="0" algn="l">
              <a:lnSpc>
                <a:spcPct val="100000"/>
              </a:lnSpc>
              <a:spcBef>
                <a:spcPts val="0"/>
              </a:spcBef>
              <a:spcAft>
                <a:spcPts val="0"/>
              </a:spcAft>
              <a:buNone/>
            </a:pPr>
            <a:r>
              <a:t/>
            </a:r>
            <a:endParaRPr sz="1600">
              <a:solidFill>
                <a:schemeClr val="dk2"/>
              </a:solidFill>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1600" u="sng">
                <a:solidFill>
                  <a:schemeClr val="hlink"/>
                </a:solidFill>
                <a:latin typeface="Helvetica Neue"/>
                <a:ea typeface="Helvetica Neue"/>
                <a:cs typeface="Helvetica Neue"/>
                <a:sym typeface="Helvetica Neue"/>
                <a:hlinkClick r:id="rId3"/>
              </a:rPr>
              <a:t>https://www.ghrsst.org/wp-content/uploads/2020/02/GHRSST-Regional_Global-Task-Sharing-R_G-TS-v1.0rev1.pdf</a:t>
            </a:r>
            <a:r>
              <a:rPr lang="en-US" sz="1600">
                <a:solidFill>
                  <a:schemeClr val="dk2"/>
                </a:solidFill>
                <a:latin typeface="Helvetica Neue"/>
                <a:ea typeface="Helvetica Neue"/>
                <a:cs typeface="Helvetica Neue"/>
                <a:sym typeface="Helvetica Neue"/>
              </a:rPr>
              <a:t> </a:t>
            </a:r>
            <a:endParaRPr/>
          </a:p>
          <a:p>
            <a:pPr indent="0" lvl="0" marL="0" rtl="0" algn="l">
              <a:lnSpc>
                <a:spcPct val="100000"/>
              </a:lnSpc>
              <a:spcBef>
                <a:spcPts val="0"/>
              </a:spcBef>
              <a:spcAft>
                <a:spcPts val="0"/>
              </a:spcAft>
              <a:buNone/>
            </a:pPr>
            <a:r>
              <a:t/>
            </a:r>
            <a:endParaRPr sz="1600">
              <a:solidFill>
                <a:schemeClr val="dk2"/>
              </a:solidFill>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1600">
                <a:solidFill>
                  <a:schemeClr val="dk2"/>
                </a:solidFill>
                <a:latin typeface="Helvetica Neue"/>
                <a:ea typeface="Helvetica Neue"/>
                <a:cs typeface="Helvetica Neue"/>
                <a:sym typeface="Helvetica Neue"/>
              </a:rPr>
              <a:t>Pilot phase completed, demonstrating federated catalogue at IFREMER capable of consolidating discovery from NASA and NOAA.</a:t>
            </a:r>
            <a:endParaRPr/>
          </a:p>
          <a:p>
            <a:pPr indent="0" lvl="0" marL="0" rtl="0" algn="l">
              <a:lnSpc>
                <a:spcPct val="100000"/>
              </a:lnSpc>
              <a:spcBef>
                <a:spcPts val="0"/>
              </a:spcBef>
              <a:spcAft>
                <a:spcPts val="0"/>
              </a:spcAft>
              <a:buNone/>
            </a:pPr>
            <a:r>
              <a:t/>
            </a:r>
            <a:endParaRPr sz="1600">
              <a:solidFill>
                <a:schemeClr val="dk2"/>
              </a:solidFill>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1600">
                <a:solidFill>
                  <a:schemeClr val="dk2"/>
                </a:solidFill>
                <a:latin typeface="Helvetica Neue"/>
                <a:ea typeface="Helvetica Neue"/>
                <a:cs typeface="Helvetica Neue"/>
                <a:sym typeface="Helvetica Neue"/>
              </a:rPr>
              <a:t>Implementation phase starting soon.</a:t>
            </a:r>
            <a:endParaRPr/>
          </a:p>
          <a:p>
            <a:pPr indent="0" lvl="0" marL="0" rtl="0" algn="l">
              <a:lnSpc>
                <a:spcPct val="100000"/>
              </a:lnSpc>
              <a:spcBef>
                <a:spcPts val="0"/>
              </a:spcBef>
              <a:spcAft>
                <a:spcPts val="0"/>
              </a:spcAft>
              <a:buNone/>
            </a:pPr>
            <a:r>
              <a:t/>
            </a:r>
            <a:endParaRPr>
              <a:solidFill>
                <a:schemeClr val="dk2"/>
              </a:solidFill>
            </a:endParaRPr>
          </a:p>
        </p:txBody>
      </p:sp>
      <p:sp>
        <p:nvSpPr>
          <p:cNvPr id="238" name="Google Shape;238;p37"/>
          <p:cNvSpPr txBox="1"/>
          <p:nvPr>
            <p:ph idx="2" type="body"/>
          </p:nvPr>
        </p:nvSpPr>
        <p:spPr>
          <a:xfrm>
            <a:off x="1892030" y="156728"/>
            <a:ext cx="5539902" cy="5334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b="1" lang="en-US" sz="2800">
                <a:latin typeface="Helvetica Neue"/>
                <a:ea typeface="Helvetica Neue"/>
                <a:cs typeface="Helvetica Neue"/>
                <a:sym typeface="Helvetica Neue"/>
              </a:rPr>
              <a:t>CEOS Operations in the Global Community – R/GTS Evolution</a:t>
            </a:r>
            <a:endParaRPr b="1" sz="2800">
              <a:latin typeface="Helvetica Neue"/>
              <a:ea typeface="Helvetica Neue"/>
              <a:cs typeface="Helvetica Neue"/>
              <a:sym typeface="Helvetica Neue"/>
            </a:endParaRPr>
          </a:p>
        </p:txBody>
      </p:sp>
      <p:pic>
        <p:nvPicPr>
          <p:cNvPr id="239" name="Google Shape;239;p37"/>
          <p:cNvPicPr preferRelativeResize="0"/>
          <p:nvPr/>
        </p:nvPicPr>
        <p:blipFill rotWithShape="1">
          <a:blip r:embed="rId4">
            <a:alphaModFix/>
          </a:blip>
          <a:srcRect b="0" l="0" r="0" t="0"/>
          <a:stretch/>
        </p:blipFill>
        <p:spPr>
          <a:xfrm>
            <a:off x="4181677" y="1831508"/>
            <a:ext cx="4733723" cy="2910652"/>
          </a:xfrm>
          <a:prstGeom prst="rect">
            <a:avLst/>
          </a:prstGeom>
          <a:noFill/>
          <a:ln>
            <a:noFill/>
          </a:ln>
          <a:effectLst>
            <a:outerShdw blurRad="50800" rotWithShape="0" algn="tl" dir="2700000" dist="38100">
              <a:srgbClr val="000000">
                <a:alpha val="40000"/>
              </a:srgb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8"/>
          <p:cNvSpPr/>
          <p:nvPr>
            <p:ph idx="12" type="sldNum"/>
          </p:nvPr>
        </p:nvSpPr>
        <p:spPr>
          <a:xfrm>
            <a:off x="8763000" y="6629403"/>
            <a:ext cx="304800" cy="140464"/>
          </a:xfrm>
          <a:prstGeom prst="roundRect">
            <a:avLst>
              <a:gd fmla="val 16667" name="adj"/>
            </a:avLst>
          </a:prstGeom>
          <a:solidFill>
            <a:schemeClr val="lt1">
              <a:alpha val="48627"/>
            </a:schemeClr>
          </a:solidFill>
          <a:ln cap="flat" cmpd="sng" w="25400">
            <a:solidFill>
              <a:schemeClr val="lt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lnSpc>
                <a:spcPct val="100000"/>
              </a:lnSpc>
              <a:spcBef>
                <a:spcPts val="0"/>
              </a:spcBef>
              <a:spcAft>
                <a:spcPts val="0"/>
              </a:spcAft>
              <a:buSzPts val="800"/>
              <a:buNone/>
            </a:pPr>
            <a:fld id="{00000000-1234-1234-1234-123412341234}" type="slidenum">
              <a:rPr lang="en-US">
                <a:solidFill>
                  <a:srgbClr val="1F497D"/>
                </a:solidFill>
              </a:rPr>
              <a:t>‹#›</a:t>
            </a:fld>
            <a:endParaRPr>
              <a:solidFill>
                <a:srgbClr val="1F497D"/>
              </a:solidFill>
            </a:endParaRPr>
          </a:p>
        </p:txBody>
      </p:sp>
      <p:sp>
        <p:nvSpPr>
          <p:cNvPr id="245" name="Google Shape;245;p38"/>
          <p:cNvSpPr txBox="1"/>
          <p:nvPr>
            <p:ph idx="1" type="body"/>
          </p:nvPr>
        </p:nvSpPr>
        <p:spPr>
          <a:xfrm>
            <a:off x="39722" y="1333500"/>
            <a:ext cx="7770778" cy="7333383"/>
          </a:xfrm>
          <a:prstGeom prst="rect">
            <a:avLst/>
          </a:prstGeom>
          <a:noFill/>
          <a:ln>
            <a:noFill/>
          </a:ln>
        </p:spPr>
        <p:txBody>
          <a:bodyPr anchorCtr="0" anchor="t" bIns="45700" lIns="91425" spcFirstLastPara="1" rIns="91425" wrap="square" tIns="45700">
            <a:noAutofit/>
          </a:bodyPr>
          <a:lstStyle/>
          <a:p>
            <a:pPr indent="-285750" lvl="0" marL="285750" rtl="0" algn="l">
              <a:lnSpc>
                <a:spcPct val="100000"/>
              </a:lnSpc>
              <a:spcBef>
                <a:spcPts val="0"/>
              </a:spcBef>
              <a:spcAft>
                <a:spcPts val="0"/>
              </a:spcAft>
              <a:buSzPts val="1600"/>
              <a:buFont typeface="Arial"/>
              <a:buChar char="•"/>
            </a:pPr>
            <a:r>
              <a:rPr lang="en-US" sz="1600">
                <a:solidFill>
                  <a:schemeClr val="dk2"/>
                </a:solidFill>
                <a:latin typeface="Helvetica Neue"/>
                <a:ea typeface="Helvetica Neue"/>
                <a:cs typeface="Helvetica Neue"/>
                <a:sym typeface="Helvetica Neue"/>
              </a:rPr>
              <a:t>145 participants, a combination of pre-recorded presentations covering 5 science sessions, padlet posters, forum discussions, and Task Team activities. All resources available from:</a:t>
            </a:r>
            <a:endParaRPr sz="1600" u="sng">
              <a:solidFill>
                <a:schemeClr val="hlink"/>
              </a:solidFill>
              <a:latin typeface="Helvetica Neue"/>
              <a:ea typeface="Helvetica Neue"/>
              <a:cs typeface="Helvetica Neue"/>
              <a:sym typeface="Helvetica Neue"/>
              <a:hlinkClick r:id="rId3"/>
            </a:endParaRPr>
          </a:p>
          <a:p>
            <a:pPr indent="-184150" lvl="0" marL="285750" rtl="0" algn="l">
              <a:lnSpc>
                <a:spcPct val="100000"/>
              </a:lnSpc>
              <a:spcBef>
                <a:spcPts val="0"/>
              </a:spcBef>
              <a:spcAft>
                <a:spcPts val="0"/>
              </a:spcAft>
              <a:buSzPts val="1600"/>
              <a:buFont typeface="Arial"/>
              <a:buNone/>
            </a:pPr>
            <a:r>
              <a:t/>
            </a:r>
            <a:endParaRPr sz="1600" u="sng">
              <a:solidFill>
                <a:schemeClr val="hlink"/>
              </a:solidFill>
              <a:latin typeface="Helvetica Neue"/>
              <a:ea typeface="Helvetica Neue"/>
              <a:cs typeface="Helvetica Neue"/>
              <a:sym typeface="Helvetica Neue"/>
              <a:hlinkClick r:id="rId4"/>
            </a:endParaRPr>
          </a:p>
          <a:p>
            <a:pPr indent="0" lvl="0" marL="0" rtl="0" algn="l">
              <a:lnSpc>
                <a:spcPct val="100000"/>
              </a:lnSpc>
              <a:spcBef>
                <a:spcPts val="0"/>
              </a:spcBef>
              <a:spcAft>
                <a:spcPts val="0"/>
              </a:spcAft>
              <a:buNone/>
            </a:pPr>
            <a:r>
              <a:rPr lang="en-US" sz="1600" u="sng">
                <a:solidFill>
                  <a:schemeClr val="hlink"/>
                </a:solidFill>
                <a:latin typeface="Helvetica Neue"/>
                <a:ea typeface="Helvetica Neue"/>
                <a:cs typeface="Helvetica Neue"/>
                <a:sym typeface="Helvetica Neue"/>
                <a:hlinkClick r:id="rId5"/>
              </a:rPr>
              <a:t>https://www.ghrsst.org/meetings/21st-ghrsst-international-science-team-meeting-g-xxi/</a:t>
            </a:r>
            <a:endParaRPr sz="1600">
              <a:solidFill>
                <a:schemeClr val="dk2"/>
              </a:solidFill>
              <a:latin typeface="Helvetica Neue"/>
              <a:ea typeface="Helvetica Neue"/>
              <a:cs typeface="Helvetica Neue"/>
              <a:sym typeface="Helvetica Neue"/>
            </a:endParaRPr>
          </a:p>
          <a:p>
            <a:pPr indent="-184150" lvl="0" marL="285750" rtl="0" algn="l">
              <a:lnSpc>
                <a:spcPct val="100000"/>
              </a:lnSpc>
              <a:spcBef>
                <a:spcPts val="0"/>
              </a:spcBef>
              <a:spcAft>
                <a:spcPts val="0"/>
              </a:spcAft>
              <a:buSzPts val="1600"/>
              <a:buFont typeface="Arial"/>
              <a:buNone/>
            </a:pPr>
            <a:r>
              <a:t/>
            </a:r>
            <a:endParaRPr sz="1600">
              <a:solidFill>
                <a:schemeClr val="dk2"/>
              </a:solidFill>
              <a:latin typeface="Helvetica Neue"/>
              <a:ea typeface="Helvetica Neue"/>
              <a:cs typeface="Helvetica Neue"/>
              <a:sym typeface="Helvetica Neue"/>
            </a:endParaRPr>
          </a:p>
          <a:p>
            <a:pPr indent="-285750" lvl="0" marL="285750" rtl="0" algn="l">
              <a:lnSpc>
                <a:spcPct val="100000"/>
              </a:lnSpc>
              <a:spcBef>
                <a:spcPts val="0"/>
              </a:spcBef>
              <a:spcAft>
                <a:spcPts val="0"/>
              </a:spcAft>
              <a:buSzPts val="1600"/>
              <a:buFont typeface="Arial"/>
              <a:buChar char="•"/>
            </a:pPr>
            <a:r>
              <a:rPr lang="en-US" sz="1600">
                <a:solidFill>
                  <a:schemeClr val="dk2"/>
                </a:solidFill>
                <a:latin typeface="Helvetica Neue"/>
                <a:ea typeface="Helvetica Neue"/>
                <a:cs typeface="Helvetica Neue"/>
                <a:sym typeface="Helvetica Neue"/>
              </a:rPr>
              <a:t>Use of the EUMETSAT ‘moodle’ platform to facilitate working teams and promote more inter-sessional work. Current Task Teams include: GHRSST climatology and L4 inter-comparison; R/GTS; Coral Heat-Stress; Pixel to Pixel Variation; Ship-born radiometry; High-latitude; SSES and L4; Matchup-dataset</a:t>
            </a:r>
            <a:endParaRPr/>
          </a:p>
          <a:p>
            <a:pPr indent="-184150" lvl="0" marL="285750" rtl="0" algn="l">
              <a:lnSpc>
                <a:spcPct val="100000"/>
              </a:lnSpc>
              <a:spcBef>
                <a:spcPts val="0"/>
              </a:spcBef>
              <a:spcAft>
                <a:spcPts val="0"/>
              </a:spcAft>
              <a:buSzPts val="1600"/>
              <a:buFont typeface="Arial"/>
              <a:buNone/>
            </a:pPr>
            <a:r>
              <a:t/>
            </a:r>
            <a:endParaRPr sz="1600">
              <a:solidFill>
                <a:schemeClr val="dk2"/>
              </a:solidFill>
              <a:latin typeface="Helvetica Neue"/>
              <a:ea typeface="Helvetica Neue"/>
              <a:cs typeface="Helvetica Neue"/>
              <a:sym typeface="Helvetica Neue"/>
            </a:endParaRPr>
          </a:p>
          <a:p>
            <a:pPr indent="-285750" lvl="0" marL="285750" rtl="0" algn="l">
              <a:lnSpc>
                <a:spcPct val="100000"/>
              </a:lnSpc>
              <a:spcBef>
                <a:spcPts val="0"/>
              </a:spcBef>
              <a:spcAft>
                <a:spcPts val="0"/>
              </a:spcAft>
              <a:buSzPts val="1600"/>
              <a:buFont typeface="Arial"/>
              <a:buChar char="•"/>
            </a:pPr>
            <a:r>
              <a:rPr lang="en-US" sz="1600">
                <a:solidFill>
                  <a:schemeClr val="dk2"/>
                </a:solidFill>
                <a:latin typeface="Helvetica Neue"/>
                <a:ea typeface="Helvetica Neue"/>
                <a:cs typeface="Helvetica Neue"/>
                <a:sym typeface="Helvetica Neue"/>
              </a:rPr>
              <a:t>The Coral Heath Stress User Requirements Task Team was set up to produce recommendations to agencies wishing to produce SST products for Coral Heat Stress Users. The Task Teams first report can be found here: </a:t>
            </a:r>
            <a:endParaRPr/>
          </a:p>
          <a:p>
            <a:pPr indent="0" lvl="0" marL="0" rtl="0" algn="l">
              <a:lnSpc>
                <a:spcPct val="100000"/>
              </a:lnSpc>
              <a:spcBef>
                <a:spcPts val="0"/>
              </a:spcBef>
              <a:spcAft>
                <a:spcPts val="0"/>
              </a:spcAft>
              <a:buNone/>
            </a:pPr>
            <a:r>
              <a:t/>
            </a:r>
            <a:endParaRPr sz="1600">
              <a:solidFill>
                <a:schemeClr val="dk2"/>
              </a:solidFill>
              <a:latin typeface="Helvetica Neue"/>
              <a:ea typeface="Helvetica Neue"/>
              <a:cs typeface="Helvetica Neue"/>
              <a:sym typeface="Helvetica Neue"/>
            </a:endParaRPr>
          </a:p>
          <a:p>
            <a:pPr indent="0" lvl="0" marL="0" rtl="0" algn="l">
              <a:lnSpc>
                <a:spcPct val="100000"/>
              </a:lnSpc>
              <a:spcBef>
                <a:spcPts val="0"/>
              </a:spcBef>
              <a:spcAft>
                <a:spcPts val="0"/>
              </a:spcAft>
              <a:buNone/>
            </a:pPr>
            <a:r>
              <a:rPr lang="en-US" sz="1600" u="sng">
                <a:solidFill>
                  <a:schemeClr val="hlink"/>
                </a:solidFill>
                <a:latin typeface="Helvetica Neue"/>
                <a:ea typeface="Helvetica Neue"/>
                <a:cs typeface="Helvetica Neue"/>
                <a:sym typeface="Helvetica Neue"/>
                <a:hlinkClick r:id="rId6"/>
              </a:rPr>
              <a:t>https://www.ghrsst.org/wp-content/uploads/2020/08/GHRSST_Coral_Heat_Stress_User_Requirements_v1.0.pdf</a:t>
            </a:r>
            <a:r>
              <a:rPr lang="en-US" sz="1600">
                <a:solidFill>
                  <a:schemeClr val="dk2"/>
                </a:solidFill>
                <a:latin typeface="Helvetica Neue"/>
                <a:ea typeface="Helvetica Neue"/>
                <a:cs typeface="Helvetica Neue"/>
                <a:sym typeface="Helvetica Neue"/>
              </a:rPr>
              <a:t> </a:t>
            </a:r>
            <a:endParaRPr/>
          </a:p>
        </p:txBody>
      </p:sp>
      <p:sp>
        <p:nvSpPr>
          <p:cNvPr id="246" name="Google Shape;246;p38"/>
          <p:cNvSpPr txBox="1"/>
          <p:nvPr>
            <p:ph idx="2" type="body"/>
          </p:nvPr>
        </p:nvSpPr>
        <p:spPr>
          <a:xfrm>
            <a:off x="1950396" y="158884"/>
            <a:ext cx="5442626" cy="629055"/>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800"/>
              <a:buNone/>
            </a:pPr>
            <a:r>
              <a:rPr b="1" lang="en-US" sz="2800">
                <a:latin typeface="Helvetica Neue"/>
                <a:ea typeface="Helvetica Neue"/>
                <a:cs typeface="Helvetica Neue"/>
                <a:sym typeface="Helvetica Neue"/>
              </a:rPr>
              <a:t>GHRSST-XXI-online Science Team meeting, 1-4 June 2020</a:t>
            </a:r>
            <a:endParaRPr/>
          </a:p>
        </p:txBody>
      </p:sp>
      <p:pic>
        <p:nvPicPr>
          <p:cNvPr id="247" name="Google Shape;247;p38"/>
          <p:cNvPicPr preferRelativeResize="0"/>
          <p:nvPr/>
        </p:nvPicPr>
        <p:blipFill rotWithShape="1">
          <a:blip r:embed="rId7">
            <a:alphaModFix/>
          </a:blip>
          <a:srcRect b="0" l="0" r="0" t="0"/>
          <a:stretch/>
        </p:blipFill>
        <p:spPr>
          <a:xfrm>
            <a:off x="7972425" y="0"/>
            <a:ext cx="1171575" cy="679147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39"/>
          <p:cNvSpPr txBox="1"/>
          <p:nvPr>
            <p:ph idx="1" type="body"/>
          </p:nvPr>
        </p:nvSpPr>
        <p:spPr>
          <a:xfrm>
            <a:off x="111787" y="1200405"/>
            <a:ext cx="8596575" cy="4372519"/>
          </a:xfrm>
          <a:prstGeom prst="rect">
            <a:avLst/>
          </a:prstGeom>
          <a:noFill/>
          <a:ln>
            <a:noFill/>
          </a:ln>
        </p:spPr>
        <p:txBody>
          <a:bodyPr anchorCtr="0" anchor="t" bIns="34275" lIns="68550" spcFirstLastPara="1" rIns="68550" wrap="square" tIns="34275">
            <a:noAutofit/>
          </a:bodyPr>
          <a:lstStyle/>
          <a:p>
            <a:pPr indent="0" lvl="0" marL="85725" rtl="0" algn="l">
              <a:lnSpc>
                <a:spcPct val="100000"/>
              </a:lnSpc>
              <a:spcBef>
                <a:spcPts val="0"/>
              </a:spcBef>
              <a:spcAft>
                <a:spcPts val="0"/>
              </a:spcAft>
              <a:buClr>
                <a:srgbClr val="000000"/>
              </a:buClr>
              <a:buSzPts val="1800"/>
              <a:buNone/>
            </a:pPr>
            <a:r>
              <a:t/>
            </a:r>
            <a:endParaRPr sz="1500">
              <a:solidFill>
                <a:schemeClr val="dk2"/>
              </a:solidFill>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Build on the results of Ocean SST ARD presentation in section 2.2 (Weds)</a:t>
            </a:r>
            <a:endParaRPr/>
          </a:p>
          <a:p>
            <a:pPr indent="-257175" lvl="1" marL="685800" rtl="0" algn="l">
              <a:lnSpc>
                <a:spcPct val="90000"/>
              </a:lnSpc>
              <a:spcBef>
                <a:spcPts val="375"/>
              </a:spcBef>
              <a:spcAft>
                <a:spcPts val="0"/>
              </a:spcAft>
              <a:buSzPts val="1800"/>
              <a:buChar char="•"/>
            </a:pPr>
            <a:r>
              <a:rPr lang="en-US" sz="2200">
                <a:solidFill>
                  <a:schemeClr val="dk2"/>
                </a:solidFill>
                <a:latin typeface="Helvetica Neue"/>
                <a:ea typeface="Helvetica Neue"/>
                <a:cs typeface="Helvetica Neue"/>
                <a:sym typeface="Helvetica Neue"/>
              </a:rPr>
              <a:t>Continue to survey more GHRSST datasets focusing on data formats and metadata structures, variables, services, storage, cloud optimization, and data recipes</a:t>
            </a:r>
            <a:endParaRPr/>
          </a:p>
          <a:p>
            <a:pPr indent="-257175" lvl="1" marL="685800" rtl="0" algn="l">
              <a:lnSpc>
                <a:spcPct val="90000"/>
              </a:lnSpc>
              <a:spcBef>
                <a:spcPts val="375"/>
              </a:spcBef>
              <a:spcAft>
                <a:spcPts val="0"/>
              </a:spcAft>
              <a:buSzPts val="1800"/>
              <a:buChar char="•"/>
            </a:pPr>
            <a:r>
              <a:rPr lang="en-US" sz="2200">
                <a:solidFill>
                  <a:schemeClr val="dk2"/>
                </a:solidFill>
                <a:latin typeface="Helvetica Neue"/>
                <a:ea typeface="Helvetica Neue"/>
                <a:cs typeface="Helvetica Neue"/>
                <a:sym typeface="Helvetica Neue"/>
              </a:rPr>
              <a:t>Engage other VCs and ARD collaborators (e.g., CEOS COAST)</a:t>
            </a:r>
            <a:endParaRPr/>
          </a:p>
          <a:p>
            <a:pPr indent="-257175" lvl="1" marL="685800" rtl="0" algn="l">
              <a:lnSpc>
                <a:spcPct val="90000"/>
              </a:lnSpc>
              <a:spcBef>
                <a:spcPts val="375"/>
              </a:spcBef>
              <a:spcAft>
                <a:spcPts val="0"/>
              </a:spcAft>
              <a:buSzPts val="1800"/>
              <a:buChar char="•"/>
            </a:pPr>
            <a:r>
              <a:rPr lang="en-US" sz="2200">
                <a:solidFill>
                  <a:schemeClr val="dk2"/>
                </a:solidFill>
                <a:latin typeface="Helvetica Neue"/>
                <a:ea typeface="Helvetica Neue"/>
                <a:cs typeface="Helvetica Neue"/>
                <a:sym typeface="Helvetica Neue"/>
              </a:rPr>
              <a:t>Report or review presentation by April 2021</a:t>
            </a:r>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Provide recommendations for improving search relevancy and data access across CEOS VC partners (Ongoing work within GHRSST) </a:t>
            </a:r>
            <a:endParaRPr/>
          </a:p>
          <a:p>
            <a:pPr indent="-142875" lvl="0" marL="342900" rtl="0" algn="l">
              <a:lnSpc>
                <a:spcPct val="90000"/>
              </a:lnSpc>
              <a:spcBef>
                <a:spcPts val="750"/>
              </a:spcBef>
              <a:spcAft>
                <a:spcPts val="0"/>
              </a:spcAft>
              <a:buClr>
                <a:schemeClr val="dk1"/>
              </a:buClr>
              <a:buSzPts val="1800"/>
              <a:buNone/>
            </a:pPr>
            <a:r>
              <a:t/>
            </a:r>
            <a:endParaRPr sz="1650">
              <a:solidFill>
                <a:schemeClr val="dk2"/>
              </a:solidFill>
            </a:endParaRPr>
          </a:p>
          <a:p>
            <a:pPr indent="0" lvl="0" marL="85725" rtl="0" algn="l">
              <a:lnSpc>
                <a:spcPct val="90000"/>
              </a:lnSpc>
              <a:spcBef>
                <a:spcPts val="750"/>
              </a:spcBef>
              <a:spcAft>
                <a:spcPts val="0"/>
              </a:spcAft>
              <a:buSzPts val="1800"/>
              <a:buNone/>
            </a:pPr>
            <a:r>
              <a:t/>
            </a:r>
            <a:endParaRPr sz="1500">
              <a:solidFill>
                <a:schemeClr val="dk2"/>
              </a:solidFill>
            </a:endParaRPr>
          </a:p>
          <a:p>
            <a:pPr indent="-142875" lvl="0" marL="342900" rtl="0" algn="l">
              <a:lnSpc>
                <a:spcPct val="100000"/>
              </a:lnSpc>
              <a:spcBef>
                <a:spcPts val="0"/>
              </a:spcBef>
              <a:spcAft>
                <a:spcPts val="0"/>
              </a:spcAft>
              <a:buClr>
                <a:srgbClr val="000000"/>
              </a:buClr>
              <a:buSzPts val="1800"/>
              <a:buFont typeface="Proxima Nova"/>
              <a:buNone/>
            </a:pPr>
            <a:r>
              <a:t/>
            </a:r>
            <a:endParaRPr>
              <a:solidFill>
                <a:schemeClr val="dk2"/>
              </a:solidFill>
              <a:latin typeface="Proxima Nova"/>
              <a:ea typeface="Proxima Nova"/>
              <a:cs typeface="Proxima Nova"/>
              <a:sym typeface="Proxima Nova"/>
            </a:endParaRPr>
          </a:p>
          <a:p>
            <a:pPr indent="-142875" lvl="0" marL="342900" rtl="0" algn="l">
              <a:lnSpc>
                <a:spcPct val="100000"/>
              </a:lnSpc>
              <a:spcBef>
                <a:spcPts val="0"/>
              </a:spcBef>
              <a:spcAft>
                <a:spcPts val="0"/>
              </a:spcAft>
              <a:buClr>
                <a:srgbClr val="000000"/>
              </a:buClr>
              <a:buSzPts val="1800"/>
              <a:buFont typeface="Proxima Nova"/>
              <a:buNone/>
            </a:pPr>
            <a:r>
              <a:t/>
            </a:r>
            <a:endParaRPr>
              <a:solidFill>
                <a:schemeClr val="dk2"/>
              </a:solidFill>
              <a:latin typeface="Proxima Nova"/>
              <a:ea typeface="Proxima Nova"/>
              <a:cs typeface="Proxima Nova"/>
              <a:sym typeface="Proxima Nova"/>
            </a:endParaRPr>
          </a:p>
          <a:p>
            <a:pPr indent="-142875" lvl="0" marL="342900" rtl="0" algn="l">
              <a:lnSpc>
                <a:spcPct val="100000"/>
              </a:lnSpc>
              <a:spcBef>
                <a:spcPts val="0"/>
              </a:spcBef>
              <a:spcAft>
                <a:spcPts val="0"/>
              </a:spcAft>
              <a:buClr>
                <a:srgbClr val="000000"/>
              </a:buClr>
              <a:buSzPts val="1800"/>
              <a:buFont typeface="Proxima Nova"/>
              <a:buNone/>
            </a:pPr>
            <a:r>
              <a:t/>
            </a:r>
            <a:endParaRPr>
              <a:solidFill>
                <a:schemeClr val="dk2"/>
              </a:solidFill>
              <a:latin typeface="Proxima Nova"/>
              <a:ea typeface="Proxima Nova"/>
              <a:cs typeface="Proxima Nova"/>
              <a:sym typeface="Proxima Nova"/>
            </a:endParaRPr>
          </a:p>
        </p:txBody>
      </p:sp>
      <p:pic>
        <p:nvPicPr>
          <p:cNvPr descr="https://lh5.googleusercontent.com/4NlgzQr707bTvDFxwR5pve1U33mK54HWn6EH2ihLfX_CjaFTB4q52qZkIbQBZ1gmhbYmT1lfOvIiNYzhfFvWzXxpVV5T4wsCTH50FwGsJwo1TmYND3LLEOIJgCE6VAEkvCPyZB7vxIk" id="253" name="Google Shape;253;p39"/>
          <p:cNvPicPr preferRelativeResize="0"/>
          <p:nvPr/>
        </p:nvPicPr>
        <p:blipFill rotWithShape="1">
          <a:blip r:embed="rId3">
            <a:alphaModFix/>
          </a:blip>
          <a:srcRect b="0" l="12831" r="0" t="0"/>
          <a:stretch/>
        </p:blipFill>
        <p:spPr>
          <a:xfrm>
            <a:off x="0" y="857250"/>
            <a:ext cx="2121703" cy="273844"/>
          </a:xfrm>
          <a:prstGeom prst="rect">
            <a:avLst/>
          </a:prstGeom>
          <a:noFill/>
          <a:ln>
            <a:noFill/>
          </a:ln>
        </p:spPr>
      </p:pic>
      <p:sp>
        <p:nvSpPr>
          <p:cNvPr id="254" name="Google Shape;254;p39"/>
          <p:cNvSpPr txBox="1"/>
          <p:nvPr/>
        </p:nvSpPr>
        <p:spPr>
          <a:xfrm>
            <a:off x="6868894" y="5836556"/>
            <a:ext cx="2250000" cy="164250"/>
          </a:xfrm>
          <a:prstGeom prst="rect">
            <a:avLst/>
          </a:prstGeom>
          <a:noFill/>
          <a:ln>
            <a:noFill/>
          </a:ln>
        </p:spPr>
        <p:txBody>
          <a:bodyPr anchorCtr="0" anchor="t" bIns="68550" lIns="68550" spcFirstLastPara="1" rIns="68550" wrap="square" tIns="68550">
            <a:noAutofit/>
          </a:bodyPr>
          <a:lstStyle/>
          <a:p>
            <a:pPr indent="0" lvl="0" marL="0" marR="0" rtl="0" algn="r">
              <a:lnSpc>
                <a:spcPct val="100000"/>
              </a:lnSpc>
              <a:spcBef>
                <a:spcPts val="0"/>
              </a:spcBef>
              <a:spcAft>
                <a:spcPts val="0"/>
              </a:spcAft>
              <a:buNone/>
            </a:pPr>
            <a:r>
              <a:rPr b="0" i="0" lang="en-US" sz="450" u="none" cap="none" strike="noStrike">
                <a:solidFill>
                  <a:srgbClr val="8D97A6"/>
                </a:solidFill>
                <a:latin typeface="Arial"/>
                <a:ea typeface="Arial"/>
                <a:cs typeface="Arial"/>
                <a:sym typeface="Arial"/>
              </a:rPr>
              <a:t>© 2020 California Institute of Technology. Government sponsorship acknowledged.</a:t>
            </a:r>
            <a:endParaRPr b="0" i="0" sz="450" u="none" cap="none" strike="noStrike">
              <a:solidFill>
                <a:srgbClr val="8D97A6"/>
              </a:solidFill>
              <a:latin typeface="Arial"/>
              <a:ea typeface="Arial"/>
              <a:cs typeface="Arial"/>
              <a:sym typeface="Arial"/>
            </a:endParaRPr>
          </a:p>
        </p:txBody>
      </p:sp>
      <p:pic>
        <p:nvPicPr>
          <p:cNvPr id="255" name="Google Shape;255;p39"/>
          <p:cNvPicPr preferRelativeResize="0"/>
          <p:nvPr/>
        </p:nvPicPr>
        <p:blipFill rotWithShape="1">
          <a:blip r:embed="rId4">
            <a:alphaModFix/>
          </a:blip>
          <a:srcRect b="0" l="0" r="0" t="0"/>
          <a:stretch/>
        </p:blipFill>
        <p:spPr>
          <a:xfrm>
            <a:off x="2096587" y="857250"/>
            <a:ext cx="7047413" cy="273844"/>
          </a:xfrm>
          <a:prstGeom prst="rect">
            <a:avLst/>
          </a:prstGeom>
          <a:noFill/>
          <a:ln>
            <a:noFill/>
          </a:ln>
        </p:spPr>
      </p:pic>
      <p:sp>
        <p:nvSpPr>
          <p:cNvPr id="256" name="Google Shape;256;p39"/>
          <p:cNvSpPr txBox="1"/>
          <p:nvPr/>
        </p:nvSpPr>
        <p:spPr>
          <a:xfrm>
            <a:off x="1950396" y="158884"/>
            <a:ext cx="5442626" cy="62905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2800" u="none" cap="none" strike="noStrike">
                <a:solidFill>
                  <a:schemeClr val="lt1"/>
                </a:solidFill>
                <a:latin typeface="Helvetica Neue"/>
                <a:ea typeface="Helvetica Neue"/>
                <a:cs typeface="Helvetica Neue"/>
                <a:sym typeface="Helvetica Neue"/>
              </a:rPr>
              <a:t>Further SST-VC activities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0"/>
          <p:cNvSpPr txBox="1"/>
          <p:nvPr>
            <p:ph idx="1" type="body"/>
          </p:nvPr>
        </p:nvSpPr>
        <p:spPr>
          <a:xfrm>
            <a:off x="212550" y="1352380"/>
            <a:ext cx="8750475" cy="3333919"/>
          </a:xfrm>
          <a:prstGeom prst="rect">
            <a:avLst/>
          </a:prstGeom>
          <a:noFill/>
          <a:ln>
            <a:noFill/>
          </a:ln>
        </p:spPr>
        <p:txBody>
          <a:bodyPr anchorCtr="0" anchor="t" bIns="34275" lIns="68550" spcFirstLastPara="1" rIns="68550" wrap="square" tIns="34275">
            <a:noAutofit/>
          </a:bodyPr>
          <a:lstStyle/>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Engaging early career scientists. </a:t>
            </a:r>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More collaboration with other VCs on common themes e.g. coasts</a:t>
            </a:r>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GHRSST data management evolution</a:t>
            </a:r>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Search relevancy / decision trees based on GHRSST product search.  This is likely to be built on through the GHRSST activities.</a:t>
            </a:r>
            <a:endParaRPr/>
          </a:p>
          <a:p>
            <a:pPr indent="-257175" lvl="0" marL="342900" rtl="0" algn="l">
              <a:lnSpc>
                <a:spcPct val="90000"/>
              </a:lnSpc>
              <a:spcBef>
                <a:spcPts val="750"/>
              </a:spcBef>
              <a:spcAft>
                <a:spcPts val="0"/>
              </a:spcAft>
              <a:buClr>
                <a:schemeClr val="dk1"/>
              </a:buClr>
              <a:buSzPts val="1800"/>
              <a:buChar char="•"/>
            </a:pPr>
            <a:r>
              <a:rPr lang="en-US" sz="2200">
                <a:solidFill>
                  <a:schemeClr val="dk2"/>
                </a:solidFill>
                <a:latin typeface="Helvetica Neue"/>
                <a:ea typeface="Helvetica Neue"/>
                <a:cs typeface="Helvetica Neue"/>
                <a:sym typeface="Helvetica Neue"/>
              </a:rPr>
              <a:t>SST-VC will maintain SST needs on Passive Microwave Radiometers</a:t>
            </a:r>
            <a:endParaRPr/>
          </a:p>
          <a:p>
            <a:pPr indent="0" lvl="0" marL="85725" rtl="0" algn="l">
              <a:lnSpc>
                <a:spcPct val="90000"/>
              </a:lnSpc>
              <a:spcBef>
                <a:spcPts val="750"/>
              </a:spcBef>
              <a:spcAft>
                <a:spcPts val="0"/>
              </a:spcAft>
              <a:buSzPts val="1800"/>
              <a:buNone/>
            </a:pPr>
            <a:r>
              <a:rPr lang="en-US" sz="1600">
                <a:solidFill>
                  <a:schemeClr val="dk2"/>
                </a:solidFill>
                <a:latin typeface="Helvetica Neue"/>
                <a:ea typeface="Helvetica Neue"/>
                <a:cs typeface="Helvetica Neue"/>
                <a:sym typeface="Helvetica Neue"/>
              </a:rPr>
              <a:t> </a:t>
            </a:r>
            <a:endParaRPr/>
          </a:p>
        </p:txBody>
      </p:sp>
      <p:pic>
        <p:nvPicPr>
          <p:cNvPr descr="https://lh5.googleusercontent.com/4NlgzQr707bTvDFxwR5pve1U33mK54HWn6EH2ihLfX_CjaFTB4q52qZkIbQBZ1gmhbYmT1lfOvIiNYzhfFvWzXxpVV5T4wsCTH50FwGsJwo1TmYND3LLEOIJgCE6VAEkvCPyZB7vxIk" id="262" name="Google Shape;262;p40"/>
          <p:cNvPicPr preferRelativeResize="0"/>
          <p:nvPr/>
        </p:nvPicPr>
        <p:blipFill rotWithShape="1">
          <a:blip r:embed="rId3">
            <a:alphaModFix/>
          </a:blip>
          <a:srcRect b="0" l="12831" r="0" t="0"/>
          <a:stretch/>
        </p:blipFill>
        <p:spPr>
          <a:xfrm>
            <a:off x="0" y="857250"/>
            <a:ext cx="2121703" cy="273844"/>
          </a:xfrm>
          <a:prstGeom prst="rect">
            <a:avLst/>
          </a:prstGeom>
          <a:noFill/>
          <a:ln>
            <a:noFill/>
          </a:ln>
        </p:spPr>
      </p:pic>
      <p:sp>
        <p:nvSpPr>
          <p:cNvPr id="263" name="Google Shape;263;p40"/>
          <p:cNvSpPr txBox="1"/>
          <p:nvPr/>
        </p:nvSpPr>
        <p:spPr>
          <a:xfrm>
            <a:off x="6868894" y="5836556"/>
            <a:ext cx="2250000" cy="164250"/>
          </a:xfrm>
          <a:prstGeom prst="rect">
            <a:avLst/>
          </a:prstGeom>
          <a:noFill/>
          <a:ln>
            <a:noFill/>
          </a:ln>
        </p:spPr>
        <p:txBody>
          <a:bodyPr anchorCtr="0" anchor="t" bIns="68550" lIns="68550" spcFirstLastPara="1" rIns="68550" wrap="square" tIns="68550">
            <a:noAutofit/>
          </a:bodyPr>
          <a:lstStyle/>
          <a:p>
            <a:pPr indent="0" lvl="0" marL="0" marR="0" rtl="0" algn="r">
              <a:lnSpc>
                <a:spcPct val="100000"/>
              </a:lnSpc>
              <a:spcBef>
                <a:spcPts val="0"/>
              </a:spcBef>
              <a:spcAft>
                <a:spcPts val="0"/>
              </a:spcAft>
              <a:buNone/>
            </a:pPr>
            <a:r>
              <a:rPr b="0" i="0" lang="en-US" sz="450" u="none" cap="none" strike="noStrike">
                <a:solidFill>
                  <a:srgbClr val="8D97A6"/>
                </a:solidFill>
                <a:latin typeface="Arial"/>
                <a:ea typeface="Arial"/>
                <a:cs typeface="Arial"/>
                <a:sym typeface="Arial"/>
              </a:rPr>
              <a:t>© 2020 California Institute of Technology. Government sponsorship acknowledged.</a:t>
            </a:r>
            <a:endParaRPr b="0" i="0" sz="450" u="none" cap="none" strike="noStrike">
              <a:solidFill>
                <a:srgbClr val="8D97A6"/>
              </a:solidFill>
              <a:latin typeface="Arial"/>
              <a:ea typeface="Arial"/>
              <a:cs typeface="Arial"/>
              <a:sym typeface="Arial"/>
            </a:endParaRPr>
          </a:p>
        </p:txBody>
      </p:sp>
      <p:pic>
        <p:nvPicPr>
          <p:cNvPr id="264" name="Google Shape;264;p40"/>
          <p:cNvPicPr preferRelativeResize="0"/>
          <p:nvPr/>
        </p:nvPicPr>
        <p:blipFill rotWithShape="1">
          <a:blip r:embed="rId4">
            <a:alphaModFix/>
          </a:blip>
          <a:srcRect b="0" l="0" r="0" t="0"/>
          <a:stretch/>
        </p:blipFill>
        <p:spPr>
          <a:xfrm>
            <a:off x="2096587" y="857250"/>
            <a:ext cx="7047413" cy="273844"/>
          </a:xfrm>
          <a:prstGeom prst="rect">
            <a:avLst/>
          </a:prstGeom>
          <a:noFill/>
          <a:ln>
            <a:noFill/>
          </a:ln>
        </p:spPr>
      </p:pic>
      <p:sp>
        <p:nvSpPr>
          <p:cNvPr id="265" name="Google Shape;265;p40"/>
          <p:cNvSpPr txBox="1"/>
          <p:nvPr/>
        </p:nvSpPr>
        <p:spPr>
          <a:xfrm>
            <a:off x="1950396" y="158884"/>
            <a:ext cx="5442626" cy="62905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2800" u="none" cap="none" strike="noStrike">
                <a:solidFill>
                  <a:schemeClr val="lt1"/>
                </a:solidFill>
                <a:latin typeface="Helvetica Neue"/>
                <a:ea typeface="Helvetica Neue"/>
                <a:cs typeface="Helvetica Neue"/>
                <a:sym typeface="Helvetica Neue"/>
              </a:rPr>
              <a:t>Long-term SST-VC goals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pic>
        <p:nvPicPr>
          <p:cNvPr id="270" name="Google Shape;270;p41"/>
          <p:cNvPicPr preferRelativeResize="0"/>
          <p:nvPr/>
        </p:nvPicPr>
        <p:blipFill rotWithShape="1">
          <a:blip r:embed="rId3">
            <a:alphaModFix/>
          </a:blip>
          <a:srcRect b="0" l="0" r="0" t="0"/>
          <a:stretch/>
        </p:blipFill>
        <p:spPr>
          <a:xfrm>
            <a:off x="0" y="1397794"/>
            <a:ext cx="9144000" cy="4572000"/>
          </a:xfrm>
          <a:prstGeom prst="rect">
            <a:avLst/>
          </a:prstGeom>
          <a:noFill/>
          <a:ln>
            <a:noFill/>
          </a:ln>
        </p:spPr>
      </p:pic>
      <p:sp>
        <p:nvSpPr>
          <p:cNvPr id="271" name="Google Shape;271;p41"/>
          <p:cNvSpPr txBox="1"/>
          <p:nvPr>
            <p:ph idx="4294967295" type="sldNum"/>
          </p:nvPr>
        </p:nvSpPr>
        <p:spPr>
          <a:xfrm>
            <a:off x="8839200" y="5829300"/>
            <a:ext cx="304800" cy="140494"/>
          </a:xfrm>
          <a:prstGeom prst="rect">
            <a:avLst/>
          </a:prstGeom>
          <a:noFill/>
          <a:ln>
            <a:noFill/>
          </a:ln>
        </p:spPr>
        <p:txBody>
          <a:bodyPr anchorCtr="0" anchor="t" bIns="45700" lIns="45700" spcFirstLastPara="1" rIns="45700" wrap="square" tIns="45700">
            <a:noAutofit/>
          </a:bodyPr>
          <a:lstStyle/>
          <a:p>
            <a:pPr indent="0" lvl="0" marL="0" rtl="0" algn="r">
              <a:lnSpc>
                <a:spcPct val="100000"/>
              </a:lnSpc>
              <a:spcBef>
                <a:spcPts val="0"/>
              </a:spcBef>
              <a:spcAft>
                <a:spcPts val="0"/>
              </a:spcAft>
              <a:buSzPts val="1000"/>
              <a:buNone/>
            </a:pPr>
            <a:fld id="{00000000-1234-1234-1234-123412341234}" type="slidenum">
              <a:rPr lang="en-US">
                <a:solidFill>
                  <a:srgbClr val="1F497D"/>
                </a:solidFill>
              </a:rPr>
              <a:t>‹#›</a:t>
            </a:fld>
            <a:endParaRPr>
              <a:solidFill>
                <a:srgbClr val="1F497D"/>
              </a:solidFill>
            </a:endParaRPr>
          </a:p>
        </p:txBody>
      </p:sp>
      <p:sp>
        <p:nvSpPr>
          <p:cNvPr id="272" name="Google Shape;272;p41"/>
          <p:cNvSpPr txBox="1"/>
          <p:nvPr/>
        </p:nvSpPr>
        <p:spPr>
          <a:xfrm>
            <a:off x="133350" y="3070514"/>
            <a:ext cx="6000750" cy="348615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3600"/>
              <a:buFont typeface="Arial"/>
              <a:buNone/>
            </a:pPr>
            <a:r>
              <a:rPr b="0" i="1" lang="en-US" sz="3600" u="none" cap="none" strike="noStrike">
                <a:solidFill>
                  <a:srgbClr val="DAE5F1"/>
                </a:solidFill>
                <a:latin typeface="Arial"/>
                <a:ea typeface="Arial"/>
                <a:cs typeface="Arial"/>
                <a:sym typeface="Arial"/>
              </a:rPr>
              <a:t>Questions?</a:t>
            </a:r>
            <a:endParaRPr b="0" i="1" sz="3600" u="none" cap="none" strike="noStrike">
              <a:solidFill>
                <a:srgbClr val="DAE5F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2"/>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O</a:t>
            </a:r>
            <a:r>
              <a:rPr b="1" lang="en-US" sz="4200">
                <a:solidFill>
                  <a:srgbClr val="FFFFFF"/>
                </a:solidFill>
                <a:latin typeface="Helvetica Neue"/>
                <a:ea typeface="Helvetica Neue"/>
                <a:cs typeface="Helvetica Neue"/>
                <a:sym typeface="Helvetica Neue"/>
              </a:rPr>
              <a:t>ST-VC</a:t>
            </a:r>
            <a:endParaRPr/>
          </a:p>
        </p:txBody>
      </p:sp>
      <p:sp>
        <p:nvSpPr>
          <p:cNvPr id="278" name="Google Shape;278;p42"/>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VC Co-Leads: </a:t>
            </a:r>
            <a:r>
              <a:rPr lang="en-US" sz="1800">
                <a:solidFill>
                  <a:schemeClr val="lt1"/>
                </a:solidFill>
              </a:rPr>
              <a:t>Annick Sylvestre-Baron/CNES, Remko Scharroo/EUMETSAT</a:t>
            </a:r>
            <a:endParaRPr sz="1800">
              <a:solidFill>
                <a:schemeClr val="lt1"/>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279" name="Google Shape;279;p42"/>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280" name="Google Shape;280;p42"/>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lang="en-US" sz="1600" u="sng"/>
              <a:t>Promoting Information Flow Outside Major Meetings</a:t>
            </a:r>
            <a:endParaRPr sz="1600" u="sng"/>
          </a:p>
          <a:p>
            <a:pPr indent="-317500" lvl="0" marL="342900" rtl="0" algn="l">
              <a:spcBef>
                <a:spcPts val="1000"/>
              </a:spcBef>
              <a:spcAft>
                <a:spcPts val="0"/>
              </a:spcAft>
              <a:buSzPts val="1600"/>
              <a:buChar char="•"/>
            </a:pPr>
            <a:r>
              <a:rPr lang="en-US" sz="1600"/>
              <a:t>Following from past SIT Chairs, we have held two rounds of ‘informal chats’ with the VCs (Dec 2019 and June 2020)</a:t>
            </a:r>
            <a:endParaRPr sz="1600"/>
          </a:p>
          <a:p>
            <a:pPr indent="-286326" lvl="1" marL="768926" rtl="0" algn="l">
              <a:spcBef>
                <a:spcPts val="0"/>
              </a:spcBef>
              <a:spcAft>
                <a:spcPts val="0"/>
              </a:spcAft>
              <a:buSzPts val="1600"/>
              <a:buChar char="o"/>
            </a:pPr>
            <a:r>
              <a:rPr lang="en-US" sz="1600"/>
              <a:t>These chats have been very fruitful, and have led to progress in a few key areas</a:t>
            </a:r>
            <a:endParaRPr sz="1600"/>
          </a:p>
          <a:p>
            <a:pPr indent="-342900" lvl="0" marL="342900" rtl="0" algn="l">
              <a:spcBef>
                <a:spcPts val="1000"/>
              </a:spcBef>
              <a:spcAft>
                <a:spcPts val="0"/>
              </a:spcAft>
              <a:buSzPts val="1600"/>
              <a:buChar char="•"/>
            </a:pPr>
            <a:r>
              <a:rPr lang="en-US" sz="1600"/>
              <a:t>In addition to try and promote the flow of information outside CEOS ‘major meetings’, we have introduced</a:t>
            </a:r>
            <a:endParaRPr sz="1600"/>
          </a:p>
          <a:p>
            <a:pPr indent="-286326" lvl="1" marL="768926" rtl="0" algn="l">
              <a:spcBef>
                <a:spcPts val="0"/>
              </a:spcBef>
              <a:spcAft>
                <a:spcPts val="0"/>
              </a:spcAft>
              <a:buSzPts val="1600"/>
              <a:buChar char="o"/>
            </a:pPr>
            <a:r>
              <a:rPr lang="en-US" sz="1600"/>
              <a:t>Working Team All Hands calls</a:t>
            </a:r>
            <a:endParaRPr sz="1600"/>
          </a:p>
          <a:p>
            <a:pPr indent="-286326" lvl="1" marL="768926" rtl="0" algn="l">
              <a:spcBef>
                <a:spcPts val="0"/>
              </a:spcBef>
              <a:spcAft>
                <a:spcPts val="0"/>
              </a:spcAft>
              <a:buSzPts val="1600"/>
              <a:buChar char="o"/>
            </a:pPr>
            <a:r>
              <a:rPr lang="en-US" sz="1600"/>
              <a:t>VC Report to CEOS SEC</a:t>
            </a:r>
            <a:endParaRPr sz="1600"/>
          </a:p>
          <a:p>
            <a:pPr indent="-342900" lvl="0" marL="342900" rtl="0" algn="l">
              <a:spcBef>
                <a:spcPts val="1000"/>
              </a:spcBef>
              <a:spcAft>
                <a:spcPts val="0"/>
              </a:spcAft>
              <a:buSzPts val="1600"/>
              <a:buChar char="•"/>
            </a:pPr>
            <a:r>
              <a:rPr lang="en-US" sz="1600"/>
              <a:t>Working Team All Hands calls (Feb and</a:t>
            </a:r>
            <a:r>
              <a:rPr lang="en-US" sz="1600"/>
              <a:t> May 2020)</a:t>
            </a:r>
            <a:endParaRPr sz="1600"/>
          </a:p>
          <a:p>
            <a:pPr indent="-286326" lvl="1" marL="768926" rtl="0" algn="l">
              <a:spcBef>
                <a:spcPts val="0"/>
              </a:spcBef>
              <a:spcAft>
                <a:spcPts val="0"/>
              </a:spcAft>
              <a:buSzPts val="1600"/>
              <a:buChar char="o"/>
            </a:pPr>
            <a:r>
              <a:rPr lang="en-US" sz="1600"/>
              <a:t>These are two hour calls during which we have covered 3-4 topics nominated by the activities of the WTs (VCs, WGs, AHTs)</a:t>
            </a:r>
            <a:endParaRPr sz="1600"/>
          </a:p>
          <a:p>
            <a:pPr indent="-286326" lvl="1" marL="768926" rtl="0" algn="l">
              <a:spcBef>
                <a:spcPts val="0"/>
              </a:spcBef>
              <a:spcAft>
                <a:spcPts val="0"/>
              </a:spcAft>
              <a:buSzPts val="1600"/>
              <a:buChar char="o"/>
            </a:pPr>
            <a:r>
              <a:rPr lang="en-US" sz="1600"/>
              <a:t>Feedback is positive and the intention is to continue this, with the next to be planned in Q4-2020</a:t>
            </a:r>
            <a:endParaRPr sz="1600"/>
          </a:p>
          <a:p>
            <a:pPr indent="0" lvl="0" marL="0" rtl="0" algn="l">
              <a:spcBef>
                <a:spcPts val="0"/>
              </a:spcBef>
              <a:spcAft>
                <a:spcPts val="0"/>
              </a:spcAft>
              <a:buNone/>
            </a:pPr>
            <a:r>
              <a:t/>
            </a:r>
            <a:endParaRPr sz="1600" u="sng"/>
          </a:p>
          <a:p>
            <a:pPr indent="0" lvl="0" marL="342900" rtl="0" algn="l">
              <a:spcBef>
                <a:spcPts val="0"/>
              </a:spcBef>
              <a:spcAft>
                <a:spcPts val="0"/>
              </a:spcAft>
              <a:buNone/>
            </a:pPr>
            <a:r>
              <a:t/>
            </a:r>
            <a:endParaRPr sz="1600">
              <a:solidFill>
                <a:srgbClr val="FF0000"/>
              </a:solidFill>
            </a:endParaRPr>
          </a:p>
        </p:txBody>
      </p:sp>
      <p:sp>
        <p:nvSpPr>
          <p:cNvPr id="79" name="Google Shape;79;p16"/>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80" name="Google Shape;80;p16"/>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SIT Chair Team Approach to Working Teams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3"/>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002569"/>
              </a:buClr>
              <a:buSzPts val="1600"/>
              <a:buChar char="•"/>
            </a:pPr>
            <a:r>
              <a:rPr lang="en-US" sz="1600"/>
              <a:t>Please provide a brief update on OST-VC activities, focused on current issues and in particular issues to be addressed at the Technical Workshop in preparation for CEOS Plenary</a:t>
            </a:r>
            <a:endParaRPr sz="1600"/>
          </a:p>
          <a:p>
            <a:pPr indent="0" lvl="0" marL="0" rtl="0" algn="l">
              <a:spcBef>
                <a:spcPts val="0"/>
              </a:spcBef>
              <a:spcAft>
                <a:spcPts val="0"/>
              </a:spcAft>
              <a:buNone/>
            </a:pPr>
            <a:r>
              <a:t/>
            </a:r>
            <a:endParaRPr sz="1600"/>
          </a:p>
          <a:p>
            <a:pPr indent="-342900" lvl="0" marL="342900" rtl="0" algn="l">
              <a:spcBef>
                <a:spcPts val="0"/>
              </a:spcBef>
              <a:spcAft>
                <a:spcPts val="0"/>
              </a:spcAft>
              <a:buClr>
                <a:srgbClr val="002569"/>
              </a:buClr>
              <a:buSzPts val="1600"/>
              <a:buChar char="•"/>
            </a:pPr>
            <a:r>
              <a:rPr lang="en-US" sz="1600"/>
              <a:t>Feel free to refer to external and files, but please note that the SIT Chair Team would like to use this shared Google slide deck during the Workshop presentation to help streamline the flow of discussion and also to allow Workshop participants to read ahead</a:t>
            </a:r>
            <a:endParaRPr sz="1600"/>
          </a:p>
          <a:p>
            <a:pPr indent="0" lvl="0" marL="0" rtl="0" algn="l">
              <a:spcBef>
                <a:spcPts val="0"/>
              </a:spcBef>
              <a:spcAft>
                <a:spcPts val="0"/>
              </a:spcAft>
              <a:buNone/>
            </a:pPr>
            <a:r>
              <a:t/>
            </a:r>
            <a:endParaRPr sz="1600"/>
          </a:p>
          <a:p>
            <a:pPr indent="-342900" lvl="0" marL="342900" rtl="0" algn="l">
              <a:spcBef>
                <a:spcPts val="0"/>
              </a:spcBef>
              <a:spcAft>
                <a:spcPts val="0"/>
              </a:spcAft>
              <a:buClr>
                <a:srgbClr val="002569"/>
              </a:buClr>
              <a:buSzPts val="1600"/>
              <a:buChar char="•"/>
            </a:pPr>
            <a:r>
              <a:rPr lang="en-US" sz="1600"/>
              <a:t>Prepare for five minutes of presentation and five minutes of discussion for your VC</a:t>
            </a:r>
            <a:endParaRPr sz="1600"/>
          </a:p>
          <a:p>
            <a:pPr indent="0" lvl="0" marL="0" rtl="0" algn="l">
              <a:spcBef>
                <a:spcPts val="0"/>
              </a:spcBef>
              <a:spcAft>
                <a:spcPts val="0"/>
              </a:spcAft>
              <a:buNone/>
            </a:pPr>
            <a:r>
              <a:t/>
            </a:r>
            <a:endParaRPr sz="1600"/>
          </a:p>
          <a:p>
            <a:pPr indent="-342900" lvl="0" marL="342900" rtl="0" algn="l">
              <a:spcBef>
                <a:spcPts val="0"/>
              </a:spcBef>
              <a:spcAft>
                <a:spcPts val="0"/>
              </a:spcAft>
              <a:buSzPts val="1600"/>
              <a:buChar char="•"/>
            </a:pPr>
            <a:r>
              <a:rPr lang="en-US" sz="1600"/>
              <a:t>Please try and address OST-VC related deliverables from the CEOS Work Plan: </a:t>
            </a:r>
            <a:r>
              <a:rPr lang="en-US" sz="1600" u="sng">
                <a:solidFill>
                  <a:schemeClr val="hlink"/>
                </a:solidFill>
                <a:hlinkClick r:id="rId3"/>
              </a:rPr>
              <a:t>http://deliverables.ceos.org/task_manager/deliverables/?status=2&amp;creation_year=&amp;category=12&amp;number=&amp;title=&amp;description=</a:t>
            </a:r>
            <a:endParaRPr sz="1600"/>
          </a:p>
          <a:p>
            <a:pPr indent="-342900" lvl="0" marL="342900" rtl="0" algn="l">
              <a:spcBef>
                <a:spcPts val="1200"/>
              </a:spcBef>
              <a:spcAft>
                <a:spcPts val="0"/>
              </a:spcAft>
              <a:buClr>
                <a:srgbClr val="002569"/>
              </a:buClr>
              <a:buSzPts val="1600"/>
              <a:buChar char="•"/>
            </a:pPr>
            <a:r>
              <a:rPr b="1" i="1" lang="en-US" sz="1600"/>
              <a:t>Reporting to support discussion or decision is encouraged</a:t>
            </a:r>
            <a:r>
              <a:rPr lang="en-US" sz="1600"/>
              <a:t>, but historical context and detailed reporting should be provided as pre-meeting reading material or in background slides.</a:t>
            </a:r>
            <a:endParaRPr sz="1600"/>
          </a:p>
          <a:p>
            <a:pPr indent="-342900" lvl="0" marL="342900" rtl="0" algn="l">
              <a:spcBef>
                <a:spcPts val="1200"/>
              </a:spcBef>
              <a:spcAft>
                <a:spcPts val="0"/>
              </a:spcAft>
              <a:buClr>
                <a:srgbClr val="002569"/>
              </a:buClr>
              <a:buSzPts val="1600"/>
              <a:buChar char="•"/>
            </a:pPr>
            <a:r>
              <a:rPr lang="en-US" sz="1600"/>
              <a:t>Materials should explicitly highlight the decisions, outcomes, or actions you are seeking. The more explicit you are with the required actions, the better. i.e., do feel free to propose draft action text for consideration – it may be revised, but will help with the efficient preparation of the actions record.</a:t>
            </a:r>
            <a:endParaRPr/>
          </a:p>
          <a:p>
            <a:pPr indent="0" lvl="0" marL="0" rtl="0" algn="l">
              <a:spcBef>
                <a:spcPts val="1200"/>
              </a:spcBef>
              <a:spcAft>
                <a:spcPts val="0"/>
              </a:spcAft>
              <a:buNone/>
            </a:pPr>
            <a:r>
              <a:t/>
            </a:r>
            <a:endParaRPr sz="1600">
              <a:solidFill>
                <a:srgbClr val="FF0000"/>
              </a:solidFill>
            </a:endParaRPr>
          </a:p>
        </p:txBody>
      </p:sp>
      <p:sp>
        <p:nvSpPr>
          <p:cNvPr id="286" name="Google Shape;286;p43"/>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287" name="Google Shape;287;p43"/>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O</a:t>
            </a:r>
            <a:r>
              <a:rPr lang="en-US"/>
              <a:t>ST-VC Guidance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44"/>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17500" lvl="0" marL="342900" rtl="0" algn="l">
              <a:spcBef>
                <a:spcPts val="1200"/>
              </a:spcBef>
              <a:spcAft>
                <a:spcPts val="0"/>
              </a:spcAft>
              <a:buSzPts val="1600"/>
              <a:buChar char="•"/>
            </a:pPr>
            <a:r>
              <a:rPr lang="en-US" sz="1600"/>
              <a:t>Add OST-VC updates here</a:t>
            </a:r>
            <a:endParaRPr sz="1600"/>
          </a:p>
          <a:p>
            <a:pPr indent="-317500" lvl="0" marL="342900" rtl="0" algn="l">
              <a:spcBef>
                <a:spcPts val="1200"/>
              </a:spcBef>
              <a:spcAft>
                <a:spcPts val="0"/>
              </a:spcAft>
              <a:buSzPts val="1600"/>
              <a:buChar char="•"/>
            </a:pPr>
            <a:r>
              <a:rPr lang="en-US" sz="1600"/>
              <a:t>Please feel free to insert additional slides being mindful of the five minute time allocation</a:t>
            </a:r>
            <a:endParaRPr sz="1600">
              <a:solidFill>
                <a:srgbClr val="FF0000"/>
              </a:solidFill>
            </a:endParaRPr>
          </a:p>
        </p:txBody>
      </p:sp>
      <p:sp>
        <p:nvSpPr>
          <p:cNvPr id="293" name="Google Shape;293;p44"/>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294" name="Google Shape;294;p44"/>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OST-VC</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45"/>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OSVW-VC</a:t>
            </a:r>
            <a:endParaRPr/>
          </a:p>
        </p:txBody>
      </p:sp>
      <p:sp>
        <p:nvSpPr>
          <p:cNvPr id="300" name="Google Shape;300;p45"/>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VC Co-Leads: </a:t>
            </a:r>
            <a:r>
              <a:rPr lang="en-US" sz="1800">
                <a:solidFill>
                  <a:schemeClr val="lt1"/>
                </a:solidFill>
              </a:rPr>
              <a:t>Paul Chang/NOAA, Raj Kumar/ISRO, Stefanie Linow/EUMETSAT</a:t>
            </a:r>
            <a:endParaRPr sz="1800">
              <a:solidFill>
                <a:srgbClr val="FFFFFF"/>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301" name="Google Shape;301;p45"/>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302" name="Google Shape;302;p45"/>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46"/>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002569"/>
              </a:buClr>
              <a:buSzPts val="1600"/>
              <a:buChar char="•"/>
            </a:pPr>
            <a:r>
              <a:rPr lang="en-US" sz="1600"/>
              <a:t>Please provide a brief update on OSVW-VC activities, focused on current issues and in particular issues to be addressed at the Technical Workshop in preparation for CEOS Plenary</a:t>
            </a:r>
            <a:endParaRPr sz="1600"/>
          </a:p>
          <a:p>
            <a:pPr indent="0" lvl="0" marL="0" rtl="0" algn="l">
              <a:spcBef>
                <a:spcPts val="0"/>
              </a:spcBef>
              <a:spcAft>
                <a:spcPts val="0"/>
              </a:spcAft>
              <a:buNone/>
            </a:pPr>
            <a:r>
              <a:t/>
            </a:r>
            <a:endParaRPr sz="1600"/>
          </a:p>
          <a:p>
            <a:pPr indent="-342900" lvl="0" marL="342900" rtl="0" algn="l">
              <a:spcBef>
                <a:spcPts val="0"/>
              </a:spcBef>
              <a:spcAft>
                <a:spcPts val="0"/>
              </a:spcAft>
              <a:buClr>
                <a:srgbClr val="002569"/>
              </a:buClr>
              <a:buSzPts val="1600"/>
              <a:buChar char="•"/>
            </a:pPr>
            <a:r>
              <a:rPr lang="en-US" sz="1600"/>
              <a:t>Feel free to refer to external and files, but please note that the SIT Chair Team would like to use this shared Google slide deck during the Workshop presentation to help streamline the flow of discussion and also to allow Workshop participants to read ahead</a:t>
            </a:r>
            <a:endParaRPr sz="1600"/>
          </a:p>
          <a:p>
            <a:pPr indent="0" lvl="0" marL="0" rtl="0" algn="l">
              <a:spcBef>
                <a:spcPts val="0"/>
              </a:spcBef>
              <a:spcAft>
                <a:spcPts val="0"/>
              </a:spcAft>
              <a:buNone/>
            </a:pPr>
            <a:r>
              <a:t/>
            </a:r>
            <a:endParaRPr sz="1600"/>
          </a:p>
          <a:p>
            <a:pPr indent="-342900" lvl="0" marL="342900" rtl="0" algn="l">
              <a:spcBef>
                <a:spcPts val="0"/>
              </a:spcBef>
              <a:spcAft>
                <a:spcPts val="0"/>
              </a:spcAft>
              <a:buClr>
                <a:srgbClr val="002569"/>
              </a:buClr>
              <a:buSzPts val="1600"/>
              <a:buChar char="•"/>
            </a:pPr>
            <a:r>
              <a:rPr lang="en-US" sz="1600"/>
              <a:t>Prepare for five minutes of presentation and five minutes of discussion for your VC</a:t>
            </a:r>
            <a:endParaRPr sz="1600"/>
          </a:p>
          <a:p>
            <a:pPr indent="0" lvl="0" marL="0" rtl="0" algn="l">
              <a:spcBef>
                <a:spcPts val="0"/>
              </a:spcBef>
              <a:spcAft>
                <a:spcPts val="0"/>
              </a:spcAft>
              <a:buNone/>
            </a:pPr>
            <a:r>
              <a:t/>
            </a:r>
            <a:endParaRPr sz="1600"/>
          </a:p>
          <a:p>
            <a:pPr indent="-342900" lvl="0" marL="342900" rtl="0" algn="l">
              <a:spcBef>
                <a:spcPts val="0"/>
              </a:spcBef>
              <a:spcAft>
                <a:spcPts val="0"/>
              </a:spcAft>
              <a:buSzPts val="1600"/>
              <a:buChar char="•"/>
            </a:pPr>
            <a:r>
              <a:rPr lang="en-US" sz="1600"/>
              <a:t>Please try and address OSVW-VC related deliverables from the CEOS Work Plan: </a:t>
            </a:r>
            <a:r>
              <a:rPr lang="en-US" sz="1600" u="sng">
                <a:solidFill>
                  <a:schemeClr val="hlink"/>
                </a:solidFill>
                <a:hlinkClick r:id="rId3"/>
              </a:rPr>
              <a:t>http://deliverables.ceos.org/task_manager/deliverables/?status=2&amp;creation_year=&amp;category=12&amp;number=&amp;title=&amp;description=</a:t>
            </a:r>
            <a:endParaRPr sz="1600"/>
          </a:p>
          <a:p>
            <a:pPr indent="-342900" lvl="0" marL="342900" rtl="0" algn="l">
              <a:spcBef>
                <a:spcPts val="1200"/>
              </a:spcBef>
              <a:spcAft>
                <a:spcPts val="0"/>
              </a:spcAft>
              <a:buClr>
                <a:srgbClr val="002569"/>
              </a:buClr>
              <a:buSzPts val="1600"/>
              <a:buChar char="•"/>
            </a:pPr>
            <a:r>
              <a:rPr b="1" i="1" lang="en-US" sz="1600"/>
              <a:t>Reporting to support discussion or decision is encouraged</a:t>
            </a:r>
            <a:r>
              <a:rPr lang="en-US" sz="1600"/>
              <a:t>, but historical context and detailed reporting should be provided as pre-meeting reading material or in background slides.</a:t>
            </a:r>
            <a:endParaRPr sz="1600"/>
          </a:p>
          <a:p>
            <a:pPr indent="-342900" lvl="0" marL="342900" rtl="0" algn="l">
              <a:spcBef>
                <a:spcPts val="1200"/>
              </a:spcBef>
              <a:spcAft>
                <a:spcPts val="0"/>
              </a:spcAft>
              <a:buClr>
                <a:srgbClr val="002569"/>
              </a:buClr>
              <a:buSzPts val="1600"/>
              <a:buChar char="•"/>
            </a:pPr>
            <a:r>
              <a:rPr lang="en-US" sz="1600"/>
              <a:t>Materials should explicitly highlight the decisions, outcomes, or actions you are seeking. The more explicit you are with the required actions, the better. i.e., do feel free to propose draft action text for consideration – it may be revised, but will help with the efficient preparation of the actions record.</a:t>
            </a:r>
            <a:endParaRPr/>
          </a:p>
          <a:p>
            <a:pPr indent="0" lvl="0" marL="0" rtl="0" algn="l">
              <a:spcBef>
                <a:spcPts val="1200"/>
              </a:spcBef>
              <a:spcAft>
                <a:spcPts val="0"/>
              </a:spcAft>
              <a:buNone/>
            </a:pPr>
            <a:r>
              <a:t/>
            </a:r>
            <a:endParaRPr sz="1600">
              <a:solidFill>
                <a:srgbClr val="FF0000"/>
              </a:solidFill>
            </a:endParaRPr>
          </a:p>
        </p:txBody>
      </p:sp>
      <p:sp>
        <p:nvSpPr>
          <p:cNvPr id="308" name="Google Shape;308;p46"/>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309" name="Google Shape;309;p46"/>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OSVW-VC Guidance</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47"/>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17500" lvl="0" marL="342900" rtl="0" algn="l">
              <a:spcBef>
                <a:spcPts val="1200"/>
              </a:spcBef>
              <a:spcAft>
                <a:spcPts val="0"/>
              </a:spcAft>
              <a:buSzPts val="1600"/>
              <a:buChar char="•"/>
            </a:pPr>
            <a:r>
              <a:rPr lang="en-US" sz="1600"/>
              <a:t>Add OSVW-VC updates here</a:t>
            </a:r>
            <a:endParaRPr sz="1600"/>
          </a:p>
          <a:p>
            <a:pPr indent="-317500" lvl="0" marL="342900" rtl="0" algn="l">
              <a:spcBef>
                <a:spcPts val="1200"/>
              </a:spcBef>
              <a:spcAft>
                <a:spcPts val="0"/>
              </a:spcAft>
              <a:buSzPts val="1600"/>
              <a:buChar char="•"/>
            </a:pPr>
            <a:r>
              <a:rPr lang="en-US" sz="1600"/>
              <a:t>Please feel free to insert additional slides being mindful of the five minute time allocation</a:t>
            </a:r>
            <a:endParaRPr sz="1600">
              <a:solidFill>
                <a:srgbClr val="FF0000"/>
              </a:solidFill>
            </a:endParaRPr>
          </a:p>
        </p:txBody>
      </p:sp>
      <p:sp>
        <p:nvSpPr>
          <p:cNvPr id="315" name="Google Shape;315;p47"/>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316" name="Google Shape;316;p47"/>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OSVW-VC</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8"/>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OCR-VC</a:t>
            </a:r>
            <a:endParaRPr/>
          </a:p>
        </p:txBody>
      </p:sp>
      <p:sp>
        <p:nvSpPr>
          <p:cNvPr id="322" name="Google Shape;322;p48"/>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VC Co-Leads: </a:t>
            </a:r>
            <a:r>
              <a:rPr lang="en-US" sz="1800">
                <a:solidFill>
                  <a:schemeClr val="lt1"/>
                </a:solidFill>
              </a:rPr>
              <a:t>Ewa Kwiatkowska/EUMETSAT, Marie-Helene Rio/ESA, Annick Sylvestre-Baron/CNES</a:t>
            </a:r>
            <a:endParaRPr sz="1800">
              <a:solidFill>
                <a:schemeClr val="lt1"/>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323" name="Google Shape;323;p48"/>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324" name="Google Shape;324;p48"/>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49"/>
          <p:cNvSpPr/>
          <p:nvPr/>
        </p:nvSpPr>
        <p:spPr>
          <a:xfrm>
            <a:off x="402500" y="1383400"/>
            <a:ext cx="6331500" cy="5291400"/>
          </a:xfrm>
          <a:prstGeom prst="rect">
            <a:avLst/>
          </a:prstGeom>
          <a:noFill/>
          <a:ln cap="flat" cmpd="sng" w="50800">
            <a:solidFill>
              <a:srgbClr val="4472C4"/>
            </a:solidFill>
            <a:prstDash val="solid"/>
            <a:round/>
            <a:headEnd len="sm" w="sm" type="none"/>
            <a:tailEnd len="sm" w="sm" type="none"/>
          </a:ln>
        </p:spPr>
        <p:txBody>
          <a:bodyPr anchorCtr="0" anchor="t" bIns="36000" lIns="36000" spcFirstLastPara="1" rIns="36000" wrap="square" tIns="36000">
            <a:noAutofit/>
          </a:bodyPr>
          <a:lstStyle/>
          <a:p>
            <a:pPr indent="0" lvl="0" marL="0" marR="0" rtl="0" algn="l">
              <a:lnSpc>
                <a:spcPct val="100000"/>
              </a:lnSpc>
              <a:spcBef>
                <a:spcPts val="0"/>
              </a:spcBef>
              <a:spcAft>
                <a:spcPts val="0"/>
              </a:spcAft>
              <a:buClr>
                <a:schemeClr val="dk1"/>
              </a:buClr>
              <a:buSzPts val="900"/>
              <a:buFont typeface="Avenir"/>
              <a:buNone/>
            </a:pPr>
            <a:r>
              <a:t/>
            </a:r>
            <a:endParaRPr b="1" i="0" sz="900" u="none" cap="none" strike="noStrike">
              <a:solidFill>
                <a:schemeClr val="lt1"/>
              </a:solidFill>
              <a:latin typeface="Tahoma"/>
              <a:ea typeface="Tahoma"/>
              <a:cs typeface="Tahoma"/>
              <a:sym typeface="Tahoma"/>
            </a:endParaRPr>
          </a:p>
        </p:txBody>
      </p:sp>
      <p:sp>
        <p:nvSpPr>
          <p:cNvPr id="330" name="Google Shape;330;p49"/>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31" name="Google Shape;331;p49"/>
          <p:cNvSpPr txBox="1"/>
          <p:nvPr>
            <p:ph idx="2" type="body"/>
          </p:nvPr>
        </p:nvSpPr>
        <p:spPr>
          <a:xfrm>
            <a:off x="2747477" y="334200"/>
            <a:ext cx="4296300" cy="533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lt1"/>
              </a:buClr>
              <a:buSzPts val="2400"/>
              <a:buNone/>
            </a:pPr>
            <a:r>
              <a:rPr lang="en-US"/>
              <a:t>OCR-VC Activities Overview</a:t>
            </a:r>
            <a:endParaRPr/>
          </a:p>
        </p:txBody>
      </p:sp>
      <p:sp>
        <p:nvSpPr>
          <p:cNvPr id="332" name="Google Shape;332;p49"/>
          <p:cNvSpPr txBox="1"/>
          <p:nvPr/>
        </p:nvSpPr>
        <p:spPr>
          <a:xfrm>
            <a:off x="705850" y="3081275"/>
            <a:ext cx="6028200" cy="1253400"/>
          </a:xfrm>
          <a:prstGeom prst="rect">
            <a:avLst/>
          </a:prstGeom>
          <a:solidFill>
            <a:srgbClr val="4472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FFFFFF"/>
                </a:solidFill>
                <a:latin typeface="Calibri"/>
                <a:ea typeface="Calibri"/>
                <a:cs typeface="Calibri"/>
                <a:sym typeface="Calibri"/>
              </a:rPr>
              <a:t>Carbon</a:t>
            </a:r>
            <a:endParaRPr b="0" i="0" sz="2400" u="none" cap="none" strike="noStrike">
              <a:solidFill>
                <a:srgbClr val="FFFFFF"/>
              </a:solidFill>
              <a:latin typeface="Calibri"/>
              <a:ea typeface="Calibri"/>
              <a:cs typeface="Calibri"/>
              <a:sym typeface="Calibri"/>
            </a:endParaRPr>
          </a:p>
          <a:p>
            <a:pPr indent="0" lvl="0" marL="0" marR="0" rtl="0" algn="just">
              <a:spcBef>
                <a:spcPts val="0"/>
              </a:spcBef>
              <a:spcAft>
                <a:spcPts val="0"/>
              </a:spcAft>
              <a:buNone/>
            </a:pPr>
            <a:r>
              <a:rPr b="0" i="1" lang="en-US" sz="1300" u="none" cap="none" strike="noStrike">
                <a:solidFill>
                  <a:schemeClr val="lt1"/>
                </a:solidFill>
                <a:latin typeface="Calibri"/>
                <a:ea typeface="Calibri"/>
                <a:cs typeface="Calibri"/>
                <a:sym typeface="Calibri"/>
              </a:rPr>
              <a:t>Aquatic Carbon is a major component of the Earth system with respect to carbon cycling and carbon sequestration</a:t>
            </a:r>
            <a:endParaRPr b="0" i="1" sz="1300" u="none" cap="none" strike="noStrike">
              <a:solidFill>
                <a:schemeClr val="lt1"/>
              </a:solidFill>
              <a:latin typeface="Calibri"/>
              <a:ea typeface="Calibri"/>
              <a:cs typeface="Calibri"/>
              <a:sym typeface="Calibri"/>
            </a:endParaRPr>
          </a:p>
          <a:p>
            <a:pPr indent="-245650" lvl="0" marL="252000" marR="0" rtl="0" algn="just">
              <a:spcBef>
                <a:spcPts val="0"/>
              </a:spcBef>
              <a:spcAft>
                <a:spcPts val="0"/>
              </a:spcAft>
              <a:buClr>
                <a:schemeClr val="lt1"/>
              </a:buClr>
              <a:buSzPts val="1300"/>
              <a:buFont typeface="Arial"/>
              <a:buChar char="•"/>
            </a:pPr>
            <a:r>
              <a:rPr b="0" i="1" lang="en-US" sz="1300" u="none" cap="none" strike="noStrike">
                <a:solidFill>
                  <a:schemeClr val="lt1"/>
                </a:solidFill>
                <a:latin typeface="Calibri"/>
                <a:ea typeface="Calibri"/>
                <a:cs typeface="Calibri"/>
                <a:sym typeface="Calibri"/>
              </a:rPr>
              <a:t>“Aquatic Carbon From Space” – IOCCG journal special issue and workshop </a:t>
            </a:r>
            <a:endParaRPr sz="1300"/>
          </a:p>
          <a:p>
            <a:pPr indent="-245650" lvl="0" marL="252000" marR="0" rtl="0" algn="just">
              <a:spcBef>
                <a:spcPts val="0"/>
              </a:spcBef>
              <a:spcAft>
                <a:spcPts val="0"/>
              </a:spcAft>
              <a:buClr>
                <a:schemeClr val="lt1"/>
              </a:buClr>
              <a:buSzPts val="1300"/>
              <a:buFont typeface="Arial"/>
              <a:buChar char="•"/>
            </a:pPr>
            <a:r>
              <a:rPr b="0" i="1" lang="en-US" sz="1300" u="none" cap="none" strike="noStrike">
                <a:solidFill>
                  <a:schemeClr val="lt1"/>
                </a:solidFill>
                <a:latin typeface="Calibri"/>
                <a:ea typeface="Calibri"/>
                <a:cs typeface="Calibri"/>
                <a:sym typeface="Calibri"/>
              </a:rPr>
              <a:t>“Aquatic Carbon Strategy” – CEOS contribution </a:t>
            </a:r>
            <a:endParaRPr b="0" i="1" sz="1300" u="none" cap="none" strike="noStrike">
              <a:solidFill>
                <a:schemeClr val="lt1"/>
              </a:solidFill>
              <a:latin typeface="Calibri"/>
              <a:ea typeface="Calibri"/>
              <a:cs typeface="Calibri"/>
              <a:sym typeface="Calibri"/>
            </a:endParaRPr>
          </a:p>
        </p:txBody>
      </p:sp>
      <p:sp>
        <p:nvSpPr>
          <p:cNvPr id="333" name="Google Shape;333;p49"/>
          <p:cNvSpPr txBox="1"/>
          <p:nvPr/>
        </p:nvSpPr>
        <p:spPr>
          <a:xfrm>
            <a:off x="705925" y="1383400"/>
            <a:ext cx="6005700" cy="1620000"/>
          </a:xfrm>
          <a:prstGeom prst="rect">
            <a:avLst/>
          </a:prstGeom>
          <a:solidFill>
            <a:srgbClr val="4472C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2400" u="none" cap="none" strike="noStrike">
                <a:solidFill>
                  <a:srgbClr val="FFFFFF"/>
                </a:solidFill>
                <a:latin typeface="Calibri"/>
                <a:ea typeface="Calibri"/>
                <a:cs typeface="Calibri"/>
                <a:sym typeface="Calibri"/>
              </a:rPr>
              <a:t>Climate</a:t>
            </a:r>
            <a:endParaRPr b="0" i="0" sz="2400" u="none" cap="none" strike="noStrike">
              <a:solidFill>
                <a:srgbClr val="FFFFFF"/>
              </a:solidFill>
              <a:latin typeface="Calibri"/>
              <a:ea typeface="Calibri"/>
              <a:cs typeface="Calibri"/>
              <a:sym typeface="Calibri"/>
            </a:endParaRPr>
          </a:p>
          <a:p>
            <a:pPr indent="0" lvl="0" marL="0" marR="0" rtl="0" algn="l">
              <a:spcBef>
                <a:spcPts val="0"/>
              </a:spcBef>
              <a:spcAft>
                <a:spcPts val="0"/>
              </a:spcAft>
              <a:buNone/>
            </a:pPr>
            <a:r>
              <a:rPr b="0" i="1" lang="en-US" sz="1300" u="none" cap="none" strike="noStrike">
                <a:solidFill>
                  <a:schemeClr val="lt1"/>
                </a:solidFill>
                <a:latin typeface="Calibri"/>
                <a:ea typeface="Calibri"/>
                <a:cs typeface="Calibri"/>
                <a:sym typeface="Calibri"/>
              </a:rPr>
              <a:t>OCR is Essential Climate Variable defined by GCOS</a:t>
            </a:r>
            <a:endParaRPr sz="1300"/>
          </a:p>
          <a:p>
            <a:pPr indent="-245650" lvl="0" marL="252000" marR="0" rtl="0" algn="l">
              <a:spcBef>
                <a:spcPts val="0"/>
              </a:spcBef>
              <a:spcAft>
                <a:spcPts val="0"/>
              </a:spcAft>
              <a:buClr>
                <a:schemeClr val="lt1"/>
              </a:buClr>
              <a:buSzPts val="1300"/>
              <a:buFont typeface="Arial"/>
              <a:buChar char="•"/>
            </a:pPr>
            <a:r>
              <a:rPr b="0" i="1" lang="en-US" sz="1300" u="none" cap="none" strike="noStrike">
                <a:solidFill>
                  <a:schemeClr val="lt1"/>
                </a:solidFill>
                <a:latin typeface="Calibri"/>
                <a:ea typeface="Calibri"/>
                <a:cs typeface="Calibri"/>
                <a:sym typeface="Calibri"/>
              </a:rPr>
              <a:t>OCR Climate Data Records contribution to the WGClimate ECV inventory</a:t>
            </a:r>
            <a:endParaRPr sz="1300"/>
          </a:p>
          <a:p>
            <a:pPr indent="-245650" lvl="0" marL="252000" marR="0" rtl="0" algn="l">
              <a:spcBef>
                <a:spcPts val="0"/>
              </a:spcBef>
              <a:spcAft>
                <a:spcPts val="0"/>
              </a:spcAft>
              <a:buClr>
                <a:schemeClr val="lt1"/>
              </a:buClr>
              <a:buSzPts val="1300"/>
              <a:buFont typeface="Arial"/>
              <a:buChar char="•"/>
            </a:pPr>
            <a:r>
              <a:rPr b="0" i="1" lang="en-US" sz="1300" u="none" cap="none" strike="noStrike">
                <a:solidFill>
                  <a:schemeClr val="lt1"/>
                </a:solidFill>
                <a:latin typeface="Calibri"/>
                <a:ea typeface="Calibri"/>
                <a:cs typeface="Calibri"/>
                <a:sym typeface="Calibri"/>
              </a:rPr>
              <a:t>System Vicarious Calibration infrastructures in support of Climate-quality OCR data records</a:t>
            </a:r>
            <a:endParaRPr sz="1300"/>
          </a:p>
          <a:p>
            <a:pPr indent="-245650" lvl="0" marL="252000" marR="0" rtl="0" algn="l">
              <a:spcBef>
                <a:spcPts val="0"/>
              </a:spcBef>
              <a:spcAft>
                <a:spcPts val="0"/>
              </a:spcAft>
              <a:buClr>
                <a:schemeClr val="lt1"/>
              </a:buClr>
              <a:buSzPts val="1300"/>
              <a:buFont typeface="Arial"/>
              <a:buChar char="•"/>
            </a:pPr>
            <a:r>
              <a:rPr b="0" i="1" lang="en-US" sz="1300" u="none" cap="none" strike="noStrike">
                <a:solidFill>
                  <a:schemeClr val="lt1"/>
                </a:solidFill>
                <a:latin typeface="Calibri"/>
                <a:ea typeface="Calibri"/>
                <a:cs typeface="Calibri"/>
                <a:sym typeface="Calibri"/>
              </a:rPr>
              <a:t>Bio-optical / radiometric in situ measurement protocols in support of Climate-quality OCR</a:t>
            </a:r>
            <a:endParaRPr b="0" i="1" sz="1300" u="none" cap="none" strike="noStrike">
              <a:solidFill>
                <a:schemeClr val="lt1"/>
              </a:solidFill>
              <a:latin typeface="Calibri"/>
              <a:ea typeface="Calibri"/>
              <a:cs typeface="Calibri"/>
              <a:sym typeface="Calibri"/>
            </a:endParaRPr>
          </a:p>
        </p:txBody>
      </p:sp>
      <p:sp>
        <p:nvSpPr>
          <p:cNvPr id="334" name="Google Shape;334;p49"/>
          <p:cNvSpPr/>
          <p:nvPr/>
        </p:nvSpPr>
        <p:spPr>
          <a:xfrm flipH="1">
            <a:off x="6877173" y="1729942"/>
            <a:ext cx="2166900" cy="1974300"/>
          </a:xfrm>
          <a:prstGeom prst="rightArrowCallout">
            <a:avLst>
              <a:gd fmla="val 13005" name="adj1"/>
              <a:gd fmla="val 14849" name="adj2"/>
              <a:gd fmla="val 20886" name="adj3"/>
              <a:gd fmla="val 69003" name="adj4"/>
            </a:avLst>
          </a:prstGeom>
          <a:solidFill>
            <a:srgbClr val="A5A5A5"/>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2000">
                <a:solidFill>
                  <a:srgbClr val="000000"/>
                </a:solidFill>
                <a:latin typeface="Calibri"/>
                <a:ea typeface="Calibri"/>
                <a:cs typeface="Calibri"/>
                <a:sym typeface="Calibri"/>
              </a:rPr>
              <a:t>OCR-VC Deliverables </a:t>
            </a:r>
            <a:endParaRPr/>
          </a:p>
        </p:txBody>
      </p:sp>
      <p:sp>
        <p:nvSpPr>
          <p:cNvPr id="335" name="Google Shape;335;p49"/>
          <p:cNvSpPr txBox="1"/>
          <p:nvPr/>
        </p:nvSpPr>
        <p:spPr>
          <a:xfrm rot="-5400000">
            <a:off x="-681865" y="2832536"/>
            <a:ext cx="1977300" cy="57720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4400" u="none" cap="none" strike="noStrike">
                <a:solidFill>
                  <a:srgbClr val="4472C4"/>
                </a:solidFill>
                <a:latin typeface="Calibri"/>
                <a:ea typeface="Calibri"/>
                <a:cs typeface="Calibri"/>
                <a:sym typeface="Calibri"/>
              </a:rPr>
              <a:t>OCR-VC</a:t>
            </a:r>
            <a:endParaRPr b="0" sz="4400">
              <a:solidFill>
                <a:srgbClr val="4472C4"/>
              </a:solidFill>
              <a:latin typeface="Calibri"/>
              <a:ea typeface="Calibri"/>
              <a:cs typeface="Calibri"/>
              <a:sym typeface="Calibri"/>
            </a:endParaRPr>
          </a:p>
        </p:txBody>
      </p:sp>
      <p:sp>
        <p:nvSpPr>
          <p:cNvPr id="336" name="Google Shape;336;p49"/>
          <p:cNvSpPr/>
          <p:nvPr/>
        </p:nvSpPr>
        <p:spPr>
          <a:xfrm flipH="1">
            <a:off x="6829945" y="4109787"/>
            <a:ext cx="2237855" cy="2002879"/>
          </a:xfrm>
          <a:prstGeom prst="rightArrowCallout">
            <a:avLst>
              <a:gd fmla="val 13005" name="adj1"/>
              <a:gd fmla="val 14849" name="adj2"/>
              <a:gd fmla="val 20886" name="adj3"/>
              <a:gd fmla="val 69003" name="adj4"/>
            </a:avLst>
          </a:prstGeom>
          <a:solidFill>
            <a:schemeClr val="accent2"/>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2000">
                <a:solidFill>
                  <a:srgbClr val="000000"/>
                </a:solidFill>
                <a:latin typeface="Calibri"/>
                <a:ea typeface="Calibri"/>
                <a:cs typeface="Calibri"/>
                <a:sym typeface="Calibri"/>
              </a:rPr>
              <a:t>New Technologies</a:t>
            </a:r>
            <a:endParaRPr/>
          </a:p>
          <a:p>
            <a:pPr indent="-171450" lvl="0" marL="171450" marR="0" rtl="0" algn="ctr">
              <a:spcBef>
                <a:spcPts val="600"/>
              </a:spcBef>
              <a:spcAft>
                <a:spcPts val="0"/>
              </a:spcAft>
              <a:buClr>
                <a:srgbClr val="000000"/>
              </a:buClr>
              <a:buSzPts val="1200"/>
              <a:buFont typeface="Arial"/>
              <a:buChar char="•"/>
            </a:pPr>
            <a:r>
              <a:rPr lang="en-US" sz="1200">
                <a:solidFill>
                  <a:srgbClr val="000000"/>
                </a:solidFill>
                <a:latin typeface="Calibri"/>
                <a:ea typeface="Calibri"/>
                <a:cs typeface="Calibri"/>
                <a:sym typeface="Calibri"/>
              </a:rPr>
              <a:t>Hyperspectral OCR</a:t>
            </a:r>
            <a:endParaRPr/>
          </a:p>
          <a:p>
            <a:pPr indent="-171450" lvl="0" marL="171450" marR="0" rtl="0" algn="ctr">
              <a:spcBef>
                <a:spcPts val="600"/>
              </a:spcBef>
              <a:spcAft>
                <a:spcPts val="0"/>
              </a:spcAft>
              <a:buClr>
                <a:srgbClr val="000000"/>
              </a:buClr>
              <a:buSzPts val="1200"/>
              <a:buFont typeface="Arial"/>
              <a:buChar char="•"/>
            </a:pPr>
            <a:r>
              <a:rPr lang="en-US" sz="1200">
                <a:solidFill>
                  <a:srgbClr val="000000"/>
                </a:solidFill>
                <a:latin typeface="Calibri"/>
                <a:ea typeface="Calibri"/>
                <a:cs typeface="Calibri"/>
                <a:sym typeface="Calibri"/>
              </a:rPr>
              <a:t>Geostationary OCR</a:t>
            </a:r>
            <a:endParaRPr/>
          </a:p>
          <a:p>
            <a:pPr indent="-171450" lvl="0" marL="171450" marR="0" rtl="0" algn="ctr">
              <a:spcBef>
                <a:spcPts val="600"/>
              </a:spcBef>
              <a:spcAft>
                <a:spcPts val="0"/>
              </a:spcAft>
              <a:buClr>
                <a:srgbClr val="000000"/>
              </a:buClr>
              <a:buSzPts val="1200"/>
              <a:buFont typeface="Arial"/>
              <a:buChar char="•"/>
            </a:pPr>
            <a:r>
              <a:rPr lang="en-US" sz="1200">
                <a:solidFill>
                  <a:srgbClr val="000000"/>
                </a:solidFill>
                <a:latin typeface="Calibri"/>
                <a:ea typeface="Calibri"/>
                <a:cs typeface="Calibri"/>
                <a:sym typeface="Calibri"/>
              </a:rPr>
              <a:t>Polarimetry, Lidar</a:t>
            </a:r>
            <a:endParaRPr/>
          </a:p>
        </p:txBody>
      </p:sp>
      <p:sp>
        <p:nvSpPr>
          <p:cNvPr id="337" name="Google Shape;337;p49"/>
          <p:cNvSpPr txBox="1"/>
          <p:nvPr/>
        </p:nvSpPr>
        <p:spPr>
          <a:xfrm>
            <a:off x="705850" y="4487425"/>
            <a:ext cx="6028200" cy="2142000"/>
          </a:xfrm>
          <a:prstGeom prst="rect">
            <a:avLst/>
          </a:prstGeom>
          <a:solidFill>
            <a:srgbClr val="4472C4"/>
          </a:solidFill>
          <a:ln>
            <a:noFill/>
          </a:ln>
        </p:spPr>
        <p:txBody>
          <a:bodyPr anchorCtr="0" anchor="t" bIns="45700" lIns="91425" spcFirstLastPara="1" rIns="0" wrap="square" tIns="45700">
            <a:noAutofit/>
          </a:bodyPr>
          <a:lstStyle/>
          <a:p>
            <a:pPr indent="0" lvl="0" marL="0" marR="0" rtl="0" algn="l">
              <a:spcBef>
                <a:spcPts val="0"/>
              </a:spcBef>
              <a:spcAft>
                <a:spcPts val="0"/>
              </a:spcAft>
              <a:buNone/>
            </a:pPr>
            <a:r>
              <a:rPr b="0" lang="en-US" sz="2400">
                <a:solidFill>
                  <a:srgbClr val="FFFFFF"/>
                </a:solidFill>
                <a:latin typeface="Calibri"/>
                <a:ea typeface="Calibri"/>
                <a:cs typeface="Calibri"/>
                <a:sym typeface="Calibri"/>
              </a:rPr>
              <a:t>Water Quality</a:t>
            </a:r>
            <a:endParaRPr sz="2400"/>
          </a:p>
          <a:p>
            <a:pPr indent="0" lvl="0" marL="0" marR="0" rtl="0" algn="just">
              <a:spcBef>
                <a:spcPts val="0"/>
              </a:spcBef>
              <a:spcAft>
                <a:spcPts val="0"/>
              </a:spcAft>
              <a:buNone/>
            </a:pPr>
            <a:r>
              <a:rPr b="0" i="1" lang="en-US" sz="1300">
                <a:solidFill>
                  <a:schemeClr val="lt1"/>
                </a:solidFill>
                <a:latin typeface="Calibri"/>
                <a:ea typeface="Calibri"/>
                <a:cs typeface="Calibri"/>
                <a:sym typeface="Calibri"/>
              </a:rPr>
              <a:t>OCR provides major EO variables for Water Quality applications</a:t>
            </a:r>
            <a:endParaRPr sz="1300"/>
          </a:p>
          <a:p>
            <a:pPr indent="-245650" lvl="0" marL="252000" marR="0" rtl="0" algn="just">
              <a:spcBef>
                <a:spcPts val="0"/>
              </a:spcBef>
              <a:spcAft>
                <a:spcPts val="0"/>
              </a:spcAft>
              <a:buClr>
                <a:schemeClr val="lt1"/>
              </a:buClr>
              <a:buSzPts val="1300"/>
              <a:buFont typeface="Arial"/>
              <a:buChar char="•"/>
            </a:pPr>
            <a:r>
              <a:rPr b="0" i="1" lang="en-US" sz="1300">
                <a:solidFill>
                  <a:schemeClr val="lt1"/>
                </a:solidFill>
                <a:latin typeface="Calibri"/>
                <a:ea typeface="Calibri"/>
                <a:cs typeface="Calibri"/>
                <a:sym typeface="Calibri"/>
              </a:rPr>
              <a:t>IOCCG report ‘Earth Observations in Support of Global Water Quality Monitoring’ </a:t>
            </a:r>
            <a:endParaRPr sz="1300"/>
          </a:p>
          <a:p>
            <a:pPr indent="-245650" lvl="0" marL="252000" marR="0" rtl="0" algn="just">
              <a:spcBef>
                <a:spcPts val="0"/>
              </a:spcBef>
              <a:spcAft>
                <a:spcPts val="0"/>
              </a:spcAft>
              <a:buClr>
                <a:schemeClr val="lt1"/>
              </a:buClr>
              <a:buSzPts val="1300"/>
              <a:buFont typeface="Arial"/>
              <a:buChar char="•"/>
            </a:pPr>
            <a:r>
              <a:rPr i="1" lang="en-US" sz="1300">
                <a:solidFill>
                  <a:schemeClr val="lt1"/>
                </a:solidFill>
                <a:latin typeface="Calibri"/>
                <a:ea typeface="Calibri"/>
                <a:cs typeface="Calibri"/>
                <a:sym typeface="Calibri"/>
              </a:rPr>
              <a:t>C</a:t>
            </a:r>
            <a:r>
              <a:rPr b="0" i="1" lang="en-US" sz="1300">
                <a:solidFill>
                  <a:schemeClr val="lt1"/>
                </a:solidFill>
                <a:latin typeface="Calibri"/>
                <a:ea typeface="Calibri"/>
                <a:cs typeface="Calibri"/>
                <a:sym typeface="Calibri"/>
              </a:rPr>
              <a:t>oordination with “CEOS Feasibility Study on Satellite Missions/Instruments Focused on Water Quality Measurements” in the frame of “CEOS Strategy for Water Observations from Space” </a:t>
            </a:r>
            <a:endParaRPr b="0" i="1" sz="1300">
              <a:solidFill>
                <a:schemeClr val="lt1"/>
              </a:solidFill>
              <a:latin typeface="Calibri"/>
              <a:ea typeface="Calibri"/>
              <a:cs typeface="Calibri"/>
              <a:sym typeface="Calibri"/>
            </a:endParaRPr>
          </a:p>
          <a:p>
            <a:pPr indent="-245650" lvl="0" marL="252000" marR="0" rtl="0" algn="just">
              <a:spcBef>
                <a:spcPts val="0"/>
              </a:spcBef>
              <a:spcAft>
                <a:spcPts val="0"/>
              </a:spcAft>
              <a:buClr>
                <a:schemeClr val="lt1"/>
              </a:buClr>
              <a:buSzPts val="1300"/>
              <a:buFont typeface="Arial"/>
              <a:buChar char="•"/>
            </a:pPr>
            <a:r>
              <a:rPr i="1" lang="en-US" sz="1300">
                <a:solidFill>
                  <a:schemeClr val="lt1"/>
                </a:solidFill>
                <a:latin typeface="Calibri"/>
                <a:ea typeface="Calibri"/>
                <a:cs typeface="Calibri"/>
                <a:sym typeface="Calibri"/>
              </a:rPr>
              <a:t>Review proposal of a new interagency task force on Remote Sensing of Marine Debris</a:t>
            </a:r>
            <a:endParaRPr sz="1300"/>
          </a:p>
          <a:p>
            <a:pPr indent="-245650" lvl="0" marL="252000" marR="0" rtl="0" algn="just">
              <a:spcBef>
                <a:spcPts val="0"/>
              </a:spcBef>
              <a:spcAft>
                <a:spcPts val="0"/>
              </a:spcAft>
              <a:buClr>
                <a:schemeClr val="lt1"/>
              </a:buClr>
              <a:buSzPts val="1300"/>
              <a:buFont typeface="Arial"/>
              <a:buChar char="•"/>
            </a:pPr>
            <a:r>
              <a:rPr i="1" lang="en-US" sz="1300">
                <a:solidFill>
                  <a:schemeClr val="lt1"/>
                </a:solidFill>
                <a:latin typeface="Calibri"/>
                <a:ea typeface="Calibri"/>
                <a:cs typeface="Calibri"/>
                <a:sym typeface="Calibri"/>
              </a:rPr>
              <a:t>Pursue the establishment of a new interagency task force on hyperspectral measurements </a:t>
            </a:r>
            <a:endParaRPr sz="13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50"/>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43" name="Google Shape;343;p50"/>
          <p:cNvSpPr txBox="1"/>
          <p:nvPr>
            <p:ph idx="2" type="body"/>
          </p:nvPr>
        </p:nvSpPr>
        <p:spPr>
          <a:xfrm>
            <a:off x="1804000" y="266825"/>
            <a:ext cx="592920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a:t>OCR-VC main ongoing contributions to CEOS Work Plan 2020-2022</a:t>
            </a:r>
            <a:endParaRPr/>
          </a:p>
        </p:txBody>
      </p:sp>
      <p:graphicFrame>
        <p:nvGraphicFramePr>
          <p:cNvPr id="344" name="Google Shape;344;p50"/>
          <p:cNvGraphicFramePr/>
          <p:nvPr/>
        </p:nvGraphicFramePr>
        <p:xfrm>
          <a:off x="193962" y="3119438"/>
          <a:ext cx="3000000" cy="3000000"/>
        </p:xfrm>
        <a:graphic>
          <a:graphicData uri="http://schemas.openxmlformats.org/drawingml/2006/table">
            <a:tbl>
              <a:tblPr>
                <a:noFill/>
                <a:tableStyleId>{2D85F246-7B8C-4C1E-B32E-2F20BEF5192D}</a:tableStyleId>
              </a:tblPr>
              <a:tblGrid>
                <a:gridCol w="971050"/>
                <a:gridCol w="3766000"/>
                <a:gridCol w="806925"/>
              </a:tblGrid>
              <a:tr h="540000">
                <a:tc>
                  <a:txBody>
                    <a:bodyPr/>
                    <a:lstStyle/>
                    <a:p>
                      <a:pPr indent="0" lvl="0" marL="0" marR="0" rtl="0" algn="l">
                        <a:spcBef>
                          <a:spcPts val="0"/>
                        </a:spcBef>
                        <a:spcAft>
                          <a:spcPts val="0"/>
                        </a:spcAft>
                        <a:buNone/>
                      </a:pPr>
                      <a:r>
                        <a:rPr lang="en-US" sz="1400" u="none" cap="none" strike="noStrike">
                          <a:solidFill>
                            <a:schemeClr val="lt1"/>
                          </a:solidFill>
                        </a:rPr>
                        <a:t>VC-20-24</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Aquatic Carbon From Space Special Issue</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2021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r h="540000">
                <a:tc>
                  <a:txBody>
                    <a:bodyPr/>
                    <a:lstStyle/>
                    <a:p>
                      <a:pPr indent="0" lvl="0" marL="0" marR="0" rtl="0" algn="l">
                        <a:spcBef>
                          <a:spcPts val="0"/>
                        </a:spcBef>
                        <a:spcAft>
                          <a:spcPts val="0"/>
                        </a:spcAft>
                        <a:buNone/>
                      </a:pPr>
                      <a:r>
                        <a:rPr lang="en-US" sz="1400" u="none" cap="none" strike="noStrike">
                          <a:solidFill>
                            <a:schemeClr val="lt1"/>
                          </a:solidFill>
                        </a:rPr>
                        <a:t>VC-20-25</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Aquatic Carbon From Space Workshop</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2021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r h="540000">
                <a:tc>
                  <a:txBody>
                    <a:bodyPr/>
                    <a:lstStyle/>
                    <a:p>
                      <a:pPr indent="0" lvl="0" marL="0" marR="0" rtl="0" algn="l">
                        <a:spcBef>
                          <a:spcPts val="0"/>
                        </a:spcBef>
                        <a:spcAft>
                          <a:spcPts val="0"/>
                        </a:spcAft>
                        <a:buNone/>
                      </a:pPr>
                      <a:r>
                        <a:rPr lang="en-US" sz="1400" u="none" cap="none" strike="noStrike">
                          <a:solidFill>
                            <a:schemeClr val="lt1"/>
                          </a:solidFill>
                        </a:rPr>
                        <a:t>VC-20-26</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System Vicarious Calibration (SVC) infrastructures in support of Climate-quality OCR data records</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2024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r h="540000">
                <a:tc>
                  <a:txBody>
                    <a:bodyPr/>
                    <a:lstStyle/>
                    <a:p>
                      <a:pPr indent="0" lvl="0" marL="0" marR="0" rtl="0" algn="l">
                        <a:spcBef>
                          <a:spcPts val="0"/>
                        </a:spcBef>
                        <a:spcAft>
                          <a:spcPts val="0"/>
                        </a:spcAft>
                        <a:buNone/>
                      </a:pPr>
                      <a:r>
                        <a:rPr lang="en-US" sz="1400" u="none" cap="none" strike="noStrike">
                          <a:solidFill>
                            <a:schemeClr val="lt1"/>
                          </a:solidFill>
                        </a:rPr>
                        <a:t>VC-20-27</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Development of protocols for bio-optical in situ measurements</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2021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r h="540000">
                <a:tc>
                  <a:txBody>
                    <a:bodyPr/>
                    <a:lstStyle/>
                    <a:p>
                      <a:pPr indent="0" lvl="0" marL="0" marR="0" rtl="0" algn="l">
                        <a:spcBef>
                          <a:spcPts val="0"/>
                        </a:spcBef>
                        <a:spcAft>
                          <a:spcPts val="0"/>
                        </a:spcAft>
                        <a:buNone/>
                      </a:pPr>
                      <a:r>
                        <a:rPr lang="en-US" sz="1400" u="none" cap="none" strike="noStrike">
                          <a:solidFill>
                            <a:schemeClr val="lt1"/>
                          </a:solidFill>
                        </a:rPr>
                        <a:t>VC-20-28</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Capacity building summer schools and online resources</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2022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r h="540000">
                <a:tc>
                  <a:txBody>
                    <a:bodyPr/>
                    <a:lstStyle/>
                    <a:p>
                      <a:pPr indent="0" lvl="0" marL="0" marR="0" rtl="0" algn="l">
                        <a:spcBef>
                          <a:spcPts val="0"/>
                        </a:spcBef>
                        <a:spcAft>
                          <a:spcPts val="0"/>
                        </a:spcAft>
                        <a:buNone/>
                      </a:pPr>
                      <a:r>
                        <a:rPr lang="en-US" sz="1400" u="none" cap="none" strike="noStrike">
                          <a:solidFill>
                            <a:schemeClr val="lt1"/>
                          </a:solidFill>
                        </a:rPr>
                        <a:t>VC-20-29</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Synergistic activities with CEOS COVERAGE</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2020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bl>
          </a:graphicData>
        </a:graphic>
      </p:graphicFrame>
      <p:sp>
        <p:nvSpPr>
          <p:cNvPr id="345" name="Google Shape;345;p50"/>
          <p:cNvSpPr txBox="1"/>
          <p:nvPr/>
        </p:nvSpPr>
        <p:spPr>
          <a:xfrm>
            <a:off x="193937" y="2750100"/>
            <a:ext cx="905100" cy="338700"/>
          </a:xfrm>
          <a:prstGeom prst="rect">
            <a:avLst/>
          </a:prstGeom>
          <a:noFill/>
          <a:ln>
            <a:noFill/>
          </a:ln>
        </p:spPr>
        <p:txBody>
          <a:bodyPr anchorCtr="0" anchor="t" bIns="45700" lIns="45700" spcFirstLastPara="1" rIns="45700" wrap="square" tIns="45700">
            <a:noAutofit/>
          </a:bodyPr>
          <a:lstStyle/>
          <a:p>
            <a:pPr indent="0" lvl="0" marL="0" marR="0" rtl="0" algn="l">
              <a:spcBef>
                <a:spcPts val="0"/>
              </a:spcBef>
              <a:spcAft>
                <a:spcPts val="0"/>
              </a:spcAft>
              <a:buNone/>
            </a:pPr>
            <a:r>
              <a:rPr lang="en-US" sz="1600">
                <a:solidFill>
                  <a:srgbClr val="002569"/>
                </a:solidFill>
                <a:latin typeface="Avenir"/>
                <a:ea typeface="Avenir"/>
                <a:cs typeface="Avenir"/>
                <a:sym typeface="Avenir"/>
              </a:rPr>
              <a:t>NEW</a:t>
            </a:r>
            <a:endParaRPr/>
          </a:p>
        </p:txBody>
      </p:sp>
      <p:sp>
        <p:nvSpPr>
          <p:cNvPr id="346" name="Google Shape;346;p50"/>
          <p:cNvSpPr txBox="1"/>
          <p:nvPr/>
        </p:nvSpPr>
        <p:spPr>
          <a:xfrm>
            <a:off x="197421" y="1313850"/>
            <a:ext cx="1350600" cy="338700"/>
          </a:xfrm>
          <a:prstGeom prst="rect">
            <a:avLst/>
          </a:prstGeom>
          <a:noFill/>
          <a:ln>
            <a:noFill/>
          </a:ln>
        </p:spPr>
        <p:txBody>
          <a:bodyPr anchorCtr="0" anchor="t" bIns="45700" lIns="45700" spcFirstLastPara="1" rIns="45700" wrap="square" tIns="45700">
            <a:noAutofit/>
          </a:bodyPr>
          <a:lstStyle/>
          <a:p>
            <a:pPr indent="0" lvl="0" marL="0" marR="0" rtl="0" algn="l">
              <a:spcBef>
                <a:spcPts val="0"/>
              </a:spcBef>
              <a:spcAft>
                <a:spcPts val="0"/>
              </a:spcAft>
              <a:buNone/>
            </a:pPr>
            <a:r>
              <a:rPr lang="en-US" sz="1600">
                <a:solidFill>
                  <a:srgbClr val="002569"/>
                </a:solidFill>
                <a:latin typeface="Avenir"/>
                <a:ea typeface="Avenir"/>
                <a:cs typeface="Avenir"/>
                <a:sym typeface="Avenir"/>
              </a:rPr>
              <a:t>EXISTING</a:t>
            </a:r>
            <a:endParaRPr sz="1600">
              <a:solidFill>
                <a:srgbClr val="002569"/>
              </a:solidFill>
              <a:latin typeface="Avenir"/>
              <a:ea typeface="Avenir"/>
              <a:cs typeface="Avenir"/>
              <a:sym typeface="Avenir"/>
            </a:endParaRPr>
          </a:p>
        </p:txBody>
      </p:sp>
      <p:graphicFrame>
        <p:nvGraphicFramePr>
          <p:cNvPr id="347" name="Google Shape;347;p50"/>
          <p:cNvGraphicFramePr/>
          <p:nvPr/>
        </p:nvGraphicFramePr>
        <p:xfrm>
          <a:off x="193962" y="1821748"/>
          <a:ext cx="3000000" cy="3000000"/>
        </p:xfrm>
        <a:graphic>
          <a:graphicData uri="http://schemas.openxmlformats.org/drawingml/2006/table">
            <a:tbl>
              <a:tblPr>
                <a:noFill/>
                <a:tableStyleId>{2D85F246-7B8C-4C1E-B32E-2F20BEF5192D}</a:tableStyleId>
              </a:tblPr>
              <a:tblGrid>
                <a:gridCol w="971050"/>
                <a:gridCol w="3766000"/>
                <a:gridCol w="806925"/>
              </a:tblGrid>
              <a:tr h="658975">
                <a:tc>
                  <a:txBody>
                    <a:bodyPr/>
                    <a:lstStyle/>
                    <a:p>
                      <a:pPr indent="0" lvl="0" marL="0" marR="0" rtl="0" algn="l">
                        <a:spcBef>
                          <a:spcPts val="0"/>
                        </a:spcBef>
                        <a:spcAft>
                          <a:spcPts val="0"/>
                        </a:spcAft>
                        <a:buNone/>
                      </a:pPr>
                      <a:r>
                        <a:rPr lang="en-US" sz="1400" u="none" cap="none" strike="noStrike">
                          <a:solidFill>
                            <a:schemeClr val="lt1"/>
                          </a:solidFill>
                        </a:rPr>
                        <a:t>VC-14-19</a:t>
                      </a:r>
                      <a:endParaRPr b="1"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l">
                        <a:spcBef>
                          <a:spcPts val="0"/>
                        </a:spcBef>
                        <a:spcAft>
                          <a:spcPts val="0"/>
                        </a:spcAft>
                        <a:buNone/>
                      </a:pPr>
                      <a:r>
                        <a:rPr lang="en-US" sz="1400" u="none" cap="none" strike="noStrike">
                          <a:solidFill>
                            <a:schemeClr val="lt1"/>
                          </a:solidFill>
                        </a:rPr>
                        <a:t>Implementation of the International Network for Sensor InTercomparison and Uncertainty Assessment for Ocean Colour Radiometry (INSITU-OCR)</a:t>
                      </a:r>
                      <a:endParaRPr b="0" i="0" sz="1400" u="none" cap="none" strike="noStrike">
                        <a:solidFill>
                          <a:schemeClr val="lt1"/>
                        </a:solidFill>
                        <a:latin typeface="Arial"/>
                        <a:ea typeface="Arial"/>
                        <a:cs typeface="Arial"/>
                        <a:sym typeface="Arial"/>
                      </a:endParaRPr>
                    </a:p>
                  </a:txBody>
                  <a:tcPr marT="45725" marB="45725" marR="68600" marL="68600" anchor="ctr">
                    <a:solidFill>
                      <a:schemeClr val="dk2"/>
                    </a:solidFill>
                  </a:tcPr>
                </a:tc>
                <a:tc>
                  <a:txBody>
                    <a:bodyPr/>
                    <a:lstStyle/>
                    <a:p>
                      <a:pPr indent="0" lvl="0" marL="0" marR="0" rtl="0" algn="ctr">
                        <a:spcBef>
                          <a:spcPts val="0"/>
                        </a:spcBef>
                        <a:spcAft>
                          <a:spcPts val="0"/>
                        </a:spcAft>
                        <a:buNone/>
                      </a:pPr>
                      <a:r>
                        <a:rPr lang="en-US" sz="1400" u="none" cap="none" strike="noStrike">
                          <a:solidFill>
                            <a:schemeClr val="lt1"/>
                          </a:solidFill>
                        </a:rPr>
                        <a:t>2021 Q4</a:t>
                      </a:r>
                      <a:endParaRPr b="0" i="0" sz="1400" u="none" cap="none" strike="noStrike">
                        <a:solidFill>
                          <a:schemeClr val="lt1"/>
                        </a:solidFill>
                        <a:latin typeface="Arial"/>
                        <a:ea typeface="Arial"/>
                        <a:cs typeface="Arial"/>
                        <a:sym typeface="Arial"/>
                      </a:endParaRPr>
                    </a:p>
                  </a:txBody>
                  <a:tcPr marT="3550" marB="0" marR="2675" marL="2675" anchor="ctr">
                    <a:solidFill>
                      <a:schemeClr val="dk2"/>
                    </a:solidFill>
                  </a:tcPr>
                </a:tc>
              </a:tr>
            </a:tbl>
          </a:graphicData>
        </a:graphic>
      </p:graphicFrame>
      <p:sp>
        <p:nvSpPr>
          <p:cNvPr id="348" name="Google Shape;348;p50"/>
          <p:cNvSpPr/>
          <p:nvPr/>
        </p:nvSpPr>
        <p:spPr>
          <a:xfrm>
            <a:off x="6315777" y="2319282"/>
            <a:ext cx="2588400" cy="6462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accent3"/>
                </a:solidFill>
                <a:latin typeface="Avenir"/>
                <a:ea typeface="Avenir"/>
                <a:cs typeface="Avenir"/>
                <a:sym typeface="Avenir"/>
              </a:rPr>
              <a:t>3.1	Climate Monitoring, Research, and Services</a:t>
            </a:r>
            <a:endParaRPr sz="1200"/>
          </a:p>
        </p:txBody>
      </p:sp>
      <p:sp>
        <p:nvSpPr>
          <p:cNvPr id="349" name="Google Shape;349;p50"/>
          <p:cNvSpPr/>
          <p:nvPr/>
        </p:nvSpPr>
        <p:spPr>
          <a:xfrm>
            <a:off x="6315775" y="3184227"/>
            <a:ext cx="2588400" cy="8337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accent3"/>
                </a:solidFill>
                <a:latin typeface="Avenir"/>
                <a:ea typeface="Avenir"/>
                <a:cs typeface="Avenir"/>
                <a:sym typeface="Avenir"/>
              </a:rPr>
              <a:t>3.2	Carbon Observations, Including Forested Regions</a:t>
            </a:r>
            <a:endParaRPr sz="1200"/>
          </a:p>
        </p:txBody>
      </p:sp>
      <p:sp>
        <p:nvSpPr>
          <p:cNvPr id="350" name="Google Shape;350;p50"/>
          <p:cNvSpPr/>
          <p:nvPr/>
        </p:nvSpPr>
        <p:spPr>
          <a:xfrm>
            <a:off x="6323400" y="4117779"/>
            <a:ext cx="2588400" cy="5334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accent3"/>
                </a:solidFill>
                <a:latin typeface="Avenir"/>
                <a:ea typeface="Avenir"/>
                <a:cs typeface="Avenir"/>
                <a:sym typeface="Avenir"/>
              </a:rPr>
              <a:t>3.5	Observations for Water </a:t>
            </a:r>
            <a:endParaRPr sz="1600">
              <a:solidFill>
                <a:schemeClr val="accent3"/>
              </a:solidFill>
              <a:latin typeface="Avenir"/>
              <a:ea typeface="Avenir"/>
              <a:cs typeface="Avenir"/>
              <a:sym typeface="Avenir"/>
            </a:endParaRPr>
          </a:p>
        </p:txBody>
      </p:sp>
      <p:sp>
        <p:nvSpPr>
          <p:cNvPr id="351" name="Google Shape;351;p50"/>
          <p:cNvSpPr/>
          <p:nvPr/>
        </p:nvSpPr>
        <p:spPr>
          <a:xfrm>
            <a:off x="6331016" y="4805069"/>
            <a:ext cx="1783200" cy="3693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accent3"/>
                </a:solidFill>
                <a:latin typeface="Avenir"/>
                <a:ea typeface="Avenir"/>
                <a:cs typeface="Avenir"/>
                <a:sym typeface="Avenir"/>
              </a:rPr>
              <a:t>3.6   	Data Quality</a:t>
            </a:r>
            <a:endParaRPr sz="1200"/>
          </a:p>
        </p:txBody>
      </p:sp>
      <p:sp>
        <p:nvSpPr>
          <p:cNvPr id="352" name="Google Shape;352;p50"/>
          <p:cNvSpPr/>
          <p:nvPr/>
        </p:nvSpPr>
        <p:spPr>
          <a:xfrm>
            <a:off x="6323395" y="5457451"/>
            <a:ext cx="2588400" cy="646200"/>
          </a:xfrm>
          <a:prstGeom prst="rect">
            <a:avLst/>
          </a:prstGeom>
          <a:noFill/>
          <a:ln cap="flat" cmpd="sng" w="38100">
            <a:solidFill>
              <a:schemeClr val="accent3"/>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en-US" sz="1600">
                <a:solidFill>
                  <a:schemeClr val="accent3"/>
                </a:solidFill>
                <a:latin typeface="Avenir"/>
                <a:ea typeface="Avenir"/>
                <a:cs typeface="Avenir"/>
                <a:sym typeface="Avenir"/>
              </a:rPr>
              <a:t>3.7	Capacity Building and Data Democracy</a:t>
            </a:r>
            <a:endParaRPr sz="1200"/>
          </a:p>
        </p:txBody>
      </p:sp>
      <p:sp>
        <p:nvSpPr>
          <p:cNvPr id="353" name="Google Shape;353;p50"/>
          <p:cNvSpPr txBox="1"/>
          <p:nvPr>
            <p:ph idx="2" type="body"/>
          </p:nvPr>
        </p:nvSpPr>
        <p:spPr>
          <a:xfrm>
            <a:off x="5804628" y="1503256"/>
            <a:ext cx="3275400" cy="3873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3"/>
              </a:buClr>
              <a:buSzPts val="1800"/>
              <a:buNone/>
            </a:pPr>
            <a:r>
              <a:rPr b="1" lang="en-US" sz="1800">
                <a:solidFill>
                  <a:schemeClr val="accent3"/>
                </a:solidFill>
                <a:latin typeface="Avenir"/>
                <a:ea typeface="Avenir"/>
                <a:cs typeface="Avenir"/>
                <a:sym typeface="Avenir"/>
              </a:rPr>
              <a:t>OCR-VC specific linkages to CEOS Work Plan</a:t>
            </a:r>
            <a:endParaRPr/>
          </a:p>
        </p:txBody>
      </p:sp>
      <p:cxnSp>
        <p:nvCxnSpPr>
          <p:cNvPr id="354" name="Google Shape;354;p50"/>
          <p:cNvCxnSpPr>
            <a:endCxn id="351" idx="1"/>
          </p:cNvCxnSpPr>
          <p:nvPr/>
        </p:nvCxnSpPr>
        <p:spPr>
          <a:xfrm>
            <a:off x="5763416" y="2187419"/>
            <a:ext cx="567600" cy="28023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55" name="Google Shape;355;p50"/>
          <p:cNvCxnSpPr/>
          <p:nvPr/>
        </p:nvCxnSpPr>
        <p:spPr>
          <a:xfrm flipH="1" rot="10800000">
            <a:off x="5727900" y="3448625"/>
            <a:ext cx="588000" cy="36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56" name="Google Shape;356;p50"/>
          <p:cNvCxnSpPr>
            <a:endCxn id="348" idx="1"/>
          </p:cNvCxnSpPr>
          <p:nvPr/>
        </p:nvCxnSpPr>
        <p:spPr>
          <a:xfrm flipH="1" rot="10800000">
            <a:off x="5778777" y="2642382"/>
            <a:ext cx="537000" cy="18447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57" name="Google Shape;357;p50"/>
          <p:cNvCxnSpPr>
            <a:endCxn id="351" idx="1"/>
          </p:cNvCxnSpPr>
          <p:nvPr/>
        </p:nvCxnSpPr>
        <p:spPr>
          <a:xfrm>
            <a:off x="5794016" y="4485719"/>
            <a:ext cx="537000" cy="5040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58" name="Google Shape;358;p50"/>
          <p:cNvCxnSpPr>
            <a:endCxn id="351" idx="1"/>
          </p:cNvCxnSpPr>
          <p:nvPr/>
        </p:nvCxnSpPr>
        <p:spPr>
          <a:xfrm>
            <a:off x="5737916" y="4989719"/>
            <a:ext cx="593100" cy="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59" name="Google Shape;359;p50"/>
          <p:cNvCxnSpPr>
            <a:endCxn id="352" idx="1"/>
          </p:cNvCxnSpPr>
          <p:nvPr/>
        </p:nvCxnSpPr>
        <p:spPr>
          <a:xfrm>
            <a:off x="5758795" y="5619451"/>
            <a:ext cx="564600" cy="1611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60" name="Google Shape;360;p50"/>
          <p:cNvCxnSpPr>
            <a:endCxn id="352" idx="1"/>
          </p:cNvCxnSpPr>
          <p:nvPr/>
        </p:nvCxnSpPr>
        <p:spPr>
          <a:xfrm flipH="1" rot="10800000">
            <a:off x="5681395" y="5780551"/>
            <a:ext cx="642000" cy="4737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61" name="Google Shape;361;p50"/>
          <p:cNvCxnSpPr>
            <a:endCxn id="349" idx="1"/>
          </p:cNvCxnSpPr>
          <p:nvPr/>
        </p:nvCxnSpPr>
        <p:spPr>
          <a:xfrm flipH="1" rot="10800000">
            <a:off x="5794075" y="3601077"/>
            <a:ext cx="521700" cy="3939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62" name="Google Shape;362;p50"/>
          <p:cNvCxnSpPr/>
          <p:nvPr/>
        </p:nvCxnSpPr>
        <p:spPr>
          <a:xfrm>
            <a:off x="5763490" y="2187508"/>
            <a:ext cx="544800" cy="20910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cxnSp>
        <p:nvCxnSpPr>
          <p:cNvPr id="363" name="Google Shape;363;p50"/>
          <p:cNvCxnSpPr/>
          <p:nvPr/>
        </p:nvCxnSpPr>
        <p:spPr>
          <a:xfrm>
            <a:off x="5763490" y="2187508"/>
            <a:ext cx="537000" cy="473400"/>
          </a:xfrm>
          <a:prstGeom prst="straightConnector1">
            <a:avLst/>
          </a:prstGeom>
          <a:noFill/>
          <a:ln cap="flat" cmpd="sng" w="25400">
            <a:solidFill>
              <a:schemeClr val="accent3"/>
            </a:solidFill>
            <a:prstDash val="solid"/>
            <a:bevel/>
            <a:headEnd len="sm" w="sm" type="none"/>
            <a:tailEnd len="med" w="med" type="triangle"/>
          </a:ln>
          <a:effectLst>
            <a:outerShdw blurRad="38100" rotWithShape="0" dir="5400000" dist="20000">
              <a:srgbClr val="000000">
                <a:alpha val="37647"/>
              </a:srgbClr>
            </a:outerShdw>
          </a:effectLst>
        </p:spPr>
      </p:cxn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51"/>
          <p:cNvSpPr/>
          <p:nvPr>
            <p:ph idx="12" type="sldNum"/>
          </p:nvPr>
        </p:nvSpPr>
        <p:spPr>
          <a:xfrm>
            <a:off x="8823613" y="6640716"/>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69" name="Google Shape;369;p51"/>
          <p:cNvSpPr/>
          <p:nvPr/>
        </p:nvSpPr>
        <p:spPr>
          <a:xfrm>
            <a:off x="1464079" y="161150"/>
            <a:ext cx="6583680" cy="132343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1700">
                <a:solidFill>
                  <a:schemeClr val="lt1"/>
                </a:solidFill>
                <a:latin typeface="Avenir"/>
                <a:ea typeface="Avenir"/>
                <a:cs typeface="Avenir"/>
                <a:sym typeface="Avenir"/>
              </a:rPr>
              <a:t>OCR-VC Deliverable VC-14-19</a:t>
            </a:r>
            <a:endParaRPr sz="1100"/>
          </a:p>
          <a:p>
            <a:pPr indent="0" lvl="0" marL="0" marR="0" rtl="0" algn="ctr">
              <a:spcBef>
                <a:spcPts val="0"/>
              </a:spcBef>
              <a:spcAft>
                <a:spcPts val="0"/>
              </a:spcAft>
              <a:buNone/>
            </a:pPr>
            <a:r>
              <a:rPr lang="en-US" sz="1700">
                <a:solidFill>
                  <a:schemeClr val="lt1"/>
                </a:solidFill>
                <a:latin typeface="Avenir"/>
                <a:ea typeface="Avenir"/>
                <a:cs typeface="Avenir"/>
                <a:sym typeface="Avenir"/>
              </a:rPr>
              <a:t>Implementation of the International Network for Sensor InTercomparison and Uncertainty Assessment for Ocean Colour Radiometry (INSITU-OCR)</a:t>
            </a:r>
            <a:endParaRPr sz="1100"/>
          </a:p>
          <a:p>
            <a:pPr indent="0" lvl="0" marL="0" marR="0" rtl="0" algn="ctr">
              <a:spcBef>
                <a:spcPts val="0"/>
              </a:spcBef>
              <a:spcAft>
                <a:spcPts val="0"/>
              </a:spcAft>
              <a:buNone/>
            </a:pPr>
            <a:r>
              <a:rPr lang="en-US" sz="1700">
                <a:solidFill>
                  <a:schemeClr val="lt1"/>
                </a:solidFill>
                <a:latin typeface="Avenir"/>
                <a:ea typeface="Avenir"/>
                <a:cs typeface="Avenir"/>
                <a:sym typeface="Avenir"/>
              </a:rPr>
              <a:t> </a:t>
            </a:r>
            <a:endParaRPr sz="1700">
              <a:solidFill>
                <a:schemeClr val="lt1"/>
              </a:solidFill>
              <a:latin typeface="Avenir"/>
              <a:ea typeface="Avenir"/>
              <a:cs typeface="Avenir"/>
              <a:sym typeface="Avenir"/>
            </a:endParaRPr>
          </a:p>
        </p:txBody>
      </p:sp>
      <p:sp>
        <p:nvSpPr>
          <p:cNvPr id="370" name="Google Shape;370;p51"/>
          <p:cNvSpPr txBox="1"/>
          <p:nvPr>
            <p:ph idx="1" type="body"/>
          </p:nvPr>
        </p:nvSpPr>
        <p:spPr>
          <a:xfrm>
            <a:off x="84354" y="2018914"/>
            <a:ext cx="9041100" cy="5002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2569"/>
              </a:buClr>
              <a:buSzPts val="1800"/>
              <a:buNone/>
            </a:pPr>
            <a:r>
              <a:rPr lang="en-US" sz="1800"/>
              <a:t>Examples:</a:t>
            </a:r>
            <a:endParaRPr/>
          </a:p>
          <a:p>
            <a:pPr indent="-330200" lvl="0" marL="342900" rtl="0" algn="l">
              <a:spcBef>
                <a:spcPts val="600"/>
              </a:spcBef>
              <a:spcAft>
                <a:spcPts val="0"/>
              </a:spcAft>
              <a:buClr>
                <a:srgbClr val="002569"/>
              </a:buClr>
              <a:buSzPts val="1600"/>
              <a:buFont typeface="Courier New"/>
              <a:buChar char="o"/>
            </a:pPr>
            <a:r>
              <a:rPr lang="en-US" sz="1600"/>
              <a:t>R1.3 Permanent working group on satellite sensor calibration</a:t>
            </a:r>
            <a:endParaRPr sz="1800"/>
          </a:p>
          <a:p>
            <a:pPr indent="-299027" lvl="1" marL="768927" rtl="0" algn="l">
              <a:spcBef>
                <a:spcPts val="500"/>
              </a:spcBef>
              <a:spcAft>
                <a:spcPts val="0"/>
              </a:spcAft>
              <a:buClr>
                <a:srgbClr val="002569"/>
              </a:buClr>
              <a:buSzPts val="1600"/>
              <a:buFont typeface="Arial"/>
              <a:buChar char="•"/>
            </a:pPr>
            <a:r>
              <a:rPr lang="en-US" sz="1600"/>
              <a:t>IOCCG/OCR-VC instrument calibration task force: exchanges ongoing</a:t>
            </a:r>
            <a:endParaRPr sz="1800"/>
          </a:p>
          <a:p>
            <a:pPr indent="-330200" lvl="0" marL="342900" rtl="0" algn="l">
              <a:spcBef>
                <a:spcPts val="500"/>
              </a:spcBef>
              <a:spcAft>
                <a:spcPts val="0"/>
              </a:spcAft>
              <a:buClr>
                <a:srgbClr val="002569"/>
              </a:buClr>
              <a:buSzPts val="1600"/>
              <a:buFont typeface="Courier New"/>
              <a:buChar char="o"/>
            </a:pPr>
            <a:r>
              <a:rPr lang="en-US" sz="1600"/>
              <a:t>R1.4 Ocean Colour System Vicarious Calibration </a:t>
            </a:r>
            <a:endParaRPr sz="1600"/>
          </a:p>
          <a:p>
            <a:pPr indent="-330200" lvl="0" marL="342900" rtl="0" algn="l">
              <a:spcBef>
                <a:spcPts val="500"/>
              </a:spcBef>
              <a:spcAft>
                <a:spcPts val="0"/>
              </a:spcAft>
              <a:buClr>
                <a:srgbClr val="002569"/>
              </a:buClr>
              <a:buSzPts val="1600"/>
              <a:buFont typeface="Courier New"/>
              <a:buChar char="o"/>
            </a:pPr>
            <a:r>
              <a:rPr lang="en-US" sz="1600"/>
              <a:t>R2.2 Working groups on algorithm topics </a:t>
            </a:r>
            <a:endParaRPr sz="1800"/>
          </a:p>
          <a:p>
            <a:pPr indent="-299027" lvl="1" marL="768927" rtl="0" algn="l">
              <a:spcBef>
                <a:spcPts val="500"/>
              </a:spcBef>
              <a:spcAft>
                <a:spcPts val="0"/>
              </a:spcAft>
              <a:buClr>
                <a:srgbClr val="002569"/>
              </a:buClr>
              <a:buSzPts val="1600"/>
              <a:buFont typeface="Arial"/>
              <a:buChar char="•"/>
            </a:pPr>
            <a:r>
              <a:rPr lang="en-US" sz="1600"/>
              <a:t>current IOCCG Working Group: Harmful Algal Blooms</a:t>
            </a:r>
            <a:endParaRPr sz="1800"/>
          </a:p>
          <a:p>
            <a:pPr indent="-299027" lvl="1" marL="768927" rtl="0" algn="l">
              <a:spcBef>
                <a:spcPts val="500"/>
              </a:spcBef>
              <a:spcAft>
                <a:spcPts val="0"/>
              </a:spcAft>
              <a:buClr>
                <a:srgbClr val="002569"/>
              </a:buClr>
              <a:buSzPts val="1600"/>
              <a:buFont typeface="Arial"/>
              <a:buChar char="•"/>
            </a:pPr>
            <a:r>
              <a:rPr lang="en-US" sz="1600"/>
              <a:t>current IOCCG Working Group: Intercomparison of Atmospheric Correction Algorithms over Optically-Complex Waters</a:t>
            </a:r>
            <a:endParaRPr sz="1800"/>
          </a:p>
          <a:p>
            <a:pPr indent="-299027" lvl="1" marL="768927" rtl="0" algn="l">
              <a:spcBef>
                <a:spcPts val="500"/>
              </a:spcBef>
              <a:spcAft>
                <a:spcPts val="0"/>
              </a:spcAft>
              <a:buClr>
                <a:srgbClr val="002569"/>
              </a:buClr>
              <a:buSzPts val="1600"/>
              <a:buFont typeface="Arial"/>
              <a:buChar char="•"/>
            </a:pPr>
            <a:r>
              <a:rPr lang="en-US" sz="1600"/>
              <a:t>current IOCCG Working Group: Role of Ocean Colour in Biogeochemical, Ecosystem and Climate Modelling (report published in 2020)</a:t>
            </a:r>
            <a:endParaRPr sz="1600"/>
          </a:p>
          <a:p>
            <a:pPr indent="-330200" lvl="0" marL="342900" rtl="0" algn="l">
              <a:spcBef>
                <a:spcPts val="500"/>
              </a:spcBef>
              <a:spcAft>
                <a:spcPts val="0"/>
              </a:spcAft>
              <a:buClr>
                <a:srgbClr val="002569"/>
              </a:buClr>
              <a:buSzPts val="1600"/>
              <a:buFont typeface="Courier New"/>
              <a:buChar char="o"/>
            </a:pPr>
            <a:r>
              <a:rPr lang="en-US" sz="1600"/>
              <a:t>R2.3 Product uncertainties </a:t>
            </a:r>
            <a:endParaRPr sz="1800"/>
          </a:p>
          <a:p>
            <a:pPr indent="-299027" lvl="1" marL="768927" rtl="0" algn="l">
              <a:spcBef>
                <a:spcPts val="500"/>
              </a:spcBef>
              <a:spcAft>
                <a:spcPts val="0"/>
              </a:spcAft>
              <a:buClr>
                <a:srgbClr val="002569"/>
              </a:buClr>
              <a:buSzPts val="1600"/>
              <a:buFont typeface="Arial"/>
              <a:buChar char="•"/>
            </a:pPr>
            <a:r>
              <a:rPr lang="en-US" sz="1600"/>
              <a:t>current IOCCG Working Group: Uncertainties in Ocean Colour Remote Sensing (report published in 2019)</a:t>
            </a:r>
            <a:endParaRPr sz="1800"/>
          </a:p>
          <a:p>
            <a:pPr indent="-330200" lvl="0" marL="342900" rtl="0" algn="l">
              <a:spcBef>
                <a:spcPts val="500"/>
              </a:spcBef>
              <a:spcAft>
                <a:spcPts val="0"/>
              </a:spcAft>
              <a:buClr>
                <a:srgbClr val="002569"/>
              </a:buClr>
              <a:buSzPts val="1600"/>
              <a:buFont typeface="Courier New"/>
              <a:buChar char="o"/>
            </a:pPr>
            <a:r>
              <a:rPr lang="en-US" sz="1600"/>
              <a:t>R3.2 Continuous consolidation and update of measurement protocols</a:t>
            </a:r>
            <a:endParaRPr sz="1800"/>
          </a:p>
          <a:p>
            <a:pPr indent="-299026" lvl="1" marL="768926" rtl="0" algn="l">
              <a:spcBef>
                <a:spcPts val="500"/>
              </a:spcBef>
              <a:spcAft>
                <a:spcPts val="0"/>
              </a:spcAft>
              <a:buClr>
                <a:srgbClr val="002569"/>
              </a:buClr>
              <a:buSzPts val="1600"/>
              <a:buFont typeface="Arial"/>
              <a:buChar char="•"/>
            </a:pPr>
            <a:r>
              <a:rPr lang="en-US" sz="1600"/>
              <a:t>IOCCG working group on “Conducting Benthic </a:t>
            </a:r>
            <a:endParaRPr sz="1600"/>
          </a:p>
          <a:p>
            <a:pPr indent="0" lvl="0" marL="768926" rtl="0" algn="l">
              <a:spcBef>
                <a:spcPts val="500"/>
              </a:spcBef>
              <a:spcAft>
                <a:spcPts val="0"/>
              </a:spcAft>
              <a:buNone/>
            </a:pPr>
            <a:r>
              <a:rPr lang="en-US" sz="1600"/>
              <a:t>Reflectance Measurements” (</a:t>
            </a:r>
            <a:r>
              <a:rPr lang="en-US" sz="1600" u="sng">
                <a:solidFill>
                  <a:schemeClr val="hlink"/>
                </a:solidFill>
                <a:hlinkClick r:id="rId3"/>
              </a:rPr>
              <a:t>https://ioccg.org/group/benthic/</a:t>
            </a:r>
            <a:r>
              <a:rPr lang="en-US" sz="1600"/>
              <a:t>)</a:t>
            </a:r>
            <a:endParaRPr sz="1600"/>
          </a:p>
          <a:p>
            <a:pPr indent="-197427" lvl="1" marL="768927" rtl="0" algn="l">
              <a:spcBef>
                <a:spcPts val="500"/>
              </a:spcBef>
              <a:spcAft>
                <a:spcPts val="0"/>
              </a:spcAft>
              <a:buClr>
                <a:srgbClr val="002569"/>
              </a:buClr>
              <a:buSzPts val="1800"/>
              <a:buNone/>
            </a:pPr>
            <a:r>
              <a:t/>
            </a:r>
            <a:endParaRPr sz="1600"/>
          </a:p>
          <a:p>
            <a:pPr indent="-228600" lvl="0" marL="342900" rtl="0" algn="l">
              <a:spcBef>
                <a:spcPts val="500"/>
              </a:spcBef>
              <a:spcAft>
                <a:spcPts val="0"/>
              </a:spcAft>
              <a:buClr>
                <a:srgbClr val="002569"/>
              </a:buClr>
              <a:buSzPts val="1800"/>
              <a:buNone/>
            </a:pPr>
            <a:r>
              <a:t/>
            </a:r>
            <a:endParaRPr sz="1600"/>
          </a:p>
        </p:txBody>
      </p:sp>
      <p:sp>
        <p:nvSpPr>
          <p:cNvPr id="371" name="Google Shape;371;p51"/>
          <p:cNvSpPr/>
          <p:nvPr/>
        </p:nvSpPr>
        <p:spPr>
          <a:xfrm>
            <a:off x="91786" y="1331013"/>
            <a:ext cx="8957429"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2000">
                <a:solidFill>
                  <a:srgbClr val="002569"/>
                </a:solidFill>
                <a:latin typeface="Helvetica Neue"/>
                <a:ea typeface="Helvetica Neue"/>
                <a:cs typeface="Helvetica Neue"/>
                <a:sym typeface="Helvetica Neue"/>
              </a:rPr>
              <a:t>Implementation is advancing and following a modular approach coordinated across the space agencies</a:t>
            </a:r>
            <a:endParaRPr/>
          </a:p>
        </p:txBody>
      </p:sp>
      <p:sp>
        <p:nvSpPr>
          <p:cNvPr id="372" name="Google Shape;372;p51"/>
          <p:cNvSpPr/>
          <p:nvPr/>
        </p:nvSpPr>
        <p:spPr>
          <a:xfrm>
            <a:off x="5050263" y="2912150"/>
            <a:ext cx="37359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rgbClr val="38761D"/>
                </a:solidFill>
                <a:latin typeface="Avenir"/>
                <a:ea typeface="Avenir"/>
                <a:cs typeface="Avenir"/>
                <a:sym typeface="Avenir"/>
              </a:rPr>
              <a:t>OCR-VC Deliverable VC-20-26</a:t>
            </a:r>
            <a:endParaRPr b="1" sz="1200">
              <a:solidFill>
                <a:srgbClr val="38761D"/>
              </a:solidFill>
            </a:endParaRPr>
          </a:p>
        </p:txBody>
      </p:sp>
      <p:sp>
        <p:nvSpPr>
          <p:cNvPr id="373" name="Google Shape;373;p51"/>
          <p:cNvSpPr/>
          <p:nvPr/>
        </p:nvSpPr>
        <p:spPr>
          <a:xfrm>
            <a:off x="5070971" y="3007601"/>
            <a:ext cx="357900" cy="178500"/>
          </a:xfrm>
          <a:prstGeom prst="rightArrow">
            <a:avLst>
              <a:gd fmla="val 50000" name="adj1"/>
              <a:gd fmla="val 50000" name="adj2"/>
            </a:avLst>
          </a:prstGeom>
          <a:solidFill>
            <a:schemeClr val="accent1"/>
          </a:solidFill>
          <a:ln cap="flat" cmpd="sng" w="25400">
            <a:solidFill>
              <a:srgbClr val="002060"/>
            </a:solidFill>
            <a:prstDash val="solid"/>
            <a:bevel/>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Avenir"/>
              <a:buNone/>
            </a:pPr>
            <a:r>
              <a:t/>
            </a:r>
            <a:endParaRPr b="0" i="0" sz="1800" u="none" cap="none" strike="noStrike">
              <a:solidFill>
                <a:srgbClr val="002569"/>
              </a:solidFill>
              <a:latin typeface="Avenir"/>
              <a:ea typeface="Avenir"/>
              <a:cs typeface="Avenir"/>
              <a:sym typeface="Avenir"/>
            </a:endParaRPr>
          </a:p>
        </p:txBody>
      </p:sp>
      <p:sp>
        <p:nvSpPr>
          <p:cNvPr id="374" name="Google Shape;374;p51"/>
          <p:cNvSpPr/>
          <p:nvPr/>
        </p:nvSpPr>
        <p:spPr>
          <a:xfrm>
            <a:off x="6084674" y="6113225"/>
            <a:ext cx="3043800" cy="3693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1600">
                <a:solidFill>
                  <a:srgbClr val="38761D"/>
                </a:solidFill>
                <a:latin typeface="Avenir"/>
                <a:ea typeface="Avenir"/>
                <a:cs typeface="Avenir"/>
                <a:sym typeface="Avenir"/>
              </a:rPr>
              <a:t>OCR-VC Deliverable VC-20-27</a:t>
            </a:r>
            <a:endParaRPr b="1" sz="1600">
              <a:solidFill>
                <a:srgbClr val="38761D"/>
              </a:solidFill>
              <a:latin typeface="Avenir"/>
              <a:ea typeface="Avenir"/>
              <a:cs typeface="Avenir"/>
              <a:sym typeface="Avenir"/>
            </a:endParaRPr>
          </a:p>
        </p:txBody>
      </p:sp>
      <p:sp>
        <p:nvSpPr>
          <p:cNvPr id="375" name="Google Shape;375;p51"/>
          <p:cNvSpPr/>
          <p:nvPr/>
        </p:nvSpPr>
        <p:spPr>
          <a:xfrm>
            <a:off x="6975971" y="5979401"/>
            <a:ext cx="357900" cy="178500"/>
          </a:xfrm>
          <a:prstGeom prst="rightArrow">
            <a:avLst>
              <a:gd fmla="val 50000" name="adj1"/>
              <a:gd fmla="val 50000" name="adj2"/>
            </a:avLst>
          </a:prstGeom>
          <a:solidFill>
            <a:schemeClr val="accent1"/>
          </a:solidFill>
          <a:ln cap="flat" cmpd="sng" w="25400">
            <a:solidFill>
              <a:srgbClr val="002060"/>
            </a:solidFill>
            <a:prstDash val="solid"/>
            <a:bevel/>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chemeClr val="dk1"/>
              </a:buClr>
              <a:buSzPts val="1800"/>
              <a:buFont typeface="Avenir"/>
              <a:buNone/>
            </a:pPr>
            <a:r>
              <a:t/>
            </a:r>
            <a:endParaRPr b="0" i="0" sz="1800" u="none" cap="none" strike="noStrike">
              <a:solidFill>
                <a:srgbClr val="002569"/>
              </a:solidFill>
              <a:latin typeface="Avenir"/>
              <a:ea typeface="Avenir"/>
              <a:cs typeface="Avenir"/>
              <a:sym typeface="Aveni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52"/>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81" name="Google Shape;381;p52"/>
          <p:cNvSpPr txBox="1"/>
          <p:nvPr>
            <p:ph idx="1" type="body"/>
          </p:nvPr>
        </p:nvSpPr>
        <p:spPr>
          <a:xfrm>
            <a:off x="124691" y="1593507"/>
            <a:ext cx="9019310" cy="4231409"/>
          </a:xfrm>
          <a:prstGeom prst="rect">
            <a:avLst/>
          </a:prstGeom>
          <a:noFill/>
          <a:ln>
            <a:noFill/>
          </a:ln>
        </p:spPr>
        <p:txBody>
          <a:bodyPr anchorCtr="0" anchor="t" bIns="45700" lIns="91425" spcFirstLastPara="1" rIns="0" wrap="square" tIns="45700">
            <a:noAutofit/>
          </a:bodyPr>
          <a:lstStyle/>
          <a:p>
            <a:pPr indent="-323850" lvl="0" marL="342900" rtl="0" algn="l">
              <a:spcBef>
                <a:spcPts val="0"/>
              </a:spcBef>
              <a:spcAft>
                <a:spcPts val="0"/>
              </a:spcAft>
              <a:buClr>
                <a:srgbClr val="002569"/>
              </a:buClr>
              <a:buSzPts val="1700"/>
              <a:buChar char="•"/>
            </a:pPr>
            <a:r>
              <a:rPr b="1" lang="en-US" sz="1700"/>
              <a:t>Why</a:t>
            </a:r>
            <a:r>
              <a:rPr lang="en-US" sz="1700"/>
              <a:t>: aquatic carbon is a </a:t>
            </a:r>
            <a:r>
              <a:rPr i="1" lang="en-US" sz="1700"/>
              <a:t>major component </a:t>
            </a:r>
            <a:r>
              <a:rPr lang="en-US" sz="1700"/>
              <a:t>of the Earth system with respect to carbon cycling and carbon sequestration</a:t>
            </a:r>
            <a:endParaRPr sz="1700"/>
          </a:p>
          <a:p>
            <a:pPr indent="-323850" lvl="0" marL="342900" rtl="0" algn="l">
              <a:spcBef>
                <a:spcPts val="500"/>
              </a:spcBef>
              <a:spcAft>
                <a:spcPts val="0"/>
              </a:spcAft>
              <a:buClr>
                <a:srgbClr val="002569"/>
              </a:buClr>
              <a:buSzPts val="1700"/>
              <a:buChar char="•"/>
            </a:pPr>
            <a:r>
              <a:rPr b="1" lang="en-US" sz="1700"/>
              <a:t>Why now</a:t>
            </a:r>
            <a:r>
              <a:rPr lang="en-US" sz="1700"/>
              <a:t>: substantial advancements have been made in the past decade, especially after numerous carbon projects funded by NASA, ESA and other agencies, and in response to</a:t>
            </a:r>
            <a:endParaRPr sz="1700"/>
          </a:p>
          <a:p>
            <a:pPr indent="-292677" lvl="1" marL="768927" rtl="0" algn="l">
              <a:spcBef>
                <a:spcPts val="500"/>
              </a:spcBef>
              <a:spcAft>
                <a:spcPts val="0"/>
              </a:spcAft>
              <a:buClr>
                <a:srgbClr val="002569"/>
              </a:buClr>
              <a:buSzPts val="1100"/>
              <a:buChar char="o"/>
            </a:pPr>
            <a:r>
              <a:rPr lang="en-US" sz="1100"/>
              <a:t>CEOS Strategy for Carbon Observations from Space</a:t>
            </a:r>
            <a:endParaRPr sz="1700"/>
          </a:p>
          <a:p>
            <a:pPr indent="-292677" lvl="1" marL="768927" rtl="0" algn="l">
              <a:spcBef>
                <a:spcPts val="500"/>
              </a:spcBef>
              <a:spcAft>
                <a:spcPts val="0"/>
              </a:spcAft>
              <a:buClr>
                <a:srgbClr val="002569"/>
              </a:buClr>
              <a:buSzPts val="1100"/>
              <a:buChar char="o"/>
            </a:pPr>
            <a:r>
              <a:rPr lang="en-US" sz="1100"/>
              <a:t>Group on Earth Observations (GEO) Integrated Global Carbon Observing system (IGCO)</a:t>
            </a:r>
            <a:endParaRPr sz="1100"/>
          </a:p>
          <a:p>
            <a:pPr indent="-323850" lvl="0" marL="342900" rtl="0" algn="l">
              <a:spcBef>
                <a:spcPts val="500"/>
              </a:spcBef>
              <a:spcAft>
                <a:spcPts val="0"/>
              </a:spcAft>
              <a:buClr>
                <a:srgbClr val="002569"/>
              </a:buClr>
              <a:buSzPts val="1700"/>
              <a:buChar char="•"/>
            </a:pPr>
            <a:r>
              <a:rPr b="1" lang="en-US" sz="1700"/>
              <a:t>What</a:t>
            </a:r>
            <a:r>
              <a:rPr lang="en-US" sz="1700"/>
              <a:t>: how can remote sensing help assess aquatic carbon sources, stocks and fluxes</a:t>
            </a:r>
            <a:endParaRPr sz="1700"/>
          </a:p>
          <a:p>
            <a:pPr indent="-292677" lvl="1" marL="768927" rtl="0" algn="l">
              <a:spcBef>
                <a:spcPts val="500"/>
              </a:spcBef>
              <a:spcAft>
                <a:spcPts val="0"/>
              </a:spcAft>
              <a:buClr>
                <a:srgbClr val="002569"/>
              </a:buClr>
              <a:buSzPts val="1100"/>
              <a:buChar char="o"/>
            </a:pPr>
            <a:r>
              <a:rPr lang="en-US" sz="1100"/>
              <a:t>Introduction on the current state of knowledge of the carbon cycle and the role of aquatic environments, with recent numbers / impact factors</a:t>
            </a:r>
            <a:endParaRPr sz="1700"/>
          </a:p>
          <a:p>
            <a:pPr indent="-292677" lvl="1" marL="768927" rtl="0" algn="l">
              <a:spcBef>
                <a:spcPts val="500"/>
              </a:spcBef>
              <a:spcAft>
                <a:spcPts val="0"/>
              </a:spcAft>
              <a:buClr>
                <a:srgbClr val="002569"/>
              </a:buClr>
              <a:buSzPts val="1100"/>
              <a:buChar char="o"/>
            </a:pPr>
            <a:r>
              <a:rPr lang="en-US" sz="1100"/>
              <a:t>Retrospective on aquatic carbon from space, from observations to modeling and applications</a:t>
            </a:r>
            <a:endParaRPr sz="1700"/>
          </a:p>
          <a:p>
            <a:pPr indent="-323850" lvl="0" marL="342900" rtl="0" algn="l">
              <a:spcBef>
                <a:spcPts val="500"/>
              </a:spcBef>
              <a:spcAft>
                <a:spcPts val="0"/>
              </a:spcAft>
              <a:buClr>
                <a:srgbClr val="002569"/>
              </a:buClr>
              <a:buSzPts val="1700"/>
              <a:buChar char="•"/>
            </a:pPr>
            <a:r>
              <a:rPr b="1" lang="en-US" sz="1700"/>
              <a:t>Themes</a:t>
            </a:r>
            <a:r>
              <a:rPr lang="en-US" sz="1700"/>
              <a:t>: carbon stocks, sources/sinks, fluxes; methodology and uncertainty estimates</a:t>
            </a:r>
            <a:endParaRPr sz="1700"/>
          </a:p>
          <a:p>
            <a:pPr indent="-323850" lvl="0" marL="342900" rtl="0" algn="l">
              <a:spcBef>
                <a:spcPts val="500"/>
              </a:spcBef>
              <a:spcAft>
                <a:spcPts val="0"/>
              </a:spcAft>
              <a:buClr>
                <a:srgbClr val="002569"/>
              </a:buClr>
              <a:buSzPts val="1700"/>
              <a:buChar char="•"/>
            </a:pPr>
            <a:r>
              <a:rPr b="1" lang="en-US" sz="1700"/>
              <a:t>Status: </a:t>
            </a:r>
            <a:endParaRPr b="1" sz="1700"/>
          </a:p>
          <a:p>
            <a:pPr indent="-292677" lvl="1" marL="768927" rtl="0" algn="l">
              <a:spcBef>
                <a:spcPts val="500"/>
              </a:spcBef>
              <a:spcAft>
                <a:spcPts val="0"/>
              </a:spcAft>
              <a:buClr>
                <a:srgbClr val="002569"/>
              </a:buClr>
              <a:buSzPts val="1700"/>
              <a:buChar char="o"/>
            </a:pPr>
            <a:r>
              <a:rPr lang="en-US" sz="1700"/>
              <a:t>Editorial board is being finalized</a:t>
            </a:r>
            <a:endParaRPr sz="1700"/>
          </a:p>
          <a:p>
            <a:pPr indent="-292677" lvl="1" marL="768927" rtl="0" algn="l">
              <a:spcBef>
                <a:spcPts val="500"/>
              </a:spcBef>
              <a:spcAft>
                <a:spcPts val="0"/>
              </a:spcAft>
              <a:buClr>
                <a:srgbClr val="002569"/>
              </a:buClr>
              <a:buSzPts val="1700"/>
              <a:buChar char="o"/>
            </a:pPr>
            <a:r>
              <a:rPr lang="en-US" sz="1700"/>
              <a:t>Preparation of the release of the call for papers </a:t>
            </a:r>
            <a:endParaRPr sz="1700">
              <a:solidFill>
                <a:srgbClr val="FF0000"/>
              </a:solidFill>
            </a:endParaRPr>
          </a:p>
          <a:p>
            <a:pPr indent="0" lvl="1" marL="180000" rtl="0" algn="l">
              <a:spcBef>
                <a:spcPts val="1200"/>
              </a:spcBef>
              <a:spcAft>
                <a:spcPts val="0"/>
              </a:spcAft>
              <a:buClr>
                <a:srgbClr val="002569"/>
              </a:buClr>
              <a:buSzPts val="1800"/>
              <a:buNone/>
            </a:pPr>
            <a:r>
              <a:rPr lang="en-US" sz="1500"/>
              <a:t>Contacts for the journal special issue: </a:t>
            </a:r>
            <a:r>
              <a:rPr b="1" lang="en-US" sz="1500"/>
              <a:t>Laura Lorenzoni </a:t>
            </a:r>
            <a:r>
              <a:rPr lang="en-US" sz="1500"/>
              <a:t>(laura.lorenzoni@nasa.gov); </a:t>
            </a:r>
            <a:r>
              <a:rPr b="1" lang="en-US" sz="1500"/>
              <a:t>Chuanmin Hu </a:t>
            </a:r>
            <a:r>
              <a:rPr lang="en-US" sz="1500"/>
              <a:t>(huc@usf.edu)</a:t>
            </a:r>
            <a:endParaRPr sz="1500"/>
          </a:p>
        </p:txBody>
      </p:sp>
      <p:sp>
        <p:nvSpPr>
          <p:cNvPr id="382" name="Google Shape;382;p52"/>
          <p:cNvSpPr txBox="1"/>
          <p:nvPr>
            <p:ph idx="2" type="body"/>
          </p:nvPr>
        </p:nvSpPr>
        <p:spPr>
          <a:xfrm>
            <a:off x="1733850" y="255625"/>
            <a:ext cx="603750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a:latin typeface="Avenir"/>
                <a:ea typeface="Avenir"/>
                <a:cs typeface="Avenir"/>
                <a:sym typeface="Avenir"/>
              </a:rPr>
              <a:t>OCR-VC Deliverable VC-20-24</a:t>
            </a:r>
            <a:endParaRPr/>
          </a:p>
          <a:p>
            <a:pPr indent="0" lvl="0" marL="0" rtl="0" algn="ctr">
              <a:spcBef>
                <a:spcPts val="500"/>
              </a:spcBef>
              <a:spcAft>
                <a:spcPts val="0"/>
              </a:spcAft>
              <a:buClr>
                <a:schemeClr val="lt1"/>
              </a:buClr>
              <a:buSzPts val="2400"/>
              <a:buNone/>
            </a:pPr>
            <a:r>
              <a:rPr lang="en-US"/>
              <a:t>Aquatic Carbon From Space Special Issue</a:t>
            </a:r>
            <a:endParaRPr/>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lang="en-US" sz="1600" u="sng"/>
              <a:t>Promoting Information Flow Outside Major Meetings</a:t>
            </a:r>
            <a:endParaRPr sz="1600" u="sng"/>
          </a:p>
          <a:p>
            <a:pPr indent="-317500" lvl="0" marL="342900" rtl="0" algn="l">
              <a:spcBef>
                <a:spcPts val="1000"/>
              </a:spcBef>
              <a:spcAft>
                <a:spcPts val="0"/>
              </a:spcAft>
              <a:buSzPts val="1600"/>
              <a:buChar char="•"/>
            </a:pPr>
            <a:r>
              <a:rPr lang="en-US" sz="1600"/>
              <a:t>VC reporting to CEOS SEC</a:t>
            </a:r>
            <a:endParaRPr sz="1600"/>
          </a:p>
          <a:p>
            <a:pPr indent="-286326" lvl="1" marL="768926" rtl="0" algn="l">
              <a:spcBef>
                <a:spcPts val="0"/>
              </a:spcBef>
              <a:spcAft>
                <a:spcPts val="0"/>
              </a:spcAft>
              <a:buSzPts val="1600"/>
              <a:buChar char="o"/>
            </a:pPr>
            <a:r>
              <a:rPr lang="en-US" sz="1600"/>
              <a:t>Completed the first round of reports with SEC-266 in June</a:t>
            </a:r>
            <a:endParaRPr sz="1600"/>
          </a:p>
          <a:p>
            <a:pPr indent="-286326" lvl="1" marL="768926" rtl="0" algn="l">
              <a:spcBef>
                <a:spcPts val="0"/>
              </a:spcBef>
              <a:spcAft>
                <a:spcPts val="0"/>
              </a:spcAft>
              <a:buSzPts val="1600"/>
              <a:buChar char="o"/>
            </a:pPr>
            <a:r>
              <a:rPr lang="en-US" sz="1600"/>
              <a:t>Started the rotation again with SEC-268 in August</a:t>
            </a:r>
            <a:endParaRPr sz="1600"/>
          </a:p>
          <a:p>
            <a:pPr indent="-317500" lvl="0" marL="342900" rtl="0" algn="l">
              <a:spcBef>
                <a:spcPts val="1000"/>
              </a:spcBef>
              <a:spcAft>
                <a:spcPts val="0"/>
              </a:spcAft>
              <a:buSzPts val="1600"/>
              <a:buChar char="•"/>
            </a:pPr>
            <a:r>
              <a:rPr lang="en-US" sz="1600"/>
              <a:t>This Session is intended to complement these in depth approaches with an opportunity for each VC to highlight to present current issues for CEOS Plenary to a broader set of Agencies at TW</a:t>
            </a:r>
            <a:endParaRPr sz="1600"/>
          </a:p>
          <a:p>
            <a:pPr indent="-317500" lvl="0" marL="342900" rtl="0" algn="l">
              <a:spcBef>
                <a:spcPts val="1000"/>
              </a:spcBef>
              <a:spcAft>
                <a:spcPts val="0"/>
              </a:spcAft>
              <a:buSzPts val="1600"/>
              <a:buChar char="•"/>
            </a:pPr>
            <a:r>
              <a:rPr lang="en-US" sz="1600"/>
              <a:t>Working Teams All Hands call #3 to take place:</a:t>
            </a:r>
            <a:endParaRPr sz="1600"/>
          </a:p>
          <a:p>
            <a:pPr indent="-286326" lvl="1" marL="768926" rtl="0" algn="l">
              <a:spcBef>
                <a:spcPts val="1000"/>
              </a:spcBef>
              <a:spcAft>
                <a:spcPts val="0"/>
              </a:spcAft>
              <a:buSzPts val="1600"/>
              <a:buChar char="o"/>
            </a:pPr>
            <a:r>
              <a:rPr lang="en-US" sz="1600"/>
              <a:t>Tuesday 10th November 0700 US East / 1300 Europe / 2100 Japan / 2300 Canberra</a:t>
            </a:r>
            <a:endParaRPr sz="1600"/>
          </a:p>
          <a:p>
            <a:pPr indent="-317500" lvl="0" marL="342900" rtl="0" algn="l">
              <a:spcBef>
                <a:spcPts val="1000"/>
              </a:spcBef>
              <a:spcAft>
                <a:spcPts val="0"/>
              </a:spcAft>
              <a:buSzPts val="1600"/>
              <a:buChar char="•"/>
            </a:pPr>
            <a:r>
              <a:rPr lang="en-US" sz="1600"/>
              <a:t>Next round of VC Chats to be scheduled from mid-November</a:t>
            </a:r>
            <a:endParaRPr sz="1600"/>
          </a:p>
          <a:p>
            <a:pPr indent="0" lvl="0" marL="0" rtl="0" algn="l">
              <a:spcBef>
                <a:spcPts val="0"/>
              </a:spcBef>
              <a:spcAft>
                <a:spcPts val="0"/>
              </a:spcAft>
              <a:buNone/>
            </a:pPr>
            <a:r>
              <a:t/>
            </a:r>
            <a:endParaRPr sz="1600" u="sng"/>
          </a:p>
          <a:p>
            <a:pPr indent="0" lvl="0" marL="342900" rtl="0" algn="l">
              <a:spcBef>
                <a:spcPts val="0"/>
              </a:spcBef>
              <a:spcAft>
                <a:spcPts val="0"/>
              </a:spcAft>
              <a:buNone/>
            </a:pPr>
            <a:r>
              <a:t/>
            </a:r>
            <a:endParaRPr sz="1600">
              <a:solidFill>
                <a:srgbClr val="FF0000"/>
              </a:solidFill>
            </a:endParaRPr>
          </a:p>
        </p:txBody>
      </p:sp>
      <p:sp>
        <p:nvSpPr>
          <p:cNvPr id="86" name="Google Shape;86;p17"/>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87" name="Google Shape;87;p17"/>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SIT Chair Team Approach to Working Teams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53"/>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88" name="Google Shape;388;p53"/>
          <p:cNvSpPr txBox="1"/>
          <p:nvPr>
            <p:ph idx="1" type="body"/>
          </p:nvPr>
        </p:nvSpPr>
        <p:spPr>
          <a:xfrm>
            <a:off x="338050" y="2019306"/>
            <a:ext cx="8424949" cy="3088406"/>
          </a:xfrm>
          <a:prstGeom prst="rect">
            <a:avLst/>
          </a:prstGeom>
          <a:noFill/>
          <a:ln>
            <a:noFill/>
          </a:ln>
        </p:spPr>
        <p:txBody>
          <a:bodyPr anchorCtr="0" anchor="t" bIns="45700" lIns="91425" spcFirstLastPara="1" rIns="0" wrap="square" tIns="45700">
            <a:noAutofit/>
          </a:bodyPr>
          <a:lstStyle/>
          <a:p>
            <a:pPr indent="-342900" lvl="0" marL="342900" rtl="0" algn="l">
              <a:spcBef>
                <a:spcPts val="0"/>
              </a:spcBef>
              <a:spcAft>
                <a:spcPts val="0"/>
              </a:spcAft>
              <a:buClr>
                <a:srgbClr val="002569"/>
              </a:buClr>
              <a:buSzPts val="2000"/>
              <a:buChar char="•"/>
            </a:pPr>
            <a:r>
              <a:rPr b="1" lang="en-US"/>
              <a:t>Why</a:t>
            </a:r>
            <a:r>
              <a:rPr lang="en-US"/>
              <a:t>: aquatic carbon is a major component of the Earth system in carbon cycling and carbon sequestration.</a:t>
            </a:r>
            <a:endParaRPr/>
          </a:p>
          <a:p>
            <a:pPr indent="-342900" lvl="0" marL="342900" rtl="0" algn="l">
              <a:spcBef>
                <a:spcPts val="500"/>
              </a:spcBef>
              <a:spcAft>
                <a:spcPts val="0"/>
              </a:spcAft>
              <a:buClr>
                <a:srgbClr val="002569"/>
              </a:buClr>
              <a:buSzPts val="2000"/>
              <a:buChar char="•"/>
            </a:pPr>
            <a:r>
              <a:rPr b="1" lang="en-US"/>
              <a:t>Why now:  </a:t>
            </a:r>
            <a:r>
              <a:rPr lang="en-US"/>
              <a:t>an international workshop on the Ocean Carbon Cycle is planned in the frame of the ESA BICEP project ( Ocean Biological Carbon Pump ); NASA is also interested in supporting this as it falls within the framework of EXPORTS. Better synchronization with Aquatic Carbon from Space Special Edition. </a:t>
            </a:r>
            <a:endParaRPr/>
          </a:p>
          <a:p>
            <a:pPr indent="-342900" lvl="0" marL="342900" rtl="0" algn="l">
              <a:spcBef>
                <a:spcPts val="500"/>
              </a:spcBef>
              <a:spcAft>
                <a:spcPts val="0"/>
              </a:spcAft>
              <a:buClr>
                <a:srgbClr val="002569"/>
              </a:buClr>
              <a:buSzPts val="2000"/>
              <a:buChar char="•"/>
            </a:pPr>
            <a:r>
              <a:rPr b="1" lang="en-US"/>
              <a:t>What: </a:t>
            </a:r>
            <a:r>
              <a:rPr lang="en-US"/>
              <a:t>current state of knowledge of the carbon cycle and the role of aquatic environments, with recent numbers / impact factors, from observations to modelling and applications</a:t>
            </a:r>
            <a:endParaRPr/>
          </a:p>
          <a:p>
            <a:pPr indent="-342900" lvl="0" marL="342900" rtl="0" algn="l">
              <a:spcBef>
                <a:spcPts val="500"/>
              </a:spcBef>
              <a:spcAft>
                <a:spcPts val="0"/>
              </a:spcAft>
              <a:buClr>
                <a:srgbClr val="002569"/>
              </a:buClr>
              <a:buSzPts val="2000"/>
              <a:buChar char="•"/>
            </a:pPr>
            <a:r>
              <a:rPr b="1" lang="en-US"/>
              <a:t>Themes:</a:t>
            </a:r>
            <a:r>
              <a:rPr lang="en-US"/>
              <a:t> carbon stocks, sources/sinks, fluxes; methodology and uncertainty estimates</a:t>
            </a:r>
            <a:endParaRPr>
              <a:solidFill>
                <a:srgbClr val="000000"/>
              </a:solidFill>
              <a:latin typeface="Arial"/>
              <a:ea typeface="Arial"/>
              <a:cs typeface="Arial"/>
              <a:sym typeface="Arial"/>
            </a:endParaRPr>
          </a:p>
        </p:txBody>
      </p:sp>
      <p:sp>
        <p:nvSpPr>
          <p:cNvPr id="389" name="Google Shape;389;p53"/>
          <p:cNvSpPr txBox="1"/>
          <p:nvPr>
            <p:ph idx="2" type="body"/>
          </p:nvPr>
        </p:nvSpPr>
        <p:spPr>
          <a:xfrm>
            <a:off x="1610000" y="255625"/>
            <a:ext cx="616140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a:latin typeface="Avenir"/>
                <a:ea typeface="Avenir"/>
                <a:cs typeface="Avenir"/>
                <a:sym typeface="Avenir"/>
              </a:rPr>
              <a:t>OCR-VC Deliverable VC-20-25</a:t>
            </a:r>
            <a:endParaRPr/>
          </a:p>
          <a:p>
            <a:pPr indent="0" lvl="0" marL="0" rtl="0" algn="ctr">
              <a:spcBef>
                <a:spcPts val="500"/>
              </a:spcBef>
              <a:spcAft>
                <a:spcPts val="0"/>
              </a:spcAft>
              <a:buClr>
                <a:schemeClr val="lt1"/>
              </a:buClr>
              <a:buSzPts val="2400"/>
              <a:buNone/>
            </a:pPr>
            <a:r>
              <a:rPr lang="en-US"/>
              <a:t>Aquatic Carbon From Space Workshop</a:t>
            </a:r>
            <a:endParaRPr/>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54"/>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395" name="Google Shape;395;p54"/>
          <p:cNvSpPr txBox="1"/>
          <p:nvPr>
            <p:ph idx="2" type="body"/>
          </p:nvPr>
        </p:nvSpPr>
        <p:spPr>
          <a:xfrm>
            <a:off x="1546860" y="133700"/>
            <a:ext cx="6165965"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lang="en-US" sz="2000">
                <a:latin typeface="Avenir"/>
                <a:ea typeface="Avenir"/>
                <a:cs typeface="Avenir"/>
                <a:sym typeface="Avenir"/>
              </a:rPr>
              <a:t>OCR-VC Deliverable VC-20-26</a:t>
            </a:r>
            <a:endParaRPr/>
          </a:p>
          <a:p>
            <a:pPr indent="0" lvl="0" marL="0" rtl="0" algn="ctr">
              <a:spcBef>
                <a:spcPts val="500"/>
              </a:spcBef>
              <a:spcAft>
                <a:spcPts val="0"/>
              </a:spcAft>
              <a:buClr>
                <a:schemeClr val="lt1"/>
              </a:buClr>
              <a:buSzPts val="2000"/>
              <a:buNone/>
            </a:pPr>
            <a:r>
              <a:rPr lang="en-US" sz="2000"/>
              <a:t>System Vicarious Calibration (SVC) infrastructures in support of Climate-quality OCR data records</a:t>
            </a:r>
            <a:endParaRPr/>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
        <p:nvSpPr>
          <p:cNvPr id="396" name="Google Shape;396;p54"/>
          <p:cNvSpPr/>
          <p:nvPr/>
        </p:nvSpPr>
        <p:spPr>
          <a:xfrm>
            <a:off x="259180" y="1632050"/>
            <a:ext cx="8808620" cy="4985980"/>
          </a:xfrm>
          <a:prstGeom prst="rect">
            <a:avLst/>
          </a:prstGeom>
          <a:noFill/>
          <a:ln>
            <a:noFill/>
          </a:ln>
        </p:spPr>
        <p:txBody>
          <a:bodyPr anchorCtr="0" anchor="t" bIns="45700" lIns="91425" spcFirstLastPara="1" rIns="91425" wrap="square" tIns="45700">
            <a:noAutofit/>
          </a:bodyPr>
          <a:lstStyle/>
          <a:p>
            <a:pPr indent="-180000" lvl="0" marL="180000" marR="0" rtl="0" algn="l">
              <a:spcBef>
                <a:spcPts val="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NOAA – MOBY ongoing operations and technology refreshment</a:t>
            </a:r>
            <a:endParaRPr/>
          </a:p>
          <a:p>
            <a:pPr indent="0" lvl="0" marL="0" marR="0" rtl="0" algn="l">
              <a:spcBef>
                <a:spcPts val="300"/>
              </a:spcBef>
              <a:spcAft>
                <a:spcPts val="0"/>
              </a:spcAft>
              <a:buNone/>
            </a:pPr>
            <a:r>
              <a:rPr lang="en-US" sz="1800" u="sng">
                <a:solidFill>
                  <a:schemeClr val="hlink"/>
                </a:solidFill>
                <a:latin typeface="Avenir"/>
                <a:ea typeface="Avenir"/>
                <a:cs typeface="Avenir"/>
                <a:sym typeface="Avenir"/>
                <a:hlinkClick r:id="rId3"/>
              </a:rPr>
              <a:t>https://coastwatch.noaa.gov/cw/field-observations/MOBY.1.html</a:t>
            </a:r>
            <a:endParaRPr sz="1800">
              <a:solidFill>
                <a:srgbClr val="002569"/>
              </a:solidFill>
              <a:latin typeface="Helvetica Neue"/>
              <a:ea typeface="Helvetica Neue"/>
              <a:cs typeface="Helvetica Neue"/>
              <a:sym typeface="Helvetica Neue"/>
            </a:endParaRPr>
          </a:p>
          <a:p>
            <a:pPr indent="-285750" lvl="0" marL="28575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NASA – completed the first phase of PACE SVC development, 3 projects funded (3-year/US$8M investment)</a:t>
            </a:r>
            <a:endParaRPr/>
          </a:p>
          <a:p>
            <a:pPr indent="-285750" lvl="0" marL="28575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NASA – initiated the second phase of PACE SVC development with the goal for infrastructure to be in water ~2021</a:t>
            </a:r>
            <a:endParaRPr/>
          </a:p>
          <a:p>
            <a:pPr indent="0" lvl="0" marL="0" marR="0" rtl="0" algn="l">
              <a:spcBef>
                <a:spcPts val="300"/>
              </a:spcBef>
              <a:spcAft>
                <a:spcPts val="0"/>
              </a:spcAft>
              <a:buNone/>
            </a:pPr>
            <a:r>
              <a:rPr lang="en-US" sz="1800">
                <a:solidFill>
                  <a:schemeClr val="dk1"/>
                </a:solidFill>
                <a:latin typeface="Avenir"/>
                <a:ea typeface="Avenir"/>
                <a:cs typeface="Avenir"/>
                <a:sym typeface="Avenir"/>
              </a:rPr>
              <a:t> </a:t>
            </a:r>
            <a:r>
              <a:rPr lang="en-US" sz="1800" u="sng">
                <a:solidFill>
                  <a:schemeClr val="hlink"/>
                </a:solidFill>
                <a:latin typeface="Avenir"/>
                <a:ea typeface="Avenir"/>
                <a:cs typeface="Avenir"/>
                <a:sym typeface="Avenir"/>
                <a:hlinkClick r:id="rId4"/>
              </a:rPr>
              <a:t>https://pace.oceansciences.org/docs/PACE-SCI-PLAN-0140-VC_20190226.pdf</a:t>
            </a:r>
            <a:endParaRPr sz="1800">
              <a:solidFill>
                <a:schemeClr val="dk1"/>
              </a:solidFill>
              <a:latin typeface="Avenir"/>
              <a:ea typeface="Avenir"/>
              <a:cs typeface="Avenir"/>
              <a:sym typeface="Avenir"/>
            </a:endParaRPr>
          </a:p>
          <a:p>
            <a:pPr indent="-180000" lvl="0" marL="18000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ESA – produced community Copernicus OC-SVC recommendations via FRM4SOC workshops, Feb 2017/Oct 2018</a:t>
            </a:r>
            <a:endParaRPr/>
          </a:p>
          <a:p>
            <a:pPr indent="0" lvl="0" marL="0" marR="0" rtl="0" algn="l">
              <a:spcBef>
                <a:spcPts val="300"/>
              </a:spcBef>
              <a:spcAft>
                <a:spcPts val="0"/>
              </a:spcAft>
              <a:buNone/>
            </a:pPr>
            <a:r>
              <a:rPr lang="en-US" sz="1800" u="sng">
                <a:solidFill>
                  <a:schemeClr val="hlink"/>
                </a:solidFill>
                <a:latin typeface="Avenir"/>
                <a:ea typeface="Avenir"/>
                <a:cs typeface="Avenir"/>
                <a:sym typeface="Avenir"/>
                <a:hlinkClick r:id="rId5"/>
              </a:rPr>
              <a:t>https://frm4soc.org/index.php/activities/workshop-on-vicarious-infrastructure/</a:t>
            </a:r>
            <a:endParaRPr sz="1800">
              <a:solidFill>
                <a:schemeClr val="dk1"/>
              </a:solidFill>
              <a:latin typeface="Avenir"/>
              <a:ea typeface="Avenir"/>
              <a:cs typeface="Avenir"/>
              <a:sym typeface="Avenir"/>
            </a:endParaRPr>
          </a:p>
          <a:p>
            <a:pPr indent="-180000" lvl="0" marL="18000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ESA / CNES / Copernicus – BOUSSOLE ongoing operations </a:t>
            </a:r>
            <a:endParaRPr/>
          </a:p>
          <a:p>
            <a:pPr indent="-180000" lvl="0" marL="18000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JRC – peer-review publications, OC-SVC requirements</a:t>
            </a:r>
            <a:endParaRPr/>
          </a:p>
          <a:p>
            <a:pPr indent="0" lvl="0" marL="0" marR="0" rtl="0" algn="l">
              <a:spcBef>
                <a:spcPts val="300"/>
              </a:spcBef>
              <a:spcAft>
                <a:spcPts val="0"/>
              </a:spcAft>
              <a:buNone/>
            </a:pPr>
            <a:r>
              <a:rPr lang="en-US" sz="1800">
                <a:solidFill>
                  <a:schemeClr val="dk1"/>
                </a:solidFill>
                <a:latin typeface="Avenir"/>
                <a:ea typeface="Avenir"/>
                <a:cs typeface="Avenir"/>
                <a:sym typeface="Avenir"/>
              </a:rPr>
              <a:t> </a:t>
            </a:r>
            <a:r>
              <a:rPr lang="en-US" sz="1800" u="sng">
                <a:solidFill>
                  <a:schemeClr val="hlink"/>
                </a:solidFill>
                <a:latin typeface="Avenir"/>
                <a:ea typeface="Avenir"/>
                <a:cs typeface="Avenir"/>
                <a:sym typeface="Avenir"/>
                <a:hlinkClick r:id="rId6"/>
              </a:rPr>
              <a:t>https://publications.jrc.ec.europa.eu/repository/handle/JRC105497</a:t>
            </a:r>
            <a:endParaRPr sz="1800">
              <a:solidFill>
                <a:schemeClr val="dk1"/>
              </a:solidFill>
              <a:latin typeface="Avenir"/>
              <a:ea typeface="Avenir"/>
              <a:cs typeface="Avenir"/>
              <a:sym typeface="Avenir"/>
            </a:endParaRPr>
          </a:p>
          <a:p>
            <a:pPr indent="-180000" lvl="0" marL="18000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EUMETSAT – provided “Requirements for Copernicus OC-SVC Infrastructure”</a:t>
            </a:r>
            <a:endParaRPr/>
          </a:p>
          <a:p>
            <a:pPr indent="-180000" lvl="0" marL="180000" marR="0" rtl="0" algn="l">
              <a:spcBef>
                <a:spcPts val="300"/>
              </a:spcBef>
              <a:spcAft>
                <a:spcPts val="0"/>
              </a:spcAft>
              <a:buClr>
                <a:srgbClr val="002569"/>
              </a:buClr>
              <a:buSzPts val="1800"/>
              <a:buFont typeface="Arial"/>
              <a:buChar char="•"/>
            </a:pPr>
            <a:r>
              <a:rPr lang="en-US" sz="1800">
                <a:solidFill>
                  <a:srgbClr val="002569"/>
                </a:solidFill>
                <a:latin typeface="Helvetica Neue"/>
                <a:ea typeface="Helvetica Neue"/>
                <a:cs typeface="Helvetica Neue"/>
                <a:sym typeface="Helvetica Neue"/>
              </a:rPr>
              <a:t>EUMETSAT – ongoing “Preliminary design of Copernicus OC-SVC Infrastructure”</a:t>
            </a:r>
            <a:endParaRPr/>
          </a:p>
          <a:p>
            <a:pPr indent="0" lvl="0" marL="0" marR="0" rtl="0" algn="l">
              <a:spcBef>
                <a:spcPts val="300"/>
              </a:spcBef>
              <a:spcAft>
                <a:spcPts val="0"/>
              </a:spcAft>
              <a:buNone/>
            </a:pPr>
            <a:r>
              <a:rPr lang="en-US" sz="1800" u="sng">
                <a:solidFill>
                  <a:schemeClr val="hlink"/>
                </a:solidFill>
                <a:latin typeface="Avenir"/>
                <a:ea typeface="Avenir"/>
                <a:cs typeface="Avenir"/>
                <a:sym typeface="Avenir"/>
                <a:hlinkClick r:id="rId7"/>
              </a:rPr>
              <a:t>https://www.eumetsat.int/website/home/Data/ScienceActivities/ScienceStudies/CopernicusOceanColourVicariousCalibrationInfrastructure/index.html</a:t>
            </a:r>
            <a:r>
              <a:rPr lang="en-US" sz="1800">
                <a:solidFill>
                  <a:schemeClr val="dk1"/>
                </a:solidFill>
                <a:latin typeface="Avenir"/>
                <a:ea typeface="Avenir"/>
                <a:cs typeface="Avenir"/>
                <a:sym typeface="Avenir"/>
              </a:rPr>
              <a:t> </a:t>
            </a:r>
            <a:endParaRPr sz="1800">
              <a:solidFill>
                <a:schemeClr val="dk1"/>
              </a:solidFill>
              <a:latin typeface="Avenir"/>
              <a:ea typeface="Avenir"/>
              <a:cs typeface="Avenir"/>
              <a:sym typeface="Aveni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55"/>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402" name="Google Shape;402;p55"/>
          <p:cNvSpPr txBox="1"/>
          <p:nvPr>
            <p:ph idx="1" type="body"/>
          </p:nvPr>
        </p:nvSpPr>
        <p:spPr>
          <a:xfrm>
            <a:off x="124691" y="1499194"/>
            <a:ext cx="8638200" cy="3056100"/>
          </a:xfrm>
          <a:prstGeom prst="rect">
            <a:avLst/>
          </a:prstGeom>
          <a:noFill/>
          <a:ln>
            <a:noFill/>
          </a:ln>
        </p:spPr>
        <p:txBody>
          <a:bodyPr anchorCtr="0" anchor="t" bIns="45700" lIns="91425" spcFirstLastPara="1" rIns="0" wrap="square" tIns="45700">
            <a:noAutofit/>
          </a:bodyPr>
          <a:lstStyle/>
          <a:p>
            <a:pPr indent="-330200" lvl="0" marL="342900" rtl="0" algn="just">
              <a:spcBef>
                <a:spcPts val="0"/>
              </a:spcBef>
              <a:spcAft>
                <a:spcPts val="0"/>
              </a:spcAft>
              <a:buClr>
                <a:srgbClr val="002569"/>
              </a:buClr>
              <a:buSzPts val="1600"/>
              <a:buFont typeface="Noto Sans Symbols"/>
              <a:buChar char="▪"/>
            </a:pPr>
            <a:r>
              <a:rPr lang="en-US" sz="1600"/>
              <a:t>Volume 1.0 - Inherent Optical Property Measurements and Protocols: Absorption Coefficient (Nov 2018)</a:t>
            </a:r>
            <a:endParaRPr sz="1800"/>
          </a:p>
          <a:p>
            <a:pPr indent="-330200" lvl="0" marL="342900" rtl="0" algn="just">
              <a:spcBef>
                <a:spcPts val="500"/>
              </a:spcBef>
              <a:spcAft>
                <a:spcPts val="0"/>
              </a:spcAft>
              <a:buClr>
                <a:srgbClr val="002569"/>
              </a:buClr>
              <a:buSzPts val="1600"/>
              <a:buFont typeface="Noto Sans Symbols"/>
              <a:buChar char="▪"/>
            </a:pPr>
            <a:r>
              <a:rPr lang="en-US" sz="1600"/>
              <a:t>Volume 2.0 - Beam Transmission and Attenuation Coefficients: Instruments, Characterization, Field Measurements and Data Analysis Protocols (Apr 2019)</a:t>
            </a:r>
            <a:endParaRPr sz="1800"/>
          </a:p>
          <a:p>
            <a:pPr indent="-330200" lvl="0" marL="342900" rtl="0" algn="just">
              <a:spcBef>
                <a:spcPts val="500"/>
              </a:spcBef>
              <a:spcAft>
                <a:spcPts val="0"/>
              </a:spcAft>
              <a:buClr>
                <a:srgbClr val="002569"/>
              </a:buClr>
              <a:buSzPts val="1600"/>
              <a:buFont typeface="Noto Sans Symbols"/>
              <a:buChar char="▪"/>
            </a:pPr>
            <a:r>
              <a:rPr lang="en-US" sz="1600"/>
              <a:t>Volume 3.0 - Protocols for Satellite Ocean Color Data Validation: In situ Optical Radiometry (Dec 2019)</a:t>
            </a:r>
            <a:endParaRPr sz="1800"/>
          </a:p>
          <a:p>
            <a:pPr indent="-330200" lvl="0" marL="342900" rtl="0" algn="just">
              <a:spcBef>
                <a:spcPts val="500"/>
              </a:spcBef>
              <a:spcAft>
                <a:spcPts val="0"/>
              </a:spcAft>
              <a:buClr>
                <a:srgbClr val="002569"/>
              </a:buClr>
              <a:buSzPts val="1600"/>
              <a:buFont typeface="Noto Sans Symbols"/>
              <a:buChar char="▪"/>
            </a:pPr>
            <a:r>
              <a:rPr lang="en-US" sz="1600"/>
              <a:t>Volume 4.0 - Inherent Optical Property Measurements and Protocols: Best Practices for the Collection and Processing of Ship-Based Underway Flow-Through Optical Data (Nov 2019)</a:t>
            </a:r>
            <a:endParaRPr sz="1800"/>
          </a:p>
          <a:p>
            <a:pPr indent="-330200" lvl="0" marL="342900" rtl="0" algn="just">
              <a:spcBef>
                <a:spcPts val="500"/>
              </a:spcBef>
              <a:spcAft>
                <a:spcPts val="0"/>
              </a:spcAft>
              <a:buClr>
                <a:srgbClr val="002569"/>
              </a:buClr>
              <a:buSzPts val="1600"/>
              <a:buFont typeface="Noto Sans Symbols"/>
              <a:buChar char="▪"/>
            </a:pPr>
            <a:r>
              <a:rPr lang="en-US" sz="1600"/>
              <a:t>Volume 5.0: Measurement Protocol of Absorption by Chromophoric Dissolved Organic Matter (CDOM) and Other Dissolved Materials (</a:t>
            </a:r>
            <a:r>
              <a:rPr b="1" lang="en-US" sz="1600"/>
              <a:t>under revision</a:t>
            </a:r>
            <a:r>
              <a:rPr lang="en-US" sz="1600"/>
              <a:t>)</a:t>
            </a:r>
            <a:endParaRPr sz="1600"/>
          </a:p>
          <a:p>
            <a:pPr indent="-330200" lvl="0" marL="342900" rtl="0" algn="just">
              <a:spcBef>
                <a:spcPts val="500"/>
              </a:spcBef>
              <a:spcAft>
                <a:spcPts val="0"/>
              </a:spcAft>
              <a:buClr>
                <a:srgbClr val="002569"/>
              </a:buClr>
              <a:buSzPts val="1600"/>
              <a:buFont typeface="Noto Sans Symbols"/>
              <a:buChar char="▪"/>
            </a:pPr>
            <a:r>
              <a:rPr lang="en-US" sz="1600"/>
              <a:t>Volume 6.0: Particulate Organic Carbon Sampling and Measurement Protocols: Consensus Towards Future Ocean Color Missions (</a:t>
            </a:r>
            <a:r>
              <a:rPr b="1" lang="en-US" sz="1600"/>
              <a:t>under revision</a:t>
            </a:r>
            <a:r>
              <a:rPr lang="en-US" sz="1600"/>
              <a:t>)</a:t>
            </a:r>
            <a:endParaRPr sz="1600"/>
          </a:p>
          <a:p>
            <a:pPr indent="-330200" lvl="0" marL="342900" rtl="0" algn="just">
              <a:spcBef>
                <a:spcPts val="500"/>
              </a:spcBef>
              <a:spcAft>
                <a:spcPts val="0"/>
              </a:spcAft>
              <a:buClr>
                <a:srgbClr val="002569"/>
              </a:buClr>
              <a:buSzPts val="1600"/>
              <a:buFont typeface="Noto Sans Symbols"/>
              <a:buChar char="▪"/>
            </a:pPr>
            <a:r>
              <a:rPr lang="en-US" sz="1600"/>
              <a:t>Noteworthy and Supplemental Topics on Ocean Colour Radiometry Protocols (</a:t>
            </a:r>
            <a:r>
              <a:rPr b="1" lang="en-US" sz="1600"/>
              <a:t>DRAFT</a:t>
            </a:r>
            <a:r>
              <a:rPr lang="en-US" sz="1600"/>
              <a:t>)</a:t>
            </a:r>
            <a:endParaRPr sz="1800"/>
          </a:p>
          <a:p>
            <a:pPr indent="-330200" lvl="0" marL="342900" rtl="0" algn="just">
              <a:spcBef>
                <a:spcPts val="500"/>
              </a:spcBef>
              <a:spcAft>
                <a:spcPts val="0"/>
              </a:spcAft>
              <a:buClr>
                <a:srgbClr val="002569"/>
              </a:buClr>
              <a:buSzPts val="1600"/>
              <a:buFont typeface="Noto Sans Symbols"/>
              <a:buChar char="▪"/>
            </a:pPr>
            <a:r>
              <a:rPr lang="en-US" sz="1600"/>
              <a:t>Best Practices for the Collection and Processing of Ship-Based Underway Flow-Through Optical Data (</a:t>
            </a:r>
            <a:r>
              <a:rPr b="1" lang="en-US" sz="1600"/>
              <a:t>In Press</a:t>
            </a:r>
            <a:r>
              <a:rPr lang="en-US" sz="1600"/>
              <a:t>)</a:t>
            </a:r>
            <a:endParaRPr sz="1800"/>
          </a:p>
          <a:p>
            <a:pPr indent="-330200" lvl="0" marL="342900" rtl="0" algn="just">
              <a:spcBef>
                <a:spcPts val="500"/>
              </a:spcBef>
              <a:spcAft>
                <a:spcPts val="0"/>
              </a:spcAft>
              <a:buClr>
                <a:srgbClr val="002569"/>
              </a:buClr>
              <a:buSzPts val="1600"/>
              <a:buFont typeface="Noto Sans Symbols"/>
              <a:buChar char="▪"/>
            </a:pPr>
            <a:r>
              <a:rPr lang="en-US" sz="1600"/>
              <a:t>+ a new IOCCG working group has been established on “Conducting Benthic Reflectance Measurements” (</a:t>
            </a:r>
            <a:r>
              <a:rPr lang="en-US" sz="1600" u="sng">
                <a:solidFill>
                  <a:schemeClr val="hlink"/>
                </a:solidFill>
                <a:hlinkClick r:id="rId3"/>
              </a:rPr>
              <a:t>https://ioccg.org/group/benthic/</a:t>
            </a:r>
            <a:r>
              <a:rPr lang="en-US" sz="1600"/>
              <a:t>)  – which  </a:t>
            </a:r>
            <a:r>
              <a:rPr b="1" lang="en-US" sz="1600"/>
              <a:t>should produce an IOCCG report on the topic</a:t>
            </a:r>
            <a:endParaRPr sz="1800"/>
          </a:p>
          <a:p>
            <a:pPr indent="0" lvl="0" marL="0" rtl="0" algn="just">
              <a:spcBef>
                <a:spcPts val="500"/>
              </a:spcBef>
              <a:spcAft>
                <a:spcPts val="0"/>
              </a:spcAft>
              <a:buClr>
                <a:srgbClr val="002569"/>
              </a:buClr>
              <a:buSzPts val="2000"/>
              <a:buNone/>
            </a:pPr>
            <a:r>
              <a:t/>
            </a:r>
            <a:endParaRPr sz="1800"/>
          </a:p>
          <a:p>
            <a:pPr indent="0" lvl="0" marL="0" rtl="0" algn="l">
              <a:spcBef>
                <a:spcPts val="500"/>
              </a:spcBef>
              <a:spcAft>
                <a:spcPts val="0"/>
              </a:spcAft>
              <a:buClr>
                <a:srgbClr val="002569"/>
              </a:buClr>
              <a:buSzPts val="2000"/>
              <a:buNone/>
            </a:pPr>
            <a:r>
              <a:t/>
            </a:r>
            <a:endParaRPr sz="1800">
              <a:solidFill>
                <a:srgbClr val="000000"/>
              </a:solidFill>
              <a:latin typeface="Arial"/>
              <a:ea typeface="Arial"/>
              <a:cs typeface="Arial"/>
              <a:sym typeface="Arial"/>
            </a:endParaRPr>
          </a:p>
        </p:txBody>
      </p:sp>
      <p:sp>
        <p:nvSpPr>
          <p:cNvPr id="403" name="Google Shape;403;p55"/>
          <p:cNvSpPr txBox="1"/>
          <p:nvPr>
            <p:ph idx="2" type="body"/>
          </p:nvPr>
        </p:nvSpPr>
        <p:spPr>
          <a:xfrm>
            <a:off x="1455420" y="138539"/>
            <a:ext cx="652272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sz="2200">
                <a:latin typeface="Avenir"/>
                <a:ea typeface="Avenir"/>
                <a:cs typeface="Avenir"/>
                <a:sym typeface="Avenir"/>
              </a:rPr>
              <a:t>OCR-VC Deliverable VC-20-27</a:t>
            </a:r>
            <a:endParaRPr sz="2200"/>
          </a:p>
          <a:p>
            <a:pPr indent="0" lvl="0" marL="0" rtl="0" algn="ctr">
              <a:spcBef>
                <a:spcPts val="500"/>
              </a:spcBef>
              <a:spcAft>
                <a:spcPts val="0"/>
              </a:spcAft>
              <a:buClr>
                <a:schemeClr val="lt1"/>
              </a:buClr>
              <a:buSzPts val="2400"/>
              <a:buNone/>
            </a:pPr>
            <a:r>
              <a:rPr lang="en-US" sz="2200"/>
              <a:t>Development of protocols for bio-optical in situ measurements</a:t>
            </a:r>
            <a:endParaRPr sz="2200"/>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6"/>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409" name="Google Shape;409;p56"/>
          <p:cNvSpPr txBox="1"/>
          <p:nvPr>
            <p:ph idx="1" type="body"/>
          </p:nvPr>
        </p:nvSpPr>
        <p:spPr>
          <a:xfrm>
            <a:off x="68580" y="1459431"/>
            <a:ext cx="8943000" cy="3088500"/>
          </a:xfrm>
          <a:prstGeom prst="rect">
            <a:avLst/>
          </a:prstGeom>
          <a:noFill/>
          <a:ln>
            <a:noFill/>
          </a:ln>
        </p:spPr>
        <p:txBody>
          <a:bodyPr anchorCtr="0" anchor="t" bIns="45700" lIns="91425" spcFirstLastPara="1" rIns="0" wrap="square" tIns="45700">
            <a:noAutofit/>
          </a:bodyPr>
          <a:lstStyle/>
          <a:p>
            <a:pPr indent="-323850" lvl="0" marL="342900" rtl="0" algn="l">
              <a:spcBef>
                <a:spcPts val="0"/>
              </a:spcBef>
              <a:spcAft>
                <a:spcPts val="0"/>
              </a:spcAft>
              <a:buClr>
                <a:srgbClr val="002569"/>
              </a:buClr>
              <a:buSzPts val="1700"/>
              <a:buChar char="•"/>
            </a:pPr>
            <a:r>
              <a:rPr lang="en-US" sz="1700"/>
              <a:t>5th IOCCG Summer Lecture Series, 22 June – 3 July 2020 at LOV (France) </a:t>
            </a:r>
            <a:endParaRPr sz="1700"/>
          </a:p>
          <a:p>
            <a:pPr indent="0" lvl="0" marL="0" rtl="0" algn="l">
              <a:spcBef>
                <a:spcPts val="500"/>
              </a:spcBef>
              <a:spcAft>
                <a:spcPts val="0"/>
              </a:spcAft>
              <a:buClr>
                <a:srgbClr val="C00000"/>
              </a:buClr>
              <a:buSzPts val="2000"/>
              <a:buNone/>
            </a:pPr>
            <a:r>
              <a:rPr lang="en-US" sz="1700">
                <a:solidFill>
                  <a:srgbClr val="C00000"/>
                </a:solidFill>
              </a:rPr>
              <a:t>cancelled due to COVID-19</a:t>
            </a:r>
            <a:br>
              <a:rPr lang="en-US" sz="1700"/>
            </a:br>
            <a:endParaRPr sz="1700"/>
          </a:p>
          <a:p>
            <a:pPr indent="-323850" lvl="0" marL="342900" rtl="0" algn="l">
              <a:spcBef>
                <a:spcPts val="500"/>
              </a:spcBef>
              <a:spcAft>
                <a:spcPts val="0"/>
              </a:spcAft>
              <a:buClr>
                <a:srgbClr val="002569"/>
              </a:buClr>
              <a:buSzPts val="1700"/>
              <a:buFont typeface="Arial"/>
              <a:buChar char="•"/>
            </a:pPr>
            <a:r>
              <a:rPr lang="en-US" sz="1700"/>
              <a:t>6th IOCCG Summer Lecture Series, July 2022 at LOV (France)</a:t>
            </a:r>
            <a:endParaRPr sz="1700"/>
          </a:p>
          <a:p>
            <a:pPr indent="-323850" lvl="0" marL="342900" rtl="0" algn="l">
              <a:spcBef>
                <a:spcPts val="500"/>
              </a:spcBef>
              <a:spcAft>
                <a:spcPts val="0"/>
              </a:spcAft>
              <a:buClr>
                <a:srgbClr val="002569"/>
              </a:buClr>
              <a:buSzPts val="1700"/>
              <a:buFont typeface="Arial"/>
              <a:buChar char="•"/>
            </a:pPr>
            <a:r>
              <a:rPr lang="en-US" sz="1700"/>
              <a:t>Other training activities, e.g. ISRO in collaboration with OCR-VC agencies in Dehradun, India.</a:t>
            </a:r>
            <a:endParaRPr sz="1700"/>
          </a:p>
          <a:p>
            <a:pPr indent="-323850" lvl="0" marL="342900" rtl="0" algn="l">
              <a:spcBef>
                <a:spcPts val="500"/>
              </a:spcBef>
              <a:spcAft>
                <a:spcPts val="0"/>
              </a:spcAft>
              <a:buClr>
                <a:srgbClr val="002569"/>
              </a:buClr>
              <a:buSzPts val="1700"/>
              <a:buFont typeface="Arial"/>
              <a:buChar char="•"/>
            </a:pPr>
            <a:r>
              <a:rPr lang="en-US" sz="1700"/>
              <a:t>On line tutorials: </a:t>
            </a:r>
            <a:r>
              <a:rPr lang="en-US" sz="1700" u="sng">
                <a:solidFill>
                  <a:schemeClr val="hlink"/>
                </a:solidFill>
                <a:hlinkClick r:id="rId3"/>
              </a:rPr>
              <a:t>https://ioccg.org/what-we-do/training-and-education/educational-links-and-resources/</a:t>
            </a:r>
            <a:endParaRPr sz="1700"/>
          </a:p>
          <a:p>
            <a:pPr indent="-323850" lvl="0" marL="342900" rtl="0" algn="l">
              <a:spcBef>
                <a:spcPts val="500"/>
              </a:spcBef>
              <a:spcAft>
                <a:spcPts val="0"/>
              </a:spcAft>
              <a:buClr>
                <a:srgbClr val="002569"/>
              </a:buClr>
              <a:buSzPts val="1700"/>
              <a:buFont typeface="Arial"/>
              <a:buChar char="•"/>
            </a:pPr>
            <a:r>
              <a:rPr lang="en-US" sz="1700"/>
              <a:t>Consider capacity building activity around water quality (feeding from the 2018 IOCCG Report)</a:t>
            </a:r>
            <a:endParaRPr sz="1700">
              <a:solidFill>
                <a:srgbClr val="000000"/>
              </a:solidFill>
              <a:latin typeface="Arial"/>
              <a:ea typeface="Arial"/>
              <a:cs typeface="Arial"/>
              <a:sym typeface="Arial"/>
            </a:endParaRPr>
          </a:p>
          <a:p>
            <a:pPr indent="-323850" lvl="0" marL="342900" rtl="0" algn="l">
              <a:spcBef>
                <a:spcPts val="500"/>
              </a:spcBef>
              <a:spcAft>
                <a:spcPts val="0"/>
              </a:spcAft>
              <a:buClr>
                <a:srgbClr val="002569"/>
              </a:buClr>
              <a:buSzPts val="1700"/>
              <a:buFont typeface="Arial"/>
              <a:buChar char="•"/>
            </a:pPr>
            <a:r>
              <a:rPr lang="en-US" sz="1700"/>
              <a:t>Trevor Platt Memorial scholarship</a:t>
            </a:r>
            <a:endParaRPr sz="1700"/>
          </a:p>
          <a:p>
            <a:pPr indent="-292677" lvl="1" marL="768927" rtl="0" algn="l">
              <a:spcBef>
                <a:spcPts val="500"/>
              </a:spcBef>
              <a:spcAft>
                <a:spcPts val="0"/>
              </a:spcAft>
              <a:buClr>
                <a:srgbClr val="002569"/>
              </a:buClr>
              <a:buSzPts val="1500"/>
              <a:buFont typeface="Arial"/>
              <a:buChar char="•"/>
            </a:pPr>
            <a:r>
              <a:rPr lang="en-US" sz="1500"/>
              <a:t>Established to honour the memory of Professor Trevor Platt (1942-2020), who was a brilliant scientist and a leader in interdisciplinary oceanographic research, with outstanding contributions in the fields of biological oceanography, theoretical ecology and the use of satellite ocean colour data for measuring ocean processes.  awarded annually</a:t>
            </a:r>
            <a:endParaRPr sz="1700"/>
          </a:p>
          <a:p>
            <a:pPr indent="-292677" lvl="1" marL="768927" rtl="0" algn="l">
              <a:spcBef>
                <a:spcPts val="500"/>
              </a:spcBef>
              <a:spcAft>
                <a:spcPts val="0"/>
              </a:spcAft>
              <a:buClr>
                <a:srgbClr val="002569"/>
              </a:buClr>
              <a:buSzPts val="1500"/>
              <a:buFont typeface="Arial"/>
              <a:buChar char="•"/>
            </a:pPr>
            <a:r>
              <a:rPr lang="en-US" sz="1500"/>
              <a:t>open to graduate students and young scientists (i.e., having received a Ph.D. within the past 5 years) </a:t>
            </a:r>
            <a:endParaRPr sz="1500"/>
          </a:p>
          <a:p>
            <a:pPr indent="-292677" lvl="1" marL="768927" rtl="0" algn="l">
              <a:spcBef>
                <a:spcPts val="500"/>
              </a:spcBef>
              <a:spcAft>
                <a:spcPts val="0"/>
              </a:spcAft>
              <a:buClr>
                <a:srgbClr val="002569"/>
              </a:buClr>
              <a:buSzPts val="1500"/>
              <a:buFont typeface="Arial"/>
              <a:buChar char="•"/>
            </a:pPr>
            <a:r>
              <a:rPr lang="en-US" sz="1500"/>
              <a:t>involved in any aspect of ocean optics and ocean colour research and applications relevant to the </a:t>
            </a:r>
            <a:r>
              <a:rPr lang="en-US" sz="1500" u="sng">
                <a:solidFill>
                  <a:schemeClr val="hlink"/>
                </a:solidFill>
                <a:hlinkClick r:id="rId4"/>
              </a:rPr>
              <a:t>IOCCG Objectives</a:t>
            </a:r>
            <a:r>
              <a:rPr lang="en-US" sz="1500"/>
              <a:t>.</a:t>
            </a:r>
            <a:endParaRPr sz="1700"/>
          </a:p>
        </p:txBody>
      </p:sp>
      <p:sp>
        <p:nvSpPr>
          <p:cNvPr id="410" name="Google Shape;410;p56"/>
          <p:cNvSpPr txBox="1"/>
          <p:nvPr>
            <p:ph idx="2" type="body"/>
          </p:nvPr>
        </p:nvSpPr>
        <p:spPr>
          <a:xfrm>
            <a:off x="1455420" y="138539"/>
            <a:ext cx="652272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sz="2200">
                <a:latin typeface="Avenir"/>
                <a:ea typeface="Avenir"/>
                <a:cs typeface="Avenir"/>
                <a:sym typeface="Avenir"/>
              </a:rPr>
              <a:t>OCR-VC Deliverable VC-20-28</a:t>
            </a:r>
            <a:endParaRPr sz="2200"/>
          </a:p>
          <a:p>
            <a:pPr indent="0" lvl="0" marL="0" rtl="0" algn="ctr">
              <a:spcBef>
                <a:spcPts val="500"/>
              </a:spcBef>
              <a:spcAft>
                <a:spcPts val="0"/>
              </a:spcAft>
              <a:buClr>
                <a:schemeClr val="lt1"/>
              </a:buClr>
              <a:buSzPts val="2400"/>
              <a:buNone/>
            </a:pPr>
            <a:r>
              <a:rPr lang="en-US" sz="2200"/>
              <a:t>Capacity building summer schools and online resources</a:t>
            </a:r>
            <a:endParaRPr sz="2200"/>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7"/>
          <p:cNvSpPr/>
          <p:nvPr>
            <p:ph idx="12" type="sldNum"/>
          </p:nvPr>
        </p:nvSpPr>
        <p:spPr>
          <a:xfrm>
            <a:off x="8763000" y="6629403"/>
            <a:ext cx="304800" cy="187285"/>
          </a:xfrm>
          <a:prstGeom prst="roundRect">
            <a:avLst>
              <a:gd fmla="val 16667" name="adj"/>
            </a:avLst>
          </a:prstGeom>
          <a:solidFill>
            <a:schemeClr val="lt1">
              <a:alpha val="48627"/>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None/>
            </a:pPr>
            <a:fld id="{00000000-1234-1234-1234-123412341234}" type="slidenum">
              <a:rPr lang="en-US">
                <a:solidFill>
                  <a:srgbClr val="1F497D"/>
                </a:solidFill>
              </a:rPr>
              <a:t>‹#›</a:t>
            </a:fld>
            <a:endParaRPr>
              <a:solidFill>
                <a:srgbClr val="1F497D"/>
              </a:solidFill>
            </a:endParaRPr>
          </a:p>
        </p:txBody>
      </p:sp>
      <p:sp>
        <p:nvSpPr>
          <p:cNvPr id="416" name="Google Shape;416;p57"/>
          <p:cNvSpPr txBox="1"/>
          <p:nvPr>
            <p:ph idx="1" type="body"/>
          </p:nvPr>
        </p:nvSpPr>
        <p:spPr>
          <a:xfrm>
            <a:off x="124691" y="1551940"/>
            <a:ext cx="8943109" cy="3088406"/>
          </a:xfrm>
          <a:prstGeom prst="rect">
            <a:avLst/>
          </a:prstGeom>
          <a:noFill/>
          <a:ln>
            <a:noFill/>
          </a:ln>
        </p:spPr>
        <p:txBody>
          <a:bodyPr anchorCtr="0" anchor="t" bIns="45700" lIns="91425" spcFirstLastPara="1" rIns="0" wrap="square" tIns="45700">
            <a:noAutofit/>
          </a:bodyPr>
          <a:lstStyle/>
          <a:p>
            <a:pPr indent="-342900" lvl="0" marL="342900" rtl="0" algn="l">
              <a:spcBef>
                <a:spcPts val="0"/>
              </a:spcBef>
              <a:spcAft>
                <a:spcPts val="0"/>
              </a:spcAft>
              <a:buClr>
                <a:srgbClr val="002569"/>
              </a:buClr>
              <a:buSzPts val="2000"/>
              <a:buChar char="•"/>
            </a:pPr>
            <a:r>
              <a:rPr lang="en-US"/>
              <a:t>Expand synergistic activities with COVERAGE with the aim of having better integration across IOCCG/COVERAGE</a:t>
            </a:r>
            <a:endParaRPr>
              <a:solidFill>
                <a:srgbClr val="000000"/>
              </a:solidFill>
              <a:latin typeface="Arial"/>
              <a:ea typeface="Arial"/>
              <a:cs typeface="Arial"/>
              <a:sym typeface="Arial"/>
            </a:endParaRPr>
          </a:p>
        </p:txBody>
      </p:sp>
      <p:sp>
        <p:nvSpPr>
          <p:cNvPr id="417" name="Google Shape;417;p57"/>
          <p:cNvSpPr/>
          <p:nvPr/>
        </p:nvSpPr>
        <p:spPr>
          <a:xfrm>
            <a:off x="403860" y="2702620"/>
            <a:ext cx="8130540" cy="2554545"/>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US" sz="2000">
                <a:solidFill>
                  <a:srgbClr val="002569"/>
                </a:solidFill>
                <a:latin typeface="Helvetica Neue"/>
                <a:ea typeface="Helvetica Neue"/>
                <a:cs typeface="Helvetica Neue"/>
                <a:sym typeface="Helvetica Neue"/>
              </a:rPr>
              <a:t>In the frame of the current COVERAGE development: recommendations were provided regarding the application of the proposed multi-resolution analysis to OCR</a:t>
            </a:r>
            <a:endParaRPr/>
          </a:p>
          <a:p>
            <a:pPr indent="0" lvl="0" marL="0" marR="0" rtl="0" algn="just">
              <a:spcBef>
                <a:spcPts val="0"/>
              </a:spcBef>
              <a:spcAft>
                <a:spcPts val="0"/>
              </a:spcAft>
              <a:buNone/>
            </a:pPr>
            <a:r>
              <a:t/>
            </a:r>
            <a:endParaRPr sz="2000">
              <a:solidFill>
                <a:srgbClr val="002569"/>
              </a:solidFill>
              <a:latin typeface="Helvetica Neue"/>
              <a:ea typeface="Helvetica Neue"/>
              <a:cs typeface="Helvetica Neue"/>
              <a:sym typeface="Helvetica Neue"/>
            </a:endParaRPr>
          </a:p>
          <a:p>
            <a:pPr indent="0" lvl="0" marL="0" marR="0" rtl="0" algn="just">
              <a:spcBef>
                <a:spcPts val="0"/>
              </a:spcBef>
              <a:spcAft>
                <a:spcPts val="0"/>
              </a:spcAft>
              <a:buNone/>
            </a:pPr>
            <a:r>
              <a:rPr lang="en-US" sz="2000">
                <a:solidFill>
                  <a:srgbClr val="002569"/>
                </a:solidFill>
                <a:latin typeface="Helvetica Neue"/>
                <a:ea typeface="Helvetica Neue"/>
                <a:cs typeface="Helvetica Neue"/>
                <a:sym typeface="Helvetica Neue"/>
              </a:rPr>
              <a:t>IOCCG will contribute with verifications and validations of example chlorophyll Level-4 products before any release to users is planned  (pre-release is planned in October)</a:t>
            </a:r>
            <a:endParaRPr sz="2000">
              <a:solidFill>
                <a:srgbClr val="002569"/>
              </a:solidFill>
              <a:latin typeface="Helvetica Neue"/>
              <a:ea typeface="Helvetica Neue"/>
              <a:cs typeface="Helvetica Neue"/>
              <a:sym typeface="Helvetica Neue"/>
            </a:endParaRPr>
          </a:p>
          <a:p>
            <a:pPr indent="0" lvl="0" marL="0" marR="0" rtl="0" algn="just">
              <a:spcBef>
                <a:spcPts val="0"/>
              </a:spcBef>
              <a:spcAft>
                <a:spcPts val="0"/>
              </a:spcAft>
              <a:buNone/>
            </a:pPr>
            <a:r>
              <a:rPr lang="en-US" sz="2000">
                <a:solidFill>
                  <a:srgbClr val="002569"/>
                </a:solidFill>
                <a:latin typeface="Helvetica Neue"/>
                <a:ea typeface="Helvetica Neue"/>
                <a:cs typeface="Helvetica Neue"/>
                <a:sym typeface="Helvetica Neue"/>
              </a:rPr>
              <a:t>For the longer-term COVERAGE development: recommendation was provided to include variables beyond chlorophyll and to increase spatial resolution &lt;0.250</a:t>
            </a:r>
            <a:endParaRPr/>
          </a:p>
          <a:p>
            <a:pPr indent="0" lvl="0" marL="0" marR="0" rtl="0" algn="just">
              <a:spcBef>
                <a:spcPts val="0"/>
              </a:spcBef>
              <a:spcAft>
                <a:spcPts val="0"/>
              </a:spcAft>
              <a:buNone/>
            </a:pPr>
            <a:r>
              <a:t/>
            </a:r>
            <a:endParaRPr sz="2000">
              <a:solidFill>
                <a:schemeClr val="dk1"/>
              </a:solidFill>
              <a:latin typeface="Avenir"/>
              <a:ea typeface="Avenir"/>
              <a:cs typeface="Avenir"/>
              <a:sym typeface="Avenir"/>
            </a:endParaRPr>
          </a:p>
        </p:txBody>
      </p:sp>
      <p:sp>
        <p:nvSpPr>
          <p:cNvPr id="418" name="Google Shape;418;p57"/>
          <p:cNvSpPr txBox="1"/>
          <p:nvPr>
            <p:ph idx="2" type="body"/>
          </p:nvPr>
        </p:nvSpPr>
        <p:spPr>
          <a:xfrm>
            <a:off x="1455420" y="138539"/>
            <a:ext cx="6522720" cy="533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400"/>
              <a:buNone/>
            </a:pPr>
            <a:r>
              <a:rPr lang="en-US">
                <a:latin typeface="Avenir"/>
                <a:ea typeface="Avenir"/>
                <a:cs typeface="Avenir"/>
                <a:sym typeface="Avenir"/>
              </a:rPr>
              <a:t>OCR-VC Deliverable VC-20-29</a:t>
            </a:r>
            <a:endParaRPr/>
          </a:p>
          <a:p>
            <a:pPr indent="0" lvl="0" marL="0" rtl="0" algn="ctr">
              <a:spcBef>
                <a:spcPts val="500"/>
              </a:spcBef>
              <a:spcAft>
                <a:spcPts val="0"/>
              </a:spcAft>
              <a:buClr>
                <a:schemeClr val="lt1"/>
              </a:buClr>
              <a:buSzPts val="2400"/>
              <a:buNone/>
            </a:pPr>
            <a:r>
              <a:rPr lang="en-US"/>
              <a:t>Synergistic activities with CEOS COVERAGE</a:t>
            </a:r>
            <a:endParaRPr/>
          </a:p>
          <a:p>
            <a:pPr indent="0" lvl="0" marL="0" rtl="0" algn="l">
              <a:spcBef>
                <a:spcPts val="500"/>
              </a:spcBef>
              <a:spcAft>
                <a:spcPts val="0"/>
              </a:spcAft>
              <a:buClr>
                <a:schemeClr val="lt1"/>
              </a:buClr>
              <a:buSzPts val="2000"/>
              <a:buNone/>
            </a:pPr>
            <a:r>
              <a:t/>
            </a:r>
            <a:endParaRPr sz="2000">
              <a:latin typeface="Avenir"/>
              <a:ea typeface="Avenir"/>
              <a:cs typeface="Avenir"/>
              <a:sym typeface="Aveni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8"/>
          <p:cNvSpPr txBox="1"/>
          <p:nvPr>
            <p:ph idx="4294967295" type="sldNum"/>
          </p:nvPr>
        </p:nvSpPr>
        <p:spPr>
          <a:xfrm>
            <a:off x="8839200" y="6629400"/>
            <a:ext cx="304800" cy="187325"/>
          </a:xfrm>
          <a:prstGeom prst="rect">
            <a:avLst/>
          </a:prstGeom>
          <a:noFill/>
          <a:ln>
            <a:noFill/>
          </a:ln>
        </p:spPr>
        <p:txBody>
          <a:bodyPr anchorCtr="0" anchor="t" bIns="45700" lIns="45700" spcFirstLastPara="1" rIns="45700" wrap="square" tIns="45700">
            <a:noAutofit/>
          </a:bodyPr>
          <a:lstStyle/>
          <a:p>
            <a:pPr indent="0" lvl="0" marL="0" rtl="0" algn="r">
              <a:spcBef>
                <a:spcPts val="0"/>
              </a:spcBef>
              <a:spcAft>
                <a:spcPts val="0"/>
              </a:spcAft>
              <a:buNone/>
            </a:pPr>
            <a:fld id="{00000000-1234-1234-1234-123412341234}" type="slidenum">
              <a:rPr lang="en-US">
                <a:solidFill>
                  <a:srgbClr val="1F497D"/>
                </a:solidFill>
              </a:rPr>
              <a:t>‹#›</a:t>
            </a:fld>
            <a:endParaRPr>
              <a:solidFill>
                <a:srgbClr val="1F497D"/>
              </a:solidFill>
            </a:endParaRPr>
          </a:p>
        </p:txBody>
      </p:sp>
      <p:pic>
        <p:nvPicPr>
          <p:cNvPr id="424" name="Google Shape;424;p58"/>
          <p:cNvPicPr preferRelativeResize="0"/>
          <p:nvPr/>
        </p:nvPicPr>
        <p:blipFill rotWithShape="1">
          <a:blip r:embed="rId3">
            <a:alphaModFix/>
          </a:blip>
          <a:srcRect b="25385" l="0" r="0" t="4555"/>
          <a:stretch/>
        </p:blipFill>
        <p:spPr>
          <a:xfrm>
            <a:off x="0" y="1257301"/>
            <a:ext cx="9144000" cy="5673436"/>
          </a:xfrm>
          <a:prstGeom prst="rect">
            <a:avLst/>
          </a:prstGeom>
          <a:noFill/>
          <a:ln>
            <a:noFill/>
          </a:ln>
        </p:spPr>
      </p:pic>
      <p:sp>
        <p:nvSpPr>
          <p:cNvPr id="425" name="Google Shape;425;p58"/>
          <p:cNvSpPr txBox="1"/>
          <p:nvPr/>
        </p:nvSpPr>
        <p:spPr>
          <a:xfrm>
            <a:off x="2314575" y="1769919"/>
            <a:ext cx="6000750" cy="46482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Clr>
                <a:srgbClr val="DAE5F1"/>
              </a:buClr>
              <a:buSzPts val="3200"/>
              <a:buFont typeface="Arial"/>
              <a:buNone/>
            </a:pPr>
            <a:r>
              <a:rPr i="1" lang="en-US" sz="3200">
                <a:solidFill>
                  <a:srgbClr val="DAE5F1"/>
                </a:solidFill>
                <a:latin typeface="Helvetica Neue"/>
                <a:ea typeface="Helvetica Neue"/>
                <a:cs typeface="Helvetica Neue"/>
                <a:sym typeface="Helvetica Neue"/>
              </a:rPr>
              <a:t>Questions?</a:t>
            </a:r>
            <a:endParaRPr i="1" sz="3200">
              <a:solidFill>
                <a:srgbClr val="DAE5F1"/>
              </a:solidFill>
              <a:latin typeface="Helvetica Neue"/>
              <a:ea typeface="Helvetica Neue"/>
              <a:cs typeface="Helvetica Neue"/>
              <a:sym typeface="Helvetica Neue"/>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9"/>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COVERAGE</a:t>
            </a:r>
            <a:endParaRPr/>
          </a:p>
        </p:txBody>
      </p:sp>
      <p:sp>
        <p:nvSpPr>
          <p:cNvPr id="431" name="Google Shape;431;p59"/>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C</a:t>
            </a:r>
            <a:r>
              <a:rPr lang="en-US" sz="1800">
                <a:solidFill>
                  <a:srgbClr val="FFFFFF"/>
                </a:solidFill>
              </a:rPr>
              <a:t>o-Leads: Vardis Tsontos/NASA, </a:t>
            </a:r>
            <a:r>
              <a:rPr lang="en-US" sz="1800">
                <a:solidFill>
                  <a:schemeClr val="lt1"/>
                </a:solidFill>
              </a:rPr>
              <a:t>Jorge Vazquez/NASA</a:t>
            </a:r>
            <a:endParaRPr sz="1800">
              <a:solidFill>
                <a:schemeClr val="lt1"/>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432" name="Google Shape;432;p59"/>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433" name="Google Shape;433;p59"/>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60"/>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17500" lvl="0" marL="342900" rtl="0" algn="l">
              <a:spcBef>
                <a:spcPts val="1200"/>
              </a:spcBef>
              <a:spcAft>
                <a:spcPts val="0"/>
              </a:spcAft>
              <a:buSzPts val="1600"/>
              <a:buChar char="•"/>
            </a:pPr>
            <a:r>
              <a:rPr lang="en-US" sz="1600"/>
              <a:t>COVERAGE slides </a:t>
            </a:r>
            <a:r>
              <a:rPr lang="en-US" sz="1600" u="sng">
                <a:solidFill>
                  <a:schemeClr val="hlink"/>
                </a:solidFill>
                <a:hlinkClick r:id="rId3"/>
              </a:rPr>
              <a:t>linked here</a:t>
            </a:r>
            <a:endParaRPr sz="1600"/>
          </a:p>
          <a:p>
            <a:pPr indent="-286326" lvl="1" marL="768926" rtl="0" algn="l">
              <a:spcBef>
                <a:spcPts val="1200"/>
              </a:spcBef>
              <a:spcAft>
                <a:spcPts val="0"/>
              </a:spcAft>
              <a:buSzPts val="1600"/>
              <a:buChar char="o"/>
            </a:pPr>
            <a:r>
              <a:rPr lang="en-US" sz="1600" u="sng">
                <a:solidFill>
                  <a:schemeClr val="hlink"/>
                </a:solidFill>
                <a:hlinkClick r:id="rId4"/>
              </a:rPr>
              <a:t>https://drive.google.com/file/d/1BGkf3TiG6wDHrNgQ-MIanKczmonJ6FFk/view?usp=sharing</a:t>
            </a:r>
            <a:endParaRPr sz="1600">
              <a:solidFill>
                <a:srgbClr val="FF0000"/>
              </a:solidFill>
            </a:endParaRPr>
          </a:p>
        </p:txBody>
      </p:sp>
      <p:sp>
        <p:nvSpPr>
          <p:cNvPr id="439" name="Google Shape;439;p60"/>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440" name="Google Shape;440;p60"/>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COVERAGE</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1"/>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4200">
                <a:solidFill>
                  <a:srgbClr val="FFFFFF"/>
                </a:solidFill>
                <a:latin typeface="Helvetica Neue"/>
                <a:ea typeface="Helvetica Neue"/>
                <a:cs typeface="Helvetica Neue"/>
                <a:sym typeface="Helvetica Neue"/>
              </a:rPr>
              <a:t>VC and WG Discussion Time</a:t>
            </a:r>
            <a:endParaRPr/>
          </a:p>
        </p:txBody>
      </p:sp>
      <p:sp>
        <p:nvSpPr>
          <p:cNvPr id="446" name="Google Shape;446;p61"/>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t/>
            </a:r>
            <a:endParaRPr sz="1800">
              <a:solidFill>
                <a:srgbClr val="FFFFFF"/>
              </a:solidFill>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447" name="Google Shape;447;p61"/>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448" name="Google Shape;448;p61"/>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2"/>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rgbClr val="002569"/>
              </a:buClr>
              <a:buSzPts val="1600"/>
              <a:buChar char="•"/>
            </a:pPr>
            <a:r>
              <a:rPr lang="en-US" sz="1600"/>
              <a:t>WG and VC Discussion Topics TBA</a:t>
            </a:r>
            <a:endParaRPr sz="1600"/>
          </a:p>
          <a:p>
            <a:pPr indent="-342900" lvl="0" marL="342900" rtl="0" algn="l">
              <a:spcBef>
                <a:spcPts val="0"/>
              </a:spcBef>
              <a:spcAft>
                <a:spcPts val="0"/>
              </a:spcAft>
              <a:buSzPts val="1600"/>
              <a:buChar char="•"/>
            </a:pPr>
            <a:r>
              <a:t/>
            </a:r>
            <a:endParaRPr sz="1600"/>
          </a:p>
          <a:p>
            <a:pPr indent="0" lvl="0" marL="0" rtl="0" algn="l">
              <a:spcBef>
                <a:spcPts val="1200"/>
              </a:spcBef>
              <a:spcAft>
                <a:spcPts val="0"/>
              </a:spcAft>
              <a:buNone/>
            </a:pPr>
            <a:r>
              <a:t/>
            </a:r>
            <a:endParaRPr sz="1600">
              <a:solidFill>
                <a:srgbClr val="FF0000"/>
              </a:solidFill>
            </a:endParaRPr>
          </a:p>
        </p:txBody>
      </p:sp>
      <p:sp>
        <p:nvSpPr>
          <p:cNvPr id="454" name="Google Shape;454;p62"/>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455" name="Google Shape;455;p62"/>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Discussion Topics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8"/>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317500" lvl="0" marL="342900" rtl="0" algn="l">
              <a:spcBef>
                <a:spcPts val="1000"/>
              </a:spcBef>
              <a:spcAft>
                <a:spcPts val="0"/>
              </a:spcAft>
              <a:buSzPts val="1600"/>
              <a:buChar char="•"/>
            </a:pPr>
            <a:r>
              <a:rPr lang="en-US" sz="1600"/>
              <a:t>We recognise that in this virtual environment we have even less time than normal to dedicate, and so WGs and VCs are welcome and encouraged to provide additional content (e.g. written, video, etc.) to highlight activities.</a:t>
            </a:r>
            <a:endParaRPr sz="1600"/>
          </a:p>
          <a:p>
            <a:pPr indent="-286326" lvl="1" marL="768926" rtl="0" algn="l">
              <a:spcBef>
                <a:spcPts val="1000"/>
              </a:spcBef>
              <a:spcAft>
                <a:spcPts val="0"/>
              </a:spcAft>
              <a:buSzPts val="1600"/>
              <a:buChar char="o"/>
            </a:pPr>
            <a:r>
              <a:rPr lang="en-US" sz="1600"/>
              <a:t>That can be linked from these slides and we are also happy to highlight these materials on the SIT TW website.</a:t>
            </a:r>
            <a:endParaRPr sz="1600"/>
          </a:p>
          <a:p>
            <a:pPr indent="-317500" lvl="0" marL="342900" rtl="0" algn="l">
              <a:spcBef>
                <a:spcPts val="1000"/>
              </a:spcBef>
              <a:spcAft>
                <a:spcPts val="0"/>
              </a:spcAft>
              <a:buSzPts val="1600"/>
              <a:buChar char="•"/>
            </a:pPr>
            <a:r>
              <a:rPr lang="en-US" sz="1600"/>
              <a:t>We have a large number of time zones represented in this session with some being online well before or after regular business hours.</a:t>
            </a:r>
            <a:endParaRPr sz="1600"/>
          </a:p>
          <a:p>
            <a:pPr indent="-317500" lvl="0" marL="342900" rtl="0" algn="l">
              <a:spcBef>
                <a:spcPts val="1000"/>
              </a:spcBef>
              <a:spcAft>
                <a:spcPts val="0"/>
              </a:spcAft>
              <a:buSzPts val="1600"/>
              <a:buChar char="•"/>
            </a:pPr>
            <a:r>
              <a:rPr lang="en-US" sz="1600"/>
              <a:t>In light of this, and with a large number of presentations and discussion to get through in Session 3, we will proceed on a ‘ready basis’ for this Session.</a:t>
            </a:r>
            <a:endParaRPr sz="1600"/>
          </a:p>
          <a:p>
            <a:pPr indent="-286326" lvl="1" marL="768926" rtl="0" algn="l">
              <a:spcBef>
                <a:spcPts val="1000"/>
              </a:spcBef>
              <a:spcAft>
                <a:spcPts val="0"/>
              </a:spcAft>
              <a:buSzPts val="1600"/>
              <a:buChar char="o"/>
            </a:pPr>
            <a:r>
              <a:rPr lang="en-US" sz="1600"/>
              <a:t>If a presenter is not online for their slot, we will move forward with the agenda to the next presenter who is online.</a:t>
            </a:r>
            <a:endParaRPr sz="1600"/>
          </a:p>
          <a:p>
            <a:pPr indent="-286326" lvl="1" marL="768926" rtl="0" algn="l">
              <a:spcBef>
                <a:spcPts val="1000"/>
              </a:spcBef>
              <a:spcAft>
                <a:spcPts val="0"/>
              </a:spcAft>
              <a:buSzPts val="1600"/>
              <a:buChar char="o"/>
            </a:pPr>
            <a:r>
              <a:rPr lang="en-US" sz="1600"/>
              <a:t>We will make all efforts to return to skipped items when presenters are able to join, and anticipate being able to do so.</a:t>
            </a:r>
            <a:endParaRPr sz="1600"/>
          </a:p>
          <a:p>
            <a:pPr indent="-286326" lvl="1" marL="768926" rtl="0" algn="l">
              <a:spcBef>
                <a:spcPts val="1000"/>
              </a:spcBef>
              <a:spcAft>
                <a:spcPts val="0"/>
              </a:spcAft>
              <a:buSzPts val="1600"/>
              <a:buChar char="o"/>
            </a:pPr>
            <a:r>
              <a:rPr lang="en-US" sz="1600"/>
              <a:t>However, this may require some flexibility in the agenda on the day.</a:t>
            </a:r>
            <a:endParaRPr sz="1600"/>
          </a:p>
          <a:p>
            <a:pPr indent="0" lvl="0" marL="342900" rtl="0" algn="l">
              <a:spcBef>
                <a:spcPts val="0"/>
              </a:spcBef>
              <a:spcAft>
                <a:spcPts val="0"/>
              </a:spcAft>
              <a:buNone/>
            </a:pPr>
            <a:r>
              <a:t/>
            </a:r>
            <a:endParaRPr sz="1600">
              <a:solidFill>
                <a:srgbClr val="FF0000"/>
              </a:solidFill>
            </a:endParaRPr>
          </a:p>
        </p:txBody>
      </p:sp>
      <p:sp>
        <p:nvSpPr>
          <p:cNvPr id="93" name="Google Shape;93;p18"/>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94" name="Google Shape;94;p18"/>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Additional</a:t>
            </a:r>
            <a:r>
              <a:rPr lang="en-US"/>
              <a:t> Contents and Timing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19"/>
          <p:cNvSpPr txBox="1"/>
          <p:nvPr>
            <p:ph type="title"/>
          </p:nvPr>
        </p:nvSpPr>
        <p:spPr>
          <a:xfrm>
            <a:off x="622800" y="2514600"/>
            <a:ext cx="68514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3600">
                <a:solidFill>
                  <a:srgbClr val="FFFFFF"/>
                </a:solidFill>
                <a:latin typeface="Helvetica Neue"/>
                <a:ea typeface="Helvetica Neue"/>
                <a:cs typeface="Helvetica Neue"/>
                <a:sym typeface="Helvetica Neue"/>
              </a:rPr>
              <a:t>3.2: Working Group</a:t>
            </a:r>
            <a:r>
              <a:rPr b="1" lang="en-US" sz="3600">
                <a:solidFill>
                  <a:srgbClr val="FFFFFF"/>
                </a:solidFill>
                <a:latin typeface="Helvetica Neue"/>
                <a:ea typeface="Helvetica Neue"/>
                <a:cs typeface="Helvetica Neue"/>
                <a:sym typeface="Helvetica Neue"/>
              </a:rPr>
              <a:t> Showcase</a:t>
            </a:r>
            <a:endParaRPr sz="800"/>
          </a:p>
        </p:txBody>
      </p:sp>
      <p:sp>
        <p:nvSpPr>
          <p:cNvPr id="100" name="Google Shape;100;p19"/>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Session Chair: TBA/ISRO</a:t>
            </a:r>
            <a:endParaRPr sz="1800">
              <a:solidFill>
                <a:srgbClr val="FFFFFF"/>
              </a:solidFill>
            </a:endParaRPr>
          </a:p>
          <a:p>
            <a:pPr indent="0" lvl="0" marL="0" marR="0" rtl="0" algn="l">
              <a:lnSpc>
                <a:spcPct val="150000"/>
              </a:lnSpc>
              <a:spcBef>
                <a:spcPts val="0"/>
              </a:spcBef>
              <a:spcAft>
                <a:spcPts val="0"/>
              </a:spcAft>
              <a:buNone/>
            </a:pPr>
            <a:r>
              <a:rPr lang="en-US" sz="1800">
                <a:solidFill>
                  <a:srgbClr val="FFFFFF"/>
                </a:solidFill>
              </a:rPr>
              <a:t>Presented By: WG Chairs</a:t>
            </a:r>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3.2</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101" name="Google Shape;101;p19"/>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102" name="Google Shape;102;p19"/>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600" u="sng"/>
              <a:t>Objectives:</a:t>
            </a:r>
            <a:endParaRPr sz="1600" u="sng"/>
          </a:p>
          <a:p>
            <a:pPr indent="-317500" lvl="0" marL="342900" rtl="0" algn="l">
              <a:spcBef>
                <a:spcPts val="1000"/>
              </a:spcBef>
              <a:spcAft>
                <a:spcPts val="0"/>
              </a:spcAft>
              <a:buSzPts val="1600"/>
              <a:buChar char="•"/>
            </a:pPr>
            <a:r>
              <a:rPr lang="en-US" sz="1600"/>
              <a:t>Provide an opportunity for WGs to identify issues and highlights for exposure at Plenary.</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lang="en-US" sz="1600" u="sng"/>
              <a:t>Agenda:</a:t>
            </a:r>
            <a:endParaRPr sz="1600" u="sng"/>
          </a:p>
          <a:p>
            <a:pPr indent="-317500" lvl="0" marL="342900" rtl="0" algn="l">
              <a:spcBef>
                <a:spcPts val="1000"/>
              </a:spcBef>
              <a:spcAft>
                <a:spcPts val="0"/>
              </a:spcAft>
              <a:buSzPts val="1600"/>
              <a:buChar char="•"/>
            </a:pPr>
            <a:r>
              <a:rPr lang="en-US" sz="1600"/>
              <a:t>55 minutes: UTC 1125 - 1220</a:t>
            </a:r>
            <a:endParaRPr sz="1600"/>
          </a:p>
          <a:p>
            <a:pPr indent="-317500" lvl="0" marL="342900" rtl="0" algn="l">
              <a:spcBef>
                <a:spcPts val="1000"/>
              </a:spcBef>
              <a:spcAft>
                <a:spcPts val="0"/>
              </a:spcAft>
              <a:buSzPts val="1600"/>
              <a:buChar char="•"/>
            </a:pPr>
            <a:r>
              <a:rPr lang="en-US" sz="1600"/>
              <a:t>WGCapD [N. Searby/NASA] incl. CEOS branded webinar plans [</a:t>
            </a:r>
            <a:r>
              <a:rPr lang="en-US" sz="1600" u="sng">
                <a:solidFill>
                  <a:schemeClr val="hlink"/>
                </a:solidFill>
                <a:hlinkClick r:id="rId3"/>
              </a:rPr>
              <a:t>slides</a:t>
            </a:r>
            <a:r>
              <a:rPr lang="en-US" sz="1600"/>
              <a:t>]</a:t>
            </a:r>
            <a:endParaRPr sz="1600"/>
          </a:p>
        </p:txBody>
      </p:sp>
      <p:sp>
        <p:nvSpPr>
          <p:cNvPr id="108" name="Google Shape;108;p20"/>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09" name="Google Shape;109;p20"/>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Session 3.2 Objectives and Overview</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622789" y="2514600"/>
            <a:ext cx="5746200" cy="9930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US" sz="3600">
                <a:solidFill>
                  <a:srgbClr val="FFFFFF"/>
                </a:solidFill>
                <a:latin typeface="Helvetica Neue"/>
                <a:ea typeface="Helvetica Neue"/>
                <a:cs typeface="Helvetica Neue"/>
                <a:sym typeface="Helvetica Neue"/>
              </a:rPr>
              <a:t>3.3: Virtual Constellation</a:t>
            </a:r>
            <a:r>
              <a:rPr b="1" lang="en-US" sz="3600">
                <a:solidFill>
                  <a:srgbClr val="FFFFFF"/>
                </a:solidFill>
                <a:latin typeface="Helvetica Neue"/>
                <a:ea typeface="Helvetica Neue"/>
                <a:cs typeface="Helvetica Neue"/>
                <a:sym typeface="Helvetica Neue"/>
              </a:rPr>
              <a:t> Showcase</a:t>
            </a:r>
            <a:endParaRPr sz="800"/>
          </a:p>
        </p:txBody>
      </p:sp>
      <p:sp>
        <p:nvSpPr>
          <p:cNvPr id="115" name="Google Shape;115;p21"/>
          <p:cNvSpPr/>
          <p:nvPr/>
        </p:nvSpPr>
        <p:spPr>
          <a:xfrm>
            <a:off x="622789" y="3759200"/>
            <a:ext cx="4810800" cy="25416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0"/>
              </a:spcBef>
              <a:spcAft>
                <a:spcPts val="0"/>
              </a:spcAft>
              <a:buNone/>
            </a:pPr>
            <a:r>
              <a:rPr lang="en-US" sz="1800">
                <a:solidFill>
                  <a:srgbClr val="FFFFFF"/>
                </a:solidFill>
              </a:rPr>
              <a:t>Session Chair: Jonathon Ross/GA</a:t>
            </a:r>
            <a:endParaRPr sz="1800">
              <a:solidFill>
                <a:srgbClr val="FFFFFF"/>
              </a:solidFill>
            </a:endParaRPr>
          </a:p>
          <a:p>
            <a:pPr indent="0" lvl="0" marL="0" marR="0" rtl="0" algn="l">
              <a:lnSpc>
                <a:spcPct val="150000"/>
              </a:lnSpc>
              <a:spcBef>
                <a:spcPts val="0"/>
              </a:spcBef>
              <a:spcAft>
                <a:spcPts val="0"/>
              </a:spcAft>
              <a:buNone/>
            </a:pPr>
            <a:r>
              <a:rPr lang="en-US" sz="1800">
                <a:solidFill>
                  <a:srgbClr val="FFFFFF"/>
                </a:solidFill>
              </a:rPr>
              <a:t>Presented By: VC Co-Leads</a:t>
            </a:r>
            <a:endParaRPr/>
          </a:p>
          <a:p>
            <a:pPr indent="0" lvl="0" marL="0" marR="0" rtl="0" algn="l">
              <a:lnSpc>
                <a:spcPct val="150000"/>
              </a:lnSpc>
              <a:spcBef>
                <a:spcPts val="0"/>
              </a:spcBef>
              <a:spcAft>
                <a:spcPts val="0"/>
              </a:spcAft>
              <a:buNone/>
            </a:pPr>
            <a:r>
              <a:rPr b="0" i="0" lang="en-US" sz="1800" u="none" cap="none" strike="noStrike">
                <a:solidFill>
                  <a:srgbClr val="FFFFFF"/>
                </a:solidFill>
              </a:rPr>
              <a:t>CEOS SIT</a:t>
            </a:r>
            <a:r>
              <a:rPr lang="en-US" sz="1800">
                <a:solidFill>
                  <a:srgbClr val="FFFFFF"/>
                </a:solidFill>
              </a:rPr>
              <a:t> Technical Workshop 2020</a:t>
            </a:r>
            <a:endParaRPr/>
          </a:p>
          <a:p>
            <a:pPr indent="0" lvl="0" marL="0" marR="0" rtl="0" algn="l">
              <a:lnSpc>
                <a:spcPct val="150000"/>
              </a:lnSpc>
              <a:spcBef>
                <a:spcPts val="0"/>
              </a:spcBef>
              <a:spcAft>
                <a:spcPts val="0"/>
              </a:spcAft>
              <a:buNone/>
            </a:pPr>
            <a:r>
              <a:rPr b="0" i="0" lang="en-US" sz="1800" u="none" cap="none" strike="noStrike">
                <a:solidFill>
                  <a:srgbClr val="FFFFFF"/>
                </a:solidFill>
              </a:rPr>
              <a:t>Session and Agenda Item # 3.</a:t>
            </a:r>
            <a:r>
              <a:rPr lang="en-US" sz="1800">
                <a:solidFill>
                  <a:srgbClr val="FFFFFF"/>
                </a:solidFill>
              </a:rPr>
              <a:t>3</a:t>
            </a:r>
            <a:endParaRPr/>
          </a:p>
          <a:p>
            <a:pPr indent="0" lvl="0" marL="0" marR="0" rtl="0" algn="l">
              <a:lnSpc>
                <a:spcPct val="150000"/>
              </a:lnSpc>
              <a:spcBef>
                <a:spcPts val="0"/>
              </a:spcBef>
              <a:spcAft>
                <a:spcPts val="0"/>
              </a:spcAft>
              <a:buNone/>
            </a:pPr>
            <a:r>
              <a:rPr lang="en-US" sz="1800">
                <a:solidFill>
                  <a:srgbClr val="FFFFFF"/>
                </a:solidFill>
              </a:rPr>
              <a:t>Virtual Meeting</a:t>
            </a:r>
            <a:endParaRPr/>
          </a:p>
          <a:p>
            <a:pPr indent="0" lvl="0" marL="0" marR="0" rtl="0" algn="l">
              <a:lnSpc>
                <a:spcPct val="150000"/>
              </a:lnSpc>
              <a:spcBef>
                <a:spcPts val="0"/>
              </a:spcBef>
              <a:spcAft>
                <a:spcPts val="0"/>
              </a:spcAft>
              <a:buNone/>
            </a:pPr>
            <a:r>
              <a:rPr lang="en-US" sz="1800">
                <a:solidFill>
                  <a:srgbClr val="FFFFFF"/>
                </a:solidFill>
              </a:rPr>
              <a:t>11 September</a:t>
            </a:r>
            <a:r>
              <a:rPr b="0" i="0" lang="en-US" sz="1800" u="none" cap="none" strike="noStrike">
                <a:solidFill>
                  <a:srgbClr val="FFFFFF"/>
                </a:solidFill>
              </a:rPr>
              <a:t> 2020</a:t>
            </a:r>
            <a:endParaRPr/>
          </a:p>
        </p:txBody>
      </p:sp>
      <p:pic>
        <p:nvPicPr>
          <p:cNvPr id="116" name="Google Shape;116;p21"/>
          <p:cNvPicPr preferRelativeResize="0"/>
          <p:nvPr/>
        </p:nvPicPr>
        <p:blipFill rotWithShape="1">
          <a:blip r:embed="rId3">
            <a:alphaModFix/>
          </a:blip>
          <a:srcRect b="0" l="0" r="0" t="0"/>
          <a:stretch/>
        </p:blipFill>
        <p:spPr>
          <a:xfrm>
            <a:off x="622789" y="1217405"/>
            <a:ext cx="2507906" cy="993132"/>
          </a:xfrm>
          <a:prstGeom prst="rect">
            <a:avLst/>
          </a:prstGeom>
          <a:noFill/>
          <a:ln>
            <a:noFill/>
          </a:ln>
        </p:spPr>
      </p:pic>
      <p:sp>
        <p:nvSpPr>
          <p:cNvPr id="117" name="Google Shape;117;p21"/>
          <p:cNvSpPr txBox="1"/>
          <p:nvPr/>
        </p:nvSpPr>
        <p:spPr>
          <a:xfrm>
            <a:off x="622789" y="2246634"/>
            <a:ext cx="2806200" cy="2103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US" sz="1050" u="none" cap="none" strike="noStrike">
                <a:solidFill>
                  <a:schemeClr val="lt1"/>
                </a:solidFill>
                <a:latin typeface="Helvetica Neue"/>
                <a:ea typeface="Helvetica Neue"/>
                <a:cs typeface="Helvetica Neue"/>
                <a:sym typeface="Helvetica Neue"/>
              </a:rPr>
              <a:t>Committee on Earth Observation Satellites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idx="1" type="body"/>
          </p:nvPr>
        </p:nvSpPr>
        <p:spPr>
          <a:xfrm>
            <a:off x="76200" y="1219200"/>
            <a:ext cx="8991600" cy="5257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600" u="sng"/>
              <a:t>Objectives:</a:t>
            </a:r>
            <a:endParaRPr sz="1600" u="sng"/>
          </a:p>
          <a:p>
            <a:pPr indent="-342900" lvl="0" marL="342900" rtl="0" algn="l">
              <a:spcBef>
                <a:spcPts val="1000"/>
              </a:spcBef>
              <a:spcAft>
                <a:spcPts val="0"/>
              </a:spcAft>
              <a:buSzPts val="1600"/>
              <a:buChar char="•"/>
            </a:pPr>
            <a:r>
              <a:rPr lang="en-US" sz="1600"/>
              <a:t>Hear the latest highlights from the VCs</a:t>
            </a:r>
            <a:endParaRPr sz="1600"/>
          </a:p>
          <a:p>
            <a:pPr indent="-342900" lvl="0" marL="342900" rtl="0" algn="l">
              <a:spcBef>
                <a:spcPts val="0"/>
              </a:spcBef>
              <a:spcAft>
                <a:spcPts val="0"/>
              </a:spcAft>
              <a:buSzPts val="1600"/>
              <a:buChar char="•"/>
            </a:pPr>
            <a:r>
              <a:rPr lang="en-US" sz="1600"/>
              <a:t>Identify VC-related Plenary highlights, topics and issues</a:t>
            </a:r>
            <a:endParaRPr sz="1600" u="sng"/>
          </a:p>
          <a:p>
            <a:pPr indent="0" lvl="0" marL="0" rtl="0" algn="l">
              <a:spcBef>
                <a:spcPts val="1000"/>
              </a:spcBef>
              <a:spcAft>
                <a:spcPts val="0"/>
              </a:spcAft>
              <a:buClr>
                <a:schemeClr val="dk1"/>
              </a:buClr>
              <a:buSzPts val="1100"/>
              <a:buFont typeface="Arial"/>
              <a:buNone/>
            </a:pPr>
            <a:r>
              <a:rPr lang="en-US" sz="1600" u="sng"/>
              <a:t>Agenda:</a:t>
            </a:r>
            <a:endParaRPr sz="1600" u="sng"/>
          </a:p>
          <a:p>
            <a:pPr indent="-317500" lvl="0" marL="342900" rtl="0" algn="l">
              <a:spcBef>
                <a:spcPts val="1000"/>
              </a:spcBef>
              <a:spcAft>
                <a:spcPts val="0"/>
              </a:spcAft>
              <a:buSzPts val="1600"/>
              <a:buChar char="•"/>
            </a:pPr>
            <a:r>
              <a:rPr lang="en-US" sz="1600"/>
              <a:t>1 hour 50 minutes: UTC, UTC 1240 - 1430</a:t>
            </a:r>
            <a:endParaRPr sz="1600"/>
          </a:p>
          <a:p>
            <a:pPr indent="-317500" lvl="0" marL="342900" rtl="0" algn="l">
              <a:spcBef>
                <a:spcPts val="1000"/>
              </a:spcBef>
              <a:spcAft>
                <a:spcPts val="0"/>
              </a:spcAft>
              <a:buSzPts val="1600"/>
              <a:buChar char="•"/>
            </a:pPr>
            <a:r>
              <a:rPr lang="en-US" sz="1600"/>
              <a:t>Topics TBA</a:t>
            </a:r>
            <a:endParaRPr b="0" sz="1600">
              <a:solidFill>
                <a:srgbClr val="FF0000"/>
              </a:solidFill>
            </a:endParaRPr>
          </a:p>
        </p:txBody>
      </p:sp>
      <p:sp>
        <p:nvSpPr>
          <p:cNvPr id="123" name="Google Shape;123;p22"/>
          <p:cNvSpPr/>
          <p:nvPr>
            <p:ph idx="12" type="sldNum"/>
          </p:nvPr>
        </p:nvSpPr>
        <p:spPr>
          <a:xfrm>
            <a:off x="8763000" y="6629400"/>
            <a:ext cx="304800" cy="187200"/>
          </a:xfrm>
          <a:prstGeom prst="roundRect">
            <a:avLst>
              <a:gd fmla="val 16667" name="adj"/>
            </a:avLst>
          </a:prstGeom>
          <a:solidFill>
            <a:schemeClr val="lt1">
              <a:alpha val="48630"/>
            </a:schemeClr>
          </a:solidFill>
          <a:ln cap="flat" cmpd="sng" w="25400">
            <a:solidFill>
              <a:schemeClr val="dk2">
                <a:alpha val="60000"/>
              </a:schemeClr>
            </a:solidFill>
            <a:prstDash val="solid"/>
            <a:round/>
            <a:headEnd len="sm" w="sm" type="none"/>
            <a:tailEnd len="sm" w="sm" type="none"/>
          </a:ln>
        </p:spPr>
        <p:txBody>
          <a:bodyPr anchorCtr="0" anchor="t" bIns="0" lIns="0" spcFirstLastPara="1" rIns="0" wrap="square" tIns="0">
            <a:noAutofit/>
          </a:bodyPr>
          <a:lstStyle/>
          <a:p>
            <a:pPr indent="0" lvl="0" marL="0" rtl="0" algn="ctr">
              <a:spcBef>
                <a:spcPts val="0"/>
              </a:spcBef>
              <a:spcAft>
                <a:spcPts val="0"/>
              </a:spcAft>
              <a:buClr>
                <a:srgbClr val="000000"/>
              </a:buClr>
              <a:buFont typeface="Arial"/>
              <a:buNone/>
            </a:pPr>
            <a:fld id="{00000000-1234-1234-1234-123412341234}" type="slidenum">
              <a:rPr lang="en-US"/>
              <a:t>‹#›</a:t>
            </a:fld>
            <a:endParaRPr/>
          </a:p>
        </p:txBody>
      </p:sp>
      <p:sp>
        <p:nvSpPr>
          <p:cNvPr id="124" name="Google Shape;124;p22"/>
          <p:cNvSpPr txBox="1"/>
          <p:nvPr>
            <p:ph idx="2" type="body"/>
          </p:nvPr>
        </p:nvSpPr>
        <p:spPr>
          <a:xfrm>
            <a:off x="1981200" y="76200"/>
            <a:ext cx="4953000" cy="9144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800"/>
              <a:buNone/>
            </a:pPr>
            <a:r>
              <a:rPr lang="en-US"/>
              <a:t>Session 3.3 Objectives and SIT Chair Team Approach</a:t>
            </a:r>
            <a:endParaRPr/>
          </a:p>
        </p:txBody>
      </p:sp>
    </p:spTree>
  </p:cSld>
  <p:clrMapOvr>
    <a:masterClrMapping/>
  </p:clrMapOvr>
</p:sld>
</file>

<file path=ppt/theme/theme1.xml><?xml version="1.0" encoding="utf-8"?>
<a:theme xmlns:a="http://schemas.openxmlformats.org/drawingml/2006/main" xmlns:r="http://schemas.openxmlformats.org/officeDocument/2006/relationships" name="Default">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efault">
  <a:themeElements>
    <a:clrScheme name="Default">
      <a:dk1>
        <a:srgbClr val="000000"/>
      </a:dk1>
      <a:lt1>
        <a:srgbClr val="FFFFFF"/>
      </a:lt1>
      <a:dk2>
        <a:srgbClr val="A7A7A7"/>
      </a:dk2>
      <a:lt2>
        <a:srgbClr val="535353"/>
      </a:lt2>
      <a:accent1>
        <a:srgbClr val="FF9A00"/>
      </a:accent1>
      <a:accent2>
        <a:srgbClr val="9F2D20"/>
      </a:accent2>
      <a:accent3>
        <a:srgbClr val="8F8F8F"/>
      </a:accent3>
      <a:accent4>
        <a:srgbClr val="001E59"/>
      </a:accent4>
      <a:accent5>
        <a:srgbClr val="FFCAAA"/>
      </a:accent5>
      <a:accent6>
        <a:srgbClr val="90281C"/>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Default">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Default">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