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9144000"/>
  <p:notesSz cx="6858000" cy="9144000"/>
  <p:embeddedFontLst>
    <p:embeddedFont>
      <p:font typeface="Helvetica Neue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regular.fntdata"/><Relationship Id="rId14" Type="http://schemas.openxmlformats.org/officeDocument/2006/relationships/slide" Target="slides/slide9.xml"/><Relationship Id="rId17" Type="http://schemas.openxmlformats.org/officeDocument/2006/relationships/font" Target="fonts/HelveticaNeue-italic.fntdata"/><Relationship Id="rId16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HelveticaNeue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defRPr>
            </a:lvl1pPr>
            <a:lvl2pPr indent="-228600" lvl="1" marL="91440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defRPr>
            </a:lvl2pPr>
            <a:lvl3pPr indent="-228600" lvl="2" marL="137160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defRPr>
            </a:lvl3pPr>
            <a:lvl4pPr indent="-228600" lvl="3" marL="182880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defRPr>
            </a:lvl4pPr>
            <a:lvl5pPr indent="-228600" lvl="4" marL="228600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defRPr>
            </a:lvl5pPr>
            <a:lvl6pPr indent="-228600" lvl="5" marL="274320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defRPr>
            </a:lvl6pPr>
            <a:lvl7pPr indent="-228600" lvl="6" marL="320040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defRPr>
            </a:lvl7pPr>
            <a:lvl8pPr indent="-228600" lvl="7" marL="365760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defRPr>
            </a:lvl8pPr>
            <a:lvl9pPr indent="-228600" lvl="8" marL="411480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venir"/>
                <a:ea typeface="Avenir"/>
                <a:cs typeface="Avenir"/>
                <a:sym typeface="Avenir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" name="Google Shape;1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" name="Google Shape;30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973bba2ad3_0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Google Shape;40;g973bba2ad3_0_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973bba2ad3_0_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" name="Google Shape;47;g973bba2ad3_0_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6" name="Google Shape;56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5" name="Google Shape;65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x">
  <p:cSld name="TITLE_AND_BOD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3"/>
          <p:cNvSpPr/>
          <p:nvPr>
            <p:ph idx="12" type="sldNum"/>
          </p:nvPr>
        </p:nvSpPr>
        <p:spPr>
          <a:xfrm>
            <a:off x="8763000" y="6629400"/>
            <a:ext cx="304800" cy="187285"/>
          </a:xfrm>
          <a:prstGeom prst="roundRect">
            <a:avLst>
              <a:gd fmla="val 16667" name="adj"/>
            </a:avLst>
          </a:prstGeom>
          <a:solidFill>
            <a:schemeClr val="lt1">
              <a:alpha val="48235"/>
            </a:schemeClr>
          </a:solidFill>
          <a:ln cap="flat" cmpd="sng" w="25400">
            <a:solidFill>
              <a:schemeClr val="dk2">
                <a:alpha val="6000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1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1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1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1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1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1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1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1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1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" name="Google Shape;10;p3"/>
          <p:cNvSpPr txBox="1"/>
          <p:nvPr>
            <p:ph idx="1" type="body"/>
          </p:nvPr>
        </p:nvSpPr>
        <p:spPr>
          <a:xfrm>
            <a:off x="76200" y="1219200"/>
            <a:ext cx="89916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•"/>
              <a:defRPr b="1" i="0" sz="2000" u="none" cap="none" strike="noStrik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Courier New"/>
              <a:buChar char="o"/>
              <a:defRPr b="0" i="0" sz="2000" u="none" cap="none" strike="noStrik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▪"/>
              <a:defRPr b="0" i="0" sz="2000" u="none" cap="none" strike="noStrik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3"/>
          <p:cNvSpPr/>
          <p:nvPr/>
        </p:nvSpPr>
        <p:spPr>
          <a:xfrm>
            <a:off x="76200" y="6629400"/>
            <a:ext cx="6781800" cy="187200"/>
          </a:xfrm>
          <a:prstGeom prst="roundRect">
            <a:avLst>
              <a:gd fmla="val 16667" name="adj"/>
            </a:avLst>
          </a:prstGeom>
          <a:solidFill>
            <a:schemeClr val="lt1">
              <a:alpha val="48235"/>
            </a:schemeClr>
          </a:solidFill>
          <a:ln cap="flat" cmpd="sng" w="25400">
            <a:solidFill>
              <a:schemeClr val="dk2">
                <a:alpha val="6000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1" lang="en-US" sz="1100" u="none" cap="none" strike="noStrik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SIT TW 2020 7-11/14-18 Sept 2020	, join at slido.com with the event code: #ceos-sit-tw-2020</a:t>
            </a:r>
            <a:endParaRPr b="0" i="1" sz="1100" u="none" cap="none" strike="noStrike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Google Shape;12;p3"/>
          <p:cNvSpPr txBox="1"/>
          <p:nvPr>
            <p:ph idx="2" type="body"/>
          </p:nvPr>
        </p:nvSpPr>
        <p:spPr>
          <a:xfrm>
            <a:off x="1981200" y="76200"/>
            <a:ext cx="49530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b="1" i="0" sz="28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o"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▪"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400" u="none" cap="none" strike="noStrik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2" type="sldNum"/>
          </p:nvPr>
        </p:nvSpPr>
        <p:spPr>
          <a:xfrm>
            <a:off x="7239000" y="6546850"/>
            <a:ext cx="1905000" cy="2565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622789" y="2514600"/>
            <a:ext cx="5495207" cy="9931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b="1" i="0" lang="en-US" sz="42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Precipitation Virtual Constellation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4"/>
          <p:cNvSpPr/>
          <p:nvPr/>
        </p:nvSpPr>
        <p:spPr>
          <a:xfrm>
            <a:off x="622789" y="4044099"/>
            <a:ext cx="4810858" cy="22566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Dr. Chris Kidd, NASA/UMD, Co-Lead P-VC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Dr. Riko Oki, JAXA, Co-Lead P-VC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CEOS SIT Technical Workshop 2020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Session 3.2 and Agenda Item #1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Virtual Meeting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8-10 and 15-17 September 2020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" name="Google Shape;1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2789" y="1217405"/>
            <a:ext cx="2507906" cy="993132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4"/>
          <p:cNvSpPr txBox="1"/>
          <p:nvPr/>
        </p:nvSpPr>
        <p:spPr>
          <a:xfrm>
            <a:off x="622789" y="2246634"/>
            <a:ext cx="2806211" cy="2101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1" i="0" lang="en-US" sz="105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Committee on Earth Observation Satellites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>
            <p:ph idx="12" type="sldNum"/>
          </p:nvPr>
        </p:nvSpPr>
        <p:spPr>
          <a:xfrm>
            <a:off x="8763000" y="6629400"/>
            <a:ext cx="304800" cy="187285"/>
          </a:xfrm>
          <a:prstGeom prst="roundRect">
            <a:avLst>
              <a:gd fmla="val 16667" name="adj"/>
            </a:avLst>
          </a:prstGeom>
          <a:solidFill>
            <a:schemeClr val="lt1">
              <a:alpha val="48235"/>
            </a:schemeClr>
          </a:solidFill>
          <a:ln cap="flat" cmpd="sng" w="25400">
            <a:solidFill>
              <a:schemeClr val="dk2">
                <a:alpha val="6000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1981200" y="76200"/>
            <a:ext cx="49530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228600" lvl="0" marL="457200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P-VC Updates</a:t>
            </a:r>
            <a:endParaRPr/>
          </a:p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76200" y="1219200"/>
            <a:ext cx="89916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</a:t>
            </a:r>
            <a:r>
              <a:rPr lang="en-US" sz="200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eadership, membership, changes, meetings, etc.:</a:t>
            </a:r>
            <a:endParaRPr sz="2000">
              <a:solidFill>
                <a:srgbClr val="00206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l">
              <a:lnSpc>
                <a:spcPct val="95000"/>
              </a:lnSpc>
              <a:spcBef>
                <a:spcPts val="900"/>
              </a:spcBef>
              <a:spcAft>
                <a:spcPts val="0"/>
              </a:spcAft>
              <a:buSzPts val="2000"/>
              <a:buChar char="•"/>
            </a:pPr>
            <a:r>
              <a:rPr b="1" lang="en-US" sz="200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Transition of NASA co-lead from Gail Skofronick Jackson to Chris Kidd; JAXA Co-Lead to remain as Riko Oki.</a:t>
            </a:r>
            <a:endParaRPr sz="2000">
              <a:solidFill>
                <a:srgbClr val="00206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l">
              <a:lnSpc>
                <a:spcPct val="95000"/>
              </a:lnSpc>
              <a:spcBef>
                <a:spcPts val="900"/>
              </a:spcBef>
              <a:spcAft>
                <a:spcPts val="0"/>
              </a:spcAft>
              <a:buSzPts val="2000"/>
              <a:buChar char="•"/>
            </a:pPr>
            <a:r>
              <a:rPr b="1" lang="en-US" sz="200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ISRO welcomed as a new P-VC member, and </a:t>
            </a:r>
            <a:r>
              <a:rPr lang="en-US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</a:t>
            </a:r>
            <a:r>
              <a:rPr b="1" lang="en-US" sz="200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nvitations being sent to agencies and organisations for representation on P-VC.</a:t>
            </a:r>
            <a:endParaRPr/>
          </a:p>
          <a:p>
            <a:pPr indent="-355600" lvl="0" marL="457200" rtl="0" algn="l">
              <a:lnSpc>
                <a:spcPct val="95000"/>
              </a:lnSpc>
              <a:spcBef>
                <a:spcPts val="900"/>
              </a:spcBef>
              <a:spcAft>
                <a:spcPts val="0"/>
              </a:spcAft>
              <a:buSzPts val="2000"/>
              <a:buChar char="•"/>
            </a:pPr>
            <a:r>
              <a:rPr b="1" lang="en-US" sz="200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Last meeting at NASA PMM in Indianapolis (Oct 2019), meeting at IPWG (CSU, CO; June 2020) postponed; P-VC-related telecons.</a:t>
            </a:r>
            <a:endParaRPr sz="2000">
              <a:solidFill>
                <a:srgbClr val="00206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5000"/>
              </a:lnSpc>
              <a:spcBef>
                <a:spcPts val="1500"/>
              </a:spcBef>
              <a:spcAft>
                <a:spcPts val="0"/>
              </a:spcAft>
              <a:buSzPts val="2000"/>
              <a:buNone/>
            </a:pPr>
            <a:r>
              <a:rPr b="1" lang="en-US" sz="200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Participated in CGMS WG2 and WG3 related actions set as: </a:t>
            </a:r>
            <a:endParaRPr sz="2000">
              <a:solidFill>
                <a:srgbClr val="00206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l">
              <a:lnSpc>
                <a:spcPct val="95000"/>
              </a:lnSpc>
              <a:spcBef>
                <a:spcPts val="900"/>
              </a:spcBef>
              <a:spcAft>
                <a:spcPts val="0"/>
              </a:spcAft>
              <a:buSzPts val="2000"/>
              <a:buChar char="•"/>
            </a:pPr>
            <a:r>
              <a:rPr b="1" lang="en-US" sz="200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WG2 - IPWG to review the operational utilisations of spaceborne precipitation radar and to submit a report regarding the necessity of the precipitation radar;</a:t>
            </a:r>
            <a:endParaRPr sz="2000">
              <a:solidFill>
                <a:srgbClr val="00206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55600" lvl="0" marL="457200" rtl="0" algn="l">
              <a:lnSpc>
                <a:spcPct val="95000"/>
              </a:lnSpc>
              <a:spcBef>
                <a:spcPts val="900"/>
              </a:spcBef>
              <a:spcAft>
                <a:spcPts val="900"/>
              </a:spcAft>
              <a:buSzPts val="2000"/>
              <a:buChar char="•"/>
            </a:pPr>
            <a:r>
              <a:rPr b="1" lang="en-US" sz="200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- WG3 - Ensure long-term continuity of Precipitation Radar measurements, which was proposed to add to the CGMS High-Level Priority Plan (HLPP) for 2020-2024.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>
            <p:ph idx="12" type="sldNum"/>
          </p:nvPr>
        </p:nvSpPr>
        <p:spPr>
          <a:xfrm>
            <a:off x="8763000" y="6629400"/>
            <a:ext cx="304800" cy="187285"/>
          </a:xfrm>
          <a:prstGeom prst="roundRect">
            <a:avLst>
              <a:gd fmla="val 16667" name="adj"/>
            </a:avLst>
          </a:prstGeom>
          <a:solidFill>
            <a:schemeClr val="lt1">
              <a:alpha val="48235"/>
            </a:schemeClr>
          </a:solidFill>
          <a:ln cap="flat" cmpd="sng" w="25400">
            <a:solidFill>
              <a:schemeClr val="dk2">
                <a:alpha val="6000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" name="Google Shape;33;p6"/>
          <p:cNvSpPr txBox="1"/>
          <p:nvPr>
            <p:ph idx="2" type="body"/>
          </p:nvPr>
        </p:nvSpPr>
        <p:spPr>
          <a:xfrm>
            <a:off x="1981200" y="76200"/>
            <a:ext cx="49530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228600" lvl="0" marL="457200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b="1" lang="en-US" sz="2800"/>
              <a:t>P-VC Activities</a:t>
            </a:r>
            <a:endParaRPr/>
          </a:p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76200" y="1219200"/>
            <a:ext cx="8991600" cy="27468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5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•"/>
            </a:pPr>
            <a:r>
              <a:rPr b="1" lang="en-US" sz="2000">
                <a:solidFill>
                  <a:srgbClr val="002060"/>
                </a:solidFill>
              </a:rPr>
              <a:t>VC-20-13:  </a:t>
            </a:r>
            <a:r>
              <a:rPr lang="en-US">
                <a:solidFill>
                  <a:srgbClr val="002060"/>
                </a:solidFill>
              </a:rPr>
              <a:t>Draft Precipitation Constellation White Paper has been prepared – </a:t>
            </a:r>
            <a:r>
              <a:rPr i="1" lang="en-US">
                <a:solidFill>
                  <a:srgbClr val="002060"/>
                </a:solidFill>
              </a:rPr>
              <a:t>see below</a:t>
            </a:r>
            <a:r>
              <a:rPr lang="en-US">
                <a:solidFill>
                  <a:srgbClr val="002060"/>
                </a:solidFill>
              </a:rPr>
              <a:t>.</a:t>
            </a:r>
            <a:endParaRPr>
              <a:solidFill>
                <a:srgbClr val="002060"/>
              </a:solidFill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•"/>
            </a:pPr>
            <a:r>
              <a:rPr b="1" lang="en-US" sz="2000">
                <a:solidFill>
                  <a:srgbClr val="002060"/>
                </a:solidFill>
              </a:rPr>
              <a:t>VC-20-14:  IPWG/GE</a:t>
            </a:r>
            <a:r>
              <a:rPr lang="en-US">
                <a:solidFill>
                  <a:srgbClr val="002060"/>
                </a:solidFill>
              </a:rPr>
              <a:t>W</a:t>
            </a:r>
            <a:r>
              <a:rPr b="1" lang="en-US" sz="2000">
                <a:solidFill>
                  <a:srgbClr val="002060"/>
                </a:solidFill>
              </a:rPr>
              <a:t>EX Precipitation Assessment White Paper in progress; review meeting held 25/06/2020, follow up 15/09/2020.</a:t>
            </a:r>
            <a:endParaRPr/>
          </a:p>
          <a:p>
            <a:pPr indent="-360000" lvl="0" marL="457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b="1" lang="en-US" sz="2000">
                <a:solidFill>
                  <a:srgbClr val="002060"/>
                </a:solidFill>
              </a:rPr>
              <a:t>VC-20-15:  Community engagement – furthering links with the CGMS International Precipitation Working Group (many are already involved with </a:t>
            </a:r>
            <a:r>
              <a:rPr lang="en-US">
                <a:solidFill>
                  <a:srgbClr val="002060"/>
                </a:solidFill>
              </a:rPr>
              <a:t>PVC and </a:t>
            </a:r>
            <a:r>
              <a:rPr b="1" lang="en-US" sz="2000">
                <a:solidFill>
                  <a:srgbClr val="002060"/>
                </a:solidFill>
              </a:rPr>
              <a:t>vice versa); virtual meeting on “The Global Satellite Precipitation Constellation” held 23/06/2020  (see IPWG web site).</a:t>
            </a:r>
            <a:endParaRPr b="1" sz="2000">
              <a:solidFill>
                <a:srgbClr val="002060"/>
              </a:solidFill>
            </a:endParaRPr>
          </a:p>
        </p:txBody>
      </p:sp>
      <p:sp>
        <p:nvSpPr>
          <p:cNvPr id="35" name="Google Shape;35;p6"/>
          <p:cNvSpPr txBox="1"/>
          <p:nvPr/>
        </p:nvSpPr>
        <p:spPr>
          <a:xfrm>
            <a:off x="152400" y="4112833"/>
            <a:ext cx="8991600" cy="23062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600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•"/>
            </a:pPr>
            <a:r>
              <a:rPr b="1" i="1" lang="en-US" sz="20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CEOS Newsletter #55, Article on P-VC</a:t>
            </a:r>
            <a:endParaRPr/>
          </a:p>
          <a:p>
            <a:pPr indent="-3600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•"/>
            </a:pPr>
            <a:r>
              <a:rPr b="1" i="1" lang="en-US" sz="20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CEOS Thematic Observation Coordination: </a:t>
            </a:r>
            <a:r>
              <a:rPr b="1" i="0" lang="en-US" sz="20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“Precipitation Passive MW requirements”.</a:t>
            </a:r>
            <a:endParaRPr/>
          </a:p>
        </p:txBody>
      </p:sp>
      <p:pic>
        <p:nvPicPr>
          <p:cNvPr descr="A picture containing different, photo, several, monitor&#10;&#10;Description automatically generated" id="36" name="Google Shape;36;p6"/>
          <p:cNvPicPr preferRelativeResize="0"/>
          <p:nvPr/>
        </p:nvPicPr>
        <p:blipFill rotWithShape="1">
          <a:blip r:embed="rId3">
            <a:alphaModFix/>
          </a:blip>
          <a:srcRect b="5559" l="0" r="45000" t="74258"/>
          <a:stretch/>
        </p:blipFill>
        <p:spPr>
          <a:xfrm>
            <a:off x="6115051" y="5086938"/>
            <a:ext cx="2724149" cy="1414021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6"/>
          <p:cNvSpPr txBox="1"/>
          <p:nvPr/>
        </p:nvSpPr>
        <p:spPr>
          <a:xfrm>
            <a:off x="607734" y="5233706"/>
            <a:ext cx="5961080" cy="14140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2569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paper being submitted to </a:t>
            </a:r>
            <a:r>
              <a:rPr b="1" i="1" lang="en-US" sz="20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Bulletin of the American Meteorological Society</a:t>
            </a:r>
            <a:r>
              <a:rPr b="1" i="0" lang="en-US" sz="20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 while IPWG/GEWEX is preparing a </a:t>
            </a:r>
            <a:r>
              <a:rPr b="1" i="1" lang="en-US" sz="20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Precipitation Assessment</a:t>
            </a:r>
            <a:r>
              <a:rPr b="1" i="0" lang="en-US" sz="20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white paper.</a:t>
            </a:r>
            <a:endParaRPr b="1" i="0" sz="2000" u="none" cap="none" strike="noStrike">
              <a:solidFill>
                <a:srgbClr val="00256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/>
          <p:nvPr>
            <p:ph idx="12" type="sldNum"/>
          </p:nvPr>
        </p:nvSpPr>
        <p:spPr>
          <a:xfrm>
            <a:off x="8763000" y="6629400"/>
            <a:ext cx="304800" cy="187200"/>
          </a:xfrm>
          <a:prstGeom prst="roundRect">
            <a:avLst>
              <a:gd fmla="val 16667" name="adj"/>
            </a:avLst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>
            <a:off x="76200" y="1219200"/>
            <a:ext cx="8991600" cy="5257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0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/>
              <a:t>The Global Precipitation Measurement (GPM) mission</a:t>
            </a:r>
            <a:endParaRPr sz="2400"/>
          </a:p>
          <a:p>
            <a:pPr indent="0" lvl="0" marL="10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/>
              <a:t>is </a:t>
            </a:r>
            <a:r>
              <a:rPr i="1" lang="en-US" sz="2400"/>
              <a:t>the</a:t>
            </a:r>
            <a:r>
              <a:rPr lang="en-US" sz="2400"/>
              <a:t> realisation of the P-VC</a:t>
            </a:r>
            <a:endParaRPr sz="2400"/>
          </a:p>
          <a:p>
            <a:pPr indent="0" lvl="0" marL="10160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/>
              <a:t>Constellation of international satellites with passive/active microwave sensors, supported by geostationary IR observations</a:t>
            </a:r>
            <a:endParaRPr i="1"/>
          </a:p>
          <a:p>
            <a:pPr indent="-355600" lvl="0" marL="45720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The Core Observatory (CO) is provided by NASA and JAXA;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A constellation of c.10 international partner satellites contributed by NOAA, EUMETSAT, ISRO/CNES, JAXA;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Generation of operational precipitation products from CO and partner sensors, cross-calibrated by the CO precipitation radar;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Global precipitation products available at 10-km/30-minute (or better) through merged schemes (e.g. IMERG, GSMap) - as ARD;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lang="en-US"/>
              <a:t>GPM provides a focus for a strong international precipitation community, through NASA (and equivalent) JAXA science teams, and the International Precipitation Working Group (IPWG) of the CGMS.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7"/>
          <p:cNvSpPr txBox="1"/>
          <p:nvPr>
            <p:ph idx="2" type="body"/>
          </p:nvPr>
        </p:nvSpPr>
        <p:spPr>
          <a:xfrm>
            <a:off x="1981200" y="76200"/>
            <a:ext cx="4953000" cy="914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ctr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FFFFFF"/>
                </a:solidFill>
              </a:rPr>
              <a:t>P-VC &amp; GPM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/>
          <p:nvPr>
            <p:ph idx="12" type="sldNum"/>
          </p:nvPr>
        </p:nvSpPr>
        <p:spPr>
          <a:xfrm>
            <a:off x="8763000" y="6629400"/>
            <a:ext cx="304800" cy="187200"/>
          </a:xfrm>
          <a:prstGeom prst="roundRect">
            <a:avLst>
              <a:gd fmla="val 16667" name="adj"/>
            </a:avLst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8"/>
          <p:cNvSpPr txBox="1"/>
          <p:nvPr>
            <p:ph idx="1" type="body"/>
          </p:nvPr>
        </p:nvSpPr>
        <p:spPr>
          <a:xfrm>
            <a:off x="76200" y="1219200"/>
            <a:ext cx="8991600" cy="5257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8"/>
          <p:cNvSpPr txBox="1"/>
          <p:nvPr>
            <p:ph idx="2" type="body"/>
          </p:nvPr>
        </p:nvSpPr>
        <p:spPr>
          <a:xfrm>
            <a:off x="1981200" y="0"/>
            <a:ext cx="4953000" cy="99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ctr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rgbClr val="FFFFFF"/>
                </a:solidFill>
              </a:rPr>
              <a:t>Measuring Global Precipitation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2" name="Google Shape;52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" y="1219200"/>
            <a:ext cx="8991600" cy="525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0" y="6048363"/>
            <a:ext cx="2590800" cy="42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/>
          <p:nvPr>
            <p:ph idx="12" type="sldNum"/>
          </p:nvPr>
        </p:nvSpPr>
        <p:spPr>
          <a:xfrm>
            <a:off x="8763000" y="6629400"/>
            <a:ext cx="304800" cy="187285"/>
          </a:xfrm>
          <a:prstGeom prst="roundRect">
            <a:avLst>
              <a:gd fmla="val 16667" name="adj"/>
            </a:avLst>
          </a:prstGeom>
          <a:solidFill>
            <a:schemeClr val="lt1">
              <a:alpha val="48235"/>
            </a:schemeClr>
          </a:solidFill>
          <a:ln cap="flat" cmpd="sng" w="25400">
            <a:solidFill>
              <a:schemeClr val="dk2">
                <a:alpha val="6000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" name="Google Shape;59;p9"/>
          <p:cNvSpPr txBox="1"/>
          <p:nvPr>
            <p:ph idx="2" type="body"/>
          </p:nvPr>
        </p:nvSpPr>
        <p:spPr>
          <a:xfrm>
            <a:off x="1981200" y="76200"/>
            <a:ext cx="49530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The GPM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 Precipitation Community</a:t>
            </a:r>
            <a:endParaRPr/>
          </a:p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76200" y="1219200"/>
            <a:ext cx="8991600" cy="52629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016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2200" u="sng"/>
              <a:t>GPM Communications &amp; Outreach (last 3 years)</a:t>
            </a:r>
            <a:endParaRPr/>
          </a:p>
          <a:p>
            <a:pPr indent="0" lvl="0" marL="101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None/>
            </a:pPr>
            <a:r>
              <a:rPr lang="en-US" sz="2200"/>
              <a:t>Active presence on the web, social media, publications, events, visualizations, print/online materials, stakeholder and community engagement and innovative data access tools: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200"/>
              <a:t>5.73 million people (online activities) and 34,500 in person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200"/>
              <a:t>66,000 page-views/month (GPM main page)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200"/>
              <a:t>172,000 page-views/month (Education page)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200"/>
              <a:t>53,000 followers on Facebook and 28,000 followers on Twitter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200"/>
              <a:t>50 lesson plans (K-12) and application workshops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Font typeface="Arial"/>
              <a:buChar char="•"/>
            </a:pPr>
            <a:r>
              <a:rPr lang="en-US" sz="2200"/>
              <a:t>3D LEGO GPM Spacecraft and hurricane model</a:t>
            </a:r>
            <a:endParaRPr/>
          </a:p>
          <a:p>
            <a:pPr indent="-341999" lvl="0" marL="341999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•"/>
            </a:pPr>
            <a:r>
              <a:rPr lang="en-US" sz="2200"/>
              <a:t>c.30 formal GPM international partners, incl JAXA</a:t>
            </a:r>
            <a:endParaRPr/>
          </a:p>
          <a:p>
            <a:pPr indent="-341999" lvl="0" marL="341999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000"/>
              <a:buChar char="•"/>
            </a:pPr>
            <a:r>
              <a:rPr lang="en-US" sz="2200"/>
              <a:t>Conference sessions devoted to precipitation (AGU, JpGU, EGU, AOGS, IGARSS, etc)</a:t>
            </a:r>
            <a:endParaRPr sz="2200"/>
          </a:p>
        </p:txBody>
      </p:sp>
      <p:pic>
        <p:nvPicPr>
          <p:cNvPr id="61" name="Google Shape;6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58879" y="4336330"/>
            <a:ext cx="1689154" cy="1269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33950" y="3064100"/>
            <a:ext cx="1214077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/>
          <p:nvPr>
            <p:ph idx="12" type="sldNum"/>
          </p:nvPr>
        </p:nvSpPr>
        <p:spPr>
          <a:xfrm>
            <a:off x="8763000" y="6629400"/>
            <a:ext cx="304800" cy="187285"/>
          </a:xfrm>
          <a:prstGeom prst="roundRect">
            <a:avLst>
              <a:gd fmla="val 16667" name="adj"/>
            </a:avLst>
          </a:prstGeom>
          <a:solidFill>
            <a:schemeClr val="lt1">
              <a:alpha val="48235"/>
            </a:schemeClr>
          </a:solidFill>
          <a:ln cap="flat" cmpd="sng" w="25400">
            <a:solidFill>
              <a:schemeClr val="dk2">
                <a:alpha val="6000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8" name="Google Shape;68;p10"/>
          <p:cNvSpPr txBox="1"/>
          <p:nvPr>
            <p:ph idx="2" type="body"/>
          </p:nvPr>
        </p:nvSpPr>
        <p:spPr>
          <a:xfrm>
            <a:off x="1981200" y="76200"/>
            <a:ext cx="49530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/>
              <a:t>Outreach to the Precipitation Community</a:t>
            </a:r>
            <a:endParaRPr/>
          </a:p>
        </p:txBody>
      </p:sp>
      <p:sp>
        <p:nvSpPr>
          <p:cNvPr id="69" name="Google Shape;69;p10"/>
          <p:cNvSpPr txBox="1"/>
          <p:nvPr/>
        </p:nvSpPr>
        <p:spPr>
          <a:xfrm>
            <a:off x="221432" y="1277864"/>
            <a:ext cx="8686898" cy="22529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00" u="sng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Engagement with International Precipitation Working Group (IPWG)</a:t>
            </a:r>
            <a:endParaRPr/>
          </a:p>
          <a:p>
            <a:pPr indent="0" lvl="0" marL="0" marR="0" rtl="0" algn="l">
              <a:lnSpc>
                <a:spcPct val="9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0" lang="en-US" sz="22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IPWG is a permanent Working Group of the Coordination Group for Meteorological Satellites (CGMS).</a:t>
            </a:r>
            <a:endParaRPr/>
          </a:p>
          <a:p>
            <a:pPr indent="0" lvl="0" marL="0" marR="0" rtl="0" algn="l">
              <a:lnSpc>
                <a:spcPct val="9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0" lang="en-US" sz="22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Focuses the science community on operational and research satellite-based quantitative precipitation measurement, issues and challenges.</a:t>
            </a:r>
            <a:endParaRPr/>
          </a:p>
        </p:txBody>
      </p:sp>
      <p:pic>
        <p:nvPicPr>
          <p:cNvPr id="70" name="Google Shape;70;p10"/>
          <p:cNvPicPr preferRelativeResize="0"/>
          <p:nvPr/>
        </p:nvPicPr>
        <p:blipFill rotWithShape="1">
          <a:blip r:embed="rId3">
            <a:alphaModFix/>
          </a:blip>
          <a:srcRect b="11124" l="13967" r="0" t="27974"/>
          <a:stretch/>
        </p:blipFill>
        <p:spPr>
          <a:xfrm>
            <a:off x="4157221" y="3818052"/>
            <a:ext cx="4751109" cy="2242228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0"/>
          <p:cNvSpPr txBox="1"/>
          <p:nvPr/>
        </p:nvSpPr>
        <p:spPr>
          <a:xfrm>
            <a:off x="221432" y="3802973"/>
            <a:ext cx="3841500" cy="24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Formed in 2001, IPWG currently has 480 members from 52 countries and 5 international organisations.</a:t>
            </a:r>
            <a:endParaRPr/>
          </a:p>
          <a:p>
            <a:pPr indent="0" lvl="0" marL="0" marR="0" rtl="0" algn="l">
              <a:lnSpc>
                <a:spcPct val="95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rPr b="1" i="0" lang="en-US" sz="22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Biennial meetings with student training sessions (2020 held virtually).</a:t>
            </a:r>
            <a:endParaRPr/>
          </a:p>
        </p:txBody>
      </p:sp>
      <p:sp>
        <p:nvSpPr>
          <p:cNvPr id="72" name="Google Shape;72;p10"/>
          <p:cNvSpPr txBox="1"/>
          <p:nvPr/>
        </p:nvSpPr>
        <p:spPr>
          <a:xfrm>
            <a:off x="5237502" y="6008990"/>
            <a:ext cx="3810659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IPWG-9, Yonsei University, Seoul, 2018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1"/>
          <p:cNvSpPr/>
          <p:nvPr>
            <p:ph idx="12" type="sldNum"/>
          </p:nvPr>
        </p:nvSpPr>
        <p:spPr>
          <a:xfrm>
            <a:off x="8763000" y="6629400"/>
            <a:ext cx="304800" cy="187285"/>
          </a:xfrm>
          <a:prstGeom prst="roundRect">
            <a:avLst>
              <a:gd fmla="val 16667" name="adj"/>
            </a:avLst>
          </a:prstGeom>
          <a:solidFill>
            <a:schemeClr val="lt1">
              <a:alpha val="48235"/>
            </a:schemeClr>
          </a:solidFill>
          <a:ln cap="flat" cmpd="sng" w="25400">
            <a:solidFill>
              <a:schemeClr val="dk2">
                <a:alpha val="6000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101338" y="2958263"/>
            <a:ext cx="8991600" cy="35339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None/>
            </a:pPr>
            <a:r>
              <a:rPr lang="en-US" sz="2000"/>
              <a:t>New missions include:</a:t>
            </a:r>
            <a:endParaRPr/>
          </a:p>
          <a:p>
            <a:pPr indent="-264160" lvl="0" marL="22860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Char char="•"/>
            </a:pPr>
            <a:r>
              <a:rPr lang="en-US" sz="2000">
                <a:solidFill>
                  <a:srgbClr val="002060"/>
                </a:solidFill>
              </a:rPr>
              <a:t>TROPICS: constellation of 6 cubesats with MW sounders, +1 pathfinder to be launched June 2021;</a:t>
            </a:r>
            <a:endParaRPr sz="2000">
              <a:solidFill>
                <a:srgbClr val="002060"/>
              </a:solidFill>
            </a:endParaRPr>
          </a:p>
          <a:p>
            <a:pPr indent="-264160" lvl="0" marL="22860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2060"/>
              </a:buClr>
              <a:buSzPts val="2000"/>
              <a:buChar char="•"/>
            </a:pPr>
            <a:r>
              <a:rPr lang="en-US">
                <a:solidFill>
                  <a:srgbClr val="002060"/>
                </a:solidFill>
              </a:rPr>
              <a:t>ESA EarthCARE - aerosols/clouds, but precipitation capability </a:t>
            </a:r>
            <a:r>
              <a:rPr i="1" lang="en-US">
                <a:solidFill>
                  <a:srgbClr val="002060"/>
                </a:solidFill>
              </a:rPr>
              <a:t>(2021+);</a:t>
            </a:r>
            <a:endParaRPr i="1">
              <a:solidFill>
                <a:srgbClr val="002060"/>
              </a:solidFill>
            </a:endParaRPr>
          </a:p>
          <a:p>
            <a:pPr indent="-264160" lvl="0" marL="228600" rtl="0" algn="l">
              <a:spcBef>
                <a:spcPts val="300"/>
              </a:spcBef>
              <a:spcAft>
                <a:spcPts val="0"/>
              </a:spcAft>
              <a:buSzPts val="2000"/>
              <a:buChar char="•"/>
            </a:pPr>
            <a:r>
              <a:rPr lang="en-US">
                <a:solidFill>
                  <a:srgbClr val="002060"/>
                </a:solidFill>
              </a:rPr>
              <a:t>NOAA/EUMETSAT: JPSS </a:t>
            </a:r>
            <a:r>
              <a:rPr i="1" lang="en-US">
                <a:solidFill>
                  <a:srgbClr val="002060"/>
                </a:solidFill>
              </a:rPr>
              <a:t>(sounders only) </a:t>
            </a:r>
            <a:r>
              <a:rPr lang="en-US">
                <a:solidFill>
                  <a:srgbClr val="002060"/>
                </a:solidFill>
              </a:rPr>
              <a:t>and EPS-SG </a:t>
            </a:r>
            <a:r>
              <a:rPr i="1" lang="en-US">
                <a:solidFill>
                  <a:srgbClr val="002060"/>
                </a:solidFill>
              </a:rPr>
              <a:t>(2023+)</a:t>
            </a:r>
            <a:r>
              <a:rPr lang="en-US">
                <a:solidFill>
                  <a:srgbClr val="002060"/>
                </a:solidFill>
              </a:rPr>
              <a:t>;</a:t>
            </a:r>
            <a:endParaRPr>
              <a:solidFill>
                <a:srgbClr val="002060"/>
              </a:solidFill>
            </a:endParaRPr>
          </a:p>
          <a:p>
            <a:pPr indent="-264160" lvl="0" marL="22860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Char char="•"/>
            </a:pPr>
            <a:r>
              <a:rPr lang="en-US" sz="2000">
                <a:solidFill>
                  <a:srgbClr val="002060"/>
                </a:solidFill>
              </a:rPr>
              <a:t>AMSR-3: continuation of AMSR series </a:t>
            </a:r>
            <a:r>
              <a:rPr i="1" lang="en-US" sz="2000">
                <a:solidFill>
                  <a:srgbClr val="002060"/>
                </a:solidFill>
              </a:rPr>
              <a:t>(funded – 2023/24 launch)</a:t>
            </a:r>
            <a:r>
              <a:rPr lang="en-US" sz="2000">
                <a:solidFill>
                  <a:srgbClr val="002060"/>
                </a:solidFill>
              </a:rPr>
              <a:t>;</a:t>
            </a:r>
            <a:endParaRPr/>
          </a:p>
          <a:p>
            <a:pPr indent="-264160" lvl="0" marL="22860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Char char="•"/>
            </a:pPr>
            <a:r>
              <a:rPr i="1" lang="en-US">
                <a:solidFill>
                  <a:srgbClr val="002060"/>
                </a:solidFill>
              </a:rPr>
              <a:t>FY-3G/G’ Rain Mapping mission, imager &amp; radar (2022+);</a:t>
            </a:r>
            <a:endParaRPr i="1">
              <a:solidFill>
                <a:srgbClr val="002060"/>
              </a:solidFill>
            </a:endParaRPr>
          </a:p>
          <a:p>
            <a:pPr indent="-264160" lvl="0" marL="228600" rtl="0" algn="l">
              <a:spcBef>
                <a:spcPts val="300"/>
              </a:spcBef>
              <a:spcAft>
                <a:spcPts val="0"/>
              </a:spcAft>
              <a:buSzPts val="2000"/>
              <a:buChar char="•"/>
            </a:pPr>
            <a:r>
              <a:rPr i="1" lang="en-US">
                <a:solidFill>
                  <a:srgbClr val="002060"/>
                </a:solidFill>
              </a:rPr>
              <a:t>WSF-M: US DoD follow-on to the DMSP-series (x2);</a:t>
            </a:r>
            <a:endParaRPr i="1">
              <a:solidFill>
                <a:srgbClr val="002060"/>
              </a:solidFill>
            </a:endParaRPr>
          </a:p>
          <a:p>
            <a:pPr indent="-264160" lvl="0" marL="228600" rtl="0" algn="l">
              <a:spcBef>
                <a:spcPts val="300"/>
              </a:spcBef>
              <a:spcAft>
                <a:spcPts val="0"/>
              </a:spcAft>
              <a:buSzPts val="2000"/>
              <a:buChar char="•"/>
            </a:pPr>
            <a:r>
              <a:rPr i="1" lang="en-US">
                <a:solidFill>
                  <a:srgbClr val="002060"/>
                </a:solidFill>
              </a:rPr>
              <a:t>ACCP: shortlisting of system architectures (launch timeframe c.2029);</a:t>
            </a:r>
            <a:endParaRPr i="1">
              <a:solidFill>
                <a:srgbClr val="002060"/>
              </a:solidFill>
            </a:endParaRPr>
          </a:p>
          <a:p>
            <a:pPr indent="-264160" lvl="0" marL="22860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2000"/>
              <a:buChar char="•"/>
            </a:pPr>
            <a:r>
              <a:rPr i="1" lang="en-US" sz="2000">
                <a:solidFill>
                  <a:srgbClr val="002060"/>
                </a:solidFill>
              </a:rPr>
              <a:t>CIMR: EC Copernicus Imaging Microwave Radiometer (1.4-37 GHz)</a:t>
            </a:r>
            <a:endParaRPr i="1"/>
          </a:p>
          <a:p>
            <a:pPr indent="-2286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79" name="Google Shape;79;p11"/>
          <p:cNvSpPr txBox="1"/>
          <p:nvPr>
            <p:ph idx="2" type="body"/>
          </p:nvPr>
        </p:nvSpPr>
        <p:spPr>
          <a:xfrm>
            <a:off x="1981200" y="76200"/>
            <a:ext cx="49530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228600" lvl="0" marL="457200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Future Missions</a:t>
            </a:r>
            <a:endParaRPr/>
          </a:p>
        </p:txBody>
      </p:sp>
      <p:pic>
        <p:nvPicPr>
          <p:cNvPr id="80" name="Google Shape;80;p11"/>
          <p:cNvPicPr preferRelativeResize="0"/>
          <p:nvPr/>
        </p:nvPicPr>
        <p:blipFill rotWithShape="1">
          <a:blip r:embed="rId3">
            <a:alphaModFix/>
          </a:blip>
          <a:srcRect b="17526" l="14869" r="16226" t="13417"/>
          <a:stretch/>
        </p:blipFill>
        <p:spPr>
          <a:xfrm>
            <a:off x="4597138" y="1143000"/>
            <a:ext cx="4191000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/>
          <p:nvPr/>
        </p:nvSpPr>
        <p:spPr>
          <a:xfrm>
            <a:off x="101338" y="1482424"/>
            <a:ext cx="4495800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2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average age of the satellites within the Precipitation Constellation now exceeds 10 years. </a:t>
            </a:r>
            <a:r>
              <a:rPr b="1" i="0" lang="en-US" sz="2200" u="sng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Things break.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2"/>
          <p:cNvSpPr/>
          <p:nvPr>
            <p:ph idx="12" type="sldNum"/>
          </p:nvPr>
        </p:nvSpPr>
        <p:spPr>
          <a:xfrm>
            <a:off x="8763000" y="6629400"/>
            <a:ext cx="304800" cy="187285"/>
          </a:xfrm>
          <a:prstGeom prst="roundRect">
            <a:avLst>
              <a:gd fmla="val 16667" name="adj"/>
            </a:avLst>
          </a:prstGeom>
          <a:solidFill>
            <a:schemeClr val="lt1">
              <a:alpha val="48235"/>
            </a:schemeClr>
          </a:solidFill>
          <a:ln cap="flat" cmpd="sng" w="25400">
            <a:solidFill>
              <a:schemeClr val="dk2">
                <a:alpha val="60000"/>
              </a:scheme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7" name="Google Shape;87;p12"/>
          <p:cNvSpPr txBox="1"/>
          <p:nvPr>
            <p:ph idx="1" type="body"/>
          </p:nvPr>
        </p:nvSpPr>
        <p:spPr>
          <a:xfrm>
            <a:off x="76200" y="1219200"/>
            <a:ext cx="8991600" cy="23252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101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2200"/>
              <a:t>P-VC is recruiting!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•"/>
            </a:pPr>
            <a:r>
              <a:rPr lang="en-US" sz="2200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two IPWG co-chairs are now part of the P-VC membership;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000"/>
              <a:buChar char="•"/>
            </a:pPr>
            <a:r>
              <a:rPr lang="en-US" sz="2200"/>
              <a:t>IPWG rapporteur to CGMS has also joined;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ts val="2000"/>
              <a:buChar char="•"/>
            </a:pPr>
            <a:r>
              <a:rPr lang="en-US" sz="2200"/>
              <a:t>Invitations going out to key agencies and organisations to be represented on the P-VC.</a:t>
            </a:r>
            <a:endParaRPr/>
          </a:p>
        </p:txBody>
      </p:sp>
      <p:sp>
        <p:nvSpPr>
          <p:cNvPr id="88" name="Google Shape;88;p12"/>
          <p:cNvSpPr txBox="1"/>
          <p:nvPr>
            <p:ph idx="2" type="body"/>
          </p:nvPr>
        </p:nvSpPr>
        <p:spPr>
          <a:xfrm>
            <a:off x="1981200" y="76200"/>
            <a:ext cx="49530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228600" lvl="0" marL="457200" marR="0" rtl="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Join Us!</a:t>
            </a:r>
            <a:endParaRPr/>
          </a:p>
        </p:txBody>
      </p:sp>
      <p:pic>
        <p:nvPicPr>
          <p:cNvPr id="89" name="Google Shape;89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6499" y="3544478"/>
            <a:ext cx="5288437" cy="2974746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2"/>
          <p:cNvSpPr txBox="1"/>
          <p:nvPr/>
        </p:nvSpPr>
        <p:spPr>
          <a:xfrm>
            <a:off x="5674937" y="3731398"/>
            <a:ext cx="3392864" cy="26009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Hurricane Laura</a:t>
            </a:r>
            <a:endParaRPr/>
          </a:p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27 August 2020 13:11Z</a:t>
            </a:r>
            <a:endParaRPr/>
          </a:p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over Louisiana captured by the GPM GMI and DPR.</a:t>
            </a:r>
            <a:endParaRPr/>
          </a:p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206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2D surface precipitation from IMERG, 3D precipitation from DPR.</a:t>
            </a:r>
            <a:endParaRPr b="1" i="0" sz="2000" u="none" cap="none" strike="noStrike">
              <a:solidFill>
                <a:srgbClr val="00206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A00"/>
      </a:accent1>
      <a:accent2>
        <a:srgbClr val="9F2D20"/>
      </a:accent2>
      <a:accent3>
        <a:srgbClr val="8F8F8F"/>
      </a:accent3>
      <a:accent4>
        <a:srgbClr val="001E59"/>
      </a:accent4>
      <a:accent5>
        <a:srgbClr val="FFCAAA"/>
      </a:accent5>
      <a:accent6>
        <a:srgbClr val="90281C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