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65" r:id="rId11"/>
    <p:sldId id="266" r:id="rId12"/>
    <p:sldId id="267" r:id="rId13"/>
  </p:sldIdLst>
  <p:sldSz cx="9144000" cy="6858000" type="screen4x3"/>
  <p:notesSz cx="6858000" cy="9144000"/>
  <p:embeddedFontLst>
    <p:embeddedFont>
      <p:font typeface="Helvetica Neue" panose="020B0604020202020204" charset="0"/>
      <p:regular r:id="rId15"/>
      <p:bold r:id="rId16"/>
      <p:italic r:id="rId17"/>
      <p:boldItalic r:id="rId18"/>
    </p:embeddedFont>
    <p:embeddedFont>
      <p:font typeface="Avenir" panose="020B0604020202020204" charset="0"/>
      <p:regular r:id="rId19"/>
      <p: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ＭＳ Ｐゴシック" panose="020B0600070205080204" pitchFamily="34" charset="-128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82" d="100"/>
          <a:sy n="82" d="100"/>
        </p:scale>
        <p:origin x="1418" y="4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6pPr>
            <a:lvl7pPr marL="3200400" marR="0" lvl="6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7pPr>
            <a:lvl8pPr marL="3657600" marR="0" lvl="7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8pPr>
            <a:lvl9pPr marL="4114800" marR="0" lvl="8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" name="Google Shape;1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2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"/>
          <p:cNvSpPr>
            <a:spLocks noGrp="1"/>
          </p:cNvSpPr>
          <p:nvPr>
            <p:ph type="sldNum" idx="12"/>
          </p:nvPr>
        </p:nvSpPr>
        <p:spPr>
          <a:xfrm>
            <a:off x="8763000" y="6629400"/>
            <a:ext cx="304800" cy="187285"/>
          </a:xfrm>
          <a:prstGeom prst="roundRect">
            <a:avLst>
              <a:gd name="adj" fmla="val 16667"/>
            </a:avLst>
          </a:prstGeom>
          <a:solidFill>
            <a:schemeClr val="lt1">
              <a:alpha val="48627"/>
            </a:schemeClr>
          </a:solidFill>
          <a:ln w="25400" cap="flat" cmpd="sng">
            <a:solidFill>
              <a:schemeClr val="dk2">
                <a:alpha val="6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0" name="Google Shape;10;p3"/>
          <p:cNvSpPr txBox="1">
            <a:spLocks noGrp="1"/>
          </p:cNvSpPr>
          <p:nvPr>
            <p:ph type="body" idx="1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sz="2000" b="1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Courier New"/>
              <a:buChar char="o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▪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"/>
          <p:cNvSpPr/>
          <p:nvPr/>
        </p:nvSpPr>
        <p:spPr>
          <a:xfrm>
            <a:off x="76200" y="6629400"/>
            <a:ext cx="6781800" cy="187200"/>
          </a:xfrm>
          <a:prstGeom prst="roundRect">
            <a:avLst>
              <a:gd name="adj" fmla="val 16667"/>
            </a:avLst>
          </a:prstGeom>
          <a:solidFill>
            <a:schemeClr val="lt1">
              <a:alpha val="48627"/>
            </a:schemeClr>
          </a:solidFill>
          <a:ln w="25400" cap="flat" cmpd="sng">
            <a:solidFill>
              <a:schemeClr val="dk2">
                <a:alpha val="6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1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 TW 2020 </a:t>
            </a:r>
            <a:r>
              <a:rPr lang="en-US" sz="1100" b="0" i="1" u="none" strike="noStrike" cap="none" dirty="0" smtClean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8-</a:t>
            </a:r>
            <a:r>
              <a:rPr lang="en-US" sz="1100" i="1" dirty="0" smtClean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10 / 13-15</a:t>
            </a:r>
            <a:r>
              <a:rPr lang="en-US" sz="1100" b="0" i="1" u="none" strike="noStrike" cap="none" dirty="0" smtClean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Sept</a:t>
            </a:r>
            <a:r>
              <a:rPr lang="en-US" sz="1100" b="0" i="1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100" b="0" i="1" u="none" strike="noStrike" cap="none" dirty="0" smtClean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2020 - Join </a:t>
            </a:r>
            <a:r>
              <a:rPr lang="en-US" sz="1100" b="0" i="1" u="none" strike="noStrike" cap="none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at slido.com with the event code: #</a:t>
            </a:r>
            <a:r>
              <a:rPr lang="en-US" sz="1100" i="1" dirty="0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ceos-sit-tw-2020</a:t>
            </a:r>
            <a:endParaRPr sz="1100" b="0" i="1" u="none" strike="noStrike" cap="none" dirty="0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Google Shape;12;p3"/>
          <p:cNvSpPr txBox="1">
            <a:spLocks noGrp="1"/>
          </p:cNvSpPr>
          <p:nvPr>
            <p:ph type="body" idx="2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o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▪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emf"/><Relationship Id="rId2" Type="http://schemas.openxmlformats.org/officeDocument/2006/relationships/hyperlink" Target="http://sdap.apache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389523" y="3817270"/>
            <a:ext cx="4810858" cy="2418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smtClean="0">
                <a:solidFill>
                  <a:srgbClr val="FFFFFF"/>
                </a:solidFill>
              </a:rPr>
              <a:t>Vardis Tsontos &amp; Jorge Vazquez  (NASA)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0" i="0" u="none" strike="noStrike" cap="none" dirty="0" smtClean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0" i="0" u="none" strike="noStrike" cap="none" dirty="0" smtClean="0">
              <a:solidFill>
                <a:srgbClr val="FFFFFF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smtClean="0">
                <a:solidFill>
                  <a:srgbClr val="FFFFFF"/>
                </a:solidFill>
              </a:rPr>
              <a:t>CEOS </a:t>
            </a:r>
            <a:r>
              <a:rPr lang="en-US" sz="1800" b="0" i="0" u="none" strike="noStrike" cap="none" dirty="0">
                <a:solidFill>
                  <a:srgbClr val="FFFFFF"/>
                </a:solidFill>
              </a:rPr>
              <a:t>SIT</a:t>
            </a:r>
            <a:r>
              <a:rPr lang="en-US" sz="1800" dirty="0">
                <a:solidFill>
                  <a:srgbClr val="FFFFFF"/>
                </a:solidFill>
              </a:rPr>
              <a:t> Technical </a:t>
            </a:r>
            <a:r>
              <a:rPr lang="en-US" sz="1800" dirty="0" smtClean="0">
                <a:solidFill>
                  <a:srgbClr val="FFFFFF"/>
                </a:solidFill>
              </a:rPr>
              <a:t>Workshop</a:t>
            </a:r>
            <a:endParaRPr sz="18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smtClean="0">
                <a:solidFill>
                  <a:srgbClr val="FFFFFF"/>
                </a:solidFill>
              </a:rPr>
              <a:t>Virtual Meeting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smtClean="0">
                <a:solidFill>
                  <a:srgbClr val="FFFFFF"/>
                </a:solidFill>
              </a:rPr>
              <a:t>Sept. 8-10 and Sept. 15-17, 2020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smtClean="0">
                <a:solidFill>
                  <a:srgbClr val="FFFFFF"/>
                </a:solidFill>
              </a:rPr>
              <a:t>Session and Agenda </a:t>
            </a:r>
            <a:r>
              <a:rPr lang="en-US" sz="1800" b="0" i="0" u="none" strike="noStrike" cap="none" dirty="0">
                <a:solidFill>
                  <a:srgbClr val="FFFFFF"/>
                </a:solidFill>
              </a:rPr>
              <a:t>Item </a:t>
            </a:r>
            <a:r>
              <a:rPr lang="en-US" sz="1800" b="0" i="0" u="none" strike="noStrike" cap="none" dirty="0" smtClean="0">
                <a:solidFill>
                  <a:srgbClr val="FFFFFF"/>
                </a:solidFill>
              </a:rPr>
              <a:t># 3.3.9</a:t>
            </a:r>
            <a:endParaRPr sz="1800" dirty="0"/>
          </a:p>
        </p:txBody>
      </p:sp>
      <p:grpSp>
        <p:nvGrpSpPr>
          <p:cNvPr id="2" name="Group 1"/>
          <p:cNvGrpSpPr/>
          <p:nvPr/>
        </p:nvGrpSpPr>
        <p:grpSpPr>
          <a:xfrm>
            <a:off x="389523" y="220825"/>
            <a:ext cx="2806211" cy="1172303"/>
            <a:chOff x="520312" y="533400"/>
            <a:chExt cx="2806211" cy="1172303"/>
          </a:xfrm>
        </p:grpSpPr>
        <p:sp>
          <p:nvSpPr>
            <p:cNvPr id="20" name="Google Shape;20;p4"/>
            <p:cNvSpPr txBox="1"/>
            <p:nvPr/>
          </p:nvSpPr>
          <p:spPr>
            <a:xfrm>
              <a:off x="520312" y="1495520"/>
              <a:ext cx="2806211" cy="2101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 b="1" i="0" u="none" strike="noStrike" cap="none" dirty="0">
                  <a:solidFill>
                    <a:schemeClr val="lt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Committee on Earth Observation Satellites</a:t>
              </a:r>
              <a:endParaRPr dirty="0"/>
            </a:p>
          </p:txBody>
        </p:sp>
        <p:pic>
          <p:nvPicPr>
            <p:cNvPr id="6" name="ceos_logo.png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20312" y="533400"/>
              <a:ext cx="2302359" cy="911735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8" name="Shape 10"/>
          <p:cNvSpPr txBox="1">
            <a:spLocks/>
          </p:cNvSpPr>
          <p:nvPr/>
        </p:nvSpPr>
        <p:spPr>
          <a:xfrm>
            <a:off x="2981130" y="2053222"/>
            <a:ext cx="6162870" cy="993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4200" b="1" i="0" u="none" strike="noStrike" cap="none">
                <a:solidFill>
                  <a:srgbClr val="000000"/>
                </a:solidFill>
                <a:latin typeface="Droid Serif"/>
                <a:ea typeface="Droid Serif"/>
                <a:cs typeface="Droid Serif"/>
                <a:sym typeface="Droid Serif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 sz="1800" b="0"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rgbClr val="FFFFFF"/>
                </a:solidFill>
                <a:latin typeface="+mj-lt"/>
              </a:rPr>
              <a:t>Overview &amp; Progress on “Phase B” Prototype Implementation</a:t>
            </a:r>
            <a:endParaRPr lang="en-US" sz="2800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274" y="1871153"/>
            <a:ext cx="2915816" cy="1207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981200" y="144378"/>
            <a:ext cx="4953000" cy="846221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-74644" y="1334279"/>
            <a:ext cx="9218644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Growing Imperative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to better marshal available Earth observations of different types in support of ocean science and marine resource management applications for societal benefit</a:t>
            </a: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COVERAGE is about:</a:t>
            </a:r>
          </a:p>
          <a:p>
            <a:pPr lvl="1">
              <a:tabLst>
                <a:tab pos="457200" algn="l"/>
              </a:tabLst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	- Development of improved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data infrastructures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to enable this</a:t>
            </a:r>
          </a:p>
          <a:p>
            <a:pPr>
              <a:tabLst>
                <a:tab pos="457200" algn="l"/>
              </a:tabLs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	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-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Better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realizing the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potential of EO data in supporting new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and under-served user</a:t>
            </a:r>
          </a:p>
          <a:p>
            <a:pPr>
              <a:tabLst>
                <a:tab pos="457200" algn="l"/>
              </a:tabLst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             communities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by addressing key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constraints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(product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selection, access &amp; usage mechanics)</a:t>
            </a:r>
          </a:p>
          <a:p>
            <a:pPr lvl="1">
              <a:tabLst>
                <a:tab pos="457200" algn="l"/>
              </a:tabLs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- Doing so collaboratively via stakeholder engagement within CEOS and externally</a:t>
            </a:r>
          </a:p>
          <a:p>
            <a:pPr lvl="1">
              <a:tabLst>
                <a:tab pos="457200" algn="l"/>
              </a:tabLst>
            </a:pPr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At the conclusion of this 1-year Phase B activity, we have a range of useful outcomes: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- A prototype system, collection of integrated, interagency data products, and a reusable set of </a:t>
            </a:r>
          </a:p>
          <a:p>
            <a:pPr>
              <a:buSzPct val="130000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             technical capabilities that show considerable promise</a:t>
            </a:r>
          </a:p>
          <a:p>
            <a:pPr marL="284163" indent="-284163"/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	- Illustrated in the context of a thematic application that in itself has generated community interest</a:t>
            </a:r>
          </a:p>
          <a:p>
            <a:pPr marL="284163" indent="-284163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            with considerable potential for further development</a:t>
            </a:r>
          </a:p>
          <a:p>
            <a:pPr marL="284163" indent="-284163"/>
            <a:endParaRPr lang="en-US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Solid foundation for a possible Phase C follow-on activity: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- involving refinement and hardening of technical capabilities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- consideration of additional use cases, more regionally focused with an emphasis on higher </a:t>
            </a:r>
          </a:p>
          <a:p>
            <a:pPr>
              <a:buSzPct val="130000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            resolution datasets</a:t>
            </a:r>
          </a:p>
          <a:p>
            <a:pPr>
              <a:buSzPct val="130000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</a:rPr>
              <a:t>     -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expanded network of contributors</a:t>
            </a:r>
          </a:p>
          <a:p>
            <a:pPr marL="284163" indent="-284163"/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	</a:t>
            </a:r>
          </a:p>
          <a:p>
            <a:pPr lvl="1"/>
            <a:endParaRPr lang="en-US" sz="1600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tabLst>
                <a:tab pos="457200" algn="l"/>
              </a:tabLst>
            </a:pP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27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841240" y="3145971"/>
            <a:ext cx="4953000" cy="91440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Backup</a:t>
            </a:r>
            <a:endParaRPr lang="en-US" b="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2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COVERAGE L4 CHL-A MRVA Product</a:t>
            </a:r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23262" y="2108883"/>
            <a:ext cx="9120738" cy="3002970"/>
            <a:chOff x="11631" y="3312531"/>
            <a:chExt cx="9120738" cy="3002970"/>
          </a:xfrm>
        </p:grpSpPr>
        <p:sp>
          <p:nvSpPr>
            <p:cNvPr id="9" name="TextBox 8"/>
            <p:cNvSpPr txBox="1"/>
            <p:nvPr/>
          </p:nvSpPr>
          <p:spPr>
            <a:xfrm>
              <a:off x="50612" y="3312531"/>
              <a:ext cx="50064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SzPct val="130000"/>
                <a:buFont typeface="Arial" panose="020B0604020202020204" pitchFamily="34" charset="0"/>
                <a:buChar char="•"/>
              </a:pP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Validation Analyses Completed: excellent results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1631" y="4359644"/>
              <a:ext cx="9120738" cy="1955857"/>
              <a:chOff x="-93667" y="3725163"/>
              <a:chExt cx="9120738" cy="1955857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-93667" y="3725163"/>
                <a:ext cx="6070850" cy="1955857"/>
                <a:chOff x="-68501" y="2463282"/>
                <a:chExt cx="6070850" cy="1955857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319" t="-487" r="10301" b="487"/>
                <a:stretch/>
              </p:blipFill>
              <p:spPr>
                <a:xfrm>
                  <a:off x="-68501" y="2463282"/>
                  <a:ext cx="1853975" cy="1794225"/>
                </a:xfrm>
                <a:prstGeom prst="rect">
                  <a:avLst/>
                </a:prstGeom>
              </p:spPr>
            </p:pic>
            <p:pic>
              <p:nvPicPr>
                <p:cNvPr id="6" name="Picture 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823722" y="2486524"/>
                  <a:ext cx="2208942" cy="1770983"/>
                </a:xfrm>
                <a:prstGeom prst="rect">
                  <a:avLst/>
                </a:prstGeom>
              </p:spPr>
            </p:pic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0912" y="2486524"/>
                  <a:ext cx="1931437" cy="1932615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15431" y="3748405"/>
                <a:ext cx="3011640" cy="1221657"/>
              </a:xfrm>
              <a:prstGeom prst="rect">
                <a:avLst/>
              </a:prstGeom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1474236" y="3602760"/>
              <a:ext cx="31630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u="sng" dirty="0" smtClean="0">
                  <a:solidFill>
                    <a:schemeClr val="accent1">
                      <a:lumMod val="50000"/>
                    </a:schemeClr>
                  </a:solidFill>
                </a:rPr>
                <a:t>L4CHLA MRVA - </a:t>
              </a:r>
              <a:r>
                <a:rPr lang="en-US" i="1" u="sng" dirty="0" smtClean="0">
                  <a:solidFill>
                    <a:schemeClr val="accent1">
                      <a:lumMod val="50000"/>
                    </a:schemeClr>
                  </a:solidFill>
                </a:rPr>
                <a:t>in situ</a:t>
              </a:r>
              <a:r>
                <a:rPr lang="en-US" u="sng" dirty="0" smtClean="0">
                  <a:solidFill>
                    <a:schemeClr val="accent1">
                      <a:lumMod val="50000"/>
                    </a:schemeClr>
                  </a:solidFill>
                </a:rPr>
                <a:t> Comparisons</a:t>
              </a:r>
              <a:endParaRPr lang="en-US" u="sng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05246" y="3896060"/>
              <a:ext cx="19207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chemeClr val="accent1">
                      <a:lumMod val="50000"/>
                    </a:schemeClr>
                  </a:solidFill>
                </a:rPr>
                <a:t>Saildrone Baja Campaign</a:t>
              </a:r>
              <a:endParaRPr lang="en-US" sz="1200" i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703079" y="3887259"/>
              <a:ext cx="24176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chemeClr val="accent1">
                      <a:lumMod val="50000"/>
                    </a:schemeClr>
                  </a:solidFill>
                </a:rPr>
                <a:t>SEABASS/NOMAD/MERMAIDS</a:t>
              </a:r>
              <a:br>
                <a:rPr lang="en-US" sz="1200" i="1" dirty="0" smtClean="0">
                  <a:solidFill>
                    <a:schemeClr val="accent1">
                      <a:lumMod val="50000"/>
                    </a:schemeClr>
                  </a:solidFill>
                </a:rPr>
              </a:br>
              <a:r>
                <a:rPr lang="en-US" sz="1200" i="1" dirty="0" smtClean="0">
                  <a:solidFill>
                    <a:schemeClr val="accent1">
                      <a:lumMod val="50000"/>
                    </a:schemeClr>
                  </a:solidFill>
                </a:rPr>
                <a:t>Matchup Database Comparisons</a:t>
              </a:r>
              <a:endParaRPr lang="en-US" sz="1200" i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71916" y="3602760"/>
              <a:ext cx="306045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u="sng" dirty="0" smtClean="0">
                  <a:solidFill>
                    <a:schemeClr val="accent1">
                      <a:lumMod val="50000"/>
                    </a:schemeClr>
                  </a:solidFill>
                </a:rPr>
                <a:t>L4 CHLA Product Inter-comparisons</a:t>
              </a:r>
              <a:endParaRPr lang="en-US" u="sng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90091" y="3910537"/>
              <a:ext cx="25587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chemeClr val="accent1">
                      <a:lumMod val="50000"/>
                    </a:schemeClr>
                  </a:solidFill>
                </a:rPr>
                <a:t>MRVA , Globcolour, NOAA-MSL12</a:t>
              </a:r>
              <a:endParaRPr lang="en-US" sz="1200" i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2243" y="1323140"/>
            <a:ext cx="78951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L4 CHLA MRVA product implemented</a:t>
            </a: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Based on L3 MODIS and VIIRS inputs (4km)</a:t>
            </a: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Complete 0.25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degree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series processed and integrated into COVERAGE services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8337" y="5072757"/>
            <a:ext cx="88873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NEXT STEPS</a:t>
            </a:r>
            <a:endParaRPr lang="en-US" sz="1600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Write Technical Report  (ATBD, Validation, Product format specification)</a:t>
            </a: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Extend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to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use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L2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MODIS, VIIRS, Sentinel 3 inputs  -&gt; 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can get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down to 1km gap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free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8337" y="5989822"/>
            <a:ext cx="9015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Recommendation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:  availability of a centrally accessible, consolidated/interoperable, curated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	in-situ database for ocean color algorithm &amp; product validation by the  community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3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>
            <a:spLocks noGrp="1"/>
          </p:cNvSpPr>
          <p:nvPr>
            <p:ph type="sldNum" idx="12"/>
          </p:nvPr>
        </p:nvSpPr>
        <p:spPr>
          <a:xfrm>
            <a:off x="8763000" y="6629400"/>
            <a:ext cx="304800" cy="187285"/>
          </a:xfrm>
          <a:prstGeom prst="roundRect">
            <a:avLst>
              <a:gd name="adj" fmla="val 16667"/>
            </a:avLst>
          </a:prstGeom>
          <a:solidFill>
            <a:schemeClr val="lt1">
              <a:alpha val="48627"/>
            </a:schemeClr>
          </a:solidFill>
          <a:ln w="25400" cap="flat" cmpd="sng">
            <a:solidFill>
              <a:schemeClr val="dk2">
                <a:alpha val="6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 dirty="0"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2180832" y="270587"/>
            <a:ext cx="4953000" cy="758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dirty="0" smtClean="0"/>
              <a:t>COVERAGE Overview</a:t>
            </a:r>
            <a:endParaRPr dirty="0"/>
          </a:p>
        </p:txBody>
      </p:sp>
      <p:grpSp>
        <p:nvGrpSpPr>
          <p:cNvPr id="6" name="Group 5"/>
          <p:cNvGrpSpPr/>
          <p:nvPr/>
        </p:nvGrpSpPr>
        <p:grpSpPr>
          <a:xfrm>
            <a:off x="91354" y="1254896"/>
            <a:ext cx="9131956" cy="4516159"/>
            <a:chOff x="292771" y="976182"/>
            <a:chExt cx="11061876" cy="4516159"/>
          </a:xfrm>
        </p:grpSpPr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292771" y="976182"/>
              <a:ext cx="11061876" cy="4516159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lvl1pPr algn="l" defTabSz="457200">
                <a:defRPr sz="1200">
                  <a:solidFill>
                    <a:schemeClr val="tx1">
                      <a:tint val="75000"/>
                    </a:schemeClr>
                  </a:solidFill>
                </a:defRPr>
              </a:lvl1pPr>
              <a:lvl2pPr indent="457200" defTabSz="457200">
                <a:defRPr>
                  <a:solidFill>
                    <a:srgbClr val="002569"/>
                  </a:solidFill>
                </a:defRPr>
              </a:lvl2pPr>
              <a:lvl3pPr indent="914400" defTabSz="457200">
                <a:defRPr>
                  <a:solidFill>
                    <a:srgbClr val="002569"/>
                  </a:solidFill>
                </a:defRPr>
              </a:lvl3pPr>
              <a:lvl4pPr indent="1371600" defTabSz="457200">
                <a:defRPr>
                  <a:solidFill>
                    <a:srgbClr val="002569"/>
                  </a:solidFill>
                </a:defRPr>
              </a:lvl4pPr>
              <a:lvl5pPr indent="1828800" defTabSz="457200">
                <a:defRPr>
                  <a:solidFill>
                    <a:srgbClr val="002569"/>
                  </a:solidFill>
                </a:defRPr>
              </a:lvl5pPr>
              <a:lvl6pPr indent="2286000" defTabSz="457200">
                <a:defRPr>
                  <a:solidFill>
                    <a:srgbClr val="002569"/>
                  </a:solidFill>
                </a:defRPr>
              </a:lvl6pPr>
              <a:lvl7pPr indent="2743200" defTabSz="457200">
                <a:defRPr>
                  <a:solidFill>
                    <a:srgbClr val="002569"/>
                  </a:solidFill>
                </a:defRPr>
              </a:lvl7pPr>
              <a:lvl8pPr indent="3200400" defTabSz="457200">
                <a:defRPr>
                  <a:solidFill>
                    <a:srgbClr val="002569"/>
                  </a:solidFill>
                </a:defRPr>
              </a:lvl8pPr>
              <a:lvl9pPr indent="3657600" defTabSz="457200">
                <a:defRPr>
                  <a:solidFill>
                    <a:srgbClr val="002569"/>
                  </a:solidFill>
                </a:defRPr>
              </a:lvl9pPr>
            </a:lstStyle>
            <a:p>
              <a:pPr marL="285750" indent="-285750">
                <a:spcBef>
                  <a:spcPts val="1000"/>
                </a:spcBef>
                <a:buSzPct val="130000"/>
                <a:buFont typeface="Arial" panose="020B0604020202020204" pitchFamily="34" charset="0"/>
                <a:buChar char="•"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CEOS Initiative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endorsed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as a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3-year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pilot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project, currently in its second year of technical implementation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endParaRPr>
            </a:p>
            <a:p>
              <a:pPr marL="285750" indent="-285750">
                <a:spcBef>
                  <a:spcPts val="1000"/>
                </a:spcBef>
                <a:buSzPct val="130000"/>
                <a:buFont typeface="Arial" panose="020B0604020202020204" pitchFamily="34" charset="0"/>
                <a:buChar char="•"/>
              </a:pP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Cross-cutting, collaborative </a:t>
              </a: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effort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/>
              </a:r>
              <a:b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-  Enable more widespread use of ocean satellite products in support of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science &amp; applications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/>
              </a:r>
              <a:b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-  Implementation of an advanced technology platform providing improved access to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/>
              </a:r>
              <a:b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		value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added data &amp;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services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/>
              </a:r>
              <a:b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-  Demonstrate utility in the context of a thematic application relating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to:</a:t>
              </a:r>
              <a:b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		“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the environment and high seas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pelagic fisheries”</a:t>
              </a:r>
              <a:r>
                <a:rPr lang="en-US" sz="20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 </a:t>
              </a:r>
              <a:br>
                <a:rPr lang="en-US" sz="20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</a:br>
              <a:r>
                <a:rPr lang="en-US" sz="20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- 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Touches upon several CEOS program areas: VCs, WGISS (FDA, ARD) , Biodiversity </a:t>
              </a:r>
              <a:endPara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endParaRPr>
            </a:p>
            <a:p>
              <a:pPr marL="285750" indent="-285750">
                <a:spcBef>
                  <a:spcPts val="1000"/>
                </a:spcBef>
                <a:buSzPct val="130000"/>
                <a:buFont typeface="Arial" panose="020B0604020202020204" pitchFamily="34" charset="0"/>
                <a:buChar char="•"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Response 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to known needs of the ocean community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for improved, more integrated access to analysis ready data </a:t>
              </a:r>
              <a:r>
                <a:rPr lang="en-US" sz="1600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(ARD) in 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support also of  the United Nations Sustainable Development Goals (UN-SDGs) (#14 in particular) relating to marine biodiversity &amp; sustainable/ecosystem-based resource management </a:t>
              </a:r>
            </a:p>
            <a:p>
              <a:pPr marL="285750" indent="-285750">
                <a:spcBef>
                  <a:spcPts val="1000"/>
                </a:spcBef>
                <a:buSzPct val="130000"/>
                <a:buFont typeface="Arial" panose="020B0604020202020204" pitchFamily="34" charset="0"/>
                <a:buChar char="•"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Advisory Board &amp; Contributors</a:t>
              </a:r>
            </a:p>
            <a:p>
              <a:pPr marL="285750" indent="-285750"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US" sz="4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endParaRPr>
            </a:p>
            <a:p>
              <a:pPr marL="285750" indent="-285750">
                <a:spcBef>
                  <a:spcPts val="1000"/>
                </a:spcBef>
                <a:buSzPct val="130000"/>
                <a:buFont typeface="Arial" panose="020B0604020202020204" pitchFamily="34" charset="0"/>
                <a:buChar char="•"/>
              </a:pPr>
              <a:r>
                <a:rPr lang="en-US" sz="1600" b="1" dirty="0" smtClean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Approach </a:t>
              </a:r>
              <a:r>
                <a:rPr lang="en-US" sz="1600" b="1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&amp; Status</a:t>
              </a:r>
              <a:r>
                <a:rPr lang="en-US" sz="1600" dirty="0">
                  <a:solidFill>
                    <a:schemeClr val="accent1">
                      <a:lumMod val="50000"/>
                    </a:schemeClr>
                  </a:solidFill>
                  <a:latin typeface="Helvetica Neue" panose="020B0604020202020204" charset="0"/>
                </a:rPr>
                <a:t>	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r="10889" b="2158"/>
            <a:stretch/>
          </p:blipFill>
          <p:spPr>
            <a:xfrm>
              <a:off x="4459870" y="4550433"/>
              <a:ext cx="6798706" cy="413242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451" y="5383744"/>
            <a:ext cx="8612549" cy="120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2213729" y="193271"/>
            <a:ext cx="4953000" cy="914400"/>
          </a:xfrm>
        </p:spPr>
        <p:txBody>
          <a:bodyPr/>
          <a:lstStyle/>
          <a:p>
            <a:r>
              <a:rPr lang="en-US" dirty="0" smtClean="0"/>
              <a:t>Satellite Data Inventory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189652"/>
            <a:ext cx="6589364" cy="13249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>
              <a:defRPr sz="1200">
                <a:solidFill>
                  <a:schemeClr val="tx1">
                    <a:tint val="75000"/>
                  </a:schemeClr>
                </a:solidFill>
              </a:defRPr>
            </a:lvl1pPr>
            <a:lvl2pPr indent="457200" defTabSz="457200">
              <a:defRPr>
                <a:solidFill>
                  <a:srgbClr val="002569"/>
                </a:solidFill>
              </a:defRPr>
            </a:lvl2pPr>
            <a:lvl3pPr indent="914400" defTabSz="457200">
              <a:defRPr>
                <a:solidFill>
                  <a:srgbClr val="002569"/>
                </a:solidFill>
              </a:defRPr>
            </a:lvl3pPr>
            <a:lvl4pPr indent="1371600" defTabSz="457200">
              <a:defRPr>
                <a:solidFill>
                  <a:srgbClr val="002569"/>
                </a:solidFill>
              </a:defRPr>
            </a:lvl4pPr>
            <a:lvl5pPr indent="1828800" defTabSz="457200">
              <a:defRPr>
                <a:solidFill>
                  <a:srgbClr val="002569"/>
                </a:solidFill>
              </a:defRPr>
            </a:lvl5pPr>
            <a:lvl6pPr indent="2286000" defTabSz="457200">
              <a:defRPr>
                <a:solidFill>
                  <a:srgbClr val="002569"/>
                </a:solidFill>
              </a:defRPr>
            </a:lvl6pPr>
            <a:lvl7pPr indent="2743200" defTabSz="457200">
              <a:defRPr>
                <a:solidFill>
                  <a:srgbClr val="002569"/>
                </a:solidFill>
              </a:defRPr>
            </a:lvl7pPr>
            <a:lvl8pPr indent="3200400" defTabSz="457200">
              <a:defRPr>
                <a:solidFill>
                  <a:srgbClr val="002569"/>
                </a:solidFill>
              </a:defRPr>
            </a:lvl8pPr>
            <a:lvl9pPr indent="3657600" defTabSz="457200">
              <a:defRPr>
                <a:solidFill>
                  <a:srgbClr val="002569"/>
                </a:solidFill>
              </a:defRPr>
            </a:lvl9pPr>
          </a:lstStyle>
          <a:p>
            <a:pPr marL="285750" indent="-285750">
              <a:spcBef>
                <a:spcPts val="1000"/>
              </a:spcBef>
              <a:buSzPct val="130000"/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Core Requirement: 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coherent set of global products across the 4 CEOS Ocean VC parameters (SST, SSH, Winds, Ocean Color) at a common 0.25 degree spatial resolution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spcBef>
                <a:spcPts val="1000"/>
              </a:spcBef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During Phase A (scoping), completed a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review of candidate interagency satellite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products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 as </a:t>
            </a:r>
            <a:r>
              <a:rPr lang="en-US" sz="1600" u="sng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baseline datasets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 for inclusion	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" y="2514599"/>
            <a:ext cx="767909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130000"/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Selection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considerations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:</a:t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- Highly curated, high quality, add-value to each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other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  <a:cs typeface="Calibri" panose="020F0502020204030204" pitchFamily="34" charset="0"/>
            </a:endParaRPr>
          </a:p>
          <a:p>
            <a:pPr>
              <a:tabLst>
                <a:tab pos="344488" algn="l"/>
              </a:tabLst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- 0.25 degree, global</a:t>
            </a:r>
          </a:p>
          <a:p>
            <a:pPr>
              <a:tabLst>
                <a:tab pos="344488" algn="l"/>
              </a:tabLs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- Daily, Multi-year, NRT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where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possible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- Gap free/L4</a:t>
            </a:r>
          </a:p>
          <a:p>
            <a:pPr>
              <a:tabLst>
                <a:tab pos="344488" algn="l"/>
              </a:tabLst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- Interoperable formats</a:t>
            </a:r>
          </a:p>
          <a:p>
            <a:pPr>
              <a:tabLst>
                <a:tab pos="344488" algn="l"/>
              </a:tabLst>
            </a:pPr>
            <a:endParaRPr lang="en-US" sz="800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  <a:cs typeface="Calibri" panose="020F0502020204030204" pitchFamily="3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Consensus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on baseline product shortlist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for COVERAGE via consultation with VCs and advisory board</a:t>
            </a:r>
          </a:p>
          <a:p>
            <a:endParaRPr lang="en-US" sz="8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  <a:cs typeface="Calibri" panose="020F0502020204030204" pitchFamily="3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Several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Key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findings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,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but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a surprising one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was the general paucity of a L4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gapless Ocean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Color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product at the time</a:t>
            </a:r>
          </a:p>
          <a:p>
            <a:pPr>
              <a:tabLst>
                <a:tab pos="344488" algn="l"/>
              </a:tabLst>
            </a:pPr>
            <a:endParaRPr lang="en-US" sz="8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  <a:cs typeface="Calibri" panose="020F0502020204030204" pitchFamily="34" charset="0"/>
            </a:endParaRPr>
          </a:p>
          <a:p>
            <a:pPr lvl="1"/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=&gt;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Phase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B included development of a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prototype</a:t>
            </a:r>
          </a:p>
          <a:p>
            <a:pPr lvl="1">
              <a:tabLst>
                <a:tab pos="457200" algn="l"/>
              </a:tabLst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L4 CHLA product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based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on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the Multi-Resolution Variational Algorithm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(MRVA) that is used in the JPL/GHRSST MUR-SST product 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– Very positive feedback from OCR-VC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  <a:cs typeface="Calibri" panose="020F0502020204030204" pitchFamily="34" charset="0"/>
              </a:rPr>
              <a:t>	- See Backup slides for results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256" y="1353615"/>
            <a:ext cx="3016744" cy="546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5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460241" y="76200"/>
            <a:ext cx="6307493" cy="914400"/>
          </a:xfrm>
        </p:spPr>
        <p:txBody>
          <a:bodyPr/>
          <a:lstStyle/>
          <a:p>
            <a:r>
              <a:rPr lang="en-US" sz="2400" dirty="0" smtClean="0"/>
              <a:t>Thematic Demonstration Application</a:t>
            </a:r>
            <a:endParaRPr lang="en-US" sz="2400" dirty="0"/>
          </a:p>
          <a:p>
            <a:endParaRPr lang="en-US" sz="400" strike="sngStrike" dirty="0" smtClean="0"/>
          </a:p>
          <a:p>
            <a:r>
              <a:rPr lang="en-US" sz="1600" b="0" i="1" dirty="0" smtClean="0"/>
              <a:t>Satellite Data in Support of Ecosystem-based Fisheries Analyses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4891" y="1311440"/>
            <a:ext cx="830592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High Seas &amp; Regional Fisheries Applications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involving integration of ocean remote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sensing and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in-situ datasets enabling decision support and research investigations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Habitat analysis for Highly Migratory Species (HMS)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Tuna Spatial catch forecasting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By-catch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mitigation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/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endParaRPr lang="en-US" sz="9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r>
              <a:rPr lang="en-US" sz="1600" u="sng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Stakeholder </a:t>
            </a:r>
            <a:r>
              <a:rPr lang="en-US" sz="1600" u="sng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agencies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:</a:t>
            </a:r>
            <a:b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Intergovernmental RFMOs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,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National Fisheries Agencies, GEO-MBON &amp; GEO-Blue Planet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4890" y="3429000"/>
            <a:ext cx="85905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Supporting Data 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(publicly available)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RFMO monthly spatial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catch &amp; effort data series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by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species (62 total),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aggregated spatially at 1 &amp; 5 deg. spatial resolution, 1952-2018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Electronic tagging datasets: high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resolution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trajectory-profile series</a:t>
            </a:r>
          </a:p>
          <a:p>
            <a:pPr marL="214313" indent="-214313">
              <a:buSzPct val="130000"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AIS fishing vessel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distribution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data products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: daily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, since 2012 from </a:t>
            </a:r>
            <a:r>
              <a:rPr lang="en-US" sz="1600" i="1" dirty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Global Fishing </a:t>
            </a:r>
            <a:r>
              <a:rPr lang="en-US" sz="1600" i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Watch</a:t>
            </a:r>
            <a:endParaRPr lang="en-US" sz="16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t="14511" r="3154" b="16174"/>
          <a:stretch/>
        </p:blipFill>
        <p:spPr>
          <a:xfrm>
            <a:off x="5599769" y="2248676"/>
            <a:ext cx="3394940" cy="5831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88" y="5006045"/>
            <a:ext cx="9074020" cy="136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9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607198" y="178837"/>
            <a:ext cx="5929603" cy="646922"/>
          </a:xfrm>
        </p:spPr>
        <p:txBody>
          <a:bodyPr/>
          <a:lstStyle/>
          <a:p>
            <a:r>
              <a:rPr lang="en-US" dirty="0"/>
              <a:t>Distributed System Architecture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152331"/>
            <a:ext cx="9144000" cy="5435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" t="-344" r="3213" b="-380"/>
          <a:stretch/>
        </p:blipFill>
        <p:spPr>
          <a:xfrm>
            <a:off x="134456" y="1460240"/>
            <a:ext cx="8875088" cy="46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COVERAGE Website</a:t>
            </a:r>
            <a:br>
              <a:rPr lang="en-US" dirty="0" smtClean="0"/>
            </a:br>
            <a:r>
              <a:rPr lang="en-US" sz="1800" b="0" dirty="0" smtClean="0"/>
              <a:t>https://coverage.ceos.org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98" y="1242027"/>
            <a:ext cx="5840963" cy="53183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46845" y="2608539"/>
            <a:ext cx="296557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Descriptive information on COVERAGE Initiative</a:t>
            </a:r>
            <a:b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endParaRPr lang="en-US" sz="1800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Data services/tool integration coming soon</a:t>
            </a:r>
            <a:b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endParaRPr lang="en-US" sz="18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Transition of site to Portal by end of Phase B in October 2020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28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Web-based Visualization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-72052" y="1123584"/>
            <a:ext cx="9216052" cy="5414820"/>
            <a:chOff x="-72052" y="1123584"/>
            <a:chExt cx="9216052" cy="5414820"/>
          </a:xfrm>
        </p:grpSpPr>
        <p:sp>
          <p:nvSpPr>
            <p:cNvPr id="6" name="Rectangle 5"/>
            <p:cNvSpPr/>
            <p:nvPr/>
          </p:nvSpPr>
          <p:spPr>
            <a:xfrm>
              <a:off x="0" y="1123584"/>
              <a:ext cx="9144000" cy="541482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72052" y="3429000"/>
              <a:ext cx="8987452" cy="3018408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460534" y="1391570"/>
              <a:ext cx="7969674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44" indent="-285744">
                <a:spcBef>
                  <a:spcPts val="600"/>
                </a:spcBef>
                <a:buSzPct val="120000"/>
                <a:buFont typeface="Arial" panose="020B0604020202020204" pitchFamily="34" charset="0"/>
                <a:buChar char="•"/>
                <a:tabLst>
                  <a:tab pos="800080" algn="l"/>
                  <a:tab pos="1257269" algn="l"/>
                </a:tabLst>
                <a:defRPr/>
              </a:pPr>
              <a:r>
                <a:rPr lang="en-US" sz="1600" dirty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Integrated visualization of </a:t>
              </a: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satellite and in-situ datasets</a:t>
              </a:r>
              <a:endParaRPr lang="en-US" sz="1600" dirty="0">
                <a:solidFill>
                  <a:schemeClr val="bg1"/>
                </a:solidFill>
                <a:latin typeface="Helvetica Neue" panose="020B0604020202020204" charset="0"/>
                <a:ea typeface="ＭＳ Ｐゴシック" charset="-128"/>
                <a:cs typeface="ＭＳ Ｐゴシック" charset="-128"/>
              </a:endParaRPr>
            </a:p>
            <a:p>
              <a:pPr marL="285744" indent="-285744">
                <a:spcBef>
                  <a:spcPts val="600"/>
                </a:spcBef>
                <a:buSzPct val="120000"/>
                <a:buFont typeface="Arial" panose="020B0604020202020204" pitchFamily="34" charset="0"/>
                <a:buChar char="•"/>
                <a:tabLst>
                  <a:tab pos="800080" algn="l"/>
                  <a:tab pos="1257269" algn="l"/>
                </a:tabLst>
                <a:defRPr/>
              </a:pPr>
              <a:r>
                <a:rPr lang="en-US" sz="1600" dirty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Synchronized horizontal and vertical views of data </a:t>
              </a: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and </a:t>
              </a:r>
              <a:r>
                <a:rPr lang="en-US" sz="1600" dirty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their evolution over time</a:t>
              </a:r>
            </a:p>
            <a:p>
              <a:pPr marL="285744" indent="-285744">
                <a:spcBef>
                  <a:spcPts val="600"/>
                </a:spcBef>
                <a:buSzPct val="120000"/>
                <a:buFont typeface="Arial" panose="020B0604020202020204" pitchFamily="34" charset="0"/>
                <a:buChar char="•"/>
                <a:tabLst>
                  <a:tab pos="800080" algn="l"/>
                  <a:tab pos="1257269" algn="l"/>
                </a:tabLst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Integrated Search</a:t>
              </a:r>
            </a:p>
            <a:p>
              <a:pPr marL="285744" indent="-285744">
                <a:spcBef>
                  <a:spcPts val="600"/>
                </a:spcBef>
                <a:buSzPct val="120000"/>
                <a:buFont typeface="Arial" panose="020B0604020202020204" pitchFamily="34" charset="0"/>
                <a:buChar char="•"/>
                <a:tabLst>
                  <a:tab pos="800080" algn="l"/>
                  <a:tab pos="1257269" algn="l"/>
                </a:tabLst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Open </a:t>
              </a:r>
              <a:r>
                <a:rPr lang="en-US" sz="1600" dirty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Source technology:   JPL Common Mapping Client (CMC) </a:t>
              </a: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framework</a:t>
              </a:r>
            </a:p>
            <a:p>
              <a:pPr marL="285744" indent="-285744">
                <a:spcBef>
                  <a:spcPts val="600"/>
                </a:spcBef>
                <a:buSzPct val="120000"/>
                <a:buFont typeface="Arial" panose="020B0604020202020204" pitchFamily="34" charset="0"/>
                <a:buChar char="•"/>
                <a:tabLst>
                  <a:tab pos="800080" algn="l"/>
                  <a:tab pos="1257269" algn="l"/>
                </a:tabLst>
                <a:defRPr/>
              </a:pP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What’s Next:  Serve as a UI for </a:t>
              </a:r>
              <a:r>
                <a:rPr lang="en-US" sz="1600" dirty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S</a:t>
              </a:r>
              <a:r>
                <a:rPr lang="en-US" sz="1600" dirty="0" smtClean="0">
                  <a:solidFill>
                    <a:schemeClr val="bg1"/>
                  </a:solidFill>
                  <a:latin typeface="Helvetica Neue" panose="020B0604020202020204" charset="0"/>
                  <a:ea typeface="ＭＳ Ｐゴシック" charset="-128"/>
                  <a:cs typeface="ＭＳ Ｐゴシック" charset="-128"/>
                </a:rPr>
                <a:t>ubsetting, Analytics Capability Integration</a:t>
              </a:r>
              <a:endParaRPr lang="en-US" sz="1600" dirty="0">
                <a:solidFill>
                  <a:schemeClr val="bg1"/>
                </a:solidFill>
                <a:latin typeface="Helvetica Neue" panose="020B0604020202020204" charset="0"/>
                <a:ea typeface="ＭＳ Ｐゴシック" charset="-128"/>
                <a:cs typeface="ＭＳ Ｐゴシック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55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981199" y="76200"/>
            <a:ext cx="5321969" cy="914400"/>
          </a:xfrm>
        </p:spPr>
        <p:txBody>
          <a:bodyPr/>
          <a:lstStyle/>
          <a:p>
            <a:r>
              <a:rPr lang="en-US" dirty="0" smtClean="0"/>
              <a:t>Satellite Data Analytics Services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315" y="1217320"/>
            <a:ext cx="3662265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Science Data Analytics Platform (SDAP)</a:t>
            </a: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5"/>
                </a:solidFill>
                <a:hlinkClick r:id="rId2"/>
              </a:rPr>
              <a:t>http</a:t>
            </a:r>
            <a:r>
              <a:rPr lang="en-US" sz="1800" dirty="0">
                <a:solidFill>
                  <a:schemeClr val="accent5"/>
                </a:solidFill>
                <a:hlinkClick r:id="rId2"/>
              </a:rPr>
              <a:t>://</a:t>
            </a:r>
            <a:r>
              <a:rPr lang="en-US" sz="1800" dirty="0" smtClean="0">
                <a:solidFill>
                  <a:schemeClr val="accent5"/>
                </a:solidFill>
                <a:hlinkClick r:id="rId2"/>
              </a:rPr>
              <a:t>sdap.apache.org</a:t>
            </a:r>
            <a:endParaRPr lang="en-US" sz="1800" dirty="0">
              <a:solidFill>
                <a:schemeClr val="accent5"/>
              </a:solidFill>
            </a:endParaRPr>
          </a:p>
          <a:p>
            <a:endParaRPr lang="en-US" sz="1000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endParaRPr lang="en-US" sz="4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“</a:t>
            </a:r>
            <a:r>
              <a:rPr lang="en-US" sz="1800" i="1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Enabling Big Data science without download</a:t>
            </a: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”</a:t>
            </a:r>
          </a:p>
          <a:p>
            <a:endParaRPr lang="en-US" sz="10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Cloud Deployments:</a:t>
            </a:r>
            <a:b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AWS &amp; WEkEO</a:t>
            </a:r>
          </a:p>
          <a:p>
            <a:pPr lvl="1"/>
            <a:endParaRPr lang="en-US" sz="800" dirty="0" smtClean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  <a:p>
            <a:pPr marL="285750" indent="-285750">
              <a:buSzPct val="130000"/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Interfaces:</a:t>
            </a:r>
            <a:b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</a:b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Helvetica Neue" panose="020B0604020202020204" charset="0"/>
              </a:rPr>
              <a:t>Jupyter notebooks &amp; APIs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Helvetica Neue" panose="020B060402020202020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214188" y="4141198"/>
            <a:ext cx="2701212" cy="2114138"/>
            <a:chOff x="6106885" y="4074834"/>
            <a:chExt cx="2701212" cy="211413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06885" y="4443260"/>
              <a:ext cx="2701212" cy="174571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106885" y="4074834"/>
              <a:ext cx="26821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WEkEO Deployment Instance</a:t>
              </a:r>
              <a:endParaRPr lang="en-US" b="1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28314" y="1216472"/>
            <a:ext cx="5129193" cy="2738402"/>
            <a:chOff x="3928314" y="1216472"/>
            <a:chExt cx="5129193" cy="273840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28314" y="1524249"/>
              <a:ext cx="5129193" cy="243062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741380" y="1216472"/>
              <a:ext cx="18389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SDAP Architecture </a:t>
              </a:r>
              <a:endParaRPr lang="en-US" b="1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36509" y="4262651"/>
            <a:ext cx="4756426" cy="2229804"/>
            <a:chOff x="825758" y="4260541"/>
            <a:chExt cx="4756426" cy="222980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5758" y="4488523"/>
              <a:ext cx="4006089" cy="200182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/>
            <a:srcRect t="15769"/>
            <a:stretch/>
          </p:blipFill>
          <p:spPr>
            <a:xfrm>
              <a:off x="3474092" y="5321932"/>
              <a:ext cx="1732924" cy="113861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928314" y="4260541"/>
              <a:ext cx="1653870" cy="1031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160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859901" y="99527"/>
            <a:ext cx="5651241" cy="914400"/>
          </a:xfrm>
        </p:spPr>
        <p:txBody>
          <a:bodyPr/>
          <a:lstStyle/>
          <a:p>
            <a:r>
              <a:rPr lang="en-US" dirty="0"/>
              <a:t>Community </a:t>
            </a:r>
            <a:r>
              <a:rPr lang="en-US" dirty="0" smtClean="0"/>
              <a:t>and Stakeholder </a:t>
            </a:r>
            <a:r>
              <a:rPr lang="en-US" dirty="0"/>
              <a:t>Engagement</a:t>
            </a:r>
          </a:p>
          <a:p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71" y="2243060"/>
            <a:ext cx="7637102" cy="1867159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504993" y="1176181"/>
            <a:ext cx="6703329" cy="1026605"/>
            <a:chOff x="332377" y="1318809"/>
            <a:chExt cx="6703329" cy="1026605"/>
          </a:xfrm>
        </p:grpSpPr>
        <p:sp>
          <p:nvSpPr>
            <p:cNvPr id="9" name="TextBox 8"/>
            <p:cNvSpPr txBox="1"/>
            <p:nvPr/>
          </p:nvSpPr>
          <p:spPr>
            <a:xfrm>
              <a:off x="332377" y="1664690"/>
              <a:ext cx="2424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 smtClean="0"/>
                <a:t>3 Workshop Events</a:t>
              </a:r>
              <a:r>
                <a:rPr lang="en-US" sz="1800" dirty="0" smtClean="0"/>
                <a:t>:</a:t>
              </a: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3111000" y="1318809"/>
              <a:ext cx="3924706" cy="1026605"/>
              <a:chOff x="3111000" y="1318809"/>
              <a:chExt cx="3924706" cy="1026605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3111000" y="1318809"/>
                <a:ext cx="3924706" cy="775915"/>
                <a:chOff x="241837" y="1188180"/>
                <a:chExt cx="3924706" cy="775915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837" y="1303525"/>
                  <a:ext cx="1311306" cy="660570"/>
                </a:xfrm>
                <a:prstGeom prst="rect">
                  <a:avLst/>
                </a:prstGeom>
              </p:spPr>
            </p:pic>
            <p:pic>
              <p:nvPicPr>
                <p:cNvPr id="6" name="Picture 5"/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2782" b="3431"/>
                <a:stretch/>
              </p:blipFill>
              <p:spPr>
                <a:xfrm>
                  <a:off x="2042108" y="1188180"/>
                  <a:ext cx="811753" cy="761323"/>
                </a:xfrm>
                <a:prstGeom prst="rect">
                  <a:avLst/>
                </a:prstGeom>
              </p:spPr>
            </p:pic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30859" y="1243775"/>
                  <a:ext cx="935684" cy="700887"/>
                </a:xfrm>
                <a:prstGeom prst="rect">
                  <a:avLst/>
                </a:prstGeom>
              </p:spPr>
            </p:pic>
          </p:grpSp>
          <p:sp>
            <p:nvSpPr>
              <p:cNvPr id="13" name="TextBox 12"/>
              <p:cNvSpPr txBox="1"/>
              <p:nvPr/>
            </p:nvSpPr>
            <p:spPr>
              <a:xfrm>
                <a:off x="3498979" y="2099193"/>
                <a:ext cx="756938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Feb. 2020</a:t>
                </a:r>
                <a:endParaRPr lang="en-US" sz="10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971395" y="2094725"/>
                <a:ext cx="70083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Jul. 2020</a:t>
                </a:r>
                <a:endParaRPr lang="en-US" sz="1000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90853" y="2094724"/>
                <a:ext cx="76335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dirty="0" smtClean="0"/>
                  <a:t>Aug. 2020</a:t>
                </a:r>
                <a:endParaRPr lang="en-US" sz="1000" dirty="0"/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61317" y="4421611"/>
            <a:ext cx="91644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Helvetica Neue" panose="020B0604020202020204" charset="0"/>
              </a:rPr>
              <a:t>Conference presentations</a:t>
            </a:r>
            <a:r>
              <a:rPr lang="en-US" sz="1800" dirty="0" smtClean="0">
                <a:latin typeface="Helvetica Neue" panose="020B0604020202020204" charset="0"/>
              </a:rPr>
              <a:t/>
            </a:r>
            <a:br>
              <a:rPr lang="en-US" sz="1800" dirty="0" smtClean="0">
                <a:latin typeface="Helvetica Neue" panose="020B0604020202020204" charset="0"/>
              </a:rPr>
            </a:br>
            <a:r>
              <a:rPr lang="en-US" sz="1600" dirty="0" smtClean="0">
                <a:latin typeface="Helvetica Neue" panose="020B0604020202020204" charset="0"/>
              </a:rPr>
              <a:t>ESIP-Summer 2020, GEO-BON2020, Ocean Sciences 2020, Fall AGU2019</a:t>
            </a:r>
            <a:r>
              <a:rPr lang="en-US" sz="1800" dirty="0" smtClean="0">
                <a:latin typeface="Helvetica Neue" panose="020B0604020202020204" charset="0"/>
              </a:rPr>
              <a:t/>
            </a:r>
            <a:br>
              <a:rPr lang="en-US" sz="1800" dirty="0" smtClean="0">
                <a:latin typeface="Helvetica Neue" panose="020B0604020202020204" charset="0"/>
              </a:rPr>
            </a:br>
            <a:endParaRPr lang="en-US" sz="800" dirty="0" smtClean="0">
              <a:latin typeface="Helvetica Neue" panose="020B0604020202020204" charset="0"/>
            </a:endParaRPr>
          </a:p>
          <a:p>
            <a:r>
              <a:rPr lang="en-US" sz="1600" b="1" dirty="0" smtClean="0">
                <a:latin typeface="Helvetica Neue" panose="020B0604020202020204" charset="0"/>
              </a:rPr>
              <a:t>Stakeholder consultations</a:t>
            </a:r>
            <a:r>
              <a:rPr lang="en-US" sz="1600" dirty="0" smtClean="0">
                <a:latin typeface="Helvetica Neue" panose="020B0604020202020204" charset="0"/>
              </a:rPr>
              <a:t>:  Advisory Board Meetings, CEOS, Agency partners:</a:t>
            </a:r>
          </a:p>
          <a:p>
            <a:r>
              <a:rPr lang="en-US" sz="1600" dirty="0" smtClean="0">
                <a:latin typeface="Helvetica Neue" panose="020B0604020202020204" charset="0"/>
              </a:rPr>
              <a:t>EUMETSAT, Sargasso Sea Commission (SSC), Inter-American Tropical Tuna Commission (IATTC), CSIRO, IMOS, US IOOS-ATN</a:t>
            </a:r>
            <a:endParaRPr lang="en-US" sz="1600" dirty="0">
              <a:latin typeface="Helvetica Neue" panose="020B060402020202020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0" y="5960494"/>
            <a:ext cx="9144000" cy="626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9901" y="6025743"/>
            <a:ext cx="6061788" cy="49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1011</Words>
  <Application>Microsoft Office PowerPoint</Application>
  <PresentationFormat>On-screen Show (4:3)</PresentationFormat>
  <Paragraphs>117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Helvetica Neue</vt:lpstr>
      <vt:lpstr>Noto Sans Symbols</vt:lpstr>
      <vt:lpstr>Avenir</vt:lpstr>
      <vt:lpstr>Courier New</vt:lpstr>
      <vt:lpstr>Arial</vt:lpstr>
      <vt:lpstr>Calibri</vt:lpstr>
      <vt:lpstr>ＭＳ Ｐゴシック</vt:lpstr>
      <vt:lpstr>Droid Serif</vt:lpstr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dc:creator>MCMAHON-BOGNAR, CHRISTINE (HQ-TG000)</dc:creator>
  <cp:lastModifiedBy>Tsontos, Vardis M (398G)</cp:lastModifiedBy>
  <cp:revision>84</cp:revision>
  <dcterms:modified xsi:type="dcterms:W3CDTF">2020-09-02T18:54:40Z</dcterms:modified>
</cp:coreProperties>
</file>