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0" r:id="rId1"/>
  </p:sldMasterIdLst>
  <p:notesMasterIdLst>
    <p:notesMasterId r:id="rId8"/>
  </p:notesMasterIdLst>
  <p:sldIdLst>
    <p:sldId id="256" r:id="rId2"/>
    <p:sldId id="263" r:id="rId3"/>
    <p:sldId id="264" r:id="rId4"/>
    <p:sldId id="265" r:id="rId5"/>
    <p:sldId id="267" r:id="rId6"/>
    <p:sldId id="268" r:id="rId7"/>
  </p:sldIdLst>
  <p:sldSz cx="9144000" cy="6858000" type="screen4x3"/>
  <p:notesSz cx="6858000" cy="9144000"/>
  <p:embeddedFontLst>
    <p:embeddedFont>
      <p:font typeface="Helvetica Neue" panose="020B0604020202020204" charset="0"/>
      <p:regular r:id="rId9"/>
      <p:bold r:id="rId10"/>
      <p:italic r:id="rId11"/>
      <p:boldItalic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36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3"/>
          <p:cNvSpPr>
            <a:spLocks noGrp="1"/>
          </p:cNvSpPr>
          <p:nvPr>
            <p:ph type="sldNum" idx="12"/>
          </p:nvPr>
        </p:nvSpPr>
        <p:spPr>
          <a:xfrm>
            <a:off x="8763000" y="6629400"/>
            <a:ext cx="304800" cy="187285"/>
          </a:xfrm>
          <a:prstGeom prst="roundRect">
            <a:avLst>
              <a:gd name="adj" fmla="val 16667"/>
            </a:avLst>
          </a:prstGeom>
          <a:solidFill>
            <a:schemeClr val="lt1">
              <a:alpha val="48627"/>
            </a:schemeClr>
          </a:solidFill>
          <a:ln w="25400" cap="flat" cmpd="sng">
            <a:solidFill>
              <a:schemeClr val="dk2">
                <a:alpha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ctr">
              <a:spcBef>
                <a:spcPts val="0"/>
              </a:spcBef>
              <a:buNone/>
              <a:defRPr sz="1100" b="0" i="1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spcBef>
                <a:spcPts val="0"/>
              </a:spcBef>
              <a:buNone/>
              <a:defRPr sz="1100" b="0" i="1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spcBef>
                <a:spcPts val="0"/>
              </a:spcBef>
              <a:buNone/>
              <a:defRPr sz="1100" b="0" i="1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spcBef>
                <a:spcPts val="0"/>
              </a:spcBef>
              <a:buNone/>
              <a:defRPr sz="1100" b="0" i="1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spcBef>
                <a:spcPts val="0"/>
              </a:spcBef>
              <a:buNone/>
              <a:defRPr sz="1100" b="0" i="1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spcBef>
                <a:spcPts val="0"/>
              </a:spcBef>
              <a:buNone/>
              <a:defRPr sz="1100" b="0" i="1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spcBef>
                <a:spcPts val="0"/>
              </a:spcBef>
              <a:buNone/>
              <a:defRPr sz="1100" b="0" i="1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spcBef>
                <a:spcPts val="0"/>
              </a:spcBef>
              <a:buNone/>
              <a:defRPr sz="1100" b="0" i="1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spcBef>
                <a:spcPts val="0"/>
              </a:spcBef>
              <a:buNone/>
              <a:defRPr sz="1100" b="0" i="1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" name="Google Shape;10;p3"/>
          <p:cNvSpPr txBox="1">
            <a:spLocks noGrp="1"/>
          </p:cNvSpPr>
          <p:nvPr>
            <p:ph type="body" idx="1"/>
          </p:nvPr>
        </p:nvSpPr>
        <p:spPr>
          <a:xfrm>
            <a:off x="76200" y="1219200"/>
            <a:ext cx="899160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5600" algn="l" rtl="0">
              <a:spcBef>
                <a:spcPts val="500"/>
              </a:spcBef>
              <a:spcAft>
                <a:spcPts val="0"/>
              </a:spcAft>
              <a:buClr>
                <a:srgbClr val="002569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rgbClr val="00256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55600" algn="l" rtl="0">
              <a:spcBef>
                <a:spcPts val="500"/>
              </a:spcBef>
              <a:spcAft>
                <a:spcPts val="0"/>
              </a:spcAft>
              <a:buClr>
                <a:srgbClr val="002569"/>
              </a:buClr>
              <a:buSzPts val="2000"/>
              <a:buFont typeface="Courier New"/>
              <a:buChar char="o"/>
              <a:defRPr sz="2000" b="0" i="0" u="none" strike="noStrike" cap="none">
                <a:solidFill>
                  <a:srgbClr val="00256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55600" algn="l" rtl="0">
              <a:spcBef>
                <a:spcPts val="500"/>
              </a:spcBef>
              <a:spcAft>
                <a:spcPts val="0"/>
              </a:spcAft>
              <a:buClr>
                <a:srgbClr val="002569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256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2569"/>
              </a:buClr>
              <a:buSzPts val="2000"/>
              <a:buFont typeface="Arial"/>
              <a:buChar char="▪"/>
              <a:defRPr sz="2000" b="0" i="0" u="none" strike="noStrike" cap="none">
                <a:solidFill>
                  <a:srgbClr val="00256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256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256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"/>
          <p:cNvSpPr/>
          <p:nvPr/>
        </p:nvSpPr>
        <p:spPr>
          <a:xfrm>
            <a:off x="76199" y="6629399"/>
            <a:ext cx="7806891" cy="187285"/>
          </a:xfrm>
          <a:prstGeom prst="roundRect">
            <a:avLst>
              <a:gd name="adj" fmla="val 16667"/>
            </a:avLst>
          </a:prstGeom>
          <a:solidFill>
            <a:schemeClr val="lt1">
              <a:alpha val="48627"/>
            </a:schemeClr>
          </a:solidFill>
          <a:ln w="25400" cap="flat" cmpd="sng">
            <a:solidFill>
              <a:schemeClr val="dk2">
                <a:alpha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1" u="none" strike="noStrike" cap="none" dirty="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SIT TW 2020 7-</a:t>
            </a:r>
            <a:r>
              <a:rPr lang="en-US" sz="1100" i="1" dirty="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11/14-18</a:t>
            </a:r>
            <a:r>
              <a:rPr lang="en-US" sz="1100" b="0" i="1" u="none" strike="noStrike" cap="none" dirty="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1100" i="1" dirty="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Sept</a:t>
            </a:r>
            <a:r>
              <a:rPr lang="en-US" sz="1100" b="0" i="1" u="none" strike="noStrike" cap="none" dirty="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1100" b="0" i="1" u="none" strike="noStrike" cap="none" dirty="0" smtClean="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2020, 3.4_Veihelmann_AC-VC, </a:t>
            </a:r>
            <a:r>
              <a:rPr lang="en-US" sz="1100" i="1" dirty="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r>
              <a:rPr lang="en-US" sz="1100" b="0" i="1" u="none" strike="noStrike" cap="none" dirty="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oin at slido.com with the event code: #</a:t>
            </a:r>
            <a:r>
              <a:rPr lang="en-US" sz="1100" i="1" dirty="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sit-tw-2020</a:t>
            </a:r>
            <a:endParaRPr sz="1100" b="0" i="1" u="none" strike="noStrike" cap="none" dirty="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Google Shape;12;p3"/>
          <p:cNvSpPr txBox="1">
            <a:spLocks noGrp="1"/>
          </p:cNvSpPr>
          <p:nvPr>
            <p:ph type="body" idx="2"/>
          </p:nvPr>
        </p:nvSpPr>
        <p:spPr>
          <a:xfrm>
            <a:off x="1981200" y="76200"/>
            <a:ext cx="49530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81000" algn="l" rtl="0">
              <a:spcBef>
                <a:spcPts val="500"/>
              </a:spcBef>
              <a:spcAft>
                <a:spcPts val="0"/>
              </a:spcAft>
              <a:buClr>
                <a:srgbClr val="00256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500"/>
              </a:spcBef>
              <a:spcAft>
                <a:spcPts val="0"/>
              </a:spcAft>
              <a:buClr>
                <a:srgbClr val="002569"/>
              </a:buClr>
              <a:buSzPts val="2400"/>
              <a:buFont typeface="Arial"/>
              <a:buChar char="o"/>
              <a:defRPr sz="2400" b="0" i="0" u="none" strike="noStrike" cap="non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spcBef>
                <a:spcPts val="500"/>
              </a:spcBef>
              <a:spcAft>
                <a:spcPts val="0"/>
              </a:spcAft>
              <a:buClr>
                <a:srgbClr val="002569"/>
              </a:buClr>
              <a:buSzPts val="2400"/>
              <a:buFont typeface="Arial"/>
              <a:buChar char="▪"/>
              <a:defRPr sz="2400" b="0" i="0" u="none" strike="noStrike" cap="non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spcBef>
                <a:spcPts val="500"/>
              </a:spcBef>
              <a:spcAft>
                <a:spcPts val="0"/>
              </a:spcAft>
              <a:buClr>
                <a:srgbClr val="00256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622789" y="2514600"/>
            <a:ext cx="8090287" cy="993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4000" b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Atmospheric Composition Virtual Constellation (AC-VC)</a:t>
            </a:r>
          </a:p>
        </p:txBody>
      </p:sp>
      <p:sp>
        <p:nvSpPr>
          <p:cNvPr id="18" name="Google Shape;18;p4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50000"/>
              </a:lnSpc>
            </a:pPr>
            <a:r>
              <a:rPr lang="en-US" sz="1800" dirty="0">
                <a:solidFill>
                  <a:srgbClr val="FFFFFF"/>
                </a:solidFill>
              </a:rPr>
              <a:t>Jay Al-</a:t>
            </a:r>
            <a:r>
              <a:rPr lang="en-US" sz="1800" dirty="0" err="1">
                <a:solidFill>
                  <a:srgbClr val="FFFFFF"/>
                </a:solidFill>
              </a:rPr>
              <a:t>Saadi</a:t>
            </a:r>
            <a:r>
              <a:rPr lang="en-US" sz="1800" dirty="0">
                <a:solidFill>
                  <a:srgbClr val="FFFFFF"/>
                </a:solidFill>
              </a:rPr>
              <a:t> (NASA), Ben Veihelmann (ESA), Hiroshi </a:t>
            </a:r>
            <a:r>
              <a:rPr lang="en-US" sz="1800" dirty="0" err="1">
                <a:solidFill>
                  <a:srgbClr val="FFFFFF"/>
                </a:solidFill>
              </a:rPr>
              <a:t>Tanimoto</a:t>
            </a:r>
            <a:r>
              <a:rPr lang="en-US" sz="1800" dirty="0">
                <a:solidFill>
                  <a:srgbClr val="FFFFFF"/>
                </a:solidFill>
              </a:rPr>
              <a:t> (NIES), AC-VC </a:t>
            </a:r>
            <a:r>
              <a:rPr lang="en-US" sz="1800" dirty="0" smtClean="0">
                <a:solidFill>
                  <a:srgbClr val="FFFFFF"/>
                </a:solidFill>
              </a:rPr>
              <a:t>Co-Chairs</a:t>
            </a:r>
          </a:p>
          <a:p>
            <a:pPr lvl="0">
              <a:lnSpc>
                <a:spcPct val="150000"/>
              </a:lnSpc>
            </a:pPr>
            <a:r>
              <a:rPr lang="en-US" sz="1800" dirty="0" smtClean="0">
                <a:solidFill>
                  <a:srgbClr val="FFFFFF"/>
                </a:solidFill>
              </a:rPr>
              <a:t> </a:t>
            </a:r>
            <a:endParaRPr lang="en-US" sz="1800" dirty="0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 smtClean="0">
                <a:solidFill>
                  <a:srgbClr val="FFFFFF"/>
                </a:solidFill>
              </a:rPr>
              <a:t>CEOS </a:t>
            </a:r>
            <a:r>
              <a:rPr lang="en-US" sz="1800" b="0" i="0" u="none" strike="noStrike" cap="none" dirty="0">
                <a:solidFill>
                  <a:srgbClr val="FFFFFF"/>
                </a:solidFill>
              </a:rPr>
              <a:t>SIT</a:t>
            </a:r>
            <a:r>
              <a:rPr lang="en-US" sz="1800" dirty="0">
                <a:solidFill>
                  <a:srgbClr val="FFFFFF"/>
                </a:solidFill>
              </a:rPr>
              <a:t> Technical Workshop 2020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FFFFFF"/>
                </a:solidFill>
              </a:rPr>
              <a:t>Session </a:t>
            </a:r>
            <a:r>
              <a:rPr lang="en-US" sz="1800" b="0" i="0" u="none" strike="noStrike" cap="none" dirty="0" smtClean="0">
                <a:solidFill>
                  <a:srgbClr val="FFFFFF"/>
                </a:solidFill>
              </a:rPr>
              <a:t>3.4, Agenda </a:t>
            </a:r>
            <a:r>
              <a:rPr lang="en-US" sz="1800" b="0" i="0" u="none" strike="noStrike" cap="none" dirty="0">
                <a:solidFill>
                  <a:srgbClr val="FFFFFF"/>
                </a:solidFill>
              </a:rPr>
              <a:t>Item </a:t>
            </a:r>
            <a:r>
              <a:rPr lang="en-US" sz="1800" b="0" i="0" u="none" strike="noStrike" cap="none" dirty="0" smtClean="0">
                <a:solidFill>
                  <a:srgbClr val="FFFFFF"/>
                </a:solidFill>
              </a:rPr>
              <a:t>2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FFFFFF"/>
                </a:solidFill>
              </a:rPr>
              <a:t>Virtual Meeting</a:t>
            </a:r>
            <a:endParaRPr dirty="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FFFFFF"/>
                </a:solidFill>
              </a:rPr>
              <a:t>7-11 and 14-18</a:t>
            </a:r>
            <a:r>
              <a:rPr lang="en-US" sz="1800" b="0" i="0" u="none" strike="noStrike" cap="none" dirty="0">
                <a:solidFill>
                  <a:srgbClr val="FFFFFF"/>
                </a:solidFill>
              </a:rPr>
              <a:t> </a:t>
            </a:r>
            <a:r>
              <a:rPr lang="en-US" sz="1800" dirty="0">
                <a:solidFill>
                  <a:srgbClr val="FFFFFF"/>
                </a:solidFill>
              </a:rPr>
              <a:t>September</a:t>
            </a:r>
            <a:r>
              <a:rPr lang="en-US" sz="1800" b="0" i="0" u="none" strike="noStrike" cap="none" dirty="0">
                <a:solidFill>
                  <a:srgbClr val="FFFFFF"/>
                </a:solidFill>
              </a:rPr>
              <a:t> 2020</a:t>
            </a:r>
            <a:endParaRPr dirty="0"/>
          </a:p>
        </p:txBody>
      </p:sp>
      <p:pic>
        <p:nvPicPr>
          <p:cNvPr id="19" name="Google Shape;19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789" y="1217405"/>
            <a:ext cx="2507906" cy="99313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4"/>
          <p:cNvSpPr txBox="1"/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Committee on Earth Observation Satellites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1600" indent="0">
              <a:buNone/>
            </a:pPr>
            <a:r>
              <a:rPr lang="en-GB" dirty="0"/>
              <a:t>Leadership</a:t>
            </a:r>
          </a:p>
          <a:p>
            <a:r>
              <a:rPr lang="en-GB" sz="1800" b="0" dirty="0"/>
              <a:t>Jay Al-</a:t>
            </a:r>
            <a:r>
              <a:rPr lang="en-GB" sz="1800" b="0" dirty="0" err="1"/>
              <a:t>Saadi</a:t>
            </a:r>
            <a:r>
              <a:rPr lang="en-GB" sz="1800" b="0" dirty="0"/>
              <a:t> (NASA) will retire soon after the 2020 Plenary and will be succeeded as a Co-Chair by Barry </a:t>
            </a:r>
            <a:r>
              <a:rPr lang="en-GB" sz="1800" b="0" dirty="0" err="1"/>
              <a:t>Lefer</a:t>
            </a:r>
            <a:r>
              <a:rPr lang="en-GB" sz="1800" b="0" dirty="0"/>
              <a:t> (NASA) </a:t>
            </a:r>
          </a:p>
          <a:p>
            <a:r>
              <a:rPr lang="en-GB" sz="1800" b="0" dirty="0"/>
              <a:t>Hiroshi </a:t>
            </a:r>
            <a:r>
              <a:rPr lang="en-GB" sz="1800" b="0" dirty="0" err="1"/>
              <a:t>Tanimoto</a:t>
            </a:r>
            <a:r>
              <a:rPr lang="en-GB" sz="1800" b="0" dirty="0"/>
              <a:t> (NIES) joined as a Co-Chair </a:t>
            </a:r>
          </a:p>
          <a:p>
            <a:r>
              <a:rPr lang="en-GB" sz="1800" b="0" dirty="0"/>
              <a:t>Ben Veihelmann (ESA) continues as a Co-Chair</a:t>
            </a:r>
          </a:p>
          <a:p>
            <a:r>
              <a:rPr lang="en-GB" sz="1800" b="0" dirty="0"/>
              <a:t>Diego Loyola (DLR) became new Topical Lead for Tropospheric Ozone</a:t>
            </a:r>
          </a:p>
          <a:p>
            <a:r>
              <a:rPr lang="en-GB" sz="1800" b="0" dirty="0" err="1"/>
              <a:t>Shobha</a:t>
            </a:r>
            <a:r>
              <a:rPr lang="en-GB" sz="1800" b="0" dirty="0"/>
              <a:t> </a:t>
            </a:r>
            <a:r>
              <a:rPr lang="en-GB" sz="1800" b="0" dirty="0" err="1"/>
              <a:t>Kondragunta</a:t>
            </a:r>
            <a:r>
              <a:rPr lang="en-GB" sz="1800" b="0" dirty="0"/>
              <a:t> (NOAA) became new Topical Lead for AQ Aerosol</a:t>
            </a:r>
          </a:p>
          <a:p>
            <a:r>
              <a:rPr lang="en-GB" sz="1800" b="0" dirty="0"/>
              <a:t>Dave Crisp (JPL) continues as Topical Lead for GHG </a:t>
            </a:r>
          </a:p>
          <a:p>
            <a:endParaRPr lang="en-GB" dirty="0"/>
          </a:p>
          <a:p>
            <a:pPr marL="101600" indent="0">
              <a:buNone/>
            </a:pPr>
            <a:r>
              <a:rPr lang="en-GB" dirty="0"/>
              <a:t>AC-VC#16</a:t>
            </a:r>
          </a:p>
          <a:p>
            <a:r>
              <a:rPr lang="en-GB" sz="1800" b="0" dirty="0"/>
              <a:t>Virtual meeting, 8-12 June 2020, 2h/day</a:t>
            </a:r>
          </a:p>
          <a:p>
            <a:r>
              <a:rPr lang="en-GB" sz="1800" b="0" dirty="0"/>
              <a:t>186 participants (~100 each day), ~60 space agencies and research institutions </a:t>
            </a:r>
          </a:p>
          <a:p>
            <a:r>
              <a:rPr lang="en-GB" sz="1800" b="0" dirty="0"/>
              <a:t>Topics: GHG, AQ trace gases, tropospheric O3, AQ aerosol, GHG-AQ synergy, COVID-19</a:t>
            </a:r>
          </a:p>
          <a:p>
            <a:r>
              <a:rPr lang="en-GB" sz="1800" b="0" dirty="0"/>
              <a:t>Presentations available at http://ceos.org/meetings/ac-vc-16-virtual/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AC-VC </a:t>
            </a:r>
            <a:r>
              <a:rPr lang="en-US" dirty="0" smtClean="0"/>
              <a:t>News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78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Linkages to CEOS Work Plan</a:t>
            </a:r>
          </a:p>
          <a:p>
            <a:endParaRPr lang="en-GB" dirty="0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8359645"/>
              </p:ext>
            </p:extLst>
          </p:nvPr>
        </p:nvGraphicFramePr>
        <p:xfrm>
          <a:off x="115616" y="1410536"/>
          <a:ext cx="8912771" cy="4583902"/>
        </p:xfrm>
        <a:graphic>
          <a:graphicData uri="http://schemas.openxmlformats.org/drawingml/2006/table">
            <a:tbl>
              <a:tblPr/>
              <a:tblGrid>
                <a:gridCol w="750920">
                  <a:extLst>
                    <a:ext uri="{9D8B030D-6E8A-4147-A177-3AD203B41FA5}">
                      <a16:colId xmlns:a16="http://schemas.microsoft.com/office/drawing/2014/main" val="1477351659"/>
                    </a:ext>
                  </a:extLst>
                </a:gridCol>
                <a:gridCol w="1833547">
                  <a:extLst>
                    <a:ext uri="{9D8B030D-6E8A-4147-A177-3AD203B41FA5}">
                      <a16:colId xmlns:a16="http://schemas.microsoft.com/office/drawing/2014/main" val="48378400"/>
                    </a:ext>
                  </a:extLst>
                </a:gridCol>
                <a:gridCol w="503562">
                  <a:extLst>
                    <a:ext uri="{9D8B030D-6E8A-4147-A177-3AD203B41FA5}">
                      <a16:colId xmlns:a16="http://schemas.microsoft.com/office/drawing/2014/main" val="782646328"/>
                    </a:ext>
                  </a:extLst>
                </a:gridCol>
                <a:gridCol w="3950009">
                  <a:extLst>
                    <a:ext uri="{9D8B030D-6E8A-4147-A177-3AD203B41FA5}">
                      <a16:colId xmlns:a16="http://schemas.microsoft.com/office/drawing/2014/main" val="595248882"/>
                    </a:ext>
                  </a:extLst>
                </a:gridCol>
                <a:gridCol w="806441">
                  <a:extLst>
                    <a:ext uri="{9D8B030D-6E8A-4147-A177-3AD203B41FA5}">
                      <a16:colId xmlns:a16="http://schemas.microsoft.com/office/drawing/2014/main" val="2761368365"/>
                    </a:ext>
                  </a:extLst>
                </a:gridCol>
                <a:gridCol w="1068292">
                  <a:extLst>
                    <a:ext uri="{9D8B030D-6E8A-4147-A177-3AD203B41FA5}">
                      <a16:colId xmlns:a16="http://schemas.microsoft.com/office/drawing/2014/main" val="2708788529"/>
                    </a:ext>
                  </a:extLst>
                </a:gridCol>
              </a:tblGrid>
              <a:tr h="42444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cap="none" dirty="0" smtClean="0">
                          <a:solidFill>
                            <a:schemeClr val="bg1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ID</a:t>
                      </a:r>
                      <a:endParaRPr lang="en-GB" sz="1400" b="1" i="0" u="none" strike="noStrike" cap="none" dirty="0">
                        <a:solidFill>
                          <a:schemeClr val="bg1"/>
                        </a:solidFill>
                        <a:latin typeface="Helvetica Neue"/>
                        <a:ea typeface="Helvetica Neue"/>
                        <a:cs typeface="Helvetica Neue"/>
                        <a:sym typeface="Arial"/>
                      </a:endParaRP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cap="none" dirty="0">
                          <a:solidFill>
                            <a:schemeClr val="bg1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Title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cap="none" dirty="0" smtClean="0">
                          <a:solidFill>
                            <a:schemeClr val="bg1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Due</a:t>
                      </a:r>
                      <a:endParaRPr lang="en-GB" sz="1400" b="1" i="0" u="none" strike="noStrike" cap="none" dirty="0">
                        <a:solidFill>
                          <a:schemeClr val="bg1"/>
                        </a:solidFill>
                        <a:latin typeface="Helvetica Neue"/>
                        <a:ea typeface="Helvetica Neue"/>
                        <a:cs typeface="Helvetica Neue"/>
                        <a:sym typeface="Arial"/>
                      </a:endParaRP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cap="none" dirty="0">
                          <a:solidFill>
                            <a:schemeClr val="bg1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Description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cap="none" dirty="0" smtClean="0">
                          <a:solidFill>
                            <a:schemeClr val="bg1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Responsible</a:t>
                      </a:r>
                      <a:endParaRPr lang="en-GB" sz="1400" b="1" i="0" u="none" strike="noStrike" cap="none" dirty="0">
                        <a:solidFill>
                          <a:schemeClr val="bg1"/>
                        </a:solidFill>
                        <a:latin typeface="Helvetica Neue"/>
                        <a:ea typeface="Helvetica Neue"/>
                        <a:cs typeface="Helvetica Neue"/>
                        <a:sym typeface="Arial"/>
                      </a:endParaRP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18" marR="1118" marT="11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56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439398"/>
                  </a:ext>
                </a:extLst>
              </a:tr>
              <a:tr h="5734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VC-20-01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Tropospheric ozone dataset validation and harmonization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2022 Q4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Production of peer-reviewed papers on </a:t>
                      </a:r>
                      <a:r>
                        <a:rPr lang="en-US" sz="1400" b="0" i="0" u="none" strike="noStrike" cap="none" dirty="0" err="1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intercomparisons</a:t>
                      </a:r>
                      <a:r>
                        <a:rPr lang="en-US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 and harmonization of tropospheric column ozone data sets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AC-VC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Diego Loyola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350065"/>
                  </a:ext>
                </a:extLst>
              </a:tr>
              <a:tr h="9557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VC-20-02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Air quality constellation validation coordination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2024 Q4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Coordinate implementation of recommendations expressed in CEOS document “Geostationary Satellite Constellation for Observing Global Air Quality: Geophysical Validation Needs”.  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AC-VC, WGCV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Ben Veihelmann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0395112"/>
                  </a:ext>
                </a:extLst>
              </a:tr>
              <a:tr h="5734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VC-20-03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Air quality constellation validation coordination: validation plans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2022 Q4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Coordinate the writing of harmonized GEO-AQ mission validation plans.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AC-VC, WGCV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Ben Veihelmann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344140"/>
                  </a:ext>
                </a:extLst>
              </a:tr>
              <a:tr h="5734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VC-20-04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Air quality constellation validation coordination: announcements of opportunity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2023 Q4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Coordinate the formulation of harmonized GEO-AQ Announcements of Opportunity supporting mission validation activities.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AC-VC, WGCV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Ben Veihelmann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7789321"/>
                  </a:ext>
                </a:extLst>
              </a:tr>
              <a:tr h="5734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VC-20-05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Aerosol air quality coordination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2021 Q4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Production of a white paper or peer-reviewed paper on satellite-informed products for air quality associated with aerosol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AC-VC</a:t>
                      </a: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cap="none" dirty="0" err="1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Shobha</a:t>
                      </a:r>
                      <a:r>
                        <a:rPr lang="en-GB" sz="1400" b="0" i="0" u="none" strike="noStrike" cap="none" dirty="0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 </a:t>
                      </a:r>
                      <a:r>
                        <a:rPr lang="en-GB" sz="1400" b="0" i="0" u="none" strike="noStrike" cap="none" dirty="0" err="1">
                          <a:solidFill>
                            <a:srgbClr val="002569"/>
                          </a:solidFill>
                          <a:latin typeface="Helvetica Neue"/>
                          <a:ea typeface="Helvetica Neue"/>
                          <a:cs typeface="Helvetica Neue"/>
                          <a:sym typeface="Arial"/>
                        </a:rPr>
                        <a:t>Kondragunta</a:t>
                      </a:r>
                      <a:endParaRPr lang="en-GB" sz="1400" b="0" i="0" u="none" strike="noStrike" cap="none" dirty="0">
                        <a:solidFill>
                          <a:srgbClr val="002569"/>
                        </a:solidFill>
                        <a:latin typeface="Helvetica Neue"/>
                        <a:ea typeface="Helvetica Neue"/>
                        <a:cs typeface="Helvetica Neue"/>
                        <a:sym typeface="Arial"/>
                      </a:endParaRPr>
                    </a:p>
                  </a:txBody>
                  <a:tcPr marL="839" marR="839" marT="8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9729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6517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GHG</a:t>
            </a:r>
          </a:p>
          <a:p>
            <a:r>
              <a:rPr lang="en-US" sz="1800" b="0" dirty="0"/>
              <a:t>Status of GHG sensors, products, flux inversion capabilities, validation infrastructure</a:t>
            </a:r>
          </a:p>
          <a:p>
            <a:r>
              <a:rPr lang="en-US" sz="1800" b="0" dirty="0"/>
              <a:t>Contribution to CEOS/CGMS GHG Constellation Strategy / Roadmap</a:t>
            </a:r>
          </a:p>
          <a:p>
            <a:r>
              <a:rPr lang="en-US" sz="1800" b="0" dirty="0"/>
              <a:t>Linkage to </a:t>
            </a:r>
            <a:r>
              <a:rPr lang="en-US" sz="1800" b="0" dirty="0" err="1"/>
              <a:t>WGClimate</a:t>
            </a:r>
            <a:r>
              <a:rPr lang="en-US" sz="1800" b="0" dirty="0"/>
              <a:t>, GHG Task Team, and GAIA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Ozone</a:t>
            </a:r>
          </a:p>
          <a:p>
            <a:r>
              <a:rPr lang="en-US" sz="1800" b="0" dirty="0"/>
              <a:t>Tropospheric O</a:t>
            </a:r>
            <a:r>
              <a:rPr lang="en-US" sz="1800" b="0" baseline="-25000" dirty="0"/>
              <a:t>3</a:t>
            </a:r>
            <a:r>
              <a:rPr lang="en-US" sz="1800" b="0" dirty="0"/>
              <a:t> datasets, validation and harmonization</a:t>
            </a:r>
            <a:r>
              <a:rPr lang="en-US" sz="1800" b="0" dirty="0">
                <a:sym typeface="Wingdings" panose="05000000000000000000" pitchFamily="2" charset="2"/>
              </a:rPr>
              <a:t>  </a:t>
            </a:r>
            <a:r>
              <a:rPr lang="en-GB" sz="1800" b="0" dirty="0"/>
              <a:t>VC-20-01</a:t>
            </a:r>
            <a:endParaRPr lang="en-US" sz="1800" b="0" dirty="0"/>
          </a:p>
          <a:p>
            <a:r>
              <a:rPr lang="en-US" sz="1800" b="0" dirty="0"/>
              <a:t>Contribution to Tropospheric Ozone Assessment Report – Phase II (TOAR-II) </a:t>
            </a:r>
          </a:p>
          <a:p>
            <a:r>
              <a:rPr lang="en-US" sz="1800" b="0" dirty="0"/>
              <a:t>Linkage to IGAC</a:t>
            </a:r>
          </a:p>
          <a:p>
            <a:r>
              <a:rPr lang="en-US" sz="1800" b="0" dirty="0"/>
              <a:t>Atypical ozone in 2019 and 2020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Status Current AC-VC Activities</a:t>
            </a:r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28600" y="5944942"/>
            <a:ext cx="868680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101600" algn="ctr" defTabSz="457200" latinLnBrk="1" hangingPunct="0">
              <a:spcBef>
                <a:spcPts val="500"/>
              </a:spcBef>
              <a:buClr>
                <a:srgbClr val="002569"/>
              </a:buClr>
              <a:buSzPts val="2000"/>
            </a:pPr>
            <a:r>
              <a:rPr lang="en-GB" sz="1800" dirty="0">
                <a:solidFill>
                  <a:srgbClr val="00256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AC-VC#16 presentations available at http://</a:t>
            </a:r>
            <a:r>
              <a:rPr lang="en-GB" sz="1800" dirty="0" smtClean="0">
                <a:solidFill>
                  <a:srgbClr val="00256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ceos.org/meetings/ac-vc-16-virtual</a:t>
            </a:r>
            <a:endParaRPr lang="en-GB" sz="1800" dirty="0">
              <a:solidFill>
                <a:srgbClr val="00256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834892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AQ Trace Gases</a:t>
            </a:r>
          </a:p>
          <a:p>
            <a:r>
              <a:rPr lang="en-US" sz="1800" b="0" dirty="0"/>
              <a:t>Highlights from GEMS and S5P</a:t>
            </a:r>
          </a:p>
          <a:p>
            <a:r>
              <a:rPr lang="en-US" sz="1800" b="0" dirty="0"/>
              <a:t>Coordination of validation </a:t>
            </a:r>
            <a:r>
              <a:rPr lang="en-US" sz="1800" b="0" dirty="0">
                <a:sym typeface="Wingdings" panose="05000000000000000000" pitchFamily="2" charset="2"/>
              </a:rPr>
              <a:t>VC-20-02</a:t>
            </a:r>
          </a:p>
          <a:p>
            <a:pPr lvl="1"/>
            <a:r>
              <a:rPr lang="en-US" sz="1600" dirty="0"/>
              <a:t>S4&amp;S5 </a:t>
            </a:r>
            <a:r>
              <a:rPr lang="en-US" sz="1600" dirty="0">
                <a:sym typeface="Wingdings" panose="05000000000000000000" pitchFamily="2" charset="2"/>
              </a:rPr>
              <a:t>Cal/Val Plan VC-20-03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GEMS AO  VC-20-04</a:t>
            </a:r>
          </a:p>
          <a:p>
            <a:r>
              <a:rPr lang="en-US" sz="1800" b="0" dirty="0">
                <a:sym typeface="Wingdings" panose="05000000000000000000" pitchFamily="2" charset="2"/>
              </a:rPr>
              <a:t>Linkage to WGCV</a:t>
            </a:r>
          </a:p>
          <a:p>
            <a:pPr lvl="1"/>
            <a:endParaRPr lang="en-US" sz="1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/>
              <a:t>AQ Aerosol (new)</a:t>
            </a:r>
          </a:p>
          <a:p>
            <a:r>
              <a:rPr lang="en-GB" sz="1800" b="0" dirty="0"/>
              <a:t>Status of current research and approaches to constrain particulate pollution </a:t>
            </a:r>
          </a:p>
          <a:p>
            <a:r>
              <a:rPr lang="en-GB" sz="1800" b="0" dirty="0"/>
              <a:t>Status of observations, operational and future satellite missions </a:t>
            </a:r>
          </a:p>
          <a:p>
            <a:r>
              <a:rPr lang="en-GB" sz="1800" b="0" dirty="0"/>
              <a:t>Whitepaper </a:t>
            </a:r>
            <a:r>
              <a:rPr lang="en-US" sz="1800" b="0" dirty="0"/>
              <a:t>on satellite-informed estimates of aerosol-related AQ </a:t>
            </a:r>
            <a:r>
              <a:rPr lang="en-US" sz="1800" b="0" dirty="0">
                <a:sym typeface="Wingdings" panose="05000000000000000000" pitchFamily="2" charset="2"/>
              </a:rPr>
              <a:t> VC-20-05</a:t>
            </a:r>
            <a:endParaRPr lang="en-GB" sz="1800" b="0" dirty="0"/>
          </a:p>
          <a:p>
            <a:r>
              <a:rPr lang="en-US" sz="1800" b="0" dirty="0">
                <a:sym typeface="Wingdings" panose="05000000000000000000" pitchFamily="2" charset="2"/>
              </a:rPr>
              <a:t>Linkage to AEROSAT/AEROCOM</a:t>
            </a:r>
            <a:endParaRPr lang="en-GB" sz="18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Status Current AC-VC Activities</a:t>
            </a:r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28600" y="5944942"/>
            <a:ext cx="868680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101600" algn="ctr" defTabSz="457200" latinLnBrk="1" hangingPunct="0">
              <a:spcBef>
                <a:spcPts val="500"/>
              </a:spcBef>
              <a:buClr>
                <a:srgbClr val="002569"/>
              </a:buClr>
              <a:buSzPts val="2000"/>
            </a:pPr>
            <a:r>
              <a:rPr lang="en-GB" sz="1800" dirty="0">
                <a:solidFill>
                  <a:srgbClr val="00256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AC-VC#16 presentations available at http://</a:t>
            </a:r>
            <a:r>
              <a:rPr lang="en-GB" sz="1800" dirty="0" smtClean="0">
                <a:solidFill>
                  <a:srgbClr val="00256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ceos.org/meetings/ac-vc-16-virtual</a:t>
            </a:r>
            <a:endParaRPr lang="en-GB" sz="1800" dirty="0">
              <a:solidFill>
                <a:srgbClr val="00256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53201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1219200"/>
            <a:ext cx="8686800" cy="39518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Interdisciplinary</a:t>
            </a:r>
          </a:p>
          <a:p>
            <a:r>
              <a:rPr lang="en-US" sz="1800" b="0" dirty="0"/>
              <a:t>GHG-AQ co-benefits</a:t>
            </a:r>
          </a:p>
          <a:p>
            <a:r>
              <a:rPr lang="en-US" sz="1800" b="0" dirty="0"/>
              <a:t>COVID-19 </a:t>
            </a:r>
          </a:p>
          <a:p>
            <a:pPr lvl="1"/>
            <a:r>
              <a:rPr lang="en-US" sz="1600" dirty="0"/>
              <a:t>Observed impact on emissions and of GHG and air pollutants</a:t>
            </a:r>
          </a:p>
          <a:p>
            <a:pPr lvl="1"/>
            <a:r>
              <a:rPr lang="en-US" sz="1600" dirty="0"/>
              <a:t>Communication strategy / rapid response to future high interest events</a:t>
            </a:r>
          </a:p>
          <a:p>
            <a:pPr lvl="1"/>
            <a:r>
              <a:rPr lang="en-US" sz="1600" i="1" dirty="0"/>
              <a:t>Disseminating scientific results in the age of social media</a:t>
            </a:r>
            <a:r>
              <a:rPr lang="en-US" sz="1600" dirty="0"/>
              <a:t>, article submitted to EOS                                                         by S. </a:t>
            </a:r>
            <a:r>
              <a:rPr lang="en-US" sz="1600" dirty="0" err="1"/>
              <a:t>Kondragunta</a:t>
            </a:r>
            <a:r>
              <a:rPr lang="en-US" sz="1600" dirty="0"/>
              <a:t>, D. Crisp, and C. </a:t>
            </a:r>
            <a:r>
              <a:rPr lang="en-US" sz="1600" dirty="0" err="1"/>
              <a:t>Zehner</a:t>
            </a:r>
            <a:r>
              <a:rPr lang="en-US" sz="1600" dirty="0"/>
              <a:t> </a:t>
            </a:r>
          </a:p>
          <a:p>
            <a:r>
              <a:rPr lang="en-US" sz="1800" b="0" dirty="0"/>
              <a:t>ARD possibilities</a:t>
            </a:r>
          </a:p>
          <a:p>
            <a:pPr lvl="1"/>
            <a:r>
              <a:rPr lang="en-US" sz="1600" i="1" dirty="0"/>
              <a:t>Possible contributions to ARD in atmosphere domain, </a:t>
            </a:r>
            <a:r>
              <a:rPr lang="en-US" sz="1600" dirty="0"/>
              <a:t>presentation by Diego Loyola, </a:t>
            </a:r>
            <a:r>
              <a:rPr lang="en-US" sz="1600" dirty="0" smtClean="0"/>
              <a:t>in Session 2.2 of SIT TW 2020</a:t>
            </a:r>
            <a:endParaRPr lang="en-US" sz="1600" dirty="0"/>
          </a:p>
          <a:p>
            <a:r>
              <a:rPr lang="en-US" sz="1800" b="0" dirty="0"/>
              <a:t>Regular topical webinars considered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Status Current AC-VC Activities</a:t>
            </a:r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28600" y="5944942"/>
            <a:ext cx="868680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101600" algn="ctr" defTabSz="457200" latinLnBrk="1" hangingPunct="0">
              <a:spcBef>
                <a:spcPts val="500"/>
              </a:spcBef>
              <a:buClr>
                <a:srgbClr val="002569"/>
              </a:buClr>
              <a:buSzPts val="2000"/>
            </a:pPr>
            <a:r>
              <a:rPr lang="en-GB" sz="1800" dirty="0">
                <a:solidFill>
                  <a:srgbClr val="00256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AC-VC#16 presentations available at http://</a:t>
            </a:r>
            <a:r>
              <a:rPr lang="en-GB" sz="1800" dirty="0" smtClean="0">
                <a:solidFill>
                  <a:srgbClr val="00256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ceos.org/meetings/ac-vc-16-virtual</a:t>
            </a:r>
            <a:endParaRPr lang="en-GB" sz="1800" dirty="0">
              <a:solidFill>
                <a:srgbClr val="00256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244879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571</Words>
  <Application>Microsoft Office PowerPoint</Application>
  <PresentationFormat>On-screen Show (4:3)</PresentationFormat>
  <Paragraphs>100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Courier New</vt:lpstr>
      <vt:lpstr>Avenir</vt:lpstr>
      <vt:lpstr>Helvetica Neue</vt:lpstr>
      <vt:lpstr>Arial</vt:lpstr>
      <vt:lpstr>Noto Sans Symbols</vt:lpstr>
      <vt:lpstr>Calibri</vt:lpstr>
      <vt:lpstr>Wingdings</vt:lpstr>
      <vt:lpstr>Default</vt:lpstr>
      <vt:lpstr>Atmospheric Composition Virtual Constellation (AC-VC)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Ben Veihelmann</dc:creator>
  <cp:lastModifiedBy>Ben Veihelmann</cp:lastModifiedBy>
  <cp:revision>11</cp:revision>
  <dcterms:modified xsi:type="dcterms:W3CDTF">2020-08-31T13:04:23Z</dcterms:modified>
</cp:coreProperties>
</file>