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0" r:id="rId4"/>
  </p:sldMasterIdLst>
  <p:notesMasterIdLst>
    <p:notesMasterId r:id="rId11"/>
  </p:notesMasterIdLst>
  <p:sldIdLst>
    <p:sldId id="258" r:id="rId5"/>
    <p:sldId id="710" r:id="rId6"/>
    <p:sldId id="688" r:id="rId7"/>
    <p:sldId id="711" r:id="rId8"/>
    <p:sldId id="713" r:id="rId9"/>
    <p:sldId id="714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 Neue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B0F18E-A591-4F1C-ACD9-32B4A0F7AFF6}" v="8" dt="2020-09-04T06:04:13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1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cock, Robert (Mineral Resources, Black Mountain)" userId="8359e011-ad37-4bf1-bc2e-5a0ad9834755" providerId="ADAL" clId="{04B0F18E-A591-4F1C-ACD9-32B4A0F7AFF6}"/>
    <pc:docChg chg="custSel addSld delSld modSld">
      <pc:chgData name="Woodcock, Robert (Mineral Resources, Black Mountain)" userId="8359e011-ad37-4bf1-bc2e-5a0ad9834755" providerId="ADAL" clId="{04B0F18E-A591-4F1C-ACD9-32B4A0F7AFF6}" dt="2020-09-04T06:04:13.772" v="191" actId="14100"/>
      <pc:docMkLst>
        <pc:docMk/>
      </pc:docMkLst>
      <pc:sldChg chg="del">
        <pc:chgData name="Woodcock, Robert (Mineral Resources, Black Mountain)" userId="8359e011-ad37-4bf1-bc2e-5a0ad9834755" providerId="ADAL" clId="{04B0F18E-A591-4F1C-ACD9-32B4A0F7AFF6}" dt="2020-09-04T05:12:45.338" v="1" actId="47"/>
        <pc:sldMkLst>
          <pc:docMk/>
          <pc:sldMk cId="0" sldId="256"/>
        </pc:sldMkLst>
      </pc:sldChg>
      <pc:sldChg chg="del">
        <pc:chgData name="Woodcock, Robert (Mineral Resources, Black Mountain)" userId="8359e011-ad37-4bf1-bc2e-5a0ad9834755" providerId="ADAL" clId="{04B0F18E-A591-4F1C-ACD9-32B4A0F7AFF6}" dt="2020-09-04T05:12:45.338" v="1" actId="47"/>
        <pc:sldMkLst>
          <pc:docMk/>
          <pc:sldMk cId="0" sldId="257"/>
        </pc:sldMkLst>
      </pc:sldChg>
      <pc:sldChg chg="modSp add mod">
        <pc:chgData name="Woodcock, Robert (Mineral Resources, Black Mountain)" userId="8359e011-ad37-4bf1-bc2e-5a0ad9834755" providerId="ADAL" clId="{04B0F18E-A591-4F1C-ACD9-32B4A0F7AFF6}" dt="2020-09-04T05:13:36.244" v="101" actId="20577"/>
        <pc:sldMkLst>
          <pc:docMk/>
          <pc:sldMk cId="0" sldId="258"/>
        </pc:sldMkLst>
        <pc:spChg chg="mod">
          <ac:chgData name="Woodcock, Robert (Mineral Resources, Black Mountain)" userId="8359e011-ad37-4bf1-bc2e-5a0ad9834755" providerId="ADAL" clId="{04B0F18E-A591-4F1C-ACD9-32B4A0F7AFF6}" dt="2020-09-04T05:12:57.007" v="41" actId="20577"/>
          <ac:spMkLst>
            <pc:docMk/>
            <pc:sldMk cId="0" sldId="258"/>
            <ac:spMk id="17" creationId="{00000000-0000-0000-0000-000000000000}"/>
          </ac:spMkLst>
        </pc:spChg>
        <pc:spChg chg="mod">
          <ac:chgData name="Woodcock, Robert (Mineral Resources, Black Mountain)" userId="8359e011-ad37-4bf1-bc2e-5a0ad9834755" providerId="ADAL" clId="{04B0F18E-A591-4F1C-ACD9-32B4A0F7AFF6}" dt="2020-09-04T05:13:36.244" v="101" actId="20577"/>
          <ac:spMkLst>
            <pc:docMk/>
            <pc:sldMk cId="0" sldId="258"/>
            <ac:spMk id="18" creationId="{00000000-0000-0000-0000-000000000000}"/>
          </ac:spMkLst>
        </pc:spChg>
      </pc:sldChg>
      <pc:sldChg chg="add">
        <pc:chgData name="Woodcock, Robert (Mineral Resources, Black Mountain)" userId="8359e011-ad37-4bf1-bc2e-5a0ad9834755" providerId="ADAL" clId="{04B0F18E-A591-4F1C-ACD9-32B4A0F7AFF6}" dt="2020-09-04T05:12:42.352" v="0"/>
        <pc:sldMkLst>
          <pc:docMk/>
          <pc:sldMk cId="3792183159" sldId="688"/>
        </pc:sldMkLst>
      </pc:sldChg>
      <pc:sldChg chg="modSp add mod">
        <pc:chgData name="Woodcock, Robert (Mineral Resources, Black Mountain)" userId="8359e011-ad37-4bf1-bc2e-5a0ad9834755" providerId="ADAL" clId="{04B0F18E-A591-4F1C-ACD9-32B4A0F7AFF6}" dt="2020-09-04T06:01:14.951" v="184" actId="14100"/>
        <pc:sldMkLst>
          <pc:docMk/>
          <pc:sldMk cId="1244378660" sldId="710"/>
        </pc:sldMkLst>
        <pc:spChg chg="mod">
          <ac:chgData name="Woodcock, Robert (Mineral Resources, Black Mountain)" userId="8359e011-ad37-4bf1-bc2e-5a0ad9834755" providerId="ADAL" clId="{04B0F18E-A591-4F1C-ACD9-32B4A0F7AFF6}" dt="2020-09-04T06:01:14.951" v="184" actId="14100"/>
          <ac:spMkLst>
            <pc:docMk/>
            <pc:sldMk cId="1244378660" sldId="710"/>
            <ac:spMk id="3" creationId="{DB3A45AB-9997-4241-AEE4-6DD8D2940628}"/>
          </ac:spMkLst>
        </pc:spChg>
      </pc:sldChg>
      <pc:sldChg chg="add">
        <pc:chgData name="Woodcock, Robert (Mineral Resources, Black Mountain)" userId="8359e011-ad37-4bf1-bc2e-5a0ad9834755" providerId="ADAL" clId="{04B0F18E-A591-4F1C-ACD9-32B4A0F7AFF6}" dt="2020-09-04T05:12:42.352" v="0"/>
        <pc:sldMkLst>
          <pc:docMk/>
          <pc:sldMk cId="3841680250" sldId="711"/>
        </pc:sldMkLst>
      </pc:sldChg>
      <pc:sldChg chg="modSp add">
        <pc:chgData name="Woodcock, Robert (Mineral Resources, Black Mountain)" userId="8359e011-ad37-4bf1-bc2e-5a0ad9834755" providerId="ADAL" clId="{04B0F18E-A591-4F1C-ACD9-32B4A0F7AFF6}" dt="2020-09-04T06:04:13.772" v="191" actId="14100"/>
        <pc:sldMkLst>
          <pc:docMk/>
          <pc:sldMk cId="2062452220" sldId="713"/>
        </pc:sldMkLst>
        <pc:picChg chg="mod">
          <ac:chgData name="Woodcock, Robert (Mineral Resources, Black Mountain)" userId="8359e011-ad37-4bf1-bc2e-5a0ad9834755" providerId="ADAL" clId="{04B0F18E-A591-4F1C-ACD9-32B4A0F7AFF6}" dt="2020-09-04T06:04:13.772" v="191" actId="14100"/>
          <ac:picMkLst>
            <pc:docMk/>
            <pc:sldMk cId="2062452220" sldId="713"/>
            <ac:picMk id="2050" creationId="{1C6C485F-ED2E-40B5-BC91-E7145EC4621B}"/>
          </ac:picMkLst>
        </pc:picChg>
      </pc:sldChg>
      <pc:sldChg chg="modSp add mod">
        <pc:chgData name="Woodcock, Robert (Mineral Resources, Black Mountain)" userId="8359e011-ad37-4bf1-bc2e-5a0ad9834755" providerId="ADAL" clId="{04B0F18E-A591-4F1C-ACD9-32B4A0F7AFF6}" dt="2020-09-04T06:03:15.078" v="187" actId="14100"/>
        <pc:sldMkLst>
          <pc:docMk/>
          <pc:sldMk cId="1577021475" sldId="714"/>
        </pc:sldMkLst>
        <pc:spChg chg="mod">
          <ac:chgData name="Woodcock, Robert (Mineral Resources, Black Mountain)" userId="8359e011-ad37-4bf1-bc2e-5a0ad9834755" providerId="ADAL" clId="{04B0F18E-A591-4F1C-ACD9-32B4A0F7AFF6}" dt="2020-09-04T05:18:00.961" v="183" actId="20577"/>
          <ac:spMkLst>
            <pc:docMk/>
            <pc:sldMk cId="1577021475" sldId="714"/>
            <ac:spMk id="3" creationId="{C61BAB70-0B81-419C-A69C-82C3004E313D}"/>
          </ac:spMkLst>
        </pc:spChg>
        <pc:picChg chg="mod">
          <ac:chgData name="Woodcock, Robert (Mineral Resources, Black Mountain)" userId="8359e011-ad37-4bf1-bc2e-5a0ad9834755" providerId="ADAL" clId="{04B0F18E-A591-4F1C-ACD9-32B4A0F7AFF6}" dt="2020-09-04T06:03:15.078" v="187" actId="14100"/>
          <ac:picMkLst>
            <pc:docMk/>
            <pc:sldMk cId="1577021475" sldId="714"/>
            <ac:picMk id="2050" creationId="{1C6C485F-ED2E-40B5-BC91-E7145EC462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[interoperability] work is relevant to all of CEOS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connected to LSI-VC, WGISS,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WGCapD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SEO. Plus specific projects (CEOS-COAST), and collaborators (GEO GLAM, GEO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Aquawatch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 Bold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335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[interoperability] work is relevant to all of CEOS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connected to LSI-VC, WGISS,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WGCapD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SEO. Plus specific projects (CEOS-COAST), and collaborators (GEO GLAM, GEO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Aquawatch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 Bold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9287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[interoperability] work is relevant to all of CEOS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connected to LSI-VC, WGISS,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WGCapD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SEO. Plus specific projects (CEOS-COAST), and collaborators (GEO GLAM, GEO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Aquawatch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 Bold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1376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210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702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/>
          <p:nvPr/>
        </p:nvSpPr>
        <p:spPr>
          <a:xfrm>
            <a:off x="76200" y="6629400"/>
            <a:ext cx="6781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 TW 2020 7-</a:t>
            </a:r>
            <a:r>
              <a:rPr lang="en-US" sz="1100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11/14-18</a:t>
            </a: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</a:t>
            </a: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2020	, </a:t>
            </a:r>
            <a:r>
              <a:rPr lang="en-US" sz="1100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oin at slido.com with the event code: #</a:t>
            </a:r>
            <a:r>
              <a:rPr lang="en-US" sz="1100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sit-tw-2020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Interoperability Terminology</a:t>
            </a:r>
            <a:endParaRPr dirty="0"/>
          </a:p>
        </p:txBody>
      </p:sp>
      <p:sp>
        <p:nvSpPr>
          <p:cNvPr id="18" name="Google Shape;18;p4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b="0" i="0" u="none" strike="noStrike" cap="none" dirty="0">
                <a:solidFill>
                  <a:srgbClr val="FFFFFF"/>
                </a:solidFill>
              </a:rPr>
              <a:t>Dr. Robert Woodcock, CSIRO, WGISS Chair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b="0" i="0" u="none" strike="noStrike" cap="none" dirty="0">
                <a:solidFill>
                  <a:srgbClr val="FFFFFF"/>
                </a:solidFill>
              </a:rPr>
              <a:t>LSI-VC, WGISS, WGCV, WG Disasters, COAST...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FFFFFF"/>
                </a:solidFill>
              </a:rPr>
              <a:t>CEOS SIT</a:t>
            </a:r>
            <a:r>
              <a:rPr lang="en-US" dirty="0">
                <a:solidFill>
                  <a:srgbClr val="FFFFFF"/>
                </a:solidFill>
              </a:rPr>
              <a:t> Technical Workshop 2020</a:t>
            </a:r>
            <a:endParaRPr sz="11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FFFFFF"/>
                </a:solidFill>
              </a:rPr>
              <a:t>Session </a:t>
            </a:r>
            <a:r>
              <a:rPr lang="en-US" dirty="0">
                <a:solidFill>
                  <a:srgbClr val="FFFFFF"/>
                </a:solidFill>
              </a:rPr>
              <a:t>5</a:t>
            </a:r>
            <a:r>
              <a:rPr lang="en-US" b="0" i="0" u="none" strike="noStrike" cap="none" dirty="0">
                <a:solidFill>
                  <a:srgbClr val="FFFFFF"/>
                </a:solidFill>
              </a:rPr>
              <a:t>.2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Virtual Meeting</a:t>
            </a:r>
            <a:endParaRPr sz="11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7-11 and 14-18</a:t>
            </a:r>
            <a:r>
              <a:rPr lang="en-US" b="0" i="0" u="none" strike="noStrike" cap="none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September</a:t>
            </a:r>
            <a:r>
              <a:rPr lang="en-US" b="0" i="0" u="none" strike="noStrike" cap="none" dirty="0">
                <a:solidFill>
                  <a:srgbClr val="FFFFFF"/>
                </a:solidFill>
              </a:rPr>
              <a:t> 2020</a:t>
            </a:r>
            <a:endParaRPr sz="1100" dirty="0"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eb of wires showing connections between groups and singles">
            <a:extLst>
              <a:ext uri="{FF2B5EF4-FFF2-40B4-BE49-F238E27FC236}">
                <a16:creationId xmlns:a16="http://schemas.microsoft.com/office/drawing/2014/main" id="{1C6C485F-ED2E-40B5-BC91-E7145EC46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r="9634" b="-1"/>
          <a:stretch/>
        </p:blipFill>
        <p:spPr bwMode="auto">
          <a:xfrm>
            <a:off x="5235115" y="1144745"/>
            <a:ext cx="3908884" cy="544452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A45AB-9997-4241-AEE4-6DD8D2940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1499878"/>
            <a:ext cx="5436577" cy="4977121"/>
          </a:xfrm>
        </p:spPr>
        <p:txBody>
          <a:bodyPr/>
          <a:lstStyle/>
          <a:p>
            <a:pPr marL="403225" marR="0" lvl="1" indent="-228600" algn="l" defTabSz="914400" rtl="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CEOS Interoperability Terminology</a:t>
            </a:r>
          </a:p>
          <a:p>
            <a:pPr marL="860425" lvl="2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 on ARD and Cloud</a:t>
            </a:r>
          </a:p>
          <a:p>
            <a:pPr marL="860425" lvl="2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Session 5.2</a:t>
            </a:r>
          </a:p>
          <a:p>
            <a:pPr marL="860425" lvl="2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Arial" panose="020B0604020202020204" pitchFamily="34" charset="0"/>
              <a:buChar char="•"/>
              <a:defRPr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03225" marR="0" lvl="1" indent="-228600" algn="l" defTabSz="914400" rtl="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CEOS Earth Analytics Interoperability Lab</a:t>
            </a:r>
          </a:p>
          <a:p>
            <a:pPr marL="860425" lvl="2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Session 3.2</a:t>
            </a:r>
          </a:p>
          <a:p>
            <a:pPr marL="403225" marR="0" lvl="1" indent="-228600" algn="l" defTabSz="914400" rtl="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03225" marR="0" lvl="1" indent="-228600" algn="l" defTabSz="914400" rtl="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Practices in:</a:t>
            </a:r>
          </a:p>
          <a:p>
            <a:pPr marL="823017" lvl="2" indent="-22860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Jupyter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Notebooks for EO Analytics</a:t>
            </a:r>
          </a:p>
          <a:p>
            <a:pPr marL="823017" lvl="2" indent="-22860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 data formats</a:t>
            </a:r>
          </a:p>
          <a:p>
            <a:pPr marL="823017" lvl="2" indent="-22860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CEOS Data Discovery and Access in the Cloud</a:t>
            </a:r>
          </a:p>
          <a:p>
            <a:pPr marL="823017" lvl="2" indent="-22860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D859F-7F5C-490E-82E1-731CBE81870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WGISS</a:t>
            </a:r>
          </a:p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Interoperability Initiatives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437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FBE34-9291-41B0-9CC9-623AF87913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3225" marR="0" lvl="1" indent="-228600" algn="l" defTabSz="914400" rtl="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CEOS Interoperability Terminology:</a:t>
            </a:r>
          </a:p>
          <a:p>
            <a:pPr marL="823017" lvl="2" indent="-22860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…the terms Analysis Ready Data (ARD), interoperability, and harmonization </a:t>
            </a:r>
            <a:r>
              <a:rPr lang="en-US" sz="18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often used and, to a large extent, used inconsistently</a:t>
            </a:r>
          </a:p>
          <a:p>
            <a:pPr marL="823017" lvl="2" indent="-22860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Interoperability represents a continuum of compatibility for products, services, algorithms.</a:t>
            </a:r>
          </a:p>
          <a:p>
            <a:pPr marL="403225" lvl="1" indent="-22860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“Making an unmanageable situation a manageable one” – or keeping it that way.</a:t>
            </a:r>
          </a:p>
          <a:p>
            <a:pPr marL="403225" marR="0" lvl="1" indent="-228600" algn="l" defTabSz="914400" rtl="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 Bold"/>
            </a:endParaRP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08FE3D-07C5-448F-A9F0-F2298E6EB13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What is Interoperability?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Top Challenge of Using Data in Healthcare: Interoperability">
            <a:extLst>
              <a:ext uri="{FF2B5EF4-FFF2-40B4-BE49-F238E27FC236}">
                <a16:creationId xmlns:a16="http://schemas.microsoft.com/office/drawing/2014/main" id="{1C6C485F-ED2E-40B5-BC91-E7145EC46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 r="-1" b="7195"/>
          <a:stretch/>
        </p:blipFill>
        <p:spPr bwMode="auto">
          <a:xfrm>
            <a:off x="-6876" y="3428999"/>
            <a:ext cx="9150876" cy="3153285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8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FBA825B6-0F70-4080-8DDC-F2AB3B123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941" y="3351429"/>
            <a:ext cx="9103282" cy="270873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CEA28-451C-4901-ADE9-AD2EBCC2E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251402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None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Five ARD terms are defined in this document:</a:t>
            </a:r>
          </a:p>
          <a:p>
            <a:pPr marL="517525" marR="0" lvl="1" indent="-342900" algn="l" defTabSz="914400" rtl="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+mj-lt"/>
              <a:buAutoNum type="arabicPeriod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Analysis Ready Data (ARD)</a:t>
            </a:r>
          </a:p>
          <a:p>
            <a:pPr marL="517525" marR="0" lvl="1" indent="-342900" algn="l" defTabSz="914400" rtl="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+mj-lt"/>
              <a:buAutoNum type="arabicPeriod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CEOS ARD for Land (CARD4L) Products</a:t>
            </a:r>
          </a:p>
          <a:p>
            <a:pPr marL="517525" marR="0" lvl="1" indent="-342900" algn="l" defTabSz="914400" rtl="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+mj-lt"/>
              <a:buAutoNum type="arabicPeriod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Interoperable Products</a:t>
            </a:r>
          </a:p>
          <a:p>
            <a:pPr marL="517525" marR="0" lvl="1" indent="-342900" algn="l" defTabSz="914400" rtl="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+mj-lt"/>
              <a:buAutoNum type="arabicPeriod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Harmonised Products</a:t>
            </a:r>
          </a:p>
          <a:p>
            <a:pPr marL="517525" marR="0" lvl="1" indent="-342900" algn="l" defTabSz="914400" rtl="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+mj-lt"/>
              <a:buAutoNum type="arabicPeriod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Fused Products</a:t>
            </a:r>
          </a:p>
          <a:p>
            <a:pPr marL="517525" marR="0" lvl="1" indent="-342900" algn="l" defTabSz="914400" rtl="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+mj-lt"/>
              <a:buAutoNum type="arabicPeriod"/>
              <a:tabLst/>
              <a:defRPr/>
            </a:pPr>
            <a:endParaRPr lang="en-AU" sz="1800" kern="1200" dirty="0">
              <a:solidFill>
                <a:schemeClr val="tx1"/>
              </a:solidFill>
              <a:latin typeface="+mn-lt"/>
              <a:ea typeface="+mn-ea"/>
              <a:cs typeface="+mn-cs"/>
              <a:sym typeface="Arial Bold"/>
            </a:endParaRPr>
          </a:p>
          <a:p>
            <a:pPr marL="517525" marR="0" lvl="1" indent="-342900" algn="l" defTabSz="914400" rtl="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+mj-lt"/>
              <a:buAutoNum type="arabicPeriod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 Bold"/>
            </a:endParaRPr>
          </a:p>
          <a:p>
            <a:pPr marL="517525" marR="0" lvl="1" indent="-342900" algn="l" defTabSz="914400" rtl="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+mj-lt"/>
              <a:buAutoNum type="arabicPeriod"/>
              <a:tabLst/>
              <a:defRPr/>
            </a:pPr>
            <a:endParaRPr lang="en-AU" sz="1800" kern="1200" dirty="0">
              <a:solidFill>
                <a:schemeClr val="tx1"/>
              </a:solidFill>
              <a:latin typeface="+mn-lt"/>
              <a:ea typeface="+mn-ea"/>
              <a:cs typeface="+mn-cs"/>
              <a:sym typeface="Arial Bold"/>
            </a:endParaRPr>
          </a:p>
          <a:p>
            <a:pPr marL="517525" marR="0" lvl="1" indent="-342900" algn="l" defTabSz="914400" rtl="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+mj-lt"/>
              <a:buAutoNum type="arabicPeriod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 Bold"/>
            </a:endParaRPr>
          </a:p>
          <a:p>
            <a:pPr marL="517525" marR="0" lvl="1" indent="-342900" algn="l" defTabSz="914400" rtl="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+mj-lt"/>
              <a:buAutoNum type="arabicPeriod"/>
              <a:tabLst/>
              <a:defRPr/>
            </a:pPr>
            <a:endParaRPr lang="en-AU" sz="1800" kern="1200" dirty="0">
              <a:solidFill>
                <a:schemeClr val="tx1"/>
              </a:solidFill>
              <a:latin typeface="+mn-lt"/>
              <a:ea typeface="+mn-ea"/>
              <a:cs typeface="+mn-cs"/>
              <a:sym typeface="Arial Bold"/>
            </a:endParaRPr>
          </a:p>
          <a:p>
            <a:pPr marL="174625" marR="0" lvl="1" indent="0" algn="l" defTabSz="914400" rtl="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 </a:t>
            </a:r>
            <a:r>
              <a:rPr kumimoji="0" lang="en-AU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Demonstrate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 via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Jupyter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 Notebook examples </a:t>
            </a:r>
            <a:r>
              <a:rPr lang="en-A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 Bold"/>
              </a:rPr>
              <a:t>for EO Analytics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 Bold"/>
            </a:endParaRPr>
          </a:p>
          <a:p>
            <a:pPr marL="403225" marR="0" lvl="1" indent="-228600" algn="l" defTabSz="914400" rtl="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 Bold"/>
            </a:endParaRP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0DC4A-6B21-4729-AEC0-E3C777B0E18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CEOS Interoperability Terminology Report</a:t>
            </a:r>
            <a:endParaRPr lang="en-A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8320" y="2743200"/>
            <a:ext cx="4598479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403225" marR="0" lvl="1" indent="-228600" algn="l" defTabSz="914400" rtl="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84168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sty Mountains">
            <a:extLst>
              <a:ext uri="{FF2B5EF4-FFF2-40B4-BE49-F238E27FC236}">
                <a16:creationId xmlns:a16="http://schemas.microsoft.com/office/drawing/2014/main" id="{1C6C485F-ED2E-40B5-BC91-E7145EC4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002931" y="1144645"/>
            <a:ext cx="3141069" cy="5433772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BAB70-0B81-419C-A69C-82C3004E3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251402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None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 Bold"/>
            </a:endParaRPr>
          </a:p>
          <a:p>
            <a:pPr marL="0" indent="-251402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None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Three Cloud data format terms for ARD:</a:t>
            </a:r>
            <a:endParaRPr lang="en-US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05798" indent="-45720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Cloud-friendly</a:t>
            </a:r>
            <a:endParaRPr lang="en-US" b="0" kern="1200" dirty="0">
              <a:solidFill>
                <a:schemeClr val="tx1"/>
              </a:solidFill>
              <a:latin typeface="+mn-lt"/>
              <a:ea typeface="+mn-ea"/>
              <a:cs typeface="+mn-cs"/>
              <a:sym typeface="Arial Bold"/>
            </a:endParaRPr>
          </a:p>
          <a:p>
            <a:pPr marL="205798" indent="-45720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  <a:defRPr/>
            </a:pP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Cloud-native</a:t>
            </a:r>
          </a:p>
          <a:p>
            <a:pPr marL="205798" indent="-45720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Cloud Data Access </a:t>
            </a: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</a:t>
            </a:r>
          </a:p>
          <a:p>
            <a:pPr marL="0" indent="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None/>
              <a:defRPr/>
            </a:pPr>
            <a:endParaRPr lang="en-US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Wingdings" panose="05000000000000000000" pitchFamily="2" charset="2"/>
              <a:buChar char="à"/>
              <a:defRPr/>
            </a:pPr>
            <a:r>
              <a:rPr lang="en-US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Develop </a:t>
            </a: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Best Practice Guides on: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defRPr/>
            </a:pP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Cloud Data Formats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defRPr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CEOS Data Discovery and Access in the Cloud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4B307-A10E-4FE8-A33E-21B276735F9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CEOS Interoperability Terminology Report</a:t>
            </a:r>
            <a:endParaRPr lang="en-A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8320" y="2743200"/>
            <a:ext cx="4598479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-251402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None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06245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uman brain nerve cells">
            <a:extLst>
              <a:ext uri="{FF2B5EF4-FFF2-40B4-BE49-F238E27FC236}">
                <a16:creationId xmlns:a16="http://schemas.microsoft.com/office/drawing/2014/main" id="{1C6C485F-ED2E-40B5-BC91-E7145EC4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002931" y="1138066"/>
            <a:ext cx="3141069" cy="5453508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BAB70-0B81-419C-A69C-82C3004E3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1219200"/>
            <a:ext cx="6247818" cy="5257800"/>
          </a:xfrm>
        </p:spPr>
        <p:txBody>
          <a:bodyPr/>
          <a:lstStyle/>
          <a:p>
            <a:pPr marL="0" indent="-251402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None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 Bold"/>
            </a:endParaRPr>
          </a:p>
          <a:p>
            <a:pPr marL="0" indent="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Three </a:t>
            </a:r>
            <a:r>
              <a:rPr lang="en-US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types of Analysis Interoperability:</a:t>
            </a:r>
          </a:p>
          <a:p>
            <a:pPr indent="-45720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Executable code – black box service, same API</a:t>
            </a:r>
          </a:p>
          <a:p>
            <a:pPr indent="-45720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  <a:defRPr/>
            </a:pP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code - Same source, different systems</a:t>
            </a:r>
          </a:p>
          <a:p>
            <a:pPr indent="-45720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 Bold"/>
              </a:rPr>
              <a:t>Algorithm - multiple implementations, same result</a:t>
            </a:r>
          </a:p>
          <a:p>
            <a:pPr marL="0" indent="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None/>
              <a:defRPr/>
            </a:pPr>
            <a:endParaRPr lang="en-US" b="0" kern="1200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indent="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None/>
              <a:defRPr/>
            </a:pP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 Bold"/>
              </a:rPr>
              <a:t> </a:t>
            </a:r>
            <a:r>
              <a:rPr lang="en-US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 Bold"/>
              </a:rPr>
              <a:t>Validate </a:t>
            </a: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 Bold"/>
              </a:rPr>
              <a:t>Data Cube Interoperability in the Earth Analytics Interoperability Lab ecosystem for CEOS projects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 Bol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4B307-A10E-4FE8-A33E-21B276735F9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CEOS Interoperability Terminology Report</a:t>
            </a:r>
            <a:endParaRPr lang="en-A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8320" y="2743200"/>
            <a:ext cx="4598479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-251402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20000"/>
              <a:buNone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5770214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FFB2887E109479714270EF09F4F34" ma:contentTypeVersion="13" ma:contentTypeDescription="Create a new document." ma:contentTypeScope="" ma:versionID="a1cadfbc0c468d74c5ead1af1db80fac">
  <xsd:schema xmlns:xsd="http://www.w3.org/2001/XMLSchema" xmlns:xs="http://www.w3.org/2001/XMLSchema" xmlns:p="http://schemas.microsoft.com/office/2006/metadata/properties" xmlns:ns3="d731c216-4847-40b9-9cc1-07675d6a1b95" xmlns:ns4="850cd0c5-34cb-451e-bc90-918567b3d760" targetNamespace="http://schemas.microsoft.com/office/2006/metadata/properties" ma:root="true" ma:fieldsID="91594c08eb15b779bb0769c3d0baf6be" ns3:_="" ns4:_="">
    <xsd:import namespace="d731c216-4847-40b9-9cc1-07675d6a1b95"/>
    <xsd:import namespace="850cd0c5-34cb-451e-bc90-918567b3d7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1c216-4847-40b9-9cc1-07675d6a1b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cd0c5-34cb-451e-bc90-918567b3d76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EAD713-CC1D-4E11-BFBE-0F91EECCAA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363B11-253F-4C63-9959-C0F8AAEA92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1c216-4847-40b9-9cc1-07675d6a1b95"/>
    <ds:schemaRef ds:uri="850cd0c5-34cb-451e-bc90-918567b3d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CBA1DB-D6C9-484C-93F8-61BA2F9972F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d731c216-4847-40b9-9cc1-07675d6a1b95"/>
    <ds:schemaRef ds:uri="850cd0c5-34cb-451e-bc90-918567b3d760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384</Words>
  <Application>Microsoft Office PowerPoint</Application>
  <PresentationFormat>On-screen Show (4:3)</PresentationFormat>
  <Paragraphs>60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Avenir</vt:lpstr>
      <vt:lpstr>Noto Sans Symbols</vt:lpstr>
      <vt:lpstr>Courier New</vt:lpstr>
      <vt:lpstr>Wingdings</vt:lpstr>
      <vt:lpstr>Arial</vt:lpstr>
      <vt:lpstr>Calibri</vt:lpstr>
      <vt:lpstr>Helvetica Neue</vt:lpstr>
      <vt:lpstr>Default</vt:lpstr>
      <vt:lpstr>CEOS Interoperability 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cp:lastModifiedBy>Woodcock, Robert (Mineral Resources, Black Mountain)</cp:lastModifiedBy>
  <cp:revision>1</cp:revision>
  <dcterms:modified xsi:type="dcterms:W3CDTF">2020-09-04T06:04:30Z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0x0101006CBFFB2887E109479714270EF09F4F34</vt:lpwstr>
  </property>
</Properties>
</file>