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278" r:id="rId2"/>
    <p:sldId id="373" r:id="rId3"/>
    <p:sldId id="363" r:id="rId4"/>
    <p:sldId id="362" r:id="rId5"/>
    <p:sldId id="365" r:id="rId6"/>
    <p:sldId id="369" r:id="rId7"/>
    <p:sldId id="367" r:id="rId8"/>
    <p:sldId id="370" r:id="rId9"/>
    <p:sldId id="372" r:id="rId10"/>
    <p:sldId id="340" r:id="rId11"/>
    <p:sldId id="341" r:id="rId12"/>
    <p:sldId id="342" r:id="rId13"/>
    <p:sldId id="371" r:id="rId14"/>
    <p:sldId id="329" r:id="rId15"/>
  </p:sldIdLst>
  <p:sldSz cx="9144000" cy="6858000" type="screen4x3"/>
  <p:notesSz cx="69850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3">
    <p:extLst/>
  </p:cmAuthor>
  <p:cmAuthor id="2" name="Microsoft Office User" initials="Office [2]" lastIdx="1" clrIdx="1">
    <p:extLst/>
  </p:cmAuthor>
  <p:cmAuthor id="3" name="HP" initials="H" lastIdx="1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948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25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Relationship Id="rId43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55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07A036E6-6D54-4B78-9ABB-4FE2E18E96D0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55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8B128B93-BF90-4BB9-B0C9-762176D455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5500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F322F5E1-5195-4792-A0E3-42DC695AF7AF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03350" y="1160463"/>
            <a:ext cx="4178300" cy="3133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67781"/>
            <a:ext cx="5588000" cy="3655457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B0D5600F-4168-42E9-9FE7-11DD5B8FE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598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51236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2789" y="2492918"/>
            <a:ext cx="7772400" cy="72276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2791" y="3847065"/>
            <a:ext cx="4471225" cy="221260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5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74339"/>
            <a:ext cx="2057400" cy="365125"/>
          </a:xfrm>
          <a:prstGeom prst="rect">
            <a:avLst/>
          </a:prstGeom>
        </p:spPr>
        <p:txBody>
          <a:bodyPr/>
          <a:lstStyle/>
          <a:p>
            <a:fld id="{0AA59793-C156-499B-A27C-B13B45B618E6}" type="datetime1">
              <a:rPr lang="en-US" smtClean="0"/>
              <a:t>9/10/2020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74339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CEOS AC-VC June 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39000" y="6490411"/>
            <a:ext cx="1905000" cy="300082"/>
          </a:xfrm>
          <a:prstGeom prst="rect">
            <a:avLst/>
          </a:prstGeom>
        </p:spPr>
        <p:txBody>
          <a:bodyPr/>
          <a:lstStyle/>
          <a:p>
            <a:fld id="{D11591C9-1069-47C8-BF2F-DC125323CA97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ceos_logo.png"/>
          <p:cNvPicPr/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622789" y="1217405"/>
            <a:ext cx="2507906" cy="993132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Shape 10"/>
          <p:cNvSpPr txBox="1">
            <a:spLocks/>
          </p:cNvSpPr>
          <p:nvPr userDrawn="1"/>
        </p:nvSpPr>
        <p:spPr>
          <a:xfrm>
            <a:off x="622791" y="2246638"/>
            <a:ext cx="2806211" cy="210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l">
              <a:defRPr sz="4200" b="1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685800">
              <a:defRPr sz="1800" b="0">
                <a:solidFill>
                  <a:srgbClr val="000000"/>
                </a:solidFill>
              </a:defRPr>
            </a:pPr>
            <a:r>
              <a:rPr lang="en-US" sz="788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+mj-lt"/>
              </a:rPr>
              <a:t>Committee on Earth Observation Satellites</a:t>
            </a:r>
            <a:endParaRPr lang="en-US" sz="788" dirty="0">
              <a:solidFill>
                <a:schemeClr val="bg1">
                  <a:lumMod val="20000"/>
                  <a:lumOff val="80000"/>
                </a:schemeClr>
              </a:solidFill>
              <a:latin typeface="+mj-lt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4395"/>
          <a:stretch/>
        </p:blipFill>
        <p:spPr>
          <a:xfrm>
            <a:off x="0" y="-68240"/>
            <a:ext cx="9144000" cy="6926239"/>
          </a:xfrm>
          <a:prstGeom prst="rect">
            <a:avLst/>
          </a:prstGeom>
        </p:spPr>
      </p:pic>
      <p:pic>
        <p:nvPicPr>
          <p:cNvPr id="12" name="ceos_logo.png"/>
          <p:cNvPicPr/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092" y="1217405"/>
            <a:ext cx="1880930" cy="993132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Shape 10"/>
          <p:cNvSpPr txBox="1">
            <a:spLocks/>
          </p:cNvSpPr>
          <p:nvPr userDrawn="1"/>
        </p:nvSpPr>
        <p:spPr>
          <a:xfrm>
            <a:off x="467092" y="2246637"/>
            <a:ext cx="2104658" cy="210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l">
              <a:defRPr sz="4200" b="1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685800">
              <a:defRPr sz="1800" b="0">
                <a:solidFill>
                  <a:srgbClr val="000000"/>
                </a:solidFill>
              </a:defRPr>
            </a:pPr>
            <a:r>
              <a:rPr lang="en-US" sz="788" dirty="0">
                <a:solidFill>
                  <a:schemeClr val="bg1">
                    <a:lumMod val="20000"/>
                    <a:lumOff val="80000"/>
                  </a:schemeClr>
                </a:solidFill>
                <a:latin typeface="+mj-lt"/>
              </a:rPr>
              <a:t>Committee on Earth Observation Satellites</a:t>
            </a:r>
          </a:p>
        </p:txBody>
      </p:sp>
      <p:sp>
        <p:nvSpPr>
          <p:cNvPr id="14" name="Shape 10"/>
          <p:cNvSpPr txBox="1">
            <a:spLocks/>
          </p:cNvSpPr>
          <p:nvPr userDrawn="1"/>
        </p:nvSpPr>
        <p:spPr>
          <a:xfrm>
            <a:off x="467092" y="2514603"/>
            <a:ext cx="4309682" cy="993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l">
              <a:defRPr sz="4200" b="1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>
              <a:defRPr sz="1800" b="0">
                <a:solidFill>
                  <a:srgbClr val="000000"/>
                </a:solidFill>
              </a:defRPr>
            </a:pPr>
            <a:endParaRPr lang="en-US" sz="3300" b="1" kern="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Shape 11"/>
          <p:cNvSpPr/>
          <p:nvPr userDrawn="1"/>
        </p:nvSpPr>
        <p:spPr>
          <a:xfrm>
            <a:off x="467092" y="3759203"/>
            <a:ext cx="3608144" cy="2541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/>
          <a:p>
            <a:pPr defTabSz="6858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endParaRPr sz="1350"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</p:txBody>
      </p:sp>
    </p:spTree>
    <p:extLst>
      <p:ext uri="{BB962C8B-B14F-4D97-AF65-F5344CB8AC3E}">
        <p14:creationId xmlns:p14="http://schemas.microsoft.com/office/powerpoint/2010/main" val="1753092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802676" y="152400"/>
            <a:ext cx="5799908" cy="990600"/>
          </a:xfrm>
          <a:prstGeom prst="rect">
            <a:avLst/>
          </a:prstGeom>
        </p:spPr>
        <p:txBody>
          <a:bodyPr anchor="ctr"/>
          <a:lstStyle>
            <a:lvl1pPr algn="l">
              <a:defRPr sz="2100">
                <a:latin typeface="+mj-lt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6" name="Google Shape;11;p3"/>
          <p:cNvSpPr/>
          <p:nvPr userDrawn="1"/>
        </p:nvSpPr>
        <p:spPr>
          <a:xfrm>
            <a:off x="76200" y="6603293"/>
            <a:ext cx="6781800" cy="187200"/>
          </a:xfrm>
          <a:prstGeom prst="roundRect">
            <a:avLst>
              <a:gd name="adj" fmla="val 16667"/>
            </a:avLst>
          </a:prstGeom>
          <a:solidFill>
            <a:schemeClr val="lt1">
              <a:alpha val="48627"/>
            </a:schemeClr>
          </a:solidFill>
          <a:ln w="25400" cap="flat" cmpd="sng">
            <a:solidFill>
              <a:schemeClr val="dk2">
                <a:alpha val="6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1" u="none" strike="noStrike" cap="none" dirty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SIT TW 2020 7-</a:t>
            </a:r>
            <a:r>
              <a:rPr lang="en-US" sz="1100" i="1" dirty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11/14-18</a:t>
            </a:r>
            <a:r>
              <a:rPr lang="en-US" sz="1100" b="0" i="1" u="none" strike="noStrike" cap="none" dirty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100" i="1" dirty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Sept</a:t>
            </a:r>
            <a:r>
              <a:rPr lang="en-US" sz="1100" b="0" i="1" u="none" strike="noStrike" cap="none" dirty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2020	, </a:t>
            </a:r>
            <a:r>
              <a:rPr lang="en-US" sz="1100" i="1" dirty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j</a:t>
            </a:r>
            <a:r>
              <a:rPr lang="en-US" sz="1100" b="0" i="1" u="none" strike="noStrike" cap="none" dirty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oin at slido.com with the event code: #</a:t>
            </a:r>
            <a:r>
              <a:rPr lang="en-US" sz="1100" i="1" dirty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sit-tw-2020</a:t>
            </a:r>
            <a:endParaRPr sz="1100" b="0" i="1" u="none" strike="noStrike" cap="none" dirty="0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" name="Google Shape;9;p3"/>
          <p:cNvSpPr txBox="1">
            <a:spLocks/>
          </p:cNvSpPr>
          <p:nvPr userDrawn="1"/>
        </p:nvSpPr>
        <p:spPr>
          <a:xfrm>
            <a:off x="8763000" y="6629400"/>
            <a:ext cx="304800" cy="187285"/>
          </a:xfrm>
          <a:prstGeom prst="roundRect">
            <a:avLst>
              <a:gd name="adj" fmla="val 16667"/>
            </a:avLst>
          </a:prstGeom>
          <a:solidFill>
            <a:schemeClr val="lt1">
              <a:alpha val="48627"/>
            </a:schemeClr>
          </a:solidFill>
          <a:ln w="25400" cap="flat" cmpd="sng">
            <a:solidFill>
              <a:schemeClr val="dk2">
                <a:alpha val="6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>
            <a:defPPr>
              <a:defRPr lang="en-US"/>
            </a:defPPr>
            <a:lvl1pPr marL="0" marR="0" lvl="0" indent="0" algn="ctr" defTabSz="914400" rtl="0" eaLnBrk="1" latinLnBrk="0" hangingPunct="1">
              <a:spcBef>
                <a:spcPts val="0"/>
              </a:spcBef>
              <a:buNone/>
              <a:defRPr sz="1100" b="0" i="1" u="none" strike="noStrike" kern="1200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 defTabSz="914400" rtl="0" eaLnBrk="1" latinLnBrk="0" hangingPunct="1">
              <a:spcBef>
                <a:spcPts val="0"/>
              </a:spcBef>
              <a:buNone/>
              <a:defRPr sz="1100" b="0" i="1" u="none" strike="noStrike" kern="1200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 defTabSz="914400" rtl="0" eaLnBrk="1" latinLnBrk="0" hangingPunct="1">
              <a:spcBef>
                <a:spcPts val="0"/>
              </a:spcBef>
              <a:buNone/>
              <a:defRPr sz="1100" b="0" i="1" u="none" strike="noStrike" kern="1200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 defTabSz="914400" rtl="0" eaLnBrk="1" latinLnBrk="0" hangingPunct="1">
              <a:spcBef>
                <a:spcPts val="0"/>
              </a:spcBef>
              <a:buNone/>
              <a:defRPr sz="1100" b="0" i="1" u="none" strike="noStrike" kern="1200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 defTabSz="914400" rtl="0" eaLnBrk="1" latinLnBrk="0" hangingPunct="1">
              <a:spcBef>
                <a:spcPts val="0"/>
              </a:spcBef>
              <a:buNone/>
              <a:defRPr sz="1100" b="0" i="1" u="none" strike="noStrike" kern="1200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 defTabSz="914400" rtl="0" eaLnBrk="1" latinLnBrk="0" hangingPunct="1">
              <a:spcBef>
                <a:spcPts val="0"/>
              </a:spcBef>
              <a:buNone/>
              <a:defRPr sz="1100" b="0" i="1" u="none" strike="noStrike" kern="1200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 defTabSz="914400" rtl="0" eaLnBrk="1" latinLnBrk="0" hangingPunct="1">
              <a:spcBef>
                <a:spcPts val="0"/>
              </a:spcBef>
              <a:buNone/>
              <a:defRPr sz="1100" b="0" i="1" u="none" strike="noStrike" kern="1200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 defTabSz="914400" rtl="0" eaLnBrk="1" latinLnBrk="0" hangingPunct="1">
              <a:spcBef>
                <a:spcPts val="0"/>
              </a:spcBef>
              <a:buNone/>
              <a:defRPr sz="1100" b="0" i="1" u="none" strike="noStrike" kern="1200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 defTabSz="914400" rtl="0" eaLnBrk="1" latinLnBrk="0" hangingPunct="1">
              <a:spcBef>
                <a:spcPts val="0"/>
              </a:spcBef>
              <a:buNone/>
              <a:defRPr sz="1100" b="0" i="1" u="none" strike="noStrike" kern="1200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916539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24691" y="1402773"/>
            <a:ext cx="8884227" cy="5101935"/>
          </a:xfrm>
          <a:prstGeom prst="rect">
            <a:avLst/>
          </a:prstGeom>
        </p:spPr>
        <p:txBody>
          <a:bodyPr/>
          <a:lstStyle>
            <a:lvl1pPr>
              <a:defRPr sz="1500">
                <a:latin typeface="+mj-lt"/>
                <a:cs typeface="Arial" panose="020B0604020202020204" pitchFamily="34" charset="0"/>
              </a:defRPr>
            </a:lvl1pPr>
            <a:lvl2pPr marL="576695" indent="-233795">
              <a:buFont typeface="Courier New" panose="02070309020205020404" pitchFamily="49" charset="0"/>
              <a:buChar char="o"/>
              <a:defRPr sz="1500">
                <a:latin typeface="+mj-lt"/>
                <a:cs typeface="Arial" panose="020B0604020202020204" pitchFamily="34" charset="0"/>
              </a:defRPr>
            </a:lvl2pPr>
            <a:lvl3pPr marL="891539" indent="-205739">
              <a:buFont typeface="Wingdings" panose="05000000000000000000" pitchFamily="2" charset="2"/>
              <a:buChar char="§"/>
              <a:defRPr sz="1500">
                <a:latin typeface="+mj-lt"/>
                <a:cs typeface="Arial" panose="020B0604020202020204" pitchFamily="34" charset="0"/>
              </a:defRPr>
            </a:lvl3pPr>
            <a:lvl4pPr>
              <a:defRPr sz="1500">
                <a:latin typeface="+mj-lt"/>
                <a:cs typeface="Arial" panose="020B0604020202020204" pitchFamily="34" charset="0"/>
              </a:defRPr>
            </a:lvl4pPr>
            <a:lvl5pPr>
              <a:defRPr sz="15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2057400" y="304800"/>
            <a:ext cx="49530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7" name="Google Shape;11;p3"/>
          <p:cNvSpPr/>
          <p:nvPr userDrawn="1"/>
        </p:nvSpPr>
        <p:spPr>
          <a:xfrm>
            <a:off x="76200" y="6603293"/>
            <a:ext cx="6781800" cy="187200"/>
          </a:xfrm>
          <a:prstGeom prst="roundRect">
            <a:avLst>
              <a:gd name="adj" fmla="val 16667"/>
            </a:avLst>
          </a:prstGeom>
          <a:solidFill>
            <a:schemeClr val="lt1">
              <a:alpha val="48627"/>
            </a:schemeClr>
          </a:solidFill>
          <a:ln w="25400" cap="flat" cmpd="sng">
            <a:solidFill>
              <a:schemeClr val="dk2">
                <a:alpha val="6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1" u="none" strike="noStrike" cap="none" dirty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SIT TW 2020 7-</a:t>
            </a:r>
            <a:r>
              <a:rPr lang="en-US" sz="1100" i="1" dirty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11/14-18</a:t>
            </a:r>
            <a:r>
              <a:rPr lang="en-US" sz="1100" b="0" i="1" u="none" strike="noStrike" cap="none" dirty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100" i="1" dirty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Sept</a:t>
            </a:r>
            <a:r>
              <a:rPr lang="en-US" sz="1100" b="0" i="1" u="none" strike="noStrike" cap="none" dirty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2020	, </a:t>
            </a:r>
            <a:r>
              <a:rPr lang="en-US" sz="1100" i="1" dirty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j</a:t>
            </a:r>
            <a:r>
              <a:rPr lang="en-US" sz="1100" b="0" i="1" u="none" strike="noStrike" cap="none" dirty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oin at slido.com with the event code: #</a:t>
            </a:r>
            <a:r>
              <a:rPr lang="en-US" sz="1100" i="1" dirty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sit-tw-2020</a:t>
            </a:r>
            <a:endParaRPr sz="1100" b="0" i="1" u="none" strike="noStrike" cap="none" dirty="0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" name="Google Shape;9;p3"/>
          <p:cNvSpPr>
            <a:spLocks noGrp="1"/>
          </p:cNvSpPr>
          <p:nvPr>
            <p:ph type="sldNum" idx="12"/>
          </p:nvPr>
        </p:nvSpPr>
        <p:spPr>
          <a:xfrm>
            <a:off x="8763000" y="6629400"/>
            <a:ext cx="304800" cy="187285"/>
          </a:xfrm>
          <a:prstGeom prst="roundRect">
            <a:avLst>
              <a:gd name="adj" fmla="val 16667"/>
            </a:avLst>
          </a:prstGeom>
          <a:solidFill>
            <a:schemeClr val="lt1">
              <a:alpha val="48627"/>
            </a:schemeClr>
          </a:solidFill>
          <a:ln w="25400" cap="flat" cmpd="sng">
            <a:solidFill>
              <a:schemeClr val="dk2">
                <a:alpha val="6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03399812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0" y="3"/>
            <a:ext cx="9144000" cy="1266667"/>
            <a:chOff x="0" y="1156447"/>
            <a:chExt cx="12192000" cy="1266667"/>
          </a:xfrm>
        </p:grpSpPr>
        <p:pic>
          <p:nvPicPr>
            <p:cNvPr id="3" name="Picture 2"/>
            <p:cNvPicPr>
              <a:picLocks noChangeAspect="1"/>
            </p:cNvPicPr>
            <p:nvPr userDrawn="1"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1156447"/>
              <a:ext cx="8364071" cy="1266667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 userDrawn="1"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958571" y="1156447"/>
              <a:ext cx="4233429" cy="1266667"/>
            </a:xfrm>
            <a:prstGeom prst="rect">
              <a:avLst/>
            </a:prstGeom>
          </p:spPr>
        </p:pic>
      </p:grpSp>
      <p:sp>
        <p:nvSpPr>
          <p:cNvPr id="6" name="Google Shape;9;p3"/>
          <p:cNvSpPr txBox="1">
            <a:spLocks/>
          </p:cNvSpPr>
          <p:nvPr userDrawn="1"/>
        </p:nvSpPr>
        <p:spPr>
          <a:xfrm>
            <a:off x="8763000" y="6629400"/>
            <a:ext cx="304800" cy="187285"/>
          </a:xfrm>
          <a:prstGeom prst="roundRect">
            <a:avLst>
              <a:gd name="adj" fmla="val 16667"/>
            </a:avLst>
          </a:prstGeom>
          <a:solidFill>
            <a:schemeClr val="lt1">
              <a:alpha val="48627"/>
            </a:schemeClr>
          </a:solidFill>
          <a:ln w="25400" cap="flat" cmpd="sng">
            <a:solidFill>
              <a:schemeClr val="dk2">
                <a:alpha val="6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>
            <a:defPPr>
              <a:defRPr lang="en-US"/>
            </a:defPPr>
            <a:lvl1pPr marL="0" marR="0" lvl="0" indent="0" algn="ctr" defTabSz="914400" rtl="0" eaLnBrk="1" latinLnBrk="0" hangingPunct="1">
              <a:spcBef>
                <a:spcPts val="0"/>
              </a:spcBef>
              <a:buNone/>
              <a:defRPr sz="1100" b="0" i="1" u="none" strike="noStrike" kern="1200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 defTabSz="914400" rtl="0" eaLnBrk="1" latinLnBrk="0" hangingPunct="1">
              <a:spcBef>
                <a:spcPts val="0"/>
              </a:spcBef>
              <a:buNone/>
              <a:defRPr sz="1100" b="0" i="1" u="none" strike="noStrike" kern="1200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 defTabSz="914400" rtl="0" eaLnBrk="1" latinLnBrk="0" hangingPunct="1">
              <a:spcBef>
                <a:spcPts val="0"/>
              </a:spcBef>
              <a:buNone/>
              <a:defRPr sz="1100" b="0" i="1" u="none" strike="noStrike" kern="1200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 defTabSz="914400" rtl="0" eaLnBrk="1" latinLnBrk="0" hangingPunct="1">
              <a:spcBef>
                <a:spcPts val="0"/>
              </a:spcBef>
              <a:buNone/>
              <a:defRPr sz="1100" b="0" i="1" u="none" strike="noStrike" kern="1200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 defTabSz="914400" rtl="0" eaLnBrk="1" latinLnBrk="0" hangingPunct="1">
              <a:spcBef>
                <a:spcPts val="0"/>
              </a:spcBef>
              <a:buNone/>
              <a:defRPr sz="1100" b="0" i="1" u="none" strike="noStrike" kern="1200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 defTabSz="914400" rtl="0" eaLnBrk="1" latinLnBrk="0" hangingPunct="1">
              <a:spcBef>
                <a:spcPts val="0"/>
              </a:spcBef>
              <a:buNone/>
              <a:defRPr sz="1100" b="0" i="1" u="none" strike="noStrike" kern="1200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 defTabSz="914400" rtl="0" eaLnBrk="1" latinLnBrk="0" hangingPunct="1">
              <a:spcBef>
                <a:spcPts val="0"/>
              </a:spcBef>
              <a:buNone/>
              <a:defRPr sz="1100" b="0" i="1" u="none" strike="noStrike" kern="1200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 defTabSz="914400" rtl="0" eaLnBrk="1" latinLnBrk="0" hangingPunct="1">
              <a:spcBef>
                <a:spcPts val="0"/>
              </a:spcBef>
              <a:buNone/>
              <a:defRPr sz="1100" b="0" i="1" u="none" strike="noStrike" kern="1200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 defTabSz="914400" rtl="0" eaLnBrk="1" latinLnBrk="0" hangingPunct="1">
              <a:spcBef>
                <a:spcPts val="0"/>
              </a:spcBef>
              <a:buNone/>
              <a:defRPr sz="1100" b="0" i="1" u="none" strike="noStrike" kern="1200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995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6" r:id="rId3"/>
  </p:sldLayoutIdLst>
  <p:transition spd="med"/>
  <p:hf hdr="0" ftr="0" dt="0"/>
  <p:txStyles>
    <p:titleStyle>
      <a:lvl1pPr algn="r">
        <a:defRPr sz="24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1pPr>
      <a:lvl2pPr algn="r">
        <a:defRPr sz="24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2pPr>
      <a:lvl3pPr algn="r">
        <a:defRPr sz="24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3pPr>
      <a:lvl4pPr algn="r">
        <a:defRPr sz="24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4pPr>
      <a:lvl5pPr algn="r">
        <a:defRPr sz="24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5pPr>
      <a:lvl6pPr indent="342900" algn="r">
        <a:defRPr sz="24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6pPr>
      <a:lvl7pPr indent="685800" algn="r">
        <a:defRPr sz="24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7pPr>
      <a:lvl8pPr indent="1028700" algn="r">
        <a:defRPr sz="24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8pPr>
      <a:lvl9pPr indent="1371600" algn="r">
        <a:defRPr sz="24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9pPr>
    </p:titleStyle>
    <p:bodyStyle>
      <a:lvl1pPr marL="257175" indent="-257175">
        <a:spcBef>
          <a:spcPts val="375"/>
        </a:spcBef>
        <a:buSzPct val="100000"/>
        <a:buFont typeface="Arial"/>
        <a:buChar char="•"/>
        <a:defRPr sz="18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1pPr>
      <a:lvl2pPr marL="576695" indent="-233795">
        <a:spcBef>
          <a:spcPts val="375"/>
        </a:spcBef>
        <a:buSzPct val="100000"/>
        <a:buFont typeface="Arial"/>
        <a:buChar char="•"/>
        <a:defRPr sz="18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2pPr>
      <a:lvl3pPr marL="891539" indent="-205739">
        <a:spcBef>
          <a:spcPts val="375"/>
        </a:spcBef>
        <a:buSzPct val="100000"/>
        <a:buFont typeface="Arial"/>
        <a:buChar char="o"/>
        <a:defRPr sz="18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3pPr>
      <a:lvl4pPr marL="1257300" indent="-228600">
        <a:spcBef>
          <a:spcPts val="375"/>
        </a:spcBef>
        <a:buSzPct val="100000"/>
        <a:buFont typeface="Arial"/>
        <a:buChar char="▪"/>
        <a:defRPr sz="18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4pPr>
      <a:lvl5pPr marL="1628775" indent="-257175">
        <a:spcBef>
          <a:spcPts val="375"/>
        </a:spcBef>
        <a:buSzPct val="100000"/>
        <a:buFont typeface="Arial"/>
        <a:buChar char="•"/>
        <a:defRPr sz="18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5pPr>
      <a:lvl6pPr indent="1714500">
        <a:spcBef>
          <a:spcPts val="375"/>
        </a:spcBef>
        <a:buFont typeface="Arial"/>
        <a:defRPr sz="18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6pPr>
      <a:lvl7pPr indent="2057400">
        <a:spcBef>
          <a:spcPts val="375"/>
        </a:spcBef>
        <a:buFont typeface="Arial"/>
        <a:defRPr sz="18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7pPr>
      <a:lvl8pPr indent="2400300">
        <a:spcBef>
          <a:spcPts val="375"/>
        </a:spcBef>
        <a:buFont typeface="Arial"/>
        <a:defRPr sz="18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8pPr>
      <a:lvl9pPr indent="2743200">
        <a:spcBef>
          <a:spcPts val="375"/>
        </a:spcBef>
        <a:buFont typeface="Arial"/>
        <a:defRPr sz="18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9pPr>
    </p:bodyStyle>
    <p:otherStyle>
      <a:lvl1pPr algn="r" defTabSz="342900">
        <a:spcBef>
          <a:spcPts val="450"/>
        </a:spcBef>
        <a:defRPr sz="75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342900" algn="r" defTabSz="342900">
        <a:spcBef>
          <a:spcPts val="450"/>
        </a:spcBef>
        <a:defRPr sz="75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685800" algn="r" defTabSz="342900">
        <a:spcBef>
          <a:spcPts val="450"/>
        </a:spcBef>
        <a:defRPr sz="75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028700" algn="r" defTabSz="342900">
        <a:spcBef>
          <a:spcPts val="450"/>
        </a:spcBef>
        <a:defRPr sz="75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371600" algn="r" defTabSz="342900">
        <a:spcBef>
          <a:spcPts val="450"/>
        </a:spcBef>
        <a:defRPr sz="75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1714500" algn="r" defTabSz="342900">
        <a:spcBef>
          <a:spcPts val="450"/>
        </a:spcBef>
        <a:defRPr sz="75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057400" algn="r" defTabSz="342900">
        <a:spcBef>
          <a:spcPts val="450"/>
        </a:spcBef>
        <a:defRPr sz="75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2400300" algn="r" defTabSz="342900">
        <a:spcBef>
          <a:spcPts val="450"/>
        </a:spcBef>
        <a:defRPr sz="75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2743200" algn="r" defTabSz="342900">
        <a:spcBef>
          <a:spcPts val="450"/>
        </a:spcBef>
        <a:defRPr sz="75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0"/>
          <p:cNvSpPr txBox="1">
            <a:spLocks/>
          </p:cNvSpPr>
          <p:nvPr/>
        </p:nvSpPr>
        <p:spPr>
          <a:xfrm>
            <a:off x="224336" y="2803343"/>
            <a:ext cx="5804563" cy="7448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l">
              <a:defRPr sz="4200" b="1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>
              <a:lnSpc>
                <a:spcPct val="90000"/>
              </a:lnSpc>
              <a:defRPr sz="1800" b="0">
                <a:solidFill>
                  <a:srgbClr val="000000"/>
                </a:solidFill>
              </a:defRPr>
            </a:pPr>
            <a:r>
              <a:rPr lang="en-US" sz="3000" b="0" kern="0" dirty="0">
                <a:solidFill>
                  <a:schemeClr val="bg1"/>
                </a:solidFill>
                <a:latin typeface="+mj-lt"/>
              </a:rPr>
              <a:t>2020 </a:t>
            </a:r>
            <a:r>
              <a:rPr lang="en-US" sz="3000" b="0" kern="0" dirty="0" smtClean="0">
                <a:solidFill>
                  <a:schemeClr val="bg1"/>
                </a:solidFill>
                <a:latin typeface="+mj-lt"/>
              </a:rPr>
              <a:t>OSVW Activities</a:t>
            </a:r>
            <a:endParaRPr lang="en-US" sz="3000" b="0" kern="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Shape 11"/>
          <p:cNvSpPr/>
          <p:nvPr/>
        </p:nvSpPr>
        <p:spPr>
          <a:xfrm>
            <a:off x="224335" y="3344991"/>
            <a:ext cx="4516997" cy="1695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/>
          <a:p>
            <a:pPr lvl="0">
              <a:lnSpc>
                <a:spcPct val="150000"/>
              </a:lnSpc>
            </a:pPr>
            <a:r>
              <a:rPr lang="en-US" dirty="0">
                <a:solidFill>
                  <a:srgbClr val="FFFF00"/>
                </a:solidFill>
              </a:rPr>
              <a:t>Raj Kumar, </a:t>
            </a:r>
            <a:r>
              <a:rPr lang="en-US" dirty="0" smtClean="0">
                <a:solidFill>
                  <a:schemeClr val="bg1"/>
                </a:solidFill>
              </a:rPr>
              <a:t>Paul Chang, Stefanie Linow</a:t>
            </a:r>
            <a:endParaRPr lang="en-US" dirty="0">
              <a:solidFill>
                <a:schemeClr val="bg1"/>
              </a:solidFill>
            </a:endParaRPr>
          </a:p>
          <a:p>
            <a:pPr lvl="0">
              <a:lnSpc>
                <a:spcPct val="150000"/>
              </a:lnSpc>
            </a:pPr>
            <a:r>
              <a:rPr lang="en-US" dirty="0">
                <a:solidFill>
                  <a:srgbClr val="FFFF00"/>
                </a:solidFill>
              </a:rPr>
              <a:t>Indian Space Research </a:t>
            </a:r>
            <a:r>
              <a:rPr lang="en-US" dirty="0" err="1">
                <a:solidFill>
                  <a:srgbClr val="FFFF00"/>
                </a:solidFill>
              </a:rPr>
              <a:t>Organisation</a:t>
            </a:r>
            <a:endParaRPr lang="en-US" dirty="0">
              <a:solidFill>
                <a:srgbClr val="FFFF00"/>
              </a:solidFill>
            </a:endParaRPr>
          </a:p>
          <a:p>
            <a:pPr lvl="0">
              <a:lnSpc>
                <a:spcPct val="150000"/>
              </a:lnSpc>
            </a:pPr>
            <a:endParaRPr lang="en-IN" dirty="0" smtClean="0">
              <a:solidFill>
                <a:srgbClr val="FFFFFF"/>
              </a:solidFill>
            </a:endParaRPr>
          </a:p>
          <a:p>
            <a:pPr lvl="0">
              <a:lnSpc>
                <a:spcPct val="150000"/>
              </a:lnSpc>
            </a:pPr>
            <a:r>
              <a:rPr lang="en-IN" dirty="0" smtClean="0">
                <a:solidFill>
                  <a:srgbClr val="FFFFFF"/>
                </a:solidFill>
              </a:rPr>
              <a:t>CEOS </a:t>
            </a:r>
            <a:r>
              <a:rPr lang="en-IN" dirty="0">
                <a:solidFill>
                  <a:srgbClr val="FFFFFF"/>
                </a:solidFill>
              </a:rPr>
              <a:t>SIT Technical Workshop 2020</a:t>
            </a:r>
            <a:endParaRPr lang="en-IN" dirty="0"/>
          </a:p>
          <a:p>
            <a:pPr lvl="0">
              <a:lnSpc>
                <a:spcPct val="150000"/>
              </a:lnSpc>
            </a:pPr>
            <a:r>
              <a:rPr lang="en-IN">
                <a:solidFill>
                  <a:srgbClr val="FFFFFF"/>
                </a:solidFill>
              </a:rPr>
              <a:t>Session </a:t>
            </a:r>
            <a:r>
              <a:rPr lang="en-IN" smtClean="0">
                <a:solidFill>
                  <a:srgbClr val="FFFFFF"/>
                </a:solidFill>
              </a:rPr>
              <a:t>3.3, </a:t>
            </a:r>
            <a:r>
              <a:rPr lang="en-IN" dirty="0" smtClean="0">
                <a:solidFill>
                  <a:srgbClr val="FFFFFF"/>
                </a:solidFill>
              </a:rPr>
              <a:t>Virtual Constellation Showcase</a:t>
            </a:r>
            <a:endParaRPr lang="en-IN" dirty="0"/>
          </a:p>
          <a:p>
            <a:pPr lvl="0">
              <a:lnSpc>
                <a:spcPct val="150000"/>
              </a:lnSpc>
            </a:pPr>
            <a:r>
              <a:rPr lang="en-IN" dirty="0">
                <a:solidFill>
                  <a:srgbClr val="FFFFFF"/>
                </a:solidFill>
              </a:rPr>
              <a:t>Virtual Meeting</a:t>
            </a:r>
            <a:endParaRPr lang="en-IN" dirty="0"/>
          </a:p>
          <a:p>
            <a:pPr lvl="0">
              <a:lnSpc>
                <a:spcPct val="150000"/>
              </a:lnSpc>
            </a:pPr>
            <a:r>
              <a:rPr lang="en-IN" dirty="0">
                <a:solidFill>
                  <a:srgbClr val="FFFFFF"/>
                </a:solidFill>
              </a:rPr>
              <a:t>7-11 and 14-18 September 2020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670166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6668" y="1932409"/>
            <a:ext cx="889248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2000" b="1" kern="0" dirty="0" smtClean="0">
                <a:solidFill>
                  <a:srgbClr val="002569"/>
                </a:solidFill>
                <a:latin typeface="Arial" charset="0"/>
                <a:ea typeface="Arial" charset="0"/>
                <a:cs typeface="Arial" charset="0"/>
              </a:rPr>
              <a:t>Discussions </a:t>
            </a:r>
            <a:r>
              <a:rPr lang="en-IN" sz="2000" b="1" kern="0" dirty="0">
                <a:solidFill>
                  <a:srgbClr val="002569"/>
                </a:solidFill>
                <a:latin typeface="Arial" charset="0"/>
                <a:ea typeface="Arial" charset="0"/>
                <a:cs typeface="Arial" charset="0"/>
              </a:rPr>
              <a:t>with CEOG WGCV</a:t>
            </a: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2000" kern="0" dirty="0">
                <a:solidFill>
                  <a:srgbClr val="002569"/>
                </a:solidFill>
                <a:latin typeface="Arial" charset="0"/>
                <a:ea typeface="Arial" charset="0"/>
                <a:cs typeface="Arial" charset="0"/>
              </a:rPr>
              <a:t>WGCV (Microwave) shown interest in working with OSVW-VC</a:t>
            </a: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2000" kern="0" dirty="0">
                <a:solidFill>
                  <a:srgbClr val="002569"/>
                </a:solidFill>
                <a:latin typeface="Arial" charset="0"/>
                <a:ea typeface="Arial" charset="0"/>
                <a:cs typeface="Arial" charset="0"/>
              </a:rPr>
              <a:t>Meeting was organised between OSVW-VC and WGCV on  April 21 </a:t>
            </a: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2000" kern="0" dirty="0">
                <a:solidFill>
                  <a:srgbClr val="002569"/>
                </a:solidFill>
                <a:latin typeface="Arial" charset="0"/>
                <a:ea typeface="Arial" charset="0"/>
                <a:cs typeface="Arial" charset="0"/>
              </a:rPr>
              <a:t>Discussions on Standard and Metrics for </a:t>
            </a:r>
            <a:r>
              <a:rPr lang="en-IN" sz="2000" kern="0" dirty="0" err="1">
                <a:solidFill>
                  <a:srgbClr val="002569"/>
                </a:solidFill>
                <a:latin typeface="Arial" charset="0"/>
                <a:ea typeface="Arial" charset="0"/>
                <a:cs typeface="Arial" charset="0"/>
              </a:rPr>
              <a:t>Scatterometery</a:t>
            </a:r>
            <a:endParaRPr lang="en-IN" sz="2000" kern="0" dirty="0">
              <a:solidFill>
                <a:srgbClr val="002569"/>
              </a:solidFill>
              <a:latin typeface="Arial" charset="0"/>
              <a:ea typeface="Arial" charset="0"/>
              <a:cs typeface="Arial" charset="0"/>
            </a:endParaRP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2000" kern="0" dirty="0">
                <a:solidFill>
                  <a:srgbClr val="002569"/>
                </a:solidFill>
                <a:latin typeface="Arial" charset="0"/>
                <a:ea typeface="Arial" charset="0"/>
                <a:cs typeface="Arial" charset="0"/>
              </a:rPr>
              <a:t>Meeting was held on June 15 with OSVW-VC, WGCV and others</a:t>
            </a: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2000" kern="0" dirty="0">
                <a:solidFill>
                  <a:srgbClr val="002569"/>
                </a:solidFill>
                <a:latin typeface="Arial" charset="0"/>
                <a:ea typeface="Arial" charset="0"/>
                <a:cs typeface="Arial" charset="0"/>
              </a:rPr>
              <a:t>Draft of the work plan discussed</a:t>
            </a: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2000" kern="0" dirty="0">
                <a:solidFill>
                  <a:srgbClr val="002569"/>
                </a:solidFill>
                <a:latin typeface="Arial" charset="0"/>
                <a:ea typeface="Arial" charset="0"/>
                <a:cs typeface="Arial" charset="0"/>
              </a:rPr>
              <a:t>Work components also identified</a:t>
            </a: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2000" kern="0" dirty="0">
                <a:solidFill>
                  <a:srgbClr val="002569"/>
                </a:solidFill>
                <a:latin typeface="Arial" charset="0"/>
                <a:ea typeface="Arial" charset="0"/>
                <a:cs typeface="Arial" charset="0"/>
              </a:rPr>
              <a:t>Team members identification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166668" y="1376810"/>
            <a:ext cx="22204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375"/>
              </a:spcBef>
              <a:buSzPct val="100000"/>
            </a:pPr>
            <a:r>
              <a:rPr lang="en-US" sz="2400" kern="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Actions Taken: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325268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653310"/>
            <a:ext cx="8911245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2000" b="1" kern="0" dirty="0">
                <a:solidFill>
                  <a:srgbClr val="002569"/>
                </a:solidFill>
                <a:latin typeface="Arial" charset="0"/>
                <a:ea typeface="Arial" charset="0"/>
                <a:cs typeface="Arial" charset="0"/>
              </a:rPr>
              <a:t>Organised Special Session on </a:t>
            </a:r>
            <a:r>
              <a:rPr lang="en-IN" sz="2000" b="1" kern="0" dirty="0" err="1">
                <a:solidFill>
                  <a:srgbClr val="002569"/>
                </a:solidFill>
                <a:latin typeface="Arial" charset="0"/>
                <a:ea typeface="Arial" charset="0"/>
                <a:cs typeface="Arial" charset="0"/>
              </a:rPr>
              <a:t>Satterometery</a:t>
            </a:r>
            <a:r>
              <a:rPr lang="en-IN" sz="2000" b="1" kern="0" dirty="0">
                <a:solidFill>
                  <a:srgbClr val="002569"/>
                </a:solidFill>
                <a:latin typeface="Arial" charset="0"/>
                <a:ea typeface="Arial" charset="0"/>
                <a:cs typeface="Arial" charset="0"/>
              </a:rPr>
              <a:t> in  CGMS  </a:t>
            </a: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2000" kern="0" dirty="0">
                <a:solidFill>
                  <a:srgbClr val="002569"/>
                </a:solidFill>
                <a:latin typeface="Arial" charset="0"/>
                <a:ea typeface="Arial" charset="0"/>
                <a:cs typeface="Arial" charset="0"/>
              </a:rPr>
              <a:t>With an Objective “</a:t>
            </a:r>
            <a:r>
              <a:rPr lang="en-GB" sz="2000" kern="0" dirty="0">
                <a:solidFill>
                  <a:srgbClr val="002569"/>
                </a:solidFill>
                <a:latin typeface="Arial" charset="0"/>
                <a:ea typeface="Arial" charset="0"/>
                <a:cs typeface="Arial" charset="0"/>
              </a:rPr>
              <a:t>Coordination of global </a:t>
            </a:r>
            <a:r>
              <a:rPr lang="en-GB" sz="2000" kern="0" dirty="0" err="1">
                <a:solidFill>
                  <a:srgbClr val="002569"/>
                </a:solidFill>
                <a:latin typeface="Arial" charset="0"/>
                <a:ea typeface="Arial" charset="0"/>
                <a:cs typeface="Arial" charset="0"/>
              </a:rPr>
              <a:t>scatterometer</a:t>
            </a:r>
            <a:r>
              <a:rPr lang="en-GB" sz="2000" kern="0" dirty="0">
                <a:solidFill>
                  <a:srgbClr val="002569"/>
                </a:solidFill>
                <a:latin typeface="Arial" charset="0"/>
                <a:ea typeface="Arial" charset="0"/>
                <a:cs typeface="Arial" charset="0"/>
              </a:rPr>
              <a:t> constellation including coverage optimisation and data sharing in response to WIGOS 2040”</a:t>
            </a: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kern="0" dirty="0">
                <a:solidFill>
                  <a:srgbClr val="002569"/>
                </a:solidFill>
                <a:latin typeface="Arial" charset="0"/>
                <a:ea typeface="Arial" charset="0"/>
                <a:cs typeface="Arial" charset="0"/>
              </a:rPr>
              <a:t>Participation from NOAA, EUMETSAT, CMA, NSAOS, ISRO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2000" kern="0" dirty="0">
                <a:solidFill>
                  <a:srgbClr val="002569"/>
                </a:solidFill>
                <a:latin typeface="Arial" charset="0"/>
                <a:ea typeface="Arial" charset="0"/>
                <a:cs typeface="Arial" charset="0"/>
              </a:rPr>
              <a:t> 	Resolved to form a Working Team to discuss the present issues, future </a:t>
            </a:r>
            <a:r>
              <a:rPr lang="en-IN" sz="2000" kern="0" dirty="0" err="1">
                <a:solidFill>
                  <a:srgbClr val="002569"/>
                </a:solidFill>
                <a:latin typeface="Arial" charset="0"/>
                <a:ea typeface="Arial" charset="0"/>
                <a:cs typeface="Arial" charset="0"/>
              </a:rPr>
              <a:t>scatterometer</a:t>
            </a:r>
            <a:r>
              <a:rPr lang="en-IN" sz="2000" kern="0" dirty="0">
                <a:solidFill>
                  <a:srgbClr val="002569"/>
                </a:solidFill>
                <a:latin typeface="Arial" charset="0"/>
                <a:ea typeface="Arial" charset="0"/>
                <a:cs typeface="Arial" charset="0"/>
              </a:rPr>
              <a:t> missions and Gap analysis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2000" kern="0" dirty="0">
                <a:solidFill>
                  <a:srgbClr val="002569"/>
                </a:solidFill>
                <a:latin typeface="Arial" charset="0"/>
                <a:ea typeface="Arial" charset="0"/>
                <a:cs typeface="Arial" charset="0"/>
              </a:rPr>
              <a:t>Team will be formed by CGMS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2000" u="sng" kern="0" dirty="0">
                <a:solidFill>
                  <a:srgbClr val="002569"/>
                </a:solidFill>
                <a:latin typeface="Arial" charset="0"/>
                <a:ea typeface="Arial" charset="0"/>
                <a:cs typeface="Arial" charset="0"/>
              </a:rPr>
              <a:t>Suggestion to have coordinated CEOS-CGMS team to take into account the user requirement from CGMS and missions feasibility by CEOS   </a:t>
            </a:r>
          </a:p>
          <a:p>
            <a:endParaRPr lang="en-IN" dirty="0"/>
          </a:p>
        </p:txBody>
      </p:sp>
      <p:sp>
        <p:nvSpPr>
          <p:cNvPr id="5" name="Rectangle 4"/>
          <p:cNvSpPr/>
          <p:nvPr/>
        </p:nvSpPr>
        <p:spPr>
          <a:xfrm>
            <a:off x="71889" y="1342944"/>
            <a:ext cx="22204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375"/>
              </a:spcBef>
              <a:buSzPct val="100000"/>
            </a:pPr>
            <a:r>
              <a:rPr lang="en-US" sz="2400" kern="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Actions Taken:</a:t>
            </a:r>
          </a:p>
        </p:txBody>
      </p:sp>
    </p:spTree>
    <p:extLst>
      <p:ext uri="{BB962C8B-B14F-4D97-AF65-F5344CB8AC3E}">
        <p14:creationId xmlns:p14="http://schemas.microsoft.com/office/powerpoint/2010/main" val="21952603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5068" y="1721570"/>
            <a:ext cx="8911245" cy="4324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IN" sz="2000" b="1" kern="0" dirty="0">
                <a:solidFill>
                  <a:srgbClr val="002569"/>
                </a:solidFill>
                <a:latin typeface="Arial" charset="0"/>
                <a:ea typeface="Arial" charset="0"/>
                <a:cs typeface="Arial" charset="0"/>
              </a:rPr>
              <a:t>Working Team being formed to prepare comprehensive document  to</a:t>
            </a:r>
          </a:p>
          <a:p>
            <a:pPr marL="742950" lvl="1" indent="-285750" algn="just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IN" sz="2000" kern="0" dirty="0">
                <a:solidFill>
                  <a:srgbClr val="002569"/>
                </a:solidFill>
                <a:latin typeface="Arial" charset="0"/>
                <a:ea typeface="Arial" charset="0"/>
                <a:cs typeface="Arial" charset="0"/>
              </a:rPr>
              <a:t>Identify and recommend validation sources and metrics</a:t>
            </a:r>
          </a:p>
          <a:p>
            <a:pPr marL="742950" lvl="1" indent="-285750" algn="just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IN" sz="2000" kern="0" dirty="0">
                <a:solidFill>
                  <a:srgbClr val="002569"/>
                </a:solidFill>
                <a:latin typeface="Arial" charset="0"/>
                <a:ea typeface="Arial" charset="0"/>
                <a:cs typeface="Arial" charset="0"/>
              </a:rPr>
              <a:t>Inter-calibration of the backscatter data from different sensors </a:t>
            </a:r>
          </a:p>
          <a:p>
            <a:pPr marL="742950" lvl="1" indent="-285750" algn="just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IN" sz="2000" kern="0" dirty="0">
                <a:solidFill>
                  <a:srgbClr val="002569"/>
                </a:solidFill>
                <a:latin typeface="Arial" charset="0"/>
                <a:ea typeface="Arial" charset="0"/>
                <a:cs typeface="Arial" charset="0"/>
              </a:rPr>
              <a:t>Generate climate quality products</a:t>
            </a:r>
          </a:p>
          <a:p>
            <a:pPr marL="742950" lvl="1" indent="-285750" algn="just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IN" sz="2000" kern="0" dirty="0">
                <a:solidFill>
                  <a:srgbClr val="002569"/>
                </a:solidFill>
                <a:latin typeface="Arial" charset="0"/>
                <a:ea typeface="Arial" charset="0"/>
                <a:cs typeface="Arial" charset="0"/>
              </a:rPr>
              <a:t>Development </a:t>
            </a:r>
            <a:r>
              <a:rPr lang="en-IN" sz="2000" kern="0" dirty="0" smtClean="0">
                <a:solidFill>
                  <a:srgbClr val="002569"/>
                </a:solidFill>
                <a:latin typeface="Arial" charset="0"/>
                <a:ea typeface="Arial" charset="0"/>
                <a:cs typeface="Arial" charset="0"/>
              </a:rPr>
              <a:t>of unified </a:t>
            </a:r>
            <a:r>
              <a:rPr lang="en-IN" sz="2000" kern="0" dirty="0">
                <a:solidFill>
                  <a:srgbClr val="002569"/>
                </a:solidFill>
                <a:latin typeface="Arial" charset="0"/>
                <a:ea typeface="Arial" charset="0"/>
                <a:cs typeface="Arial" charset="0"/>
              </a:rPr>
              <a:t>GMFs and retrieval algorithms for all space-borne </a:t>
            </a:r>
            <a:r>
              <a:rPr lang="en-IN" sz="2000" kern="0" dirty="0" err="1">
                <a:solidFill>
                  <a:srgbClr val="002569"/>
                </a:solidFill>
                <a:latin typeface="Arial" charset="0"/>
                <a:ea typeface="Arial" charset="0"/>
                <a:cs typeface="Arial" charset="0"/>
              </a:rPr>
              <a:t>scatterometers</a:t>
            </a:r>
            <a:endParaRPr lang="en-IN" sz="2000" kern="0" dirty="0">
              <a:solidFill>
                <a:srgbClr val="002569"/>
              </a:solidFill>
              <a:latin typeface="Arial" charset="0"/>
              <a:ea typeface="Arial" charset="0"/>
              <a:cs typeface="Arial" charset="0"/>
            </a:endParaRPr>
          </a:p>
          <a:p>
            <a:pPr marL="742950" lvl="1" indent="-285750" algn="just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IN" sz="2000" kern="0" dirty="0">
                <a:solidFill>
                  <a:srgbClr val="002569"/>
                </a:solidFill>
                <a:latin typeface="Arial" charset="0"/>
                <a:ea typeface="Arial" charset="0"/>
                <a:cs typeface="Arial" charset="0"/>
              </a:rPr>
              <a:t>Algorithms for extreme wind cases and impact of other environmental parameters</a:t>
            </a:r>
          </a:p>
          <a:p>
            <a:pPr marL="742950" lvl="1" indent="-285750" algn="just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IN" sz="2000" kern="0" dirty="0">
                <a:solidFill>
                  <a:srgbClr val="002569"/>
                </a:solidFill>
                <a:latin typeface="Arial" charset="0"/>
                <a:ea typeface="Arial" charset="0"/>
                <a:cs typeface="Arial" charset="0"/>
              </a:rPr>
              <a:t>Identification of the global </a:t>
            </a:r>
            <a:r>
              <a:rPr lang="en-IN" sz="2000" kern="0" dirty="0" err="1">
                <a:solidFill>
                  <a:srgbClr val="002569"/>
                </a:solidFill>
                <a:latin typeface="Arial" charset="0"/>
                <a:ea typeface="Arial" charset="0"/>
                <a:cs typeface="Arial" charset="0"/>
              </a:rPr>
              <a:t>scatterometer</a:t>
            </a:r>
            <a:r>
              <a:rPr lang="en-IN" sz="2000" kern="0" dirty="0">
                <a:solidFill>
                  <a:srgbClr val="002569"/>
                </a:solidFill>
                <a:latin typeface="Arial" charset="0"/>
                <a:ea typeface="Arial" charset="0"/>
                <a:cs typeface="Arial" charset="0"/>
              </a:rPr>
              <a:t> constellation to monitor extreme events, diurnal variability, improvement in NWP forecast, climate products </a:t>
            </a:r>
          </a:p>
        </p:txBody>
      </p:sp>
      <p:sp>
        <p:nvSpPr>
          <p:cNvPr id="5" name="Rectangle 4"/>
          <p:cNvSpPr/>
          <p:nvPr/>
        </p:nvSpPr>
        <p:spPr>
          <a:xfrm>
            <a:off x="65068" y="1259905"/>
            <a:ext cx="22204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375"/>
              </a:spcBef>
              <a:buSzPct val="100000"/>
            </a:pPr>
            <a:r>
              <a:rPr lang="en-US" sz="2400" kern="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Actions Taken:</a:t>
            </a:r>
          </a:p>
        </p:txBody>
      </p:sp>
    </p:spTree>
    <p:extLst>
      <p:ext uri="{BB962C8B-B14F-4D97-AF65-F5344CB8AC3E}">
        <p14:creationId xmlns:p14="http://schemas.microsoft.com/office/powerpoint/2010/main" val="139788314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TextBox 2"/>
          <p:cNvSpPr txBox="1"/>
          <p:nvPr/>
        </p:nvSpPr>
        <p:spPr>
          <a:xfrm>
            <a:off x="98829" y="1806352"/>
            <a:ext cx="890173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7188" indent="-357188" algn="just">
              <a:buFont typeface="Wingdings" pitchFamily="2" charset="2"/>
              <a:buChar char="Ø"/>
            </a:pPr>
            <a:r>
              <a:rPr lang="en-GB" sz="20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Optimization of orbits to improve temporal sampling (at a minimum to achieve the 6 hour WMO minimum observation cycle requirement)</a:t>
            </a:r>
          </a:p>
          <a:p>
            <a:pPr marL="357188" indent="-357188" algn="just">
              <a:buFont typeface="Wingdings" pitchFamily="2" charset="2"/>
              <a:buChar char="Ø"/>
            </a:pPr>
            <a:r>
              <a:rPr lang="en-GB" sz="20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Sharing of information (sensor and measurements) sufficient for independent validation and verification </a:t>
            </a:r>
          </a:p>
          <a:p>
            <a:pPr marL="357188" indent="-357188" algn="just">
              <a:buFont typeface="Wingdings" pitchFamily="2" charset="2"/>
              <a:buChar char="Ø"/>
            </a:pPr>
            <a:r>
              <a:rPr lang="en-GB" sz="20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Open and near real-time data access to support the marine weather mission</a:t>
            </a:r>
          </a:p>
          <a:p>
            <a:pPr marL="357188" indent="-357188" algn="just">
              <a:buFont typeface="Wingdings" pitchFamily="2" charset="2"/>
              <a:buChar char="Ø"/>
            </a:pPr>
            <a:r>
              <a:rPr lang="en-GB" sz="20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Systematic and sustained high quality and consistent observations of the ocean surface vector wind field at sufficient temporal and spatial resolutions to support the application</a:t>
            </a:r>
          </a:p>
          <a:p>
            <a:pPr marL="814388" lvl="1" indent="-357188" algn="just">
              <a:buFont typeface="Wingdings" pitchFamily="2" charset="2"/>
              <a:buChar char="Ø"/>
            </a:pPr>
            <a:r>
              <a:rPr lang="en-GB" sz="20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Example: To properly sample the  intensity of a tropical cyclone at any instant in time requires a spatial resolution of less than 5k</a:t>
            </a:r>
          </a:p>
          <a:p>
            <a:pPr marL="814388" lvl="1" indent="-357188" algn="just">
              <a:buFont typeface="Wingdings" pitchFamily="2" charset="2"/>
              <a:buChar char="Ø"/>
            </a:pPr>
            <a:r>
              <a:rPr lang="en-GB" sz="20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Need to better understand and validate what remote sensing is really responding too at the extreme winds</a:t>
            </a:r>
          </a:p>
          <a:p>
            <a:pPr marL="357188" indent="-357188" algn="just">
              <a:buFont typeface="Wingdings" pitchFamily="2" charset="2"/>
              <a:buChar char="Ø"/>
            </a:pPr>
            <a:r>
              <a:rPr lang="en-GB" sz="20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Support end user training and outreach activities </a:t>
            </a:r>
            <a:endParaRPr lang="en-GB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1559" y="1290010"/>
            <a:ext cx="3513948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Future plans and key issues  </a:t>
            </a:r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11844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2786362" y="3228335"/>
            <a:ext cx="3262688" cy="715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rgbClr val="002569"/>
                </a:solidFill>
                <a:latin typeface="Arial" panose="020B0604020202020204" pitchFamily="34" charset="0"/>
                <a:ea typeface="Avenir Roman"/>
                <a:cs typeface="Avenir Roman"/>
              </a:defRPr>
            </a:lvl1pPr>
            <a:lvl2pPr marL="742950" indent="-285750">
              <a:defRPr>
                <a:solidFill>
                  <a:srgbClr val="002569"/>
                </a:solidFill>
                <a:latin typeface="Arial" panose="020B0604020202020204" pitchFamily="34" charset="0"/>
                <a:ea typeface="Avenir Roman"/>
                <a:cs typeface="Avenir Roman"/>
              </a:defRPr>
            </a:lvl2pPr>
            <a:lvl3pPr marL="1143000" indent="-228600">
              <a:defRPr>
                <a:solidFill>
                  <a:srgbClr val="002569"/>
                </a:solidFill>
                <a:latin typeface="Arial" panose="020B0604020202020204" pitchFamily="34" charset="0"/>
                <a:ea typeface="Avenir Roman"/>
                <a:cs typeface="Avenir Roman"/>
              </a:defRPr>
            </a:lvl3pPr>
            <a:lvl4pPr marL="1600200" indent="-228600">
              <a:defRPr>
                <a:solidFill>
                  <a:srgbClr val="002569"/>
                </a:solidFill>
                <a:latin typeface="Arial" panose="020B0604020202020204" pitchFamily="34" charset="0"/>
                <a:ea typeface="Avenir Roman"/>
                <a:cs typeface="Avenir Roman"/>
              </a:defRPr>
            </a:lvl4pPr>
            <a:lvl5pPr marL="2057400" indent="-228600">
              <a:defRPr>
                <a:solidFill>
                  <a:srgbClr val="002569"/>
                </a:solidFill>
                <a:latin typeface="Arial" panose="020B0604020202020204" pitchFamily="34" charset="0"/>
                <a:ea typeface="Avenir Roman"/>
                <a:cs typeface="Avenir Roman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2569"/>
                </a:solidFill>
                <a:latin typeface="Arial" panose="020B0604020202020204" pitchFamily="34" charset="0"/>
                <a:ea typeface="Avenir Roman"/>
                <a:cs typeface="Avenir Roman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2569"/>
                </a:solidFill>
                <a:latin typeface="Arial" panose="020B0604020202020204" pitchFamily="34" charset="0"/>
                <a:ea typeface="Avenir Roman"/>
                <a:cs typeface="Avenir Roman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2569"/>
                </a:solidFill>
                <a:latin typeface="Arial" panose="020B0604020202020204" pitchFamily="34" charset="0"/>
                <a:ea typeface="Avenir Roman"/>
                <a:cs typeface="Avenir Roman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2569"/>
                </a:solidFill>
                <a:latin typeface="Arial" panose="020B0604020202020204" pitchFamily="34" charset="0"/>
                <a:ea typeface="Avenir Roman"/>
                <a:cs typeface="Avenir Roman"/>
              </a:defRPr>
            </a:lvl9pPr>
          </a:lstStyle>
          <a:p>
            <a:r>
              <a:rPr lang="en-US" altLang="en-US" sz="4050" b="1" dirty="0">
                <a:solidFill>
                  <a:srgbClr val="800000"/>
                </a:solidFill>
              </a:rPr>
              <a:t>THANK YOU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5172229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77775" y="152400"/>
            <a:ext cx="3267035" cy="990600"/>
          </a:xfrm>
        </p:spPr>
        <p:txBody>
          <a:bodyPr/>
          <a:lstStyle/>
          <a:p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</a:rPr>
              <a:t>Objectives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1024" y="1342662"/>
            <a:ext cx="8924080" cy="537069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285750" indent="-285750" fontAlgn="base">
              <a:lnSpc>
                <a:spcPts val="2600"/>
              </a:lnSpc>
              <a:buFont typeface="Arial" charset="0"/>
              <a:buChar char="•"/>
            </a:pPr>
            <a:r>
              <a:rPr lang="en-US" sz="2000" b="1" u="sng" kern="0" dirty="0">
                <a:solidFill>
                  <a:srgbClr val="002569"/>
                </a:solidFill>
                <a:latin typeface="Arial" charset="0"/>
                <a:ea typeface="Arial" charset="0"/>
                <a:cs typeface="Arial" charset="0"/>
              </a:rPr>
              <a:t>Improve coordination</a:t>
            </a:r>
            <a:r>
              <a:rPr lang="en-US" sz="2000" kern="0" dirty="0">
                <a:solidFill>
                  <a:srgbClr val="002569"/>
                </a:solidFill>
                <a:latin typeface="Arial" charset="0"/>
                <a:ea typeface="Arial" charset="0"/>
                <a:cs typeface="Arial" charset="0"/>
              </a:rPr>
              <a:t>, consolidation, and development of the collective </a:t>
            </a:r>
            <a:r>
              <a:rPr lang="en-US" sz="2000" kern="0" dirty="0" err="1">
                <a:solidFill>
                  <a:srgbClr val="002569"/>
                </a:solidFill>
                <a:latin typeface="Arial" charset="0"/>
                <a:ea typeface="Arial" charset="0"/>
                <a:cs typeface="Arial" charset="0"/>
              </a:rPr>
              <a:t>OSVW</a:t>
            </a:r>
            <a:r>
              <a:rPr lang="en-US" sz="2000" kern="0" dirty="0">
                <a:solidFill>
                  <a:srgbClr val="002569"/>
                </a:solidFill>
                <a:latin typeface="Arial" charset="0"/>
                <a:ea typeface="Arial" charset="0"/>
                <a:cs typeface="Arial" charset="0"/>
              </a:rPr>
              <a:t> capability</a:t>
            </a:r>
          </a:p>
          <a:p>
            <a:pPr marL="285750" indent="-285750" fontAlgn="base">
              <a:lnSpc>
                <a:spcPts val="2600"/>
              </a:lnSpc>
              <a:buFont typeface="Arial" charset="0"/>
              <a:buChar char="•"/>
            </a:pPr>
            <a:r>
              <a:rPr lang="en-US" sz="2000" kern="0" dirty="0">
                <a:solidFill>
                  <a:srgbClr val="002569"/>
                </a:solidFill>
                <a:latin typeface="Arial" charset="0"/>
                <a:ea typeface="Arial" charset="0"/>
                <a:cs typeface="Arial" charset="0"/>
              </a:rPr>
              <a:t>Achieve a more </a:t>
            </a:r>
            <a:r>
              <a:rPr lang="en-US" sz="2000" b="1" u="sng" kern="0" dirty="0">
                <a:solidFill>
                  <a:srgbClr val="002569"/>
                </a:solidFill>
                <a:latin typeface="Arial" charset="0"/>
                <a:ea typeface="Arial" charset="0"/>
                <a:cs typeface="Arial" charset="0"/>
              </a:rPr>
              <a:t>active engagement by nations operating or preparing satellite ocean surface vector winds sensors </a:t>
            </a:r>
            <a:r>
              <a:rPr lang="en-US" sz="2000" kern="0" dirty="0">
                <a:solidFill>
                  <a:srgbClr val="002569"/>
                </a:solidFill>
                <a:latin typeface="Arial" charset="0"/>
                <a:ea typeface="Arial" charset="0"/>
                <a:cs typeface="Arial" charset="0"/>
              </a:rPr>
              <a:t>with the international wind vector community</a:t>
            </a:r>
          </a:p>
          <a:p>
            <a:pPr marL="285750" indent="-285750" fontAlgn="base">
              <a:lnSpc>
                <a:spcPts val="2600"/>
              </a:lnSpc>
              <a:buFont typeface="Arial" charset="0"/>
              <a:buChar char="•"/>
            </a:pPr>
            <a:r>
              <a:rPr lang="en-US" sz="2000" kern="0" dirty="0">
                <a:solidFill>
                  <a:srgbClr val="002569"/>
                </a:solidFill>
                <a:latin typeface="Arial" charset="0"/>
                <a:ea typeface="Arial" charset="0"/>
                <a:cs typeface="Arial" charset="0"/>
              </a:rPr>
              <a:t>Maintain a strong and mutually supportive </a:t>
            </a:r>
            <a:r>
              <a:rPr lang="en-US" sz="2000" b="1" u="sng" kern="0" dirty="0">
                <a:solidFill>
                  <a:srgbClr val="002569"/>
                </a:solidFill>
                <a:latin typeface="Arial" charset="0"/>
                <a:ea typeface="Arial" charset="0"/>
                <a:cs typeface="Arial" charset="0"/>
              </a:rPr>
              <a:t>relationship with the </a:t>
            </a:r>
            <a:r>
              <a:rPr lang="en-US" sz="2000" b="1" u="sng" kern="0" dirty="0" err="1" smtClean="0">
                <a:solidFill>
                  <a:srgbClr val="002569"/>
                </a:solidFill>
                <a:latin typeface="Arial" charset="0"/>
                <a:ea typeface="Arial" charset="0"/>
                <a:cs typeface="Arial" charset="0"/>
              </a:rPr>
              <a:t>IOVWST</a:t>
            </a:r>
            <a:endParaRPr lang="en-US" sz="2000" b="1" u="sng" kern="0" dirty="0">
              <a:solidFill>
                <a:srgbClr val="002569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indent="-285750" fontAlgn="base">
              <a:lnSpc>
                <a:spcPts val="2600"/>
              </a:lnSpc>
              <a:buFont typeface="Arial" charset="0"/>
              <a:buChar char="•"/>
            </a:pPr>
            <a:r>
              <a:rPr lang="en-US" sz="2000" kern="0" dirty="0">
                <a:solidFill>
                  <a:srgbClr val="002569"/>
                </a:solidFill>
                <a:latin typeface="Arial" charset="0"/>
                <a:ea typeface="Arial" charset="0"/>
                <a:cs typeface="Arial" charset="0"/>
              </a:rPr>
              <a:t>Provide an interface to CEOS for the </a:t>
            </a:r>
            <a:r>
              <a:rPr lang="en-US" sz="2000" kern="0" dirty="0" err="1">
                <a:solidFill>
                  <a:srgbClr val="002569"/>
                </a:solidFill>
                <a:latin typeface="Arial" charset="0"/>
                <a:ea typeface="Arial" charset="0"/>
                <a:cs typeface="Arial" charset="0"/>
              </a:rPr>
              <a:t>IOVWST</a:t>
            </a:r>
            <a:endParaRPr lang="en-US" sz="2000" kern="0" dirty="0">
              <a:solidFill>
                <a:srgbClr val="002569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indent="-285750" fontAlgn="base">
              <a:lnSpc>
                <a:spcPts val="2600"/>
              </a:lnSpc>
              <a:buFont typeface="Arial" charset="0"/>
              <a:buChar char="•"/>
            </a:pPr>
            <a:r>
              <a:rPr lang="en-US" sz="2000" kern="0" dirty="0">
                <a:solidFill>
                  <a:srgbClr val="002569"/>
                </a:solidFill>
                <a:latin typeface="Arial" charset="0"/>
                <a:ea typeface="Arial" charset="0"/>
                <a:cs typeface="Arial" charset="0"/>
              </a:rPr>
              <a:t>Develop recommendations on the driving requirements to create, validate, and sustain the development of an international </a:t>
            </a:r>
            <a:r>
              <a:rPr lang="en-US" sz="2000" b="1" u="sng" kern="0" dirty="0">
                <a:solidFill>
                  <a:srgbClr val="002569"/>
                </a:solidFill>
                <a:latin typeface="Arial" charset="0"/>
                <a:ea typeface="Arial" charset="0"/>
                <a:cs typeface="Arial" charset="0"/>
              </a:rPr>
              <a:t>ensemble of Essential Climate Variable (</a:t>
            </a:r>
            <a:r>
              <a:rPr lang="en-US" sz="2000" b="1" u="sng" kern="0" dirty="0" err="1">
                <a:solidFill>
                  <a:srgbClr val="002569"/>
                </a:solidFill>
                <a:latin typeface="Arial" charset="0"/>
                <a:ea typeface="Arial" charset="0"/>
                <a:cs typeface="Arial" charset="0"/>
              </a:rPr>
              <a:t>ECV</a:t>
            </a:r>
            <a:r>
              <a:rPr lang="en-US" sz="2000" b="1" u="sng" kern="0" dirty="0">
                <a:solidFill>
                  <a:srgbClr val="002569"/>
                </a:solidFill>
                <a:latin typeface="Arial" charset="0"/>
                <a:ea typeface="Arial" charset="0"/>
                <a:cs typeface="Arial" charset="0"/>
              </a:rPr>
              <a:t>) measurements</a:t>
            </a:r>
          </a:p>
          <a:p>
            <a:pPr marL="285750" indent="-285750" fontAlgn="base">
              <a:lnSpc>
                <a:spcPts val="2600"/>
              </a:lnSpc>
              <a:buFont typeface="Arial" charset="0"/>
              <a:buChar char="•"/>
            </a:pPr>
            <a:r>
              <a:rPr lang="en-US" sz="2000" kern="0" dirty="0">
                <a:solidFill>
                  <a:srgbClr val="002569"/>
                </a:solidFill>
                <a:latin typeface="Arial" charset="0"/>
                <a:ea typeface="Arial" charset="0"/>
                <a:cs typeface="Arial" charset="0"/>
              </a:rPr>
              <a:t>Provide advice on and advocate to the international community for the </a:t>
            </a:r>
            <a:r>
              <a:rPr lang="en-US" sz="2000" b="1" u="sng" kern="0" dirty="0">
                <a:solidFill>
                  <a:srgbClr val="002569"/>
                </a:solidFill>
                <a:latin typeface="Arial" charset="0"/>
                <a:ea typeface="Arial" charset="0"/>
                <a:cs typeface="Arial" charset="0"/>
              </a:rPr>
              <a:t>importance of </a:t>
            </a:r>
            <a:r>
              <a:rPr lang="en-US" sz="2000" b="1" u="sng" kern="0" dirty="0" err="1">
                <a:solidFill>
                  <a:srgbClr val="002569"/>
                </a:solidFill>
                <a:latin typeface="Arial" charset="0"/>
                <a:ea typeface="Arial" charset="0"/>
                <a:cs typeface="Arial" charset="0"/>
              </a:rPr>
              <a:t>OSVW</a:t>
            </a:r>
            <a:r>
              <a:rPr lang="en-US" sz="2000" b="1" u="sng" kern="0" dirty="0">
                <a:solidFill>
                  <a:srgbClr val="002569"/>
                </a:solidFill>
                <a:latin typeface="Arial" charset="0"/>
                <a:ea typeface="Arial" charset="0"/>
                <a:cs typeface="Arial" charset="0"/>
              </a:rPr>
              <a:t> measurements</a:t>
            </a:r>
          </a:p>
          <a:p>
            <a:pPr marL="285750" indent="-285750" fontAlgn="base">
              <a:lnSpc>
                <a:spcPts val="2600"/>
              </a:lnSpc>
              <a:buFont typeface="Arial" charset="0"/>
              <a:buChar char="•"/>
            </a:pPr>
            <a:r>
              <a:rPr lang="en-US" sz="2000" kern="0" dirty="0">
                <a:solidFill>
                  <a:srgbClr val="002569"/>
                </a:solidFill>
                <a:latin typeface="Arial" charset="0"/>
                <a:ea typeface="Arial" charset="0"/>
                <a:cs typeface="Arial" charset="0"/>
              </a:rPr>
              <a:t>Develop and </a:t>
            </a:r>
            <a:r>
              <a:rPr lang="en-US" sz="2000" b="1" u="sng" kern="0" dirty="0">
                <a:solidFill>
                  <a:srgbClr val="002569"/>
                </a:solidFill>
                <a:latin typeface="Arial" charset="0"/>
                <a:ea typeface="Arial" charset="0"/>
                <a:cs typeface="Arial" charset="0"/>
              </a:rPr>
              <a:t>consolidate training on the use of </a:t>
            </a:r>
            <a:r>
              <a:rPr lang="en-US" sz="2000" b="1" u="sng" kern="0" dirty="0" err="1">
                <a:solidFill>
                  <a:srgbClr val="002569"/>
                </a:solidFill>
                <a:latin typeface="Arial" charset="0"/>
                <a:ea typeface="Arial" charset="0"/>
                <a:cs typeface="Arial" charset="0"/>
              </a:rPr>
              <a:t>scatterometer</a:t>
            </a:r>
            <a:r>
              <a:rPr lang="en-US" sz="2000" b="1" u="sng" kern="0" dirty="0">
                <a:solidFill>
                  <a:srgbClr val="002569"/>
                </a:solidFill>
                <a:latin typeface="Arial" charset="0"/>
                <a:ea typeface="Arial" charset="0"/>
                <a:cs typeface="Arial" charset="0"/>
              </a:rPr>
              <a:t> winds </a:t>
            </a:r>
            <a:r>
              <a:rPr lang="en-US" sz="2000" kern="0" dirty="0">
                <a:solidFill>
                  <a:srgbClr val="002569"/>
                </a:solidFill>
                <a:latin typeface="Arial" charset="0"/>
                <a:ea typeface="Arial" charset="0"/>
                <a:cs typeface="Arial" charset="0"/>
              </a:rPr>
              <a:t>for different </a:t>
            </a:r>
            <a:r>
              <a:rPr lang="en-US" sz="2000" kern="0" dirty="0" smtClean="0">
                <a:solidFill>
                  <a:srgbClr val="002569"/>
                </a:solidFill>
                <a:latin typeface="Arial" charset="0"/>
                <a:ea typeface="Arial" charset="0"/>
                <a:cs typeface="Arial" charset="0"/>
              </a:rPr>
              <a:t>applications as </a:t>
            </a:r>
            <a:r>
              <a:rPr lang="en-US" sz="2000" kern="0" dirty="0">
                <a:solidFill>
                  <a:srgbClr val="002569"/>
                </a:solidFill>
                <a:latin typeface="Arial" charset="0"/>
                <a:ea typeface="Arial" charset="0"/>
                <a:cs typeface="Arial" charset="0"/>
              </a:rPr>
              <a:t>well as outreach to the general public to demonstrate the societal benefit of these data</a:t>
            </a: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88677090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684" y="90754"/>
            <a:ext cx="3948064" cy="990600"/>
          </a:xfrm>
        </p:spPr>
        <p:txBody>
          <a:bodyPr/>
          <a:lstStyle/>
          <a:p>
            <a:r>
              <a:rPr lang="en-IN" sz="2800" dirty="0" smtClean="0">
                <a:solidFill>
                  <a:srgbClr val="FFFF00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CURRENT STATUS</a:t>
            </a:r>
            <a:endParaRPr lang="en-IN" sz="2800" dirty="0">
              <a:solidFill>
                <a:srgbClr val="FFFF00"/>
              </a:solidFill>
              <a:latin typeface="Arial Bold" panose="020B0704020202020204" pitchFamily="34" charset="0"/>
              <a:cs typeface="Arial Bold" panose="020B07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307882"/>
            <a:ext cx="9046346" cy="52461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700"/>
              </a:lnSpc>
            </a:pPr>
            <a:r>
              <a:rPr lang="en-IN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n-IN" sz="1600" b="1" kern="0" dirty="0">
                <a:solidFill>
                  <a:srgbClr val="002569"/>
                </a:solidFill>
                <a:latin typeface="Arial" charset="0"/>
                <a:ea typeface="Arial" charset="0"/>
                <a:cs typeface="Arial" charset="0"/>
              </a:rPr>
              <a:t>ASCAT (METOP-A, B and C)</a:t>
            </a:r>
          </a:p>
          <a:p>
            <a:pPr lvl="1">
              <a:lnSpc>
                <a:spcPts val="2700"/>
              </a:lnSpc>
            </a:pPr>
            <a:r>
              <a:rPr lang="en-IN" sz="1600" b="1" kern="0" dirty="0">
                <a:solidFill>
                  <a:srgbClr val="002569"/>
                </a:solidFill>
                <a:latin typeface="Arial" charset="0"/>
                <a:ea typeface="Arial" charset="0"/>
                <a:cs typeface="Arial" charset="0"/>
              </a:rPr>
              <a:t>– Open and near real-time data access</a:t>
            </a:r>
          </a:p>
          <a:p>
            <a:pPr lvl="1">
              <a:lnSpc>
                <a:spcPts val="2700"/>
              </a:lnSpc>
            </a:pPr>
            <a:r>
              <a:rPr lang="en-IN" sz="1600" b="1" kern="0" dirty="0">
                <a:solidFill>
                  <a:srgbClr val="002569"/>
                </a:solidFill>
                <a:latin typeface="Arial" charset="0"/>
                <a:ea typeface="Arial" charset="0"/>
                <a:cs typeface="Arial" charset="0"/>
              </a:rPr>
              <a:t>– METOP-C launched on 7 November 2018</a:t>
            </a:r>
          </a:p>
          <a:p>
            <a:pPr lvl="1">
              <a:lnSpc>
                <a:spcPts val="2700"/>
              </a:lnSpc>
            </a:pPr>
            <a:r>
              <a:rPr lang="en-IN" sz="1600" b="1" kern="0" dirty="0">
                <a:solidFill>
                  <a:srgbClr val="002569"/>
                </a:solidFill>
                <a:latin typeface="Arial" charset="0"/>
                <a:ea typeface="Arial" charset="0"/>
                <a:cs typeface="Arial" charset="0"/>
              </a:rPr>
              <a:t>– SCA (ASCAT Follow-On with improvements, EPS-SG, from ~2024)</a:t>
            </a:r>
          </a:p>
          <a:p>
            <a:pPr lvl="1">
              <a:lnSpc>
                <a:spcPts val="2700"/>
              </a:lnSpc>
            </a:pPr>
            <a:r>
              <a:rPr lang="en-IN" sz="1600" b="1" kern="0" dirty="0">
                <a:solidFill>
                  <a:srgbClr val="002569"/>
                </a:solidFill>
                <a:latin typeface="Arial" charset="0"/>
                <a:ea typeface="Arial" charset="0"/>
                <a:cs typeface="Arial" charset="0"/>
              </a:rPr>
              <a:t>– ASCAT available through the EPS-SG/SCA launch</a:t>
            </a:r>
          </a:p>
          <a:p>
            <a:pPr lvl="1">
              <a:lnSpc>
                <a:spcPts val="2700"/>
              </a:lnSpc>
            </a:pPr>
            <a:r>
              <a:rPr lang="en-IN" sz="1600" b="1" kern="0" dirty="0">
                <a:solidFill>
                  <a:srgbClr val="002569"/>
                </a:solidFill>
                <a:latin typeface="Arial" charset="0"/>
                <a:ea typeface="Arial" charset="0"/>
                <a:cs typeface="Arial" charset="0"/>
              </a:rPr>
              <a:t>– Orbit phasing of METOP-B and METOP-C unfortunately results in overlapping coverage</a:t>
            </a:r>
          </a:p>
          <a:p>
            <a:pPr lvl="1">
              <a:lnSpc>
                <a:spcPts val="2700"/>
              </a:lnSpc>
            </a:pPr>
            <a:r>
              <a:rPr lang="en-IN" sz="1600" b="1" kern="0" dirty="0">
                <a:solidFill>
                  <a:srgbClr val="002569"/>
                </a:solidFill>
                <a:latin typeface="Arial" charset="0"/>
                <a:ea typeface="Arial" charset="0"/>
                <a:cs typeface="Arial" charset="0"/>
              </a:rPr>
              <a:t>in the tropics (larger gaps between passes)</a:t>
            </a:r>
          </a:p>
          <a:p>
            <a:pPr>
              <a:lnSpc>
                <a:spcPts val="2700"/>
              </a:lnSpc>
            </a:pPr>
            <a:r>
              <a:rPr lang="en-IN" sz="1600" b="1" kern="0" dirty="0">
                <a:solidFill>
                  <a:srgbClr val="002569"/>
                </a:solidFill>
                <a:latin typeface="Arial" charset="0"/>
                <a:ea typeface="Arial" charset="0"/>
                <a:cs typeface="Arial" charset="0"/>
              </a:rPr>
              <a:t>• SCATSAT Sept 2016 (injected ~9:45 local crossing time presently 8:45 am)</a:t>
            </a:r>
          </a:p>
          <a:p>
            <a:pPr lvl="1">
              <a:lnSpc>
                <a:spcPts val="2700"/>
              </a:lnSpc>
            </a:pPr>
            <a:r>
              <a:rPr lang="en-IN" sz="1600" b="1" kern="0" dirty="0">
                <a:solidFill>
                  <a:srgbClr val="002569"/>
                </a:solidFill>
                <a:latin typeface="Arial" charset="0"/>
                <a:ea typeface="Arial" charset="0"/>
                <a:cs typeface="Arial" charset="0"/>
              </a:rPr>
              <a:t>– Open and near real-time data access (since April 24, 2017)</a:t>
            </a:r>
          </a:p>
          <a:p>
            <a:pPr>
              <a:lnSpc>
                <a:spcPts val="2700"/>
              </a:lnSpc>
            </a:pPr>
            <a:r>
              <a:rPr lang="en-IN" sz="1600" b="1" kern="0" dirty="0">
                <a:solidFill>
                  <a:srgbClr val="002569"/>
                </a:solidFill>
                <a:latin typeface="Arial" charset="0"/>
                <a:ea typeface="Arial" charset="0"/>
                <a:cs typeface="Arial" charset="0"/>
              </a:rPr>
              <a:t>• OceanSat-3 ?</a:t>
            </a:r>
          </a:p>
          <a:p>
            <a:pPr>
              <a:lnSpc>
                <a:spcPts val="2700"/>
              </a:lnSpc>
            </a:pPr>
            <a:r>
              <a:rPr lang="en-IN" sz="1600" b="1" kern="0" dirty="0">
                <a:solidFill>
                  <a:srgbClr val="002569"/>
                </a:solidFill>
                <a:latin typeface="Arial" charset="0"/>
                <a:ea typeface="Arial" charset="0"/>
                <a:cs typeface="Arial" charset="0"/>
              </a:rPr>
              <a:t>• CMA will be providing OSVW measurements starting with their FY-3E launch (early 2021?)</a:t>
            </a:r>
          </a:p>
          <a:p>
            <a:pPr>
              <a:lnSpc>
                <a:spcPts val="2700"/>
              </a:lnSpc>
            </a:pPr>
            <a:r>
              <a:rPr lang="en-IN" sz="1600" b="1" kern="0" dirty="0">
                <a:solidFill>
                  <a:srgbClr val="002569"/>
                </a:solidFill>
                <a:latin typeface="Arial" charset="0"/>
                <a:ea typeface="Arial" charset="0"/>
                <a:cs typeface="Arial" charset="0"/>
              </a:rPr>
              <a:t>• NSOAS HY2 series</a:t>
            </a:r>
            <a:r>
              <a:rPr lang="en-IN" sz="1600" b="1" kern="0" dirty="0" smtClean="0">
                <a:solidFill>
                  <a:srgbClr val="002569"/>
                </a:solidFill>
                <a:latin typeface="Arial" charset="0"/>
                <a:ea typeface="Arial" charset="0"/>
                <a:cs typeface="Arial" charset="0"/>
              </a:rPr>
              <a:t>: first </a:t>
            </a:r>
            <a:r>
              <a:rPr lang="en-IN" sz="1600" b="1" kern="0" dirty="0">
                <a:solidFill>
                  <a:srgbClr val="002569"/>
                </a:solidFill>
                <a:latin typeface="Arial" charset="0"/>
                <a:ea typeface="Arial" charset="0"/>
                <a:cs typeface="Arial" charset="0"/>
              </a:rPr>
              <a:t>tests to provide NRT data via </a:t>
            </a:r>
            <a:r>
              <a:rPr lang="en-IN" sz="1600" b="1" kern="0" dirty="0" err="1">
                <a:solidFill>
                  <a:srgbClr val="002569"/>
                </a:solidFill>
                <a:latin typeface="Arial" charset="0"/>
                <a:ea typeface="Arial" charset="0"/>
                <a:cs typeface="Arial" charset="0"/>
              </a:rPr>
              <a:t>EUMETCast</a:t>
            </a:r>
            <a:r>
              <a:rPr lang="en-IN" sz="1600" b="1" kern="0" dirty="0">
                <a:solidFill>
                  <a:srgbClr val="002569"/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endParaRPr lang="en-IN" sz="1600" b="1" kern="0" dirty="0" smtClean="0">
              <a:solidFill>
                <a:srgbClr val="002569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ts val="2700"/>
              </a:lnSpc>
            </a:pPr>
            <a:r>
              <a:rPr lang="en-IN" sz="1600" b="1" kern="0" dirty="0">
                <a:solidFill>
                  <a:srgbClr val="002569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en-IN" sz="1600" b="1" kern="0" dirty="0" smtClean="0">
                <a:solidFill>
                  <a:srgbClr val="002569"/>
                </a:solidFill>
                <a:latin typeface="Arial" charset="0"/>
                <a:ea typeface="Arial" charset="0"/>
                <a:cs typeface="Arial" charset="0"/>
              </a:rPr>
              <a:t>HY2B </a:t>
            </a:r>
            <a:r>
              <a:rPr lang="en-IN" sz="1600" b="1" kern="0" dirty="0">
                <a:solidFill>
                  <a:srgbClr val="002569"/>
                </a:solidFill>
                <a:latin typeface="Arial" charset="0"/>
                <a:ea typeface="Arial" charset="0"/>
                <a:cs typeface="Arial" charset="0"/>
              </a:rPr>
              <a:t>launched 25 Oct 2018</a:t>
            </a:r>
          </a:p>
          <a:p>
            <a:pPr>
              <a:lnSpc>
                <a:spcPts val="2700"/>
              </a:lnSpc>
            </a:pPr>
            <a:r>
              <a:rPr lang="en-IN" sz="1600" b="1" kern="0" dirty="0">
                <a:solidFill>
                  <a:srgbClr val="002569"/>
                </a:solidFill>
                <a:latin typeface="Arial" charset="0"/>
                <a:ea typeface="Arial" charset="0"/>
                <a:cs typeface="Arial" charset="0"/>
              </a:rPr>
              <a:t>• CFOSAT (launched on 29 October 2018), data distribution pending agreements</a:t>
            </a:r>
          </a:p>
        </p:txBody>
      </p:sp>
    </p:spTree>
    <p:extLst>
      <p:ext uri="{BB962C8B-B14F-4D97-AF65-F5344CB8AC3E}">
        <p14:creationId xmlns:p14="http://schemas.microsoft.com/office/powerpoint/2010/main" val="14152649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80545" y="110558"/>
            <a:ext cx="2616443" cy="990600"/>
          </a:xfrm>
        </p:spPr>
        <p:txBody>
          <a:bodyPr/>
          <a:lstStyle/>
          <a:p>
            <a:r>
              <a:rPr lang="en-US" sz="3200" b="1" dirty="0" smtClean="0">
                <a:solidFill>
                  <a:srgbClr val="FFFF00"/>
                </a:solidFill>
                <a:latin typeface="Arial" panose="020B0604020202020204" pitchFamily="34" charset="0"/>
              </a:rPr>
              <a:t>Importance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202267"/>
            <a:ext cx="9144000" cy="6129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900"/>
              </a:lnSpc>
              <a:buFont typeface="Arial" charset="0"/>
              <a:buChar char="•"/>
            </a:pPr>
            <a:r>
              <a:rPr lang="en-US" dirty="0">
                <a:latin typeface="Calibri" charset="0"/>
              </a:rPr>
              <a:t> </a:t>
            </a:r>
            <a:r>
              <a:rPr lang="en-US" sz="2000" kern="0" dirty="0" err="1">
                <a:solidFill>
                  <a:srgbClr val="002569"/>
                </a:solidFill>
                <a:latin typeface="Arial" charset="0"/>
                <a:ea typeface="Arial" charset="0"/>
                <a:cs typeface="Arial" charset="0"/>
              </a:rPr>
              <a:t>Scatterometers</a:t>
            </a:r>
            <a:r>
              <a:rPr lang="en-US" sz="2000" kern="0" dirty="0">
                <a:solidFill>
                  <a:srgbClr val="002569"/>
                </a:solidFill>
                <a:latin typeface="Arial" charset="0"/>
                <a:ea typeface="Arial" charset="0"/>
                <a:cs typeface="Arial" charset="0"/>
              </a:rPr>
              <a:t> are the proven technology for Ocean Surface Vector Winds</a:t>
            </a:r>
          </a:p>
          <a:p>
            <a:pPr>
              <a:lnSpc>
                <a:spcPts val="2900"/>
              </a:lnSpc>
              <a:buFont typeface="Arial" charset="0"/>
              <a:buChar char="•"/>
            </a:pPr>
            <a:r>
              <a:rPr lang="en-US" sz="2000" kern="0" dirty="0">
                <a:solidFill>
                  <a:srgbClr val="002569"/>
                </a:solidFill>
                <a:latin typeface="Arial" charset="0"/>
                <a:ea typeface="Arial" charset="0"/>
                <a:cs typeface="Arial" charset="0"/>
              </a:rPr>
              <a:t>Additionally provide measurements of ice extent, icebergs, large water bodies</a:t>
            </a:r>
          </a:p>
          <a:p>
            <a:pPr marL="82800" indent="-285750">
              <a:lnSpc>
                <a:spcPts val="2900"/>
              </a:lnSpc>
              <a:buFont typeface="Arial" charset="0"/>
              <a:buChar char="•"/>
            </a:pPr>
            <a:r>
              <a:rPr lang="en-US" sz="2000" kern="0" dirty="0" smtClean="0">
                <a:solidFill>
                  <a:srgbClr val="002569"/>
                </a:solidFill>
                <a:latin typeface="Arial" charset="0"/>
                <a:ea typeface="Arial" charset="0"/>
                <a:cs typeface="Arial" charset="0"/>
              </a:rPr>
              <a:t>Applications:</a:t>
            </a:r>
            <a:endParaRPr lang="en-US" sz="2000" kern="0" dirty="0">
              <a:solidFill>
                <a:srgbClr val="002569"/>
              </a:solidFill>
              <a:latin typeface="Arial" charset="0"/>
              <a:ea typeface="Arial" charset="0"/>
              <a:cs typeface="Arial" charset="0"/>
            </a:endParaRPr>
          </a:p>
          <a:p>
            <a:pPr marL="540000" lvl="1" indent="-285750">
              <a:lnSpc>
                <a:spcPts val="2900"/>
              </a:lnSpc>
              <a:buFont typeface="Arial" charset="0"/>
              <a:buChar char="•"/>
            </a:pPr>
            <a:r>
              <a:rPr lang="en-US" sz="2000" kern="0" dirty="0">
                <a:solidFill>
                  <a:srgbClr val="002569"/>
                </a:solidFill>
                <a:latin typeface="Arial" charset="0"/>
                <a:ea typeface="Arial" charset="0"/>
                <a:cs typeface="Arial" charset="0"/>
              </a:rPr>
              <a:t>Satellite OSVW Impact on NWP Models </a:t>
            </a:r>
          </a:p>
          <a:p>
            <a:pPr marL="540000" lvl="1" indent="-285750">
              <a:lnSpc>
                <a:spcPts val="2900"/>
              </a:lnSpc>
              <a:buFont typeface="Arial" charset="0"/>
              <a:buChar char="•"/>
            </a:pPr>
            <a:r>
              <a:rPr lang="en-US" sz="2000" kern="0" dirty="0" smtClean="0">
                <a:solidFill>
                  <a:srgbClr val="002569"/>
                </a:solidFill>
                <a:latin typeface="Arial" charset="0"/>
                <a:ea typeface="Arial" charset="0"/>
                <a:cs typeface="Arial" charset="0"/>
              </a:rPr>
              <a:t>Forecast </a:t>
            </a:r>
            <a:r>
              <a:rPr lang="en-US" sz="2000" kern="0" dirty="0">
                <a:solidFill>
                  <a:srgbClr val="002569"/>
                </a:solidFill>
                <a:latin typeface="Arial" charset="0"/>
                <a:ea typeface="Arial" charset="0"/>
                <a:cs typeface="Arial" charset="0"/>
              </a:rPr>
              <a:t>error reduction by data assimilation  </a:t>
            </a:r>
          </a:p>
          <a:p>
            <a:pPr marL="540000" lvl="1" indent="-285750">
              <a:lnSpc>
                <a:spcPts val="2900"/>
              </a:lnSpc>
              <a:buFont typeface="Arial" charset="0"/>
              <a:buChar char="•"/>
            </a:pPr>
            <a:r>
              <a:rPr lang="en-US" sz="2000" kern="0" dirty="0">
                <a:solidFill>
                  <a:srgbClr val="002569"/>
                </a:solidFill>
                <a:latin typeface="Arial" charset="0"/>
                <a:ea typeface="Arial" charset="0"/>
                <a:cs typeface="Arial" charset="0"/>
              </a:rPr>
              <a:t>Tropical cyclone position improvement  </a:t>
            </a:r>
          </a:p>
          <a:p>
            <a:pPr marL="540000" lvl="1" indent="-285750">
              <a:lnSpc>
                <a:spcPts val="2900"/>
              </a:lnSpc>
              <a:buFont typeface="Arial" charset="0"/>
              <a:buChar char="•"/>
            </a:pPr>
            <a:r>
              <a:rPr lang="en-US" sz="2000" kern="0" dirty="0">
                <a:solidFill>
                  <a:srgbClr val="002569"/>
                </a:solidFill>
                <a:latin typeface="Arial" charset="0"/>
                <a:ea typeface="Arial" charset="0"/>
                <a:cs typeface="Arial" charset="0"/>
              </a:rPr>
              <a:t>Monitoring of seasonal to </a:t>
            </a:r>
            <a:r>
              <a:rPr lang="en-US" sz="2000" kern="0" dirty="0" err="1">
                <a:solidFill>
                  <a:srgbClr val="002569"/>
                </a:solidFill>
                <a:latin typeface="Arial" charset="0"/>
                <a:ea typeface="Arial" charset="0"/>
                <a:cs typeface="Arial" charset="0"/>
              </a:rPr>
              <a:t>interannual</a:t>
            </a:r>
            <a:r>
              <a:rPr lang="en-US" sz="2000" kern="0" dirty="0">
                <a:solidFill>
                  <a:srgbClr val="002569"/>
                </a:solidFill>
                <a:latin typeface="Arial" charset="0"/>
                <a:ea typeface="Arial" charset="0"/>
                <a:cs typeface="Arial" charset="0"/>
              </a:rPr>
              <a:t> changes</a:t>
            </a:r>
          </a:p>
          <a:p>
            <a:pPr marL="540000" lvl="1" indent="-285750">
              <a:lnSpc>
                <a:spcPts val="2900"/>
              </a:lnSpc>
              <a:buFont typeface="Arial" charset="0"/>
              <a:buChar char="•"/>
            </a:pPr>
            <a:r>
              <a:rPr lang="en-US" sz="2000" kern="0" dirty="0">
                <a:solidFill>
                  <a:srgbClr val="002569"/>
                </a:solidFill>
                <a:latin typeface="Arial" charset="0"/>
                <a:ea typeface="Arial" charset="0"/>
                <a:cs typeface="Arial" charset="0"/>
              </a:rPr>
              <a:t>Marine Weather </a:t>
            </a:r>
            <a:r>
              <a:rPr lang="en-US" sz="2000" kern="0" dirty="0" smtClean="0">
                <a:solidFill>
                  <a:srgbClr val="002569"/>
                </a:solidFill>
                <a:latin typeface="Arial" charset="0"/>
                <a:ea typeface="Arial" charset="0"/>
                <a:cs typeface="Arial" charset="0"/>
              </a:rPr>
              <a:t>Warnings</a:t>
            </a:r>
          </a:p>
          <a:p>
            <a:pPr marL="540000" lvl="1" indent="-285750">
              <a:lnSpc>
                <a:spcPts val="2900"/>
              </a:lnSpc>
              <a:buFont typeface="Arial" charset="0"/>
              <a:buChar char="•"/>
            </a:pPr>
            <a:r>
              <a:rPr lang="en-US" sz="2000" kern="0" dirty="0" smtClean="0">
                <a:solidFill>
                  <a:srgbClr val="002569"/>
                </a:solidFill>
                <a:latin typeface="Arial" charset="0"/>
                <a:ea typeface="Arial" charset="0"/>
                <a:cs typeface="Arial" charset="0"/>
              </a:rPr>
              <a:t>Ice motion, changes</a:t>
            </a:r>
            <a:endParaRPr lang="en-US" sz="2000" kern="0" dirty="0">
              <a:solidFill>
                <a:srgbClr val="002569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ts val="2900"/>
              </a:lnSpc>
              <a:buFont typeface="Arial" charset="0"/>
              <a:buChar char="•"/>
            </a:pPr>
            <a:r>
              <a:rPr lang="en-US" sz="2000" kern="0" dirty="0">
                <a:solidFill>
                  <a:srgbClr val="002569"/>
                </a:solidFill>
                <a:latin typeface="Arial" charset="0"/>
                <a:ea typeface="Arial" charset="0"/>
                <a:cs typeface="Arial" charset="0"/>
              </a:rPr>
              <a:t>As per WMO WIGOS 2040 Vision, </a:t>
            </a:r>
            <a:r>
              <a:rPr lang="en-US" sz="2000" kern="0" dirty="0" err="1">
                <a:solidFill>
                  <a:srgbClr val="002569"/>
                </a:solidFill>
                <a:latin typeface="Arial" charset="0"/>
                <a:ea typeface="Arial" charset="0"/>
                <a:cs typeface="Arial" charset="0"/>
              </a:rPr>
              <a:t>Scatterometers</a:t>
            </a:r>
            <a:r>
              <a:rPr lang="en-US" sz="2000" kern="0" dirty="0">
                <a:solidFill>
                  <a:srgbClr val="002569"/>
                </a:solidFill>
                <a:latin typeface="Arial" charset="0"/>
                <a:ea typeface="Arial" charset="0"/>
                <a:cs typeface="Arial" charset="0"/>
              </a:rPr>
              <a:t> are part of the “Backbone System with specified orbital configuration and measurement approaches” </a:t>
            </a:r>
          </a:p>
          <a:p>
            <a:pPr marL="540000" lvl="1" indent="-285750">
              <a:lnSpc>
                <a:spcPts val="2900"/>
              </a:lnSpc>
              <a:buFont typeface="Arial" charset="0"/>
              <a:buChar char="•"/>
            </a:pPr>
            <a:r>
              <a:rPr lang="en-US" sz="2000" kern="0" dirty="0">
                <a:solidFill>
                  <a:srgbClr val="002569"/>
                </a:solidFill>
                <a:latin typeface="Arial" charset="0"/>
                <a:ea typeface="Arial" charset="0"/>
                <a:cs typeface="Arial" charset="0"/>
              </a:rPr>
              <a:t>Required Sun-synchronous in three orbital planes</a:t>
            </a:r>
          </a:p>
          <a:p>
            <a:pPr marL="285750" indent="-285750" algn="just">
              <a:lnSpc>
                <a:spcPts val="2900"/>
              </a:lnSpc>
              <a:buFont typeface="Arial" charset="0"/>
              <a:buChar char="•"/>
            </a:pPr>
            <a:r>
              <a:rPr lang="en-US" sz="2000" kern="0" dirty="0">
                <a:solidFill>
                  <a:srgbClr val="002569"/>
                </a:solidFill>
                <a:latin typeface="Arial" charset="0"/>
                <a:ea typeface="Arial" charset="0"/>
                <a:cs typeface="Arial" charset="0"/>
              </a:rPr>
              <a:t>IOVWST Recommendations </a:t>
            </a:r>
            <a:r>
              <a:rPr lang="en-US" sz="2000" kern="0" dirty="0" smtClean="0">
                <a:solidFill>
                  <a:srgbClr val="002569"/>
                </a:solidFill>
                <a:latin typeface="Arial" charset="0"/>
                <a:ea typeface="Arial" charset="0"/>
                <a:cs typeface="Arial" charset="0"/>
              </a:rPr>
              <a:t>: At </a:t>
            </a:r>
            <a:r>
              <a:rPr lang="en-US" sz="2000" kern="0" dirty="0">
                <a:solidFill>
                  <a:srgbClr val="002569"/>
                </a:solidFill>
                <a:latin typeface="Arial" charset="0"/>
                <a:ea typeface="Arial" charset="0"/>
                <a:cs typeface="Arial" charset="0"/>
              </a:rPr>
              <a:t>least 3 </a:t>
            </a:r>
            <a:r>
              <a:rPr lang="en-US" sz="2000" kern="0" dirty="0" err="1">
                <a:solidFill>
                  <a:srgbClr val="002569"/>
                </a:solidFill>
                <a:latin typeface="Arial" charset="0"/>
                <a:ea typeface="Arial" charset="0"/>
                <a:cs typeface="Arial" charset="0"/>
              </a:rPr>
              <a:t>Scatterometers</a:t>
            </a:r>
            <a:r>
              <a:rPr lang="en-US" sz="2000" kern="0" dirty="0">
                <a:solidFill>
                  <a:srgbClr val="002569"/>
                </a:solidFill>
                <a:latin typeface="Arial" charset="0"/>
                <a:ea typeface="Arial" charset="0"/>
                <a:cs typeface="Arial" charset="0"/>
              </a:rPr>
              <a:t> to meet WMO requirements (observations every 6 hours or better)</a:t>
            </a:r>
          </a:p>
          <a:p>
            <a:pPr marL="540000" lvl="1" indent="-285750">
              <a:buFont typeface="Arial" charset="0"/>
              <a:buChar char="•"/>
            </a:pPr>
            <a:endParaRPr lang="en-US" dirty="0">
              <a:latin typeface="Calibri" charset="0"/>
            </a:endParaRPr>
          </a:p>
          <a:p>
            <a:pPr marL="540000" lvl="1" indent="-285750">
              <a:buFont typeface="Arial" charset="0"/>
              <a:buChar char="•"/>
            </a:pPr>
            <a:endParaRPr lang="en-US" dirty="0" smtClean="0">
              <a:latin typeface="Calibri" charset="0"/>
            </a:endParaRPr>
          </a:p>
          <a:p>
            <a:pPr lvl="1"/>
            <a:endParaRPr lang="en-US" dirty="0" smtClean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56005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86CB4B4D-7CA3-9044-876B-883B54F8677D}" type="slidenum">
              <a:rPr>
                <a:solidFill>
                  <a:srgbClr val="1F497D"/>
                </a:solidFill>
                <a:latin typeface="Helvetica"/>
                <a:ea typeface="Helvetica"/>
              </a:rPr>
              <a:pPr/>
              <a:t>5</a:t>
            </a:fld>
            <a:endParaRPr dirty="0">
              <a:solidFill>
                <a:srgbClr val="1F497D"/>
              </a:solidFill>
              <a:latin typeface="Helvetica"/>
              <a:ea typeface="Helvetica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1922246" y="304558"/>
            <a:ext cx="5467697" cy="533400"/>
          </a:xfrm>
        </p:spPr>
        <p:txBody>
          <a:bodyPr anchor="t"/>
          <a:lstStyle/>
          <a:p>
            <a:pPr algn="ctr"/>
            <a:r>
              <a:rPr lang="en-GB" sz="2400" b="1" dirty="0" smtClean="0">
                <a:solidFill>
                  <a:srgbClr val="FFFF00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Local </a:t>
            </a:r>
            <a:r>
              <a:rPr lang="en-GB" sz="2400" b="1" dirty="0">
                <a:solidFill>
                  <a:srgbClr val="FFFF00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time coverage assessment (ground track</a:t>
            </a:r>
            <a:r>
              <a:rPr lang="en-GB" sz="2400" b="1" dirty="0" smtClean="0">
                <a:solidFill>
                  <a:srgbClr val="FFFF00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)</a:t>
            </a:r>
            <a:endParaRPr lang="en-GB" sz="2400" b="1" dirty="0">
              <a:solidFill>
                <a:srgbClr val="FFFF00"/>
              </a:solidFill>
              <a:latin typeface="Arial Bold" panose="020B0704020202020204" pitchFamily="34" charset="0"/>
              <a:cs typeface="Arial Bold" panose="020B07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16200000">
            <a:off x="-1329478" y="3993590"/>
            <a:ext cx="28009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GB" sz="1600" b="1" kern="0" dirty="0">
                <a:solidFill>
                  <a:srgbClr val="002060"/>
                </a:solidFill>
                <a:latin typeface="Calibri" panose="020F0502020204030204" pitchFamily="34" charset="0"/>
                <a:ea typeface="Avenir Roman"/>
                <a:cs typeface="Avenir Roman"/>
              </a:rPr>
              <a:t>descending node crossing time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8191" y="6078553"/>
            <a:ext cx="89758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GB" sz="1400" b="1" kern="0" dirty="0">
                <a:solidFill>
                  <a:srgbClr val="C00000"/>
                </a:solidFill>
                <a:latin typeface="Calibri" panose="020F0502020204030204" pitchFamily="34" charset="0"/>
                <a:ea typeface="Avenir Roman"/>
                <a:cs typeface="Avenir Roman"/>
              </a:rPr>
              <a:t>6 hour WMO minimum observation cycle requirement. Note: OSCAT and ASCAT with only 2.5 hour separation shown to have impacts in NWP data assimilation 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1552558"/>
              </p:ext>
            </p:extLst>
          </p:nvPr>
        </p:nvGraphicFramePr>
        <p:xfrm>
          <a:off x="270934" y="1273848"/>
          <a:ext cx="8492072" cy="4767352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7863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91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19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19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190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0190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0190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0190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0190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0190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0190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01902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13021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90781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501902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501902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402884">
                <a:tc>
                  <a:txBody>
                    <a:bodyPr/>
                    <a:lstStyle/>
                    <a:p>
                      <a:pPr algn="ctr"/>
                      <a:endParaRPr lang="en-GB" sz="1400" b="1" kern="1200" dirty="0">
                        <a:solidFill>
                          <a:schemeClr val="lt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34290" marR="34290" anchor="ctr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16</a:t>
                      </a:r>
                      <a:endParaRPr lang="en-GB" sz="1400" b="1" kern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34290" marR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17</a:t>
                      </a:r>
                      <a:endParaRPr lang="en-GB" sz="1400" b="1" kern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34290" marR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18</a:t>
                      </a:r>
                      <a:endParaRPr lang="en-GB" sz="1400" b="1" kern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34290" marR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19</a:t>
                      </a:r>
                      <a:endParaRPr lang="en-GB" sz="1400" b="1" kern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34290" marR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20</a:t>
                      </a:r>
                      <a:endParaRPr lang="en-GB" sz="1400" b="1" kern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34290" marR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21</a:t>
                      </a:r>
                      <a:endParaRPr lang="en-GB" sz="1400" b="1" kern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34290" marR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22</a:t>
                      </a:r>
                      <a:endParaRPr lang="en-GB" sz="1400" b="1" kern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34290" marR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23</a:t>
                      </a:r>
                      <a:endParaRPr lang="en-GB" sz="1400" b="1" kern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34290" marR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24</a:t>
                      </a:r>
                      <a:endParaRPr lang="en-GB" sz="1400" b="1" kern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34290" marR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25</a:t>
                      </a:r>
                      <a:endParaRPr lang="en-GB" sz="1400" b="1" kern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34290" marR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26</a:t>
                      </a:r>
                      <a:endParaRPr lang="en-GB" sz="1400" b="1" kern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34290" marR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27</a:t>
                      </a:r>
                      <a:endParaRPr lang="en-GB" sz="1400" b="1" kern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34290" marR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28</a:t>
                      </a:r>
                      <a:endParaRPr lang="en-GB" sz="1400" b="1" kern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34290" marR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29</a:t>
                      </a:r>
                      <a:endParaRPr lang="en-GB" sz="1400" b="1" kern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34290" marR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30</a:t>
                      </a:r>
                      <a:endParaRPr lang="en-GB" sz="1400" b="1" kern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34290" marR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04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00:00</a:t>
                      </a:r>
                      <a:endParaRPr lang="en-GB" sz="1400" b="1" kern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4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0440"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01:00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4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04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02:00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accent4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04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03:00</a:t>
                      </a:r>
                      <a:endParaRPr lang="en-GB" sz="1400" b="1" kern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4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04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04:00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accent4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1855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05:00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accent4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009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06:00</a:t>
                      </a:r>
                      <a:endParaRPr lang="en-GB" sz="1400" b="1" kern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4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331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07:00</a:t>
                      </a:r>
                      <a:endParaRPr lang="en-GB" sz="1400" b="1" kern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4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4331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08:00</a:t>
                      </a:r>
                      <a:endParaRPr lang="en-GB" sz="1400" b="1" kern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4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74975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09:00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accent4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74975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10:00</a:t>
                      </a:r>
                      <a:endParaRPr lang="en-GB" sz="1400" b="1" kern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4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04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11:00</a:t>
                      </a:r>
                      <a:endParaRPr lang="en-GB" sz="1400" b="1" kern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4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4331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12:00</a:t>
                      </a:r>
                      <a:endParaRPr lang="en-GB" sz="1400" b="1" kern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4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10" name="Pentagon 9"/>
          <p:cNvSpPr/>
          <p:nvPr/>
        </p:nvSpPr>
        <p:spPr bwMode="auto">
          <a:xfrm>
            <a:off x="4899379" y="3184589"/>
            <a:ext cx="2718002" cy="219682"/>
          </a:xfrm>
          <a:prstGeom prst="homePlate">
            <a:avLst/>
          </a:prstGeom>
          <a:solidFill>
            <a:srgbClr val="FE5000"/>
          </a:solidFill>
          <a:ln w="9525" cap="flat" cmpd="sng" algn="ctr">
            <a:solidFill>
              <a:srgbClr val="00205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0" lvl="1" indent="457200" algn="ctr" defTabSz="914400" eaLnBrk="0" hangingPunct="0">
              <a:spcBef>
                <a:spcPct val="50000"/>
              </a:spcBef>
            </a:pPr>
            <a:r>
              <a:rPr lang="en-US" sz="1100" b="1" kern="0" dirty="0">
                <a:solidFill>
                  <a:srgbClr val="002060"/>
                </a:solidFill>
                <a:latin typeface="Calibri" panose="020F0502020204030204" pitchFamily="34" charset="0"/>
                <a:ea typeface="Avenir Roman"/>
                <a:cs typeface="Calibri" panose="020F0502020204030204" pitchFamily="34" charset="0"/>
              </a:rPr>
              <a:t>HY-2H</a:t>
            </a:r>
            <a:endParaRPr lang="en-GB" sz="1100" b="1" kern="0" dirty="0">
              <a:solidFill>
                <a:srgbClr val="002060"/>
              </a:solidFill>
              <a:latin typeface="Calibri" panose="020F0502020204030204" pitchFamily="34" charset="0"/>
              <a:ea typeface="Avenir Roman"/>
              <a:cs typeface="Calibri" panose="020F0502020204030204" pitchFamily="34" charset="0"/>
            </a:endParaRPr>
          </a:p>
        </p:txBody>
      </p:sp>
      <p:sp>
        <p:nvSpPr>
          <p:cNvPr id="11" name="Pentagon 10"/>
          <p:cNvSpPr/>
          <p:nvPr/>
        </p:nvSpPr>
        <p:spPr bwMode="auto">
          <a:xfrm>
            <a:off x="1685738" y="4352780"/>
            <a:ext cx="2862562" cy="219682"/>
          </a:xfrm>
          <a:prstGeom prst="homePlate">
            <a:avLst/>
          </a:prstGeom>
          <a:solidFill>
            <a:schemeClr val="accent5"/>
          </a:solidFill>
          <a:ln w="9525" cap="flat" cmpd="sng" algn="ctr">
            <a:solidFill>
              <a:srgbClr val="00205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0" lvl="1" indent="457200" defTabSz="914400" eaLnBrk="0" hangingPunct="0">
              <a:spcBef>
                <a:spcPct val="50000"/>
              </a:spcBef>
            </a:pPr>
            <a:r>
              <a:rPr lang="en-US" sz="1100" b="1" kern="0" dirty="0">
                <a:solidFill>
                  <a:srgbClr val="002060"/>
                </a:solidFill>
                <a:latin typeface="Calibri" panose="020F0502020204030204" pitchFamily="34" charset="0"/>
                <a:ea typeface="Avenir Roman"/>
                <a:cs typeface="Calibri" panose="020F0502020204030204" pitchFamily="34" charset="0"/>
              </a:rPr>
              <a:t>Scatsat-1</a:t>
            </a:r>
            <a:endParaRPr lang="en-GB" sz="1100" b="1" kern="0" dirty="0">
              <a:solidFill>
                <a:srgbClr val="002060"/>
              </a:solidFill>
              <a:latin typeface="Calibri" panose="020F0502020204030204" pitchFamily="34" charset="0"/>
              <a:ea typeface="Avenir Roman"/>
              <a:cs typeface="Calibri" panose="020F0502020204030204" pitchFamily="34" charset="0"/>
            </a:endParaRPr>
          </a:p>
        </p:txBody>
      </p:sp>
      <p:sp>
        <p:nvSpPr>
          <p:cNvPr id="12" name="Pentagon 11"/>
          <p:cNvSpPr/>
          <p:nvPr/>
        </p:nvSpPr>
        <p:spPr bwMode="auto">
          <a:xfrm>
            <a:off x="5308375" y="4623374"/>
            <a:ext cx="3467018" cy="211323"/>
          </a:xfrm>
          <a:prstGeom prst="homePlate">
            <a:avLst>
              <a:gd name="adj" fmla="val 0"/>
            </a:avLst>
          </a:prstGeom>
          <a:solidFill>
            <a:srgbClr val="FFFF00"/>
          </a:solidFill>
          <a:ln w="9525" cap="flat" cmpd="sng" algn="ctr">
            <a:solidFill>
              <a:srgbClr val="00205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algn="ctr" defTabSz="914400" eaLnBrk="0" hangingPunct="0">
              <a:spcBef>
                <a:spcPct val="50000"/>
              </a:spcBef>
            </a:pPr>
            <a:r>
              <a:rPr lang="en-US" sz="1100" b="1" kern="0" dirty="0">
                <a:solidFill>
                  <a:srgbClr val="002060"/>
                </a:solidFill>
                <a:latin typeface="Calibri" panose="020F0502020204030204" pitchFamily="34" charset="0"/>
                <a:ea typeface="Avenir Roman"/>
                <a:cs typeface="Calibri" panose="020F0502020204030204" pitchFamily="34" charset="0"/>
              </a:rPr>
              <a:t>SCA / Metop-SG B1 + B2 + B3</a:t>
            </a:r>
            <a:endParaRPr lang="en-GB" sz="1100" b="1" kern="0" dirty="0">
              <a:solidFill>
                <a:srgbClr val="002060"/>
              </a:solidFill>
              <a:latin typeface="Calibri" panose="020F0502020204030204" pitchFamily="34" charset="0"/>
              <a:ea typeface="Avenir Roman"/>
              <a:cs typeface="Calibri" panose="020F0502020204030204" pitchFamily="34" charset="0"/>
            </a:endParaRPr>
          </a:p>
        </p:txBody>
      </p:sp>
      <p:sp>
        <p:nvSpPr>
          <p:cNvPr id="13" name="Pentagon 12"/>
          <p:cNvSpPr/>
          <p:nvPr/>
        </p:nvSpPr>
        <p:spPr bwMode="auto">
          <a:xfrm>
            <a:off x="3995000" y="5615298"/>
            <a:ext cx="2647612" cy="219682"/>
          </a:xfrm>
          <a:prstGeom prst="homePlate">
            <a:avLst/>
          </a:prstGeom>
          <a:solidFill>
            <a:schemeClr val="accent3"/>
          </a:solidFill>
          <a:ln w="9525" cap="flat" cmpd="sng" algn="ctr">
            <a:solidFill>
              <a:srgbClr val="00205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algn="ctr" defTabSz="914400" eaLnBrk="0" hangingPunct="0">
              <a:spcBef>
                <a:spcPct val="50000"/>
              </a:spcBef>
            </a:pPr>
            <a:r>
              <a:rPr lang="en-US" sz="1100" b="1" kern="0" dirty="0">
                <a:solidFill>
                  <a:srgbClr val="002060"/>
                </a:solidFill>
                <a:latin typeface="Calibri" panose="020F0502020204030204" pitchFamily="34" charset="0"/>
                <a:ea typeface="Avenir Roman"/>
                <a:cs typeface="Calibri" panose="020F0502020204030204" pitchFamily="34" charset="0"/>
              </a:rPr>
              <a:t>Oceansat-3</a:t>
            </a:r>
            <a:endParaRPr lang="en-GB" sz="1100" b="1" kern="0" dirty="0">
              <a:solidFill>
                <a:srgbClr val="002060"/>
              </a:solidFill>
              <a:latin typeface="Calibri" panose="020F0502020204030204" pitchFamily="34" charset="0"/>
              <a:ea typeface="Avenir Roman"/>
              <a:cs typeface="Calibri" panose="020F0502020204030204" pitchFamily="34" charset="0"/>
            </a:endParaRPr>
          </a:p>
        </p:txBody>
      </p:sp>
      <p:sp>
        <p:nvSpPr>
          <p:cNvPr id="14" name="Pentagon 13"/>
          <p:cNvSpPr/>
          <p:nvPr/>
        </p:nvSpPr>
        <p:spPr bwMode="auto">
          <a:xfrm>
            <a:off x="7653868" y="1897139"/>
            <a:ext cx="964040" cy="331570"/>
          </a:xfrm>
          <a:prstGeom prst="homePlate">
            <a:avLst/>
          </a:prstGeom>
          <a:solidFill>
            <a:schemeClr val="accent5"/>
          </a:solidFill>
          <a:ln w="9525" cap="flat" cmpd="sng" algn="ctr">
            <a:solidFill>
              <a:srgbClr val="00205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100" b="1" kern="0" dirty="0">
                <a:solidFill>
                  <a:srgbClr val="002060"/>
                </a:solidFill>
                <a:latin typeface="Calibri" panose="020F0502020204030204" pitchFamily="34" charset="0"/>
                <a:ea typeface="Avenir Roman"/>
                <a:cs typeface="Calibri" panose="020F0502020204030204" pitchFamily="34" charset="0"/>
              </a:rPr>
              <a:t>Operational</a:t>
            </a:r>
            <a:endParaRPr lang="en-GB" sz="1100" b="1" kern="0" dirty="0">
              <a:solidFill>
                <a:srgbClr val="002060"/>
              </a:solidFill>
              <a:latin typeface="Calibri" panose="020F0502020204030204" pitchFamily="34" charset="0"/>
              <a:ea typeface="Avenir Roman"/>
              <a:cs typeface="Calibri" panose="020F0502020204030204" pitchFamily="34" charset="0"/>
            </a:endParaRPr>
          </a:p>
        </p:txBody>
      </p:sp>
      <p:sp>
        <p:nvSpPr>
          <p:cNvPr id="15" name="Pentagon 14"/>
          <p:cNvSpPr/>
          <p:nvPr/>
        </p:nvSpPr>
        <p:spPr bwMode="auto">
          <a:xfrm>
            <a:off x="7653868" y="2223138"/>
            <a:ext cx="964040" cy="331570"/>
          </a:xfrm>
          <a:prstGeom prst="homePlate">
            <a:avLst/>
          </a:prstGeom>
          <a:solidFill>
            <a:srgbClr val="99C221"/>
          </a:solidFill>
          <a:ln w="9525" cap="flat" cmpd="sng" algn="ctr">
            <a:solidFill>
              <a:srgbClr val="00205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100" b="1" kern="0" dirty="0">
                <a:solidFill>
                  <a:srgbClr val="002060"/>
                </a:solidFill>
                <a:latin typeface="Calibri" panose="020F0502020204030204" pitchFamily="34" charset="0"/>
                <a:ea typeface="Avenir Roman"/>
                <a:cs typeface="Calibri" panose="020F0502020204030204" pitchFamily="34" charset="0"/>
              </a:rPr>
              <a:t>Approved</a:t>
            </a:r>
            <a:endParaRPr lang="en-GB" sz="1100" b="1" kern="0" dirty="0">
              <a:solidFill>
                <a:srgbClr val="002060"/>
              </a:solidFill>
              <a:latin typeface="Calibri" panose="020F0502020204030204" pitchFamily="34" charset="0"/>
              <a:ea typeface="Avenir Roman"/>
              <a:cs typeface="Calibri" panose="020F0502020204030204" pitchFamily="34" charset="0"/>
            </a:endParaRPr>
          </a:p>
        </p:txBody>
      </p:sp>
      <p:sp>
        <p:nvSpPr>
          <p:cNvPr id="16" name="Pentagon 15"/>
          <p:cNvSpPr/>
          <p:nvPr/>
        </p:nvSpPr>
        <p:spPr bwMode="auto">
          <a:xfrm>
            <a:off x="7653868" y="2549746"/>
            <a:ext cx="964040" cy="331570"/>
          </a:xfrm>
          <a:prstGeom prst="homePlate">
            <a:avLst/>
          </a:prstGeom>
          <a:solidFill>
            <a:srgbClr val="FFFF00"/>
          </a:solidFill>
          <a:ln w="9525" cap="flat" cmpd="sng" algn="ctr">
            <a:solidFill>
              <a:srgbClr val="00205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100" b="1" kern="0" dirty="0">
                <a:solidFill>
                  <a:srgbClr val="002060"/>
                </a:solidFill>
                <a:latin typeface="Calibri" panose="020F0502020204030204" pitchFamily="34" charset="0"/>
                <a:ea typeface="Avenir Roman"/>
                <a:cs typeface="Calibri" panose="020F0502020204030204" pitchFamily="34" charset="0"/>
              </a:rPr>
              <a:t>Developed</a:t>
            </a:r>
            <a:endParaRPr lang="en-GB" sz="1100" b="1" kern="0" dirty="0">
              <a:solidFill>
                <a:srgbClr val="002060"/>
              </a:solidFill>
              <a:latin typeface="Calibri" panose="020F0502020204030204" pitchFamily="34" charset="0"/>
              <a:ea typeface="Avenir Roman"/>
              <a:cs typeface="Calibri" panose="020F0502020204030204" pitchFamily="34" charset="0"/>
            </a:endParaRPr>
          </a:p>
        </p:txBody>
      </p:sp>
      <p:sp>
        <p:nvSpPr>
          <p:cNvPr id="17" name="Pentagon 16"/>
          <p:cNvSpPr/>
          <p:nvPr/>
        </p:nvSpPr>
        <p:spPr bwMode="auto">
          <a:xfrm>
            <a:off x="7653868" y="2841189"/>
            <a:ext cx="964040" cy="331570"/>
          </a:xfrm>
          <a:prstGeom prst="homePlate">
            <a:avLst/>
          </a:prstGeom>
          <a:solidFill>
            <a:srgbClr val="FF9801"/>
          </a:solidFill>
          <a:ln w="9525" cap="flat" cmpd="sng" algn="ctr">
            <a:solidFill>
              <a:srgbClr val="00205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100" b="1" kern="0" dirty="0">
                <a:solidFill>
                  <a:srgbClr val="002060"/>
                </a:solidFill>
                <a:latin typeface="Calibri" panose="020F0502020204030204" pitchFamily="34" charset="0"/>
                <a:ea typeface="Avenir Roman"/>
                <a:cs typeface="Calibri" panose="020F0502020204030204" pitchFamily="34" charset="0"/>
              </a:rPr>
              <a:t>Planned</a:t>
            </a:r>
            <a:endParaRPr lang="en-GB" sz="1100" b="1" kern="0" dirty="0">
              <a:solidFill>
                <a:srgbClr val="002060"/>
              </a:solidFill>
              <a:latin typeface="Calibri" panose="020F0502020204030204" pitchFamily="34" charset="0"/>
              <a:ea typeface="Avenir Roman"/>
              <a:cs typeface="Calibri" panose="020F0502020204030204" pitchFamily="34" charset="0"/>
            </a:endParaRPr>
          </a:p>
        </p:txBody>
      </p:sp>
      <p:sp>
        <p:nvSpPr>
          <p:cNvPr id="18" name="Pentagon 17"/>
          <p:cNvSpPr/>
          <p:nvPr/>
        </p:nvSpPr>
        <p:spPr bwMode="auto">
          <a:xfrm>
            <a:off x="7653868" y="3145990"/>
            <a:ext cx="964040" cy="331570"/>
          </a:xfrm>
          <a:prstGeom prst="homePlate">
            <a:avLst/>
          </a:prstGeom>
          <a:solidFill>
            <a:srgbClr val="FE5000"/>
          </a:solidFill>
          <a:ln w="9525" cap="flat" cmpd="sng" algn="ctr">
            <a:solidFill>
              <a:srgbClr val="00205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100" b="1" kern="0" dirty="0">
                <a:solidFill>
                  <a:srgbClr val="002060"/>
                </a:solidFill>
                <a:latin typeface="Calibri" panose="020F0502020204030204" pitchFamily="34" charset="0"/>
                <a:ea typeface="Avenir Roman"/>
                <a:cs typeface="Calibri" panose="020F0502020204030204" pitchFamily="34" charset="0"/>
              </a:rPr>
              <a:t>Considered</a:t>
            </a:r>
            <a:endParaRPr lang="en-GB" sz="1100" b="1" kern="0" dirty="0">
              <a:solidFill>
                <a:srgbClr val="002060"/>
              </a:solidFill>
              <a:latin typeface="Calibri" panose="020F0502020204030204" pitchFamily="34" charset="0"/>
              <a:ea typeface="Avenir Roman"/>
              <a:cs typeface="Calibri" panose="020F0502020204030204" pitchFamily="34" charset="0"/>
            </a:endParaRPr>
          </a:p>
        </p:txBody>
      </p:sp>
      <p:sp>
        <p:nvSpPr>
          <p:cNvPr id="19" name="Chevron 18"/>
          <p:cNvSpPr/>
          <p:nvPr/>
        </p:nvSpPr>
        <p:spPr bwMode="auto">
          <a:xfrm>
            <a:off x="2388318" y="3265595"/>
            <a:ext cx="3614654" cy="219682"/>
          </a:xfrm>
          <a:prstGeom prst="chevron">
            <a:avLst/>
          </a:prstGeom>
          <a:solidFill>
            <a:srgbClr val="FF9801"/>
          </a:solidFill>
          <a:ln w="9525" cap="flat" cmpd="sng" algn="ctr">
            <a:solidFill>
              <a:srgbClr val="00205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0" lvl="1" indent="457200" algn="ctr" defTabSz="914400" eaLnBrk="0" hangingPunct="0">
              <a:spcBef>
                <a:spcPct val="50000"/>
              </a:spcBef>
            </a:pPr>
            <a:r>
              <a:rPr lang="en-US" sz="1100" b="1" kern="0" dirty="0">
                <a:solidFill>
                  <a:srgbClr val="002060"/>
                </a:solidFill>
                <a:latin typeface="Calibri" panose="020F0502020204030204" pitchFamily="34" charset="0"/>
                <a:ea typeface="Avenir Roman"/>
                <a:cs typeface="Calibri" panose="020F0502020204030204" pitchFamily="34" charset="0"/>
              </a:rPr>
              <a:t>  HY-2B / E</a:t>
            </a:r>
            <a:endParaRPr lang="en-GB" sz="1100" b="1" kern="0" dirty="0">
              <a:solidFill>
                <a:srgbClr val="002060"/>
              </a:solidFill>
              <a:latin typeface="Calibri" panose="020F0502020204030204" pitchFamily="34" charset="0"/>
              <a:ea typeface="Avenir Roman"/>
              <a:cs typeface="Calibri" panose="020F050202020403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 rot="16200000">
            <a:off x="7033492" y="4162087"/>
            <a:ext cx="37146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1400" b="1" kern="0" dirty="0">
                <a:solidFill>
                  <a:srgbClr val="00205B"/>
                </a:solidFill>
                <a:latin typeface="Calibri" panose="020F0502020204030204" pitchFamily="34" charset="0"/>
                <a:ea typeface="Avenir Roman"/>
                <a:cs typeface="Avenir Roman"/>
              </a:rPr>
              <a:t>Source: CEOS /WMO OSCAR database, 08/2018</a:t>
            </a:r>
            <a:endParaRPr lang="en-GB" sz="1400" b="1" kern="0" dirty="0">
              <a:solidFill>
                <a:srgbClr val="00205B"/>
              </a:solidFill>
              <a:latin typeface="Calibri" panose="020F0502020204030204" pitchFamily="34" charset="0"/>
              <a:ea typeface="Avenir Roman"/>
              <a:cs typeface="Avenir Roman"/>
            </a:endParaRPr>
          </a:p>
        </p:txBody>
      </p:sp>
      <p:sp>
        <p:nvSpPr>
          <p:cNvPr id="21" name="Chevron 20"/>
          <p:cNvSpPr/>
          <p:nvPr/>
        </p:nvSpPr>
        <p:spPr bwMode="auto">
          <a:xfrm>
            <a:off x="4195644" y="3770105"/>
            <a:ext cx="2814756" cy="239782"/>
          </a:xfrm>
          <a:prstGeom prst="chevron">
            <a:avLst/>
          </a:prstGeom>
          <a:solidFill>
            <a:srgbClr val="FE5000"/>
          </a:solidFill>
          <a:ln w="9525" cap="flat" cmpd="sng" algn="ctr">
            <a:solidFill>
              <a:srgbClr val="00205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algn="ctr" defTabSz="914400" eaLnBrk="0" hangingPunct="0">
              <a:spcBef>
                <a:spcPct val="50000"/>
              </a:spcBef>
            </a:pPr>
            <a:r>
              <a:rPr lang="en-US" sz="1100" b="1" kern="0" dirty="0">
                <a:solidFill>
                  <a:srgbClr val="002060"/>
                </a:solidFill>
                <a:latin typeface="Calibri" panose="020F0502020204030204" pitchFamily="34" charset="0"/>
                <a:ea typeface="Avenir Roman"/>
                <a:cs typeface="Calibri" panose="020F0502020204030204" pitchFamily="34" charset="0"/>
              </a:rPr>
              <a:t>SWIM+SCAT / CFOSAT follow-on</a:t>
            </a:r>
            <a:endParaRPr lang="en-GB" sz="1100" b="1" kern="0" dirty="0">
              <a:solidFill>
                <a:srgbClr val="002060"/>
              </a:solidFill>
              <a:latin typeface="Calibri" panose="020F0502020204030204" pitchFamily="34" charset="0"/>
              <a:ea typeface="Avenir Roman"/>
              <a:cs typeface="Calibri" panose="020F0502020204030204" pitchFamily="34" charset="0"/>
            </a:endParaRPr>
          </a:p>
        </p:txBody>
      </p:sp>
      <p:sp>
        <p:nvSpPr>
          <p:cNvPr id="22" name="Pentagon 21"/>
          <p:cNvSpPr/>
          <p:nvPr/>
        </p:nvSpPr>
        <p:spPr bwMode="auto">
          <a:xfrm>
            <a:off x="2973944" y="3467673"/>
            <a:ext cx="2444448" cy="219682"/>
          </a:xfrm>
          <a:prstGeom prst="homePlate">
            <a:avLst/>
          </a:prstGeom>
          <a:solidFill>
            <a:srgbClr val="FF9801"/>
          </a:solidFill>
          <a:ln w="9525" cap="flat" cmpd="sng" algn="ctr">
            <a:solidFill>
              <a:srgbClr val="00205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algn="ctr" defTabSz="914400" eaLnBrk="0" hangingPunct="0">
              <a:spcBef>
                <a:spcPct val="50000"/>
              </a:spcBef>
            </a:pPr>
            <a:r>
              <a:rPr lang="en-US" sz="1100" b="1" kern="0" dirty="0">
                <a:solidFill>
                  <a:srgbClr val="002060"/>
                </a:solidFill>
                <a:latin typeface="Calibri" panose="020F0502020204030204" pitchFamily="34" charset="0"/>
                <a:ea typeface="Avenir Roman"/>
                <a:cs typeface="Calibri" panose="020F0502020204030204" pitchFamily="34" charset="0"/>
              </a:rPr>
              <a:t>WindRad / FY-3E</a:t>
            </a:r>
            <a:endParaRPr lang="en-GB" sz="1100" b="1" kern="0" dirty="0">
              <a:solidFill>
                <a:srgbClr val="002060"/>
              </a:solidFill>
              <a:latin typeface="Calibri" panose="020F0502020204030204" pitchFamily="34" charset="0"/>
              <a:ea typeface="Avenir Roman"/>
              <a:cs typeface="Calibri" panose="020F0502020204030204" pitchFamily="34" charset="0"/>
            </a:endParaRPr>
          </a:p>
        </p:txBody>
      </p:sp>
      <p:sp>
        <p:nvSpPr>
          <p:cNvPr id="23" name="Pentagon 22"/>
          <p:cNvSpPr/>
          <p:nvPr/>
        </p:nvSpPr>
        <p:spPr bwMode="auto">
          <a:xfrm>
            <a:off x="1065159" y="3261508"/>
            <a:ext cx="1412191" cy="219682"/>
          </a:xfrm>
          <a:prstGeom prst="homePlate">
            <a:avLst/>
          </a:prstGeom>
          <a:solidFill>
            <a:schemeClr val="accent5"/>
          </a:solidFill>
          <a:ln w="9525" cap="flat" cmpd="sng" algn="ctr">
            <a:solidFill>
              <a:srgbClr val="00205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algn="ctr" defTabSz="914400" eaLnBrk="0" hangingPunct="0">
              <a:spcBef>
                <a:spcPct val="50000"/>
              </a:spcBef>
            </a:pPr>
            <a:r>
              <a:rPr lang="en-US" sz="1100" b="1" kern="0" dirty="0">
                <a:solidFill>
                  <a:srgbClr val="002060"/>
                </a:solidFill>
                <a:latin typeface="Calibri" panose="020F0502020204030204" pitchFamily="34" charset="0"/>
                <a:ea typeface="Avenir Roman"/>
                <a:cs typeface="Calibri" panose="020F0502020204030204" pitchFamily="34" charset="0"/>
              </a:rPr>
              <a:t>HY-2A</a:t>
            </a:r>
            <a:endParaRPr lang="en-GB" sz="1100" b="1" kern="0" dirty="0">
              <a:solidFill>
                <a:srgbClr val="002060"/>
              </a:solidFill>
              <a:latin typeface="Calibri" panose="020F0502020204030204" pitchFamily="34" charset="0"/>
              <a:ea typeface="Avenir Roman"/>
              <a:cs typeface="Calibri" panose="020F0502020204030204" pitchFamily="34" charset="0"/>
            </a:endParaRPr>
          </a:p>
        </p:txBody>
      </p:sp>
      <p:sp>
        <p:nvSpPr>
          <p:cNvPr id="24" name="Chevron 23"/>
          <p:cNvSpPr/>
          <p:nvPr/>
        </p:nvSpPr>
        <p:spPr bwMode="auto">
          <a:xfrm>
            <a:off x="4844055" y="3476068"/>
            <a:ext cx="3207746" cy="256636"/>
          </a:xfrm>
          <a:prstGeom prst="chevron">
            <a:avLst/>
          </a:prstGeom>
          <a:solidFill>
            <a:srgbClr val="FF9801"/>
          </a:solidFill>
          <a:ln w="9525" cap="flat" cmpd="sng" algn="ctr">
            <a:solidFill>
              <a:srgbClr val="00205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algn="ctr" defTabSz="914400" eaLnBrk="0" hangingPunct="0">
              <a:spcBef>
                <a:spcPct val="50000"/>
              </a:spcBef>
            </a:pPr>
            <a:r>
              <a:rPr lang="en-US" sz="1100" b="1" kern="0" dirty="0">
                <a:solidFill>
                  <a:srgbClr val="002060"/>
                </a:solidFill>
                <a:latin typeface="Calibri" panose="020F0502020204030204" pitchFamily="34" charset="0"/>
                <a:ea typeface="Avenir Roman"/>
                <a:cs typeface="Calibri" panose="020F0502020204030204" pitchFamily="34" charset="0"/>
              </a:rPr>
              <a:t>WindRad / FY-3H</a:t>
            </a:r>
            <a:endParaRPr lang="en-GB" sz="1100" b="1" kern="0" dirty="0">
              <a:solidFill>
                <a:srgbClr val="002060"/>
              </a:solidFill>
              <a:latin typeface="Calibri" panose="020F0502020204030204" pitchFamily="34" charset="0"/>
              <a:ea typeface="Avenir Roman"/>
              <a:cs typeface="Calibri" panose="020F0502020204030204" pitchFamily="34" charset="0"/>
            </a:endParaRPr>
          </a:p>
        </p:txBody>
      </p:sp>
      <p:sp>
        <p:nvSpPr>
          <p:cNvPr id="25" name="Pentagon 24"/>
          <p:cNvSpPr/>
          <p:nvPr/>
        </p:nvSpPr>
        <p:spPr bwMode="auto">
          <a:xfrm>
            <a:off x="1065158" y="4647567"/>
            <a:ext cx="2862561" cy="219682"/>
          </a:xfrm>
          <a:prstGeom prst="homePlate">
            <a:avLst/>
          </a:prstGeom>
          <a:solidFill>
            <a:schemeClr val="accent5"/>
          </a:solidFill>
          <a:ln w="9525" cap="flat" cmpd="sng" algn="ctr">
            <a:solidFill>
              <a:srgbClr val="00205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defTabSz="914400" eaLnBrk="0" hangingPunct="0">
              <a:spcBef>
                <a:spcPct val="50000"/>
              </a:spcBef>
            </a:pPr>
            <a:r>
              <a:rPr lang="en-US" sz="1100" b="1" kern="0" dirty="0">
                <a:solidFill>
                  <a:srgbClr val="002060"/>
                </a:solidFill>
                <a:latin typeface="Calibri" panose="020F0502020204030204" pitchFamily="34" charset="0"/>
                <a:ea typeface="Avenir Roman"/>
                <a:cs typeface="Calibri" panose="020F0502020204030204" pitchFamily="34" charset="0"/>
              </a:rPr>
              <a:t> ASCAT / Metop-A</a:t>
            </a:r>
            <a:endParaRPr lang="en-GB" sz="1100" b="1" kern="0" dirty="0">
              <a:solidFill>
                <a:srgbClr val="002060"/>
              </a:solidFill>
              <a:latin typeface="Calibri" panose="020F0502020204030204" pitchFamily="34" charset="0"/>
              <a:ea typeface="Avenir Roman"/>
              <a:cs typeface="Calibri" panose="020F0502020204030204" pitchFamily="34" charset="0"/>
            </a:endParaRPr>
          </a:p>
        </p:txBody>
      </p:sp>
      <p:sp>
        <p:nvSpPr>
          <p:cNvPr id="26" name="Pentagon 25"/>
          <p:cNvSpPr/>
          <p:nvPr/>
        </p:nvSpPr>
        <p:spPr bwMode="auto">
          <a:xfrm>
            <a:off x="2282842" y="3762460"/>
            <a:ext cx="2065374" cy="219682"/>
          </a:xfrm>
          <a:prstGeom prst="homePlate">
            <a:avLst/>
          </a:prstGeom>
          <a:solidFill>
            <a:schemeClr val="accent5"/>
          </a:solidFill>
          <a:ln w="9525" cap="flat" cmpd="sng" algn="ctr">
            <a:solidFill>
              <a:srgbClr val="00205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defTabSz="914400" eaLnBrk="0" hangingPunct="0">
              <a:spcBef>
                <a:spcPct val="50000"/>
              </a:spcBef>
            </a:pPr>
            <a:r>
              <a:rPr lang="en-US" sz="1100" b="1" kern="0" dirty="0">
                <a:solidFill>
                  <a:srgbClr val="002060"/>
                </a:solidFill>
                <a:latin typeface="Calibri" panose="020F0502020204030204" pitchFamily="34" charset="0"/>
                <a:ea typeface="Avenir Roman"/>
                <a:cs typeface="Calibri" panose="020F0502020204030204" pitchFamily="34" charset="0"/>
              </a:rPr>
              <a:t>SWIM+SCAT / CFOSAT</a:t>
            </a:r>
            <a:endParaRPr lang="en-GB" sz="1100" b="1" kern="0" dirty="0">
              <a:solidFill>
                <a:srgbClr val="002060"/>
              </a:solidFill>
              <a:latin typeface="Calibri" panose="020F0502020204030204" pitchFamily="34" charset="0"/>
              <a:ea typeface="Avenir Roman"/>
              <a:cs typeface="Calibri" panose="020F050202020403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852568" y="4896261"/>
            <a:ext cx="1824848" cy="938719"/>
          </a:xfrm>
          <a:prstGeom prst="rect">
            <a:avLst/>
          </a:prstGeom>
          <a:solidFill>
            <a:schemeClr val="bg1"/>
          </a:solidFill>
          <a:ln>
            <a:solidFill>
              <a:srgbClr val="00205B"/>
            </a:solidFill>
          </a:ln>
        </p:spPr>
        <p:txBody>
          <a:bodyPr wrap="square" rtlCol="0">
            <a:spAutoFit/>
          </a:bodyPr>
          <a:lstStyle/>
          <a:p>
            <a:pPr defTabSz="914400"/>
            <a:r>
              <a:rPr lang="en-GB" sz="1100" b="1" kern="0" dirty="0">
                <a:solidFill>
                  <a:srgbClr val="002060"/>
                </a:solidFill>
                <a:latin typeface="Calibri" panose="020F0502020204030204" pitchFamily="34" charset="0"/>
                <a:ea typeface="Avenir Roman"/>
                <a:cs typeface="Avenir Roman"/>
              </a:rPr>
              <a:t>Drifting Orbits:</a:t>
            </a:r>
          </a:p>
          <a:p>
            <a:pPr defTabSz="914400"/>
            <a:r>
              <a:rPr lang="en-GB" sz="1100" b="1" kern="0" dirty="0">
                <a:solidFill>
                  <a:srgbClr val="002060"/>
                </a:solidFill>
                <a:latin typeface="Calibri" panose="020F0502020204030204" pitchFamily="34" charset="0"/>
                <a:ea typeface="Avenir Roman"/>
                <a:cs typeface="Avenir Roman"/>
              </a:rPr>
              <a:t>ASCAT-A	(since 2018)</a:t>
            </a:r>
          </a:p>
          <a:p>
            <a:pPr defTabSz="914400"/>
            <a:r>
              <a:rPr lang="en-GB" sz="1100" b="1" kern="0" dirty="0">
                <a:solidFill>
                  <a:srgbClr val="002060"/>
                </a:solidFill>
                <a:latin typeface="Calibri" panose="020F0502020204030204" pitchFamily="34" charset="0"/>
                <a:ea typeface="Avenir Roman"/>
                <a:cs typeface="Avenir Roman"/>
              </a:rPr>
              <a:t>HY-2C	(2019-2024)</a:t>
            </a:r>
          </a:p>
          <a:p>
            <a:pPr defTabSz="914400"/>
            <a:r>
              <a:rPr lang="en-GB" sz="1100" b="1" kern="0" dirty="0">
                <a:solidFill>
                  <a:srgbClr val="002060"/>
                </a:solidFill>
                <a:latin typeface="Calibri" panose="020F0502020204030204" pitchFamily="34" charset="0"/>
                <a:ea typeface="Avenir Roman"/>
                <a:cs typeface="Avenir Roman"/>
              </a:rPr>
              <a:t>HY-2D	(2020-2025)</a:t>
            </a:r>
          </a:p>
          <a:p>
            <a:pPr defTabSz="914400"/>
            <a:r>
              <a:rPr lang="en-GB" sz="1100" b="1" kern="0" dirty="0">
                <a:solidFill>
                  <a:srgbClr val="002060"/>
                </a:solidFill>
                <a:latin typeface="Calibri" panose="020F0502020204030204" pitchFamily="34" charset="0"/>
                <a:ea typeface="Avenir Roman"/>
                <a:cs typeface="Avenir Roman"/>
              </a:rPr>
              <a:t>HY-2F/G	(2022-2027)</a:t>
            </a:r>
          </a:p>
        </p:txBody>
      </p:sp>
      <p:sp>
        <p:nvSpPr>
          <p:cNvPr id="28" name="Pentagon 27"/>
          <p:cNvSpPr/>
          <p:nvPr/>
        </p:nvSpPr>
        <p:spPr bwMode="auto">
          <a:xfrm>
            <a:off x="1065158" y="4816275"/>
            <a:ext cx="4447740" cy="219682"/>
          </a:xfrm>
          <a:prstGeom prst="homePlate">
            <a:avLst/>
          </a:prstGeom>
          <a:solidFill>
            <a:schemeClr val="accent5"/>
          </a:solidFill>
          <a:ln w="9525" cap="flat" cmpd="sng" algn="ctr">
            <a:solidFill>
              <a:srgbClr val="00205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defTabSz="914400" eaLnBrk="0" hangingPunct="0">
              <a:spcBef>
                <a:spcPct val="50000"/>
              </a:spcBef>
            </a:pPr>
            <a:r>
              <a:rPr lang="en-US" sz="1100" b="1" kern="0" dirty="0">
                <a:solidFill>
                  <a:srgbClr val="002060"/>
                </a:solidFill>
                <a:latin typeface="Calibri" panose="020F0502020204030204" pitchFamily="34" charset="0"/>
                <a:ea typeface="Avenir Roman"/>
                <a:cs typeface="Calibri" panose="020F0502020204030204" pitchFamily="34" charset="0"/>
              </a:rPr>
              <a:t> ASCAT / Metop-B</a:t>
            </a:r>
            <a:endParaRPr lang="en-GB" sz="1100" b="1" kern="0" dirty="0">
              <a:solidFill>
                <a:srgbClr val="002060"/>
              </a:solidFill>
              <a:latin typeface="Calibri" panose="020F0502020204030204" pitchFamily="34" charset="0"/>
              <a:ea typeface="Avenir Roman"/>
              <a:cs typeface="Calibri" panose="020F0502020204030204" pitchFamily="34" charset="0"/>
            </a:endParaRPr>
          </a:p>
        </p:txBody>
      </p:sp>
      <p:sp>
        <p:nvSpPr>
          <p:cNvPr id="29" name="Pentagon 28"/>
          <p:cNvSpPr/>
          <p:nvPr/>
        </p:nvSpPr>
        <p:spPr bwMode="auto">
          <a:xfrm>
            <a:off x="2617197" y="4709674"/>
            <a:ext cx="3018284" cy="202924"/>
          </a:xfrm>
          <a:prstGeom prst="homePlate">
            <a:avLst/>
          </a:prstGeom>
          <a:solidFill>
            <a:schemeClr val="accent5"/>
          </a:solidFill>
          <a:ln w="9525" cap="flat" cmpd="sng" algn="ctr">
            <a:solidFill>
              <a:srgbClr val="00205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algn="ctr" defTabSz="914400" eaLnBrk="0" hangingPunct="0">
              <a:spcBef>
                <a:spcPct val="50000"/>
              </a:spcBef>
            </a:pPr>
            <a:r>
              <a:rPr lang="en-US" sz="1100" b="1" kern="0" dirty="0">
                <a:solidFill>
                  <a:srgbClr val="002060"/>
                </a:solidFill>
                <a:latin typeface="Calibri" panose="020F0502020204030204" pitchFamily="34" charset="0"/>
                <a:ea typeface="Avenir Roman"/>
                <a:cs typeface="Calibri" panose="020F0502020204030204" pitchFamily="34" charset="0"/>
              </a:rPr>
              <a:t>ASCAT / Metop-C</a:t>
            </a:r>
            <a:endParaRPr lang="en-GB" sz="1100" b="1" kern="0" dirty="0">
              <a:solidFill>
                <a:srgbClr val="002060"/>
              </a:solidFill>
              <a:latin typeface="Calibri" panose="020F0502020204030204" pitchFamily="34" charset="0"/>
              <a:ea typeface="Avenir Roman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333605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Satellite OSVW Supports a Wide Variety of NOAA’s National Weather Service (NWS) Marine Services &amp; Products</a:t>
            </a:r>
            <a:endParaRPr lang="en-IN" dirty="0">
              <a:solidFill>
                <a:srgbClr val="FFFF00"/>
              </a:solidFill>
              <a:latin typeface="Arial Bold" panose="020B0704020202020204" pitchFamily="34" charset="0"/>
              <a:cs typeface="Arial Bold" panose="020B0704020202020204" pitchFamily="34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0" y="1335741"/>
            <a:ext cx="4953000" cy="3276600"/>
          </a:xfrm>
          <a:prstGeom prst="rect">
            <a:avLst/>
          </a:prstGeom>
        </p:spPr>
        <p:txBody>
          <a:bodyPr/>
          <a:lstStyle>
            <a:lvl1pPr marL="257175" indent="-257175">
              <a:spcBef>
                <a:spcPts val="375"/>
              </a:spcBef>
              <a:buSzPct val="100000"/>
              <a:buFont typeface="Arial"/>
              <a:buChar char="•"/>
              <a:defRPr sz="18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marL="576695" indent="-233795">
              <a:spcBef>
                <a:spcPts val="375"/>
              </a:spcBef>
              <a:buSzPct val="100000"/>
              <a:buFont typeface="Arial"/>
              <a:buChar char="•"/>
              <a:defRPr sz="18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marL="891539" indent="-205739">
              <a:spcBef>
                <a:spcPts val="375"/>
              </a:spcBef>
              <a:buSzPct val="100000"/>
              <a:buFont typeface="Arial"/>
              <a:buChar char="o"/>
              <a:defRPr sz="18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marL="1257300" indent="-228600">
              <a:spcBef>
                <a:spcPts val="375"/>
              </a:spcBef>
              <a:buSzPct val="100000"/>
              <a:buFont typeface="Arial"/>
              <a:buChar char="▪"/>
              <a:defRPr sz="18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marL="1628775" indent="-257175">
              <a:spcBef>
                <a:spcPts val="375"/>
              </a:spcBef>
              <a:buSzPct val="100000"/>
              <a:buFont typeface="Arial"/>
              <a:buChar char="•"/>
              <a:defRPr sz="18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1714500">
              <a:spcBef>
                <a:spcPts val="375"/>
              </a:spcBef>
              <a:buFont typeface="Arial"/>
              <a:defRPr sz="18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057400">
              <a:spcBef>
                <a:spcPts val="375"/>
              </a:spcBef>
              <a:buFont typeface="Arial"/>
              <a:defRPr sz="18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2400300">
              <a:spcBef>
                <a:spcPts val="375"/>
              </a:spcBef>
              <a:buFont typeface="Arial"/>
              <a:defRPr sz="18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2743200">
              <a:spcBef>
                <a:spcPts val="375"/>
              </a:spcBef>
              <a:buFont typeface="Arial"/>
              <a:defRPr sz="18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1600" b="1" kern="0" dirty="0" smtClean="0">
                <a:solidFill>
                  <a:srgbClr val="0070C0"/>
                </a:solidFill>
              </a:rPr>
              <a:t>Marine Weather Warnings and Forecasts</a:t>
            </a:r>
          </a:p>
          <a:p>
            <a:pPr lvl="1">
              <a:lnSpc>
                <a:spcPct val="80000"/>
              </a:lnSpc>
            </a:pPr>
            <a:r>
              <a:rPr lang="en-US" sz="1600" kern="0" dirty="0" smtClean="0">
                <a:solidFill>
                  <a:srgbClr val="0070C0"/>
                </a:solidFill>
              </a:rPr>
              <a:t>High Seas (HSF), Offshore (OFF), Coastal Waters (CWF), Surf Zone (SZF)</a:t>
            </a:r>
          </a:p>
          <a:p>
            <a:pPr lvl="1">
              <a:lnSpc>
                <a:spcPct val="80000"/>
              </a:lnSpc>
            </a:pPr>
            <a:r>
              <a:rPr lang="en-US" sz="1600" kern="0" dirty="0" smtClean="0">
                <a:solidFill>
                  <a:srgbClr val="0070C0"/>
                </a:solidFill>
              </a:rPr>
              <a:t>Marine Weather Discussions, Marine Weather Statements (for hazardous conditions)</a:t>
            </a:r>
          </a:p>
          <a:p>
            <a:pPr lvl="1">
              <a:lnSpc>
                <a:spcPct val="80000"/>
              </a:lnSpc>
            </a:pPr>
            <a:r>
              <a:rPr lang="en-US" sz="1600" kern="0" dirty="0" smtClean="0">
                <a:solidFill>
                  <a:srgbClr val="0070C0"/>
                </a:solidFill>
              </a:rPr>
              <a:t>Area Forecast Discussions (local WFOs)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1400" kern="0" dirty="0" smtClean="0">
                <a:solidFill>
                  <a:srgbClr val="0070C0"/>
                </a:solidFill>
              </a:rPr>
              <a:t>Data use:</a:t>
            </a:r>
          </a:p>
          <a:p>
            <a:pPr lvl="2">
              <a:lnSpc>
                <a:spcPct val="80000"/>
              </a:lnSpc>
            </a:pPr>
            <a:r>
              <a:rPr lang="en-US" sz="1400" kern="0" dirty="0" smtClean="0">
                <a:solidFill>
                  <a:srgbClr val="0070C0"/>
                </a:solidFill>
              </a:rPr>
              <a:t>Intensity, structure and movement of extratropical cyclones</a:t>
            </a:r>
          </a:p>
          <a:p>
            <a:pPr lvl="2">
              <a:lnSpc>
                <a:spcPct val="80000"/>
              </a:lnSpc>
            </a:pPr>
            <a:r>
              <a:rPr lang="en-US" sz="1400" kern="0" dirty="0" smtClean="0">
                <a:solidFill>
                  <a:srgbClr val="0070C0"/>
                </a:solidFill>
              </a:rPr>
              <a:t>Issue, continue, terminate warnings</a:t>
            </a:r>
          </a:p>
          <a:p>
            <a:pPr lvl="2">
              <a:lnSpc>
                <a:spcPct val="80000"/>
              </a:lnSpc>
              <a:spcBef>
                <a:spcPct val="10000"/>
              </a:spcBef>
            </a:pPr>
            <a:r>
              <a:rPr lang="en-US" sz="1400" kern="0" dirty="0" smtClean="0">
                <a:solidFill>
                  <a:srgbClr val="0070C0"/>
                </a:solidFill>
              </a:rPr>
              <a:t>Short term - adjust conditions</a:t>
            </a:r>
          </a:p>
          <a:p>
            <a:pPr lvl="2">
              <a:lnSpc>
                <a:spcPct val="80000"/>
              </a:lnSpc>
              <a:spcBef>
                <a:spcPct val="10000"/>
              </a:spcBef>
            </a:pPr>
            <a:r>
              <a:rPr lang="en-US" sz="1400" kern="0" dirty="0" smtClean="0">
                <a:solidFill>
                  <a:srgbClr val="0070C0"/>
                </a:solidFill>
              </a:rPr>
              <a:t>Strength, coverage of winds</a:t>
            </a:r>
          </a:p>
          <a:p>
            <a:pPr lvl="2">
              <a:lnSpc>
                <a:spcPct val="80000"/>
              </a:lnSpc>
              <a:spcBef>
                <a:spcPct val="10000"/>
              </a:spcBef>
            </a:pPr>
            <a:r>
              <a:rPr lang="en-US" sz="1400" kern="0" dirty="0" smtClean="0">
                <a:solidFill>
                  <a:srgbClr val="0070C0"/>
                </a:solidFill>
              </a:rPr>
              <a:t>Swell generation areas</a:t>
            </a:r>
            <a:endParaRPr lang="en-US" sz="1400" kern="0" dirty="0">
              <a:solidFill>
                <a:srgbClr val="0070C0"/>
              </a:solidFill>
            </a:endParaRPr>
          </a:p>
        </p:txBody>
      </p:sp>
      <p:pic>
        <p:nvPicPr>
          <p:cNvPr id="4" name="Picture 4" descr="noaa_responsibility_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279"/>
          <a:stretch>
            <a:fillRect/>
          </a:stretch>
        </p:blipFill>
        <p:spPr bwMode="auto">
          <a:xfrm>
            <a:off x="4800600" y="1382246"/>
            <a:ext cx="4267200" cy="287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0" y="4355166"/>
            <a:ext cx="8610600" cy="2185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1600" b="1" dirty="0"/>
              <a:t>     </a:t>
            </a:r>
            <a:r>
              <a:rPr lang="en-US" sz="1600" b="1" dirty="0">
                <a:solidFill>
                  <a:srgbClr val="0070C0"/>
                </a:solidFill>
              </a:rPr>
              <a:t>Tropical Cyclone Warnings and Forecasts</a:t>
            </a:r>
            <a:endParaRPr lang="en-US" sz="1400" b="1" dirty="0">
              <a:solidFill>
                <a:srgbClr val="0070C0"/>
              </a:solidFill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sz="1600" dirty="0">
                <a:solidFill>
                  <a:srgbClr val="0070C0"/>
                </a:solidFill>
              </a:rPr>
              <a:t>Tropical Cyclone: Marine Advisories (TCM) , Discussions (TCD),  Public Advisories (TCP), 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sz="1600" dirty="0">
                <a:solidFill>
                  <a:srgbClr val="0070C0"/>
                </a:solidFill>
              </a:rPr>
              <a:t>Tropical Weather Outlook (TWO), Tropical Weather Discussions (TCD)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sz="1400" dirty="0">
                <a:solidFill>
                  <a:srgbClr val="0070C0"/>
                </a:solidFill>
              </a:rPr>
              <a:t>Data use:</a:t>
            </a:r>
          </a:p>
          <a:p>
            <a:pPr lvl="2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GB" sz="1400" dirty="0">
                <a:solidFill>
                  <a:srgbClr val="0070C0"/>
                </a:solidFill>
              </a:rPr>
              <a:t>Estimate intensity (maximum wind) for TC’s but not major hurricanes</a:t>
            </a:r>
          </a:p>
          <a:p>
            <a:pPr lvl="2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GB" sz="1400" dirty="0">
                <a:solidFill>
                  <a:srgbClr val="0070C0"/>
                </a:solidFill>
              </a:rPr>
              <a:t>Improved analysis of 34 </a:t>
            </a:r>
            <a:r>
              <a:rPr lang="en-GB" sz="1400" dirty="0" err="1">
                <a:solidFill>
                  <a:srgbClr val="0070C0"/>
                </a:solidFill>
              </a:rPr>
              <a:t>kt</a:t>
            </a:r>
            <a:r>
              <a:rPr lang="en-GB" sz="1400" dirty="0">
                <a:solidFill>
                  <a:srgbClr val="0070C0"/>
                </a:solidFill>
              </a:rPr>
              <a:t> and 50 </a:t>
            </a:r>
            <a:r>
              <a:rPr lang="en-GB" sz="1400" dirty="0" err="1">
                <a:solidFill>
                  <a:srgbClr val="0070C0"/>
                </a:solidFill>
              </a:rPr>
              <a:t>kt</a:t>
            </a:r>
            <a:r>
              <a:rPr lang="en-GB" sz="1400" dirty="0">
                <a:solidFill>
                  <a:srgbClr val="0070C0"/>
                </a:solidFill>
              </a:rPr>
              <a:t> wind </a:t>
            </a:r>
            <a:br>
              <a:rPr lang="en-GB" sz="1400" dirty="0">
                <a:solidFill>
                  <a:srgbClr val="0070C0"/>
                </a:solidFill>
              </a:rPr>
            </a:br>
            <a:r>
              <a:rPr lang="en-GB" sz="1400" dirty="0">
                <a:solidFill>
                  <a:srgbClr val="0070C0"/>
                </a:solidFill>
              </a:rPr>
              <a:t> radii (</a:t>
            </a:r>
            <a:r>
              <a:rPr lang="en-US" sz="1400" dirty="0">
                <a:solidFill>
                  <a:srgbClr val="0070C0"/>
                </a:solidFill>
              </a:rPr>
              <a:t>critical for ship avoidance, refined coastal warning areas)</a:t>
            </a:r>
          </a:p>
          <a:p>
            <a:pPr lvl="2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1400" dirty="0">
                <a:solidFill>
                  <a:srgbClr val="0070C0"/>
                </a:solidFill>
              </a:rPr>
              <a:t>Detect and locate surface circulation centers, incipient cyclones (especially critical for areas not supported by aircraft, Pacific and eastern Atlantic)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6858000" y="2743200"/>
            <a:ext cx="2209800" cy="1101725"/>
          </a:xfrm>
          <a:prstGeom prst="rect">
            <a:avLst/>
          </a:prstGeom>
          <a:solidFill>
            <a:schemeClr val="tx1">
              <a:alpha val="50000"/>
            </a:schemeClr>
          </a:solidFill>
          <a:ln w="3175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800" b="1" dirty="0">
                <a:solidFill>
                  <a:srgbClr val="FF0000"/>
                </a:solidFill>
              </a:rPr>
              <a:t>Ocean Prediction Center</a:t>
            </a:r>
          </a:p>
          <a:p>
            <a:r>
              <a:rPr lang="en-US" sz="800" b="1" dirty="0">
                <a:solidFill>
                  <a:srgbClr val="66FFFF"/>
                </a:solidFill>
              </a:rPr>
              <a:t>Fairbanks WFO</a:t>
            </a:r>
            <a:r>
              <a:rPr lang="en-US" sz="800" b="1" dirty="0"/>
              <a:t> </a:t>
            </a:r>
          </a:p>
          <a:p>
            <a:r>
              <a:rPr lang="en-US" sz="800" b="1" dirty="0">
                <a:solidFill>
                  <a:srgbClr val="990099"/>
                </a:solidFill>
              </a:rPr>
              <a:t>TPC - TAFB</a:t>
            </a:r>
          </a:p>
          <a:p>
            <a:r>
              <a:rPr lang="en-US" sz="800" b="1" dirty="0">
                <a:solidFill>
                  <a:schemeClr val="bg1"/>
                </a:solidFill>
              </a:rPr>
              <a:t>Guam WFO</a:t>
            </a:r>
          </a:p>
          <a:p>
            <a:r>
              <a:rPr lang="en-US" sz="800" b="1" dirty="0">
                <a:solidFill>
                  <a:srgbClr val="FFFF00"/>
                </a:solidFill>
              </a:rPr>
              <a:t>Honolulu WFO</a:t>
            </a:r>
          </a:p>
          <a:p>
            <a:r>
              <a:rPr lang="en-US" sz="800" b="1" dirty="0">
                <a:solidFill>
                  <a:schemeClr val="bg2"/>
                </a:solidFill>
              </a:rPr>
              <a:t>47 Coastal and Great Lakes WFOs</a:t>
            </a:r>
          </a:p>
          <a:p>
            <a:r>
              <a:rPr lang="en-US" sz="800" b="1" dirty="0">
                <a:solidFill>
                  <a:srgbClr val="33CC33"/>
                </a:solidFill>
              </a:rPr>
              <a:t>Central Pacific Hurricane Center</a:t>
            </a:r>
          </a:p>
          <a:p>
            <a:r>
              <a:rPr lang="en-US" sz="800" b="1" dirty="0">
                <a:solidFill>
                  <a:srgbClr val="3399FF"/>
                </a:solidFill>
              </a:rPr>
              <a:t>TPC-National Hurricane Center</a:t>
            </a:r>
            <a:endParaRPr lang="en-US" sz="800" b="1" dirty="0"/>
          </a:p>
        </p:txBody>
      </p:sp>
    </p:spTree>
    <p:extLst>
      <p:ext uri="{BB962C8B-B14F-4D97-AF65-F5344CB8AC3E}">
        <p14:creationId xmlns:p14="http://schemas.microsoft.com/office/powerpoint/2010/main" val="352393790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2675" y="152400"/>
            <a:ext cx="6478295" cy="990600"/>
          </a:xfrm>
        </p:spPr>
        <p:txBody>
          <a:bodyPr/>
          <a:lstStyle/>
          <a:p>
            <a:r>
              <a:rPr lang="en-IN" sz="2400" dirty="0">
                <a:solidFill>
                  <a:srgbClr val="FFFF00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Satellite OSVW Impact on NWP Models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844" y="1262231"/>
            <a:ext cx="3095489" cy="30220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8273" y="1354697"/>
            <a:ext cx="3284486" cy="189146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844" y="4395944"/>
            <a:ext cx="3331035" cy="22012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796972" y="3457863"/>
            <a:ext cx="534702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N" dirty="0">
                <a:solidFill>
                  <a:srgbClr val="0070C0"/>
                </a:solidFill>
                <a:latin typeface="Calibri" panose="020F0502020204030204" pitchFamily="34" charset="0"/>
              </a:rPr>
              <a:t>Observed forecast error reduction due to OSVW</a:t>
            </a:r>
          </a:p>
          <a:p>
            <a:pPr algn="just"/>
            <a:r>
              <a:rPr lang="en-IN" dirty="0">
                <a:solidFill>
                  <a:srgbClr val="0070C0"/>
                </a:solidFill>
                <a:latin typeface="Calibri" panose="020F0502020204030204" pitchFamily="34" charset="0"/>
              </a:rPr>
              <a:t>data assimilation spans between 2-8% (GEOS-5,</a:t>
            </a:r>
          </a:p>
          <a:p>
            <a:pPr algn="just"/>
            <a:r>
              <a:rPr lang="en-IN" dirty="0">
                <a:solidFill>
                  <a:srgbClr val="0070C0"/>
                </a:solidFill>
                <a:latin typeface="Calibri" panose="020F0502020204030204" pitchFamily="34" charset="0"/>
              </a:rPr>
              <a:t>ECMWF,UK-Met, ARPEGE)</a:t>
            </a:r>
          </a:p>
          <a:p>
            <a:pPr algn="just"/>
            <a:r>
              <a:rPr lang="en-IN" dirty="0">
                <a:solidFill>
                  <a:srgbClr val="0070C0"/>
                </a:solidFill>
                <a:latin typeface="ArialMT"/>
              </a:rPr>
              <a:t>• </a:t>
            </a:r>
            <a:r>
              <a:rPr lang="en-IN" dirty="0">
                <a:solidFill>
                  <a:srgbClr val="0070C0"/>
                </a:solidFill>
                <a:latin typeface="Calibri" panose="020F0502020204030204" pitchFamily="34" charset="0"/>
              </a:rPr>
              <a:t>The average influence of individual observations</a:t>
            </a:r>
          </a:p>
          <a:p>
            <a:pPr algn="just"/>
            <a:r>
              <a:rPr lang="en-IN" dirty="0">
                <a:solidFill>
                  <a:srgbClr val="0070C0"/>
                </a:solidFill>
                <a:latin typeface="Calibri" panose="020F0502020204030204" pitchFamily="34" charset="0"/>
              </a:rPr>
              <a:t>can be expressed in terms of the average</a:t>
            </a:r>
          </a:p>
          <a:p>
            <a:pPr algn="just"/>
            <a:r>
              <a:rPr lang="en-IN" dirty="0">
                <a:solidFill>
                  <a:srgbClr val="0070C0"/>
                </a:solidFill>
                <a:latin typeface="Calibri" panose="020F0502020204030204" pitchFamily="34" charset="0"/>
              </a:rPr>
              <a:t>reduction in the error measure per observation.</a:t>
            </a:r>
          </a:p>
          <a:p>
            <a:pPr algn="just"/>
            <a:r>
              <a:rPr lang="en-IN" sz="1200" dirty="0">
                <a:solidFill>
                  <a:srgbClr val="0070C0"/>
                </a:solidFill>
                <a:latin typeface="ArialMT"/>
              </a:rPr>
              <a:t>– </a:t>
            </a:r>
            <a:r>
              <a:rPr lang="en-IN" sz="1200" dirty="0">
                <a:solidFill>
                  <a:srgbClr val="0070C0"/>
                </a:solidFill>
                <a:latin typeface="Calibri" panose="020F0502020204030204" pitchFamily="34" charset="0"/>
              </a:rPr>
              <a:t>With roughly 52% of these data improving the 24-h forecast</a:t>
            </a:r>
          </a:p>
          <a:p>
            <a:pPr algn="just"/>
            <a:r>
              <a:rPr lang="en-IN" sz="1200" dirty="0">
                <a:solidFill>
                  <a:srgbClr val="0070C0"/>
                </a:solidFill>
                <a:latin typeface="Calibri" panose="020F0502020204030204" pitchFamily="34" charset="0"/>
              </a:rPr>
              <a:t>on average ASCAT winds provide one of the largest positive</a:t>
            </a:r>
          </a:p>
          <a:p>
            <a:pPr algn="just"/>
            <a:r>
              <a:rPr lang="en-IN" sz="1200" dirty="0">
                <a:solidFill>
                  <a:srgbClr val="0070C0"/>
                </a:solidFill>
                <a:latin typeface="Calibri" panose="020F0502020204030204" pitchFamily="34" charset="0"/>
              </a:rPr>
              <a:t>impacts per observation in GEOS-5 system</a:t>
            </a:r>
          </a:p>
          <a:p>
            <a:pPr algn="just"/>
            <a:r>
              <a:rPr lang="en-IN" dirty="0">
                <a:solidFill>
                  <a:srgbClr val="0070C0"/>
                </a:solidFill>
                <a:latin typeface="ArialMT"/>
              </a:rPr>
              <a:t>• </a:t>
            </a:r>
            <a:r>
              <a:rPr lang="en-IN" dirty="0">
                <a:solidFill>
                  <a:srgbClr val="0070C0"/>
                </a:solidFill>
                <a:latin typeface="Calibri" panose="020F0502020204030204" pitchFamily="34" charset="0"/>
              </a:rPr>
              <a:t>6h tropical cyclone position improvement at 60h</a:t>
            </a:r>
          </a:p>
          <a:p>
            <a:pPr algn="just"/>
            <a:r>
              <a:rPr lang="en-IN" dirty="0">
                <a:solidFill>
                  <a:srgbClr val="0070C0"/>
                </a:solidFill>
                <a:latin typeface="Calibri" panose="020F0502020204030204" pitchFamily="34" charset="0"/>
              </a:rPr>
              <a:t>forecast observed in South Indian Ocean due to</a:t>
            </a:r>
          </a:p>
          <a:p>
            <a:pPr algn="just"/>
            <a:r>
              <a:rPr lang="it-IT" dirty="0">
                <a:solidFill>
                  <a:srgbClr val="0070C0"/>
                </a:solidFill>
                <a:latin typeface="Calibri" panose="020F0502020204030204" pitchFamily="34" charset="0"/>
              </a:rPr>
              <a:t>OSCAT assimilation in ALADIN regional model</a:t>
            </a:r>
            <a:endParaRPr lang="en-IN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57716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1229379"/>
            <a:ext cx="9144000" cy="5102692"/>
            <a:chOff x="0" y="1153179"/>
            <a:chExt cx="9144000" cy="5102692"/>
          </a:xfrm>
        </p:grpSpPr>
        <p:pic>
          <p:nvPicPr>
            <p:cNvPr id="3" name="Picture 2" descr="27Oct2019_ascata_23z.gi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090271"/>
              <a:ext cx="9144000" cy="4165600"/>
            </a:xfrm>
            <a:prstGeom prst="rect">
              <a:avLst/>
            </a:prstGeom>
          </p:spPr>
        </p:pic>
        <p:sp>
          <p:nvSpPr>
            <p:cNvPr id="4" name="Title 2"/>
            <p:cNvSpPr txBox="1">
              <a:spLocks/>
            </p:cNvSpPr>
            <p:nvPr/>
          </p:nvSpPr>
          <p:spPr>
            <a:xfrm>
              <a:off x="340658" y="1153179"/>
              <a:ext cx="8229600" cy="1143000"/>
            </a:xfrm>
            <a:prstGeom prst="rect">
              <a:avLst/>
            </a:prstGeom>
          </p:spPr>
          <p:txBody>
            <a:bodyPr>
              <a:normAutofit fontScale="97500"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800" b="1" dirty="0" smtClean="0">
                  <a:solidFill>
                    <a:srgbClr val="0070C0"/>
                  </a:solidFill>
                </a:rPr>
                <a:t>Surface Analysis </a:t>
              </a:r>
            </a:p>
            <a:p>
              <a:r>
                <a:rPr lang="en-US" sz="2800" b="1" dirty="0" smtClean="0">
                  <a:solidFill>
                    <a:srgbClr val="0070C0"/>
                  </a:solidFill>
                </a:rPr>
                <a:t>ASCAT-A 27 Oct 2019 23Z</a:t>
              </a:r>
              <a:endParaRPr lang="en-US" sz="2800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0" y="1229379"/>
            <a:ext cx="9144000" cy="5104021"/>
            <a:chOff x="0" y="1153179"/>
            <a:chExt cx="9144000" cy="5104021"/>
          </a:xfrm>
        </p:grpSpPr>
        <p:pic>
          <p:nvPicPr>
            <p:cNvPr id="7" name="Picture 6" descr="27Oct2019_ascatab_23z.gi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091600"/>
              <a:ext cx="9144000" cy="4165600"/>
            </a:xfrm>
            <a:prstGeom prst="rect">
              <a:avLst/>
            </a:prstGeom>
          </p:spPr>
        </p:pic>
        <p:sp>
          <p:nvSpPr>
            <p:cNvPr id="8" name="Title 2"/>
            <p:cNvSpPr txBox="1">
              <a:spLocks/>
            </p:cNvSpPr>
            <p:nvPr/>
          </p:nvSpPr>
          <p:spPr>
            <a:xfrm>
              <a:off x="340658" y="1153179"/>
              <a:ext cx="8229600" cy="1143000"/>
            </a:xfrm>
            <a:prstGeom prst="rect">
              <a:avLst/>
            </a:prstGeom>
          </p:spPr>
          <p:txBody>
            <a:bodyPr>
              <a:normAutofit fontScale="97500"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800" b="1" dirty="0" smtClean="0">
                  <a:solidFill>
                    <a:srgbClr val="0070C0"/>
                  </a:solidFill>
                </a:rPr>
                <a:t>Surface Analysis </a:t>
              </a:r>
            </a:p>
            <a:p>
              <a:r>
                <a:rPr lang="en-US" sz="2800" b="1" dirty="0" smtClean="0">
                  <a:solidFill>
                    <a:srgbClr val="0070C0"/>
                  </a:solidFill>
                </a:rPr>
                <a:t>ASCAT-A/B 27 Oct 2019 23Z</a:t>
              </a:r>
              <a:endParaRPr lang="en-US" sz="2800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0" y="1228050"/>
            <a:ext cx="9144000" cy="5104021"/>
            <a:chOff x="0" y="1153179"/>
            <a:chExt cx="9144000" cy="5104021"/>
          </a:xfrm>
        </p:grpSpPr>
        <p:pic>
          <p:nvPicPr>
            <p:cNvPr id="10" name="Picture 9" descr="27Oct2019_ascatab_scat23z.gi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091600"/>
              <a:ext cx="9144000" cy="4165600"/>
            </a:xfrm>
            <a:prstGeom prst="rect">
              <a:avLst/>
            </a:prstGeom>
          </p:spPr>
        </p:pic>
        <p:sp>
          <p:nvSpPr>
            <p:cNvPr id="11" name="Title 2"/>
            <p:cNvSpPr txBox="1">
              <a:spLocks/>
            </p:cNvSpPr>
            <p:nvPr/>
          </p:nvSpPr>
          <p:spPr>
            <a:xfrm>
              <a:off x="340658" y="1153179"/>
              <a:ext cx="8229600" cy="1143000"/>
            </a:xfrm>
            <a:prstGeom prst="rect">
              <a:avLst/>
            </a:prstGeom>
          </p:spPr>
          <p:txBody>
            <a:bodyPr>
              <a:normAutofit fontScale="97500"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800" b="1" dirty="0" smtClean="0">
                  <a:solidFill>
                    <a:srgbClr val="0070C0"/>
                  </a:solidFill>
                </a:rPr>
                <a:t>Surface Analysis </a:t>
              </a:r>
            </a:p>
            <a:p>
              <a:r>
                <a:rPr lang="en-US" sz="2800" b="1" dirty="0" smtClean="0">
                  <a:solidFill>
                    <a:srgbClr val="0070C0"/>
                  </a:solidFill>
                </a:rPr>
                <a:t>ASCAT-A/B </a:t>
              </a:r>
              <a:r>
                <a:rPr lang="en-US" sz="2800" b="1" dirty="0" err="1" smtClean="0">
                  <a:solidFill>
                    <a:srgbClr val="0070C0"/>
                  </a:solidFill>
                </a:rPr>
                <a:t>Scatsat</a:t>
              </a:r>
              <a:r>
                <a:rPr lang="en-US" sz="2800" b="1" dirty="0" smtClean="0">
                  <a:solidFill>
                    <a:srgbClr val="0070C0"/>
                  </a:solidFill>
                </a:rPr>
                <a:t> 27 Oct 2019 23Z</a:t>
              </a:r>
              <a:endParaRPr lang="en-US" sz="2800" b="1" dirty="0">
                <a:solidFill>
                  <a:srgbClr val="0070C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9880080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TextBox 3"/>
          <p:cNvSpPr txBox="1"/>
          <p:nvPr/>
        </p:nvSpPr>
        <p:spPr>
          <a:xfrm>
            <a:off x="3083965" y="1823842"/>
            <a:ext cx="3693353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chemeClr val="bg1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Work Plan Deliverables</a:t>
            </a:r>
            <a:endParaRPr lang="en-GB" sz="2400" b="1" dirty="0">
              <a:solidFill>
                <a:schemeClr val="bg1"/>
              </a:solidFill>
              <a:latin typeface="Arial Bold" panose="020B0704020202020204" pitchFamily="34" charset="0"/>
              <a:cs typeface="Arial Bold" panose="020B0704020202020204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2187364"/>
              </p:ext>
            </p:extLst>
          </p:nvPr>
        </p:nvGraphicFramePr>
        <p:xfrm>
          <a:off x="89755" y="2966349"/>
          <a:ext cx="8973563" cy="982980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1525944">
                  <a:extLst>
                    <a:ext uri="{9D8B030D-6E8A-4147-A177-3AD203B41FA5}">
                      <a16:colId xmlns:a16="http://schemas.microsoft.com/office/drawing/2014/main" val="3763066591"/>
                    </a:ext>
                  </a:extLst>
                </a:gridCol>
                <a:gridCol w="4331435">
                  <a:extLst>
                    <a:ext uri="{9D8B030D-6E8A-4147-A177-3AD203B41FA5}">
                      <a16:colId xmlns:a16="http://schemas.microsoft.com/office/drawing/2014/main" val="3474112240"/>
                    </a:ext>
                  </a:extLst>
                </a:gridCol>
                <a:gridCol w="1471225">
                  <a:extLst>
                    <a:ext uri="{9D8B030D-6E8A-4147-A177-3AD203B41FA5}">
                      <a16:colId xmlns:a16="http://schemas.microsoft.com/office/drawing/2014/main" val="3482000815"/>
                    </a:ext>
                  </a:extLst>
                </a:gridCol>
                <a:gridCol w="1644959">
                  <a:extLst>
                    <a:ext uri="{9D8B030D-6E8A-4147-A177-3AD203B41FA5}">
                      <a16:colId xmlns:a16="http://schemas.microsoft.com/office/drawing/2014/main" val="18526802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457200" marR="27305" algn="l" defTabSz="342900">
                        <a:spcBef>
                          <a:spcPts val="45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Calibri"/>
                        </a:rPr>
                        <a:t>VC-14-15</a:t>
                      </a:r>
                      <a:endParaRPr lang="en-IN" sz="18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57200" marR="27305" algn="l" defTabSz="342900">
                        <a:spcBef>
                          <a:spcPts val="450"/>
                        </a:spcBef>
                        <a:spcAft>
                          <a:spcPts val="0"/>
                        </a:spcAft>
                        <a:tabLst>
                          <a:tab pos="888365" algn="l"/>
                        </a:tabLst>
                      </a:pP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Calibri"/>
                        </a:rPr>
                        <a:t>OSVW Standards and Metrics</a:t>
                      </a:r>
                      <a:endParaRPr lang="en-IN" sz="18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57200" marR="27305" algn="l" defTabSz="342900">
                        <a:spcBef>
                          <a:spcPts val="45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Calibri"/>
                        </a:rPr>
                        <a:t>2020 Q4</a:t>
                      </a:r>
                      <a:endParaRPr lang="en-IN" sz="18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57200" marR="27305" algn="l" defTabSz="342900">
                        <a:spcBef>
                          <a:spcPts val="45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Calibri"/>
                        </a:rPr>
                        <a:t>WGCV</a:t>
                      </a:r>
                      <a:endParaRPr lang="en-IN" sz="18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Calibri"/>
                      </a:endParaRPr>
                    </a:p>
                    <a:p>
                      <a:pPr marL="457200" marR="27305" algn="l" defTabSz="342900">
                        <a:spcBef>
                          <a:spcPts val="45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Calibri"/>
                        </a:rPr>
                        <a:t>OSVW-VC</a:t>
                      </a:r>
                      <a:endParaRPr lang="en-IN" sz="18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6744356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57200" marR="27305" algn="l" defTabSz="342900">
                        <a:spcBef>
                          <a:spcPts val="45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Calibri"/>
                        </a:rPr>
                        <a:t>VC-14-14</a:t>
                      </a:r>
                      <a:endParaRPr lang="en-IN" sz="18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57200" marR="27305" algn="l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Calibri"/>
                        </a:rPr>
                        <a:t>Vision for an </a:t>
                      </a:r>
                      <a:r>
                        <a:rPr lang="en-US" sz="18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Calibri"/>
                        </a:rPr>
                        <a:t>OSVW</a:t>
                      </a:r>
                      <a:r>
                        <a:rPr lang="en-US" sz="1800" b="1" baseline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Calibri"/>
                        </a:rPr>
                        <a:t> </a:t>
                      </a:r>
                      <a:r>
                        <a:rPr lang="en-US" sz="18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Calibri"/>
                        </a:rPr>
                        <a:t>Constellation</a:t>
                      </a:r>
                      <a:endParaRPr lang="en-IN" sz="18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57200" marR="27305" algn="l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Calibri"/>
                        </a:rPr>
                        <a:t>2021 Q4</a:t>
                      </a:r>
                      <a:endParaRPr lang="en-IN" sz="18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57200" marR="27305" algn="l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Calibri"/>
                        </a:rPr>
                        <a:t>OSVW-VC</a:t>
                      </a:r>
                      <a:endParaRPr lang="en-IN" sz="18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3380066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53885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4914</TotalTime>
  <Words>1027</Words>
  <Application>Microsoft Office PowerPoint</Application>
  <PresentationFormat>On-screen Show (4:3)</PresentationFormat>
  <Paragraphs>189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Arial</vt:lpstr>
      <vt:lpstr>Arial Bold</vt:lpstr>
      <vt:lpstr>ArialMT</vt:lpstr>
      <vt:lpstr>Avenir Roman</vt:lpstr>
      <vt:lpstr>Calibri</vt:lpstr>
      <vt:lpstr>Courier New</vt:lpstr>
      <vt:lpstr>Droid Serif</vt:lpstr>
      <vt:lpstr>Helvetica</vt:lpstr>
      <vt:lpstr>Helvetica Neue</vt:lpstr>
      <vt:lpstr>Wingdings</vt:lpstr>
      <vt:lpstr>Default</vt:lpstr>
      <vt:lpstr>PowerPoint Presentation</vt:lpstr>
      <vt:lpstr>Objectives</vt:lpstr>
      <vt:lpstr>CURRENT STATUS</vt:lpstr>
      <vt:lpstr>Importance</vt:lpstr>
      <vt:lpstr>PowerPoint Presentation</vt:lpstr>
      <vt:lpstr>Satellite OSVW Supports a Wide Variety of NOAA’s National Weather Service (NWS) Marine Services &amp; Products</vt:lpstr>
      <vt:lpstr>Satellite OSVW Impact on NWP Models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HPES ACES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Recent NASA Contribution to CARB-19 : Land Product Validation Listing – Carbon-related products have been validated according to CEOS LPV standards and documented on the CEOS LPV website</dc:title>
  <dc:creator>MARGOLIS, HANK A. (HQ-DK000)</dc:creator>
  <cp:lastModifiedBy>Admin</cp:lastModifiedBy>
  <cp:revision>268</cp:revision>
  <cp:lastPrinted>2020-03-25T14:09:56Z</cp:lastPrinted>
  <dcterms:created xsi:type="dcterms:W3CDTF">2017-04-07T17:29:45Z</dcterms:created>
  <dcterms:modified xsi:type="dcterms:W3CDTF">2020-09-10T04:07:17Z</dcterms:modified>
</cp:coreProperties>
</file>