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Avenir" panose="02000503020000020003" pitchFamily="2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00503000000020004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Sp1HsLCOoFUC1gnezliuHkc6k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107" d="100"/>
          <a:sy n="107" d="100"/>
        </p:scale>
        <p:origin x="166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76200" y="6629400"/>
            <a:ext cx="6781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TW 2020 7-11/14-18 Sept 2020	, join at slido.com with the event code: #sit-tw-2020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lora.Kerblat@csiro.au" TargetMode="External"/><Relationship Id="rId5" Type="http://schemas.openxmlformats.org/officeDocument/2006/relationships/hyperlink" Target="mailto:marc.paganini@csiro.au" TargetMode="External"/><Relationship Id="rId4" Type="http://schemas.openxmlformats.org/officeDocument/2006/relationships/hyperlink" Target="mailto:alex.held@csiro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2020-sit-technical-worksho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22800" y="2514600"/>
            <a:ext cx="7878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AU" sz="4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Sustainable Development Goals (SDG)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622803" y="3886725"/>
            <a:ext cx="62919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Alex Held, CSIRO, SDG-AHT Co-lead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 Paganini, ESA, SDG-AHT Co-lead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Flora Kerblat, CSIRO, SDG-AHT Executive Secretary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CEOS SIT Technical Workshop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Session and Agenda Item #2.1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>
                <a:solidFill>
                  <a:srgbClr val="FFFFFF"/>
                </a:solidFill>
              </a:rPr>
              <a:t>9 </a:t>
            </a: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September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AU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7843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6. Continuity of the SDG AHT ? </a:t>
            </a:r>
            <a:r>
              <a:rPr lang="en-AU">
                <a:solidFill>
                  <a:srgbClr val="FF0000"/>
                </a:solidFill>
              </a:rPr>
              <a:t>as of 7/9/20</a:t>
            </a: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143000"/>
            <a:ext cx="8458201" cy="550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/>
              <a:t>Other questions, comments and thoughts to consider (Based on comments received so far):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 b="0" i="1"/>
              <a:t>Is this new format (sub-teams focusing on SDG indicators) going to the right direction?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 b="0" i="1"/>
              <a:t>Do you (or your Agency) have a preferred option?</a:t>
            </a:r>
            <a:endParaRPr b="0" i="1"/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AU" b="0" i="1"/>
              <a:t>Should we keep “in the view of” for Option 1? (highlighting our longer-term view)</a:t>
            </a:r>
            <a:endParaRPr b="0" i="1"/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 b="0" i="1"/>
              <a:t>Do you think it’s 1) desirable 2) possible to become a WG next year ?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 b="0" i="1"/>
              <a:t>In which existing CEOS body do you see the SDG activities?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 b="0" i="1"/>
              <a:t>How can we ensure a coordinated satellite-based SDG approach is well represented in GEO (=small task team under EO4SDG)?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Options for discussion today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 amt="18000"/>
          </a:blip>
          <a:srcRect/>
          <a:stretch/>
        </p:blipFill>
        <p:spPr>
          <a:xfrm>
            <a:off x="499438" y="1350850"/>
            <a:ext cx="8145115" cy="50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696899" y="1350850"/>
            <a:ext cx="7750200" cy="5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i="1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i="1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 sz="3000">
                <a:solidFill>
                  <a:schemeClr val="dk2"/>
                </a:solidFill>
              </a:rPr>
              <a:t>Thank you for joining us today… Croatia would have been nicer, but great to have you all online, thanks for your support!</a:t>
            </a:r>
            <a:endParaRPr sz="30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30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>
                <a:solidFill>
                  <a:schemeClr val="dk2"/>
                </a:solidFill>
              </a:rPr>
              <a:t>Alex Held: </a:t>
            </a:r>
            <a:r>
              <a:rPr lang="en-AU" b="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alex.held@csiro.au</a:t>
            </a:r>
            <a:endParaRPr b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>
                <a:solidFill>
                  <a:schemeClr val="dk2"/>
                </a:solidFill>
              </a:rPr>
              <a:t>Marc Paganini: </a:t>
            </a:r>
            <a:r>
              <a:rPr lang="en-AU" b="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marc.paganini@csiro.au</a:t>
            </a:r>
            <a:r>
              <a:rPr lang="en-AU" b="0">
                <a:solidFill>
                  <a:schemeClr val="dk2"/>
                </a:solidFill>
              </a:rPr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>
                <a:solidFill>
                  <a:schemeClr val="dk2"/>
                </a:solidFill>
              </a:rPr>
              <a:t>Flora Kerblat: </a:t>
            </a:r>
            <a:r>
              <a:rPr lang="en-AU" b="0" u="sng">
                <a:solidFill>
                  <a:schemeClr val="dk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flora.Kerblat@csiro.au</a:t>
            </a:r>
            <a:endParaRPr b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/>
              <a:t>Welcome everyone –</a:t>
            </a:r>
            <a:r>
              <a:rPr lang="en-AU" b="0"/>
              <a:t> feel free to introduce yourself in the CHAT</a:t>
            </a:r>
            <a:endParaRPr b="0"/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AU"/>
              <a:t>Further documentation available on the SIT TW website</a:t>
            </a:r>
            <a:r>
              <a:rPr lang="en-AU" b="0"/>
              <a:t> (Data Supply Analysis and Strategy, Information note on AHT future, sub-teams TORs)</a:t>
            </a:r>
            <a:endParaRPr b="0"/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/>
              <a:t>Housekeeping: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Presenters: please respect your </a:t>
            </a:r>
            <a:r>
              <a:rPr lang="en-AU" b="1">
                <a:solidFill>
                  <a:srgbClr val="FF0000"/>
                </a:solidFill>
              </a:rPr>
              <a:t>time allocation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Ensure you’re muted when you’re not presenting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Feel free to speak during the Q&amp;A section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Use the CHAT for any comments or questions during the session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Don’t wait for the break in 1h50 if you need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 b="1"/>
              <a:t>MAIN OBJECTIVES</a:t>
            </a:r>
            <a:endParaRPr b="1"/>
          </a:p>
          <a:p>
            <a:pPr marL="9144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 b="0"/>
              <a:t>Update on each sub-team progress</a:t>
            </a:r>
            <a:endParaRPr b="0"/>
          </a:p>
          <a:p>
            <a:pPr marL="9144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 b="0"/>
              <a:t>Showcase SDG monitoring applications </a:t>
            </a:r>
            <a:endParaRPr b="0"/>
          </a:p>
          <a:p>
            <a:pPr marL="9144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 b="0"/>
              <a:t>Refine the CEOS list of data, guides and tools for GEO SDG Toolkits</a:t>
            </a:r>
            <a:endParaRPr b="0"/>
          </a:p>
          <a:p>
            <a:pPr marL="9144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 b="0"/>
              <a:t>Agree on a preferred option about to be proposed at the Plenary</a:t>
            </a: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1. Welcome and overview of the SDG session </a:t>
            </a:r>
            <a:endParaRPr/>
          </a:p>
        </p:txBody>
      </p:sp>
      <p:pic>
        <p:nvPicPr>
          <p:cNvPr id="28" name="Google Shape;28;p3" descr="Coff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999" y="4067877"/>
            <a:ext cx="539000" cy="5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Dance st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9100" y="4067874"/>
            <a:ext cx="539000" cy="5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 descr="Ru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5263" y="4112593"/>
            <a:ext cx="539020" cy="539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7843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>
                <a:latin typeface="Arial"/>
                <a:ea typeface="Arial"/>
                <a:cs typeface="Arial"/>
                <a:sym typeface="Arial"/>
              </a:rPr>
              <a:t>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1981199" y="76200"/>
            <a:ext cx="567905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Agenda</a:t>
            </a:r>
            <a:endParaRPr/>
          </a:p>
          <a:p>
            <a: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b="0" i="1"/>
          </a:p>
        </p:txBody>
      </p:sp>
      <p:sp>
        <p:nvSpPr>
          <p:cNvPr id="37" name="Google Shape;37;p4"/>
          <p:cNvSpPr/>
          <p:nvPr/>
        </p:nvSpPr>
        <p:spPr>
          <a:xfrm>
            <a:off x="320250" y="1213350"/>
            <a:ext cx="8503500" cy="4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Welcome and overview of the session [10’, session co-leads]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 reports from each sub-team [5’ each]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 (6.6.1): M. Paganini/ESA, A. Carbonniere/CNES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Urbanization (11.3.1): A. Kavvada/NASA, N. Mudau/SANSA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Marine pollution (14.1.1): E. Smail/NOAA/CEOS-COASTS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 degradation (15.3.1): N. Sims/CSIRO, U. Heiden/DLR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 &amp; Answers [15’]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Showcase of SDG applications (algorithms) using ODC technology  [10’, B. Killough/SEO]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contributions to SDG Toolkits [15’, A. Kavvada/NASA]   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Continuity of the SDG AHT ? [30’, SDG AHT co-leads]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 contribute to the discussions: it’s a workshop, and we want to hear from you! If time is too tight for your Q, please contact us after the session.</a:t>
            </a: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 dirty="0"/>
              <a:t>5 minutes each, then Q&amp;A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dirty="0"/>
          </a:p>
          <a:p>
            <a:pPr marL="5588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AU" dirty="0"/>
              <a:t>Water (6.6.1): </a:t>
            </a:r>
            <a:r>
              <a:rPr lang="en-AU" sz="1600" b="0" dirty="0"/>
              <a:t>M. Paganini/ESA, A. </a:t>
            </a:r>
            <a:r>
              <a:rPr lang="en-AU" sz="1600" b="0" dirty="0" err="1"/>
              <a:t>Carbonniere</a:t>
            </a:r>
            <a:r>
              <a:rPr lang="en-AU" sz="1600" b="0" dirty="0"/>
              <a:t>/CNES</a:t>
            </a:r>
            <a:endParaRPr dirty="0"/>
          </a:p>
          <a:p>
            <a:pPr marL="5588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endParaRPr dirty="0"/>
          </a:p>
          <a:p>
            <a:pPr marL="558800" lvl="0" indent="-3302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endParaRPr dirty="0"/>
          </a:p>
          <a:p>
            <a:pPr marL="5588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 startAt="2"/>
            </a:pPr>
            <a:r>
              <a:rPr lang="en-AU" dirty="0"/>
              <a:t>Urbanization (11.3.1): </a:t>
            </a:r>
            <a:r>
              <a:rPr lang="en-AU" sz="1600" b="0" dirty="0"/>
              <a:t>A. </a:t>
            </a:r>
            <a:r>
              <a:rPr lang="en-AU" sz="1600" b="0" dirty="0" err="1"/>
              <a:t>Kavvada</a:t>
            </a:r>
            <a:r>
              <a:rPr lang="en-AU" sz="1600" b="0" dirty="0"/>
              <a:t>/NASA, N. </a:t>
            </a:r>
            <a:r>
              <a:rPr lang="en-AU" sz="1600" b="0" dirty="0" err="1"/>
              <a:t>Mudau</a:t>
            </a:r>
            <a:r>
              <a:rPr lang="en-AU" sz="1600" b="0" dirty="0"/>
              <a:t>/SANSA</a:t>
            </a:r>
            <a:endParaRPr dirty="0"/>
          </a:p>
          <a:p>
            <a:pPr marL="5588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endParaRPr dirty="0"/>
          </a:p>
          <a:p>
            <a:pPr marL="5588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endParaRPr dirty="0"/>
          </a:p>
          <a:p>
            <a:pPr marL="5588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 startAt="3"/>
            </a:pPr>
            <a:r>
              <a:rPr lang="en-AU" dirty="0"/>
              <a:t>Marine pollution (14.1.1): </a:t>
            </a:r>
            <a:r>
              <a:rPr lang="en-AU" sz="1600" b="0" dirty="0"/>
              <a:t>E. </a:t>
            </a:r>
            <a:r>
              <a:rPr lang="en-AU" sz="1600" b="0" dirty="0" err="1"/>
              <a:t>Smail</a:t>
            </a:r>
            <a:r>
              <a:rPr lang="en-AU" sz="1600" b="0" dirty="0"/>
              <a:t>/NOAA/CEOS-COAST</a:t>
            </a:r>
            <a:endParaRPr dirty="0"/>
          </a:p>
          <a:p>
            <a:pPr marL="5588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endParaRPr sz="1600" b="0" dirty="0"/>
          </a:p>
          <a:p>
            <a:pPr marL="1016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600" b="0" dirty="0"/>
          </a:p>
          <a:p>
            <a:pPr marL="5588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endParaRPr dirty="0"/>
          </a:p>
          <a:p>
            <a:pPr marL="5588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 startAt="4"/>
            </a:pPr>
            <a:r>
              <a:rPr lang="en-AU" dirty="0"/>
              <a:t>Land degradation (15.3.1): </a:t>
            </a:r>
            <a:r>
              <a:rPr lang="en-AU" sz="1600" b="0" dirty="0"/>
              <a:t>N. Sims/CSIRO, U. </a:t>
            </a:r>
            <a:r>
              <a:rPr lang="en-AU" sz="1600" b="0" dirty="0" err="1"/>
              <a:t>Heiden</a:t>
            </a:r>
            <a:r>
              <a:rPr lang="en-AU" sz="1600" b="0" dirty="0"/>
              <a:t>/DLR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2. Progress reports from each sub-team</a:t>
            </a:r>
            <a:endParaRPr/>
          </a:p>
        </p:txBody>
      </p:sp>
      <p:pic>
        <p:nvPicPr>
          <p:cNvPr id="45" name="Google Shape;45;p5" descr="Goal 6 | Department of Economic and Social Affai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186" y="1676061"/>
            <a:ext cx="991205" cy="99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Goal 14 | Department of Economic and Social Affai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4093" y="3965540"/>
            <a:ext cx="991204" cy="99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 descr="SDG 15 Life on land | Open Development Meko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4093" y="5180273"/>
            <a:ext cx="991204" cy="99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 descr="Goal 11 | Department of Economic and Social Affai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4093" y="2820801"/>
            <a:ext cx="991204" cy="99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sldNum" idx="4294967295"/>
          </p:nvPr>
        </p:nvSpPr>
        <p:spPr>
          <a:xfrm>
            <a:off x="8839200" y="6629400"/>
            <a:ext cx="3048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697832" y="2243639"/>
            <a:ext cx="3705726" cy="69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Questions &amp; Answers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sldNum" idx="4294967295"/>
          </p:nvPr>
        </p:nvSpPr>
        <p:spPr>
          <a:xfrm>
            <a:off x="8839200" y="6629400"/>
            <a:ext cx="3048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685800" y="1921043"/>
            <a:ext cx="678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Showcase of SDG applications (algorithms) using ODC technology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4294967295"/>
          </p:nvPr>
        </p:nvSpPr>
        <p:spPr>
          <a:xfrm>
            <a:off x="8839200" y="6629400"/>
            <a:ext cx="3048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685800" y="1921043"/>
            <a:ext cx="678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CEOS contributions to SDG Toolkits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6. Continuity of the SDG AHT ? </a:t>
            </a:r>
            <a:endParaRPr/>
          </a:p>
          <a:p>
            <a: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72" name="Google Shape;72;p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1719"/>
            <a:ext cx="9144000" cy="48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AU" dirty="0"/>
              <a:t>We asked …  and you (AHT members) told us (</a:t>
            </a:r>
            <a:r>
              <a:rPr lang="en-AU" dirty="0">
                <a:highlight>
                  <a:srgbClr val="FFFF00"/>
                </a:highlight>
              </a:rPr>
              <a:t>SURVEY sent 27/8)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AU" sz="1800" dirty="0"/>
              <a:t>10 responses provided by AHT members from CNES, CSIRO, ESA, DLR, JAXA, NOAA, NASA</a:t>
            </a:r>
            <a:endParaRPr sz="1800" dirty="0"/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AU" sz="1800" dirty="0"/>
              <a:t>9 out of 10 agreed to propose the 3 options as proposed by the co-leads in the survey.</a:t>
            </a:r>
            <a:endParaRPr sz="1800" dirty="0"/>
          </a:p>
          <a:p>
            <a:pPr lvl="0">
              <a:spcBef>
                <a:spcPts val="600"/>
              </a:spcBef>
              <a:buChar char="-"/>
            </a:pPr>
            <a:r>
              <a:rPr lang="en-AU" sz="1800" dirty="0"/>
              <a:t>Changes proposed for option 1: leave the door open for 2022 (say “renew the AHT” without any target, or either “transitioning to permanent bodies inside or external to CEOS”).</a:t>
            </a:r>
            <a:endParaRPr sz="1800" dirty="0"/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AU" sz="1800" dirty="0"/>
              <a:t>Main messages:</a:t>
            </a:r>
            <a:endParaRPr sz="18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AU" sz="1800" dirty="0"/>
              <a:t>the AHT has made significant progress this year  (sub-teams, requirements and EO support sheets)</a:t>
            </a:r>
            <a:endParaRPr sz="18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AU" sz="1800" dirty="0"/>
              <a:t>SDG critical for GEO and CEOS</a:t>
            </a:r>
            <a:endParaRPr sz="18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AU" sz="1800" dirty="0"/>
              <a:t>still need to reassess AHT trajectory in future, after 2021: 3 are in favour of a new WG; 1 of transferring to existing CEOS bodies, 2 of transferring all to GEO; 4  have no preference or opinion</a:t>
            </a:r>
            <a:endParaRPr sz="1800" dirty="0"/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 sz="1800" dirty="0"/>
              <a:t>Information note about the options also available </a:t>
            </a:r>
            <a:r>
              <a:rPr lang="en-AU" sz="1800" u="sng" dirty="0">
                <a:solidFill>
                  <a:schemeClr val="hlink"/>
                </a:solidFill>
                <a:hlinkClick r:id="rId3"/>
              </a:rPr>
              <a:t>on CEOS SIT TW website</a:t>
            </a:r>
            <a:endParaRPr sz="18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6. Continuity of the SDG AHT 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824</Words>
  <Application>Microsoft Macintosh PowerPoint</Application>
  <PresentationFormat>On-screen Show (4:3)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Arial</vt:lpstr>
      <vt:lpstr>Helvetica Neue</vt:lpstr>
      <vt:lpstr>Noto Sans Symbols</vt:lpstr>
      <vt:lpstr>Avenir</vt:lpstr>
      <vt:lpstr>Courier New</vt:lpstr>
      <vt:lpstr>Default</vt:lpstr>
      <vt:lpstr>Sustainable Development Goals (SDG)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 Goals (SDG)</dc:title>
  <cp:lastModifiedBy>marc PAGANINI</cp:lastModifiedBy>
  <cp:revision>4</cp:revision>
  <dcterms:modified xsi:type="dcterms:W3CDTF">2020-09-09T08:46:02Z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0x0101003C95871A3373524884976A90E77FADCB</vt:lpwstr>
  </property>
</Properties>
</file>