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gSp1HsLCOoFUC1gnezliuHkc6k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/>
          <p:nvPr/>
        </p:nvSpPr>
        <p:spPr>
          <a:xfrm>
            <a:off x="76200" y="6629400"/>
            <a:ext cx="6781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AU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TW 2020 7-11/14-18 Sept 2020	, join at slido.com with the event code: #sit-tw-2020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6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hyperlink" Target="mailto:alex.held@csiro.au" TargetMode="External"/><Relationship Id="rId5" Type="http://schemas.openxmlformats.org/officeDocument/2006/relationships/hyperlink" Target="mailto:marc.paganini@csiro.au" TargetMode="External"/><Relationship Id="rId6" Type="http://schemas.openxmlformats.org/officeDocument/2006/relationships/hyperlink" Target="mailto:flora.Kerblat@csiro.a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eos.org/meetings/2020-sit-technical-worksho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 txBox="1"/>
          <p:nvPr>
            <p:ph type="title"/>
          </p:nvPr>
        </p:nvSpPr>
        <p:spPr>
          <a:xfrm>
            <a:off x="622800" y="2514600"/>
            <a:ext cx="78789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AU" sz="4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Sustainable Development Goals (SDG)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622803" y="3886725"/>
            <a:ext cx="62919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Alex Held, CSIRO, SDG-AHT Co-lead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 Paganini, ESA, SDG-AHT Co-lead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Flora Kerblat, CSIRO, SDG-AHT Executive Secretary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CEOS SIT Technical Workshop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Session and Agenda Item #2.1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>
                <a:solidFill>
                  <a:srgbClr val="FFFFFF"/>
                </a:solidFill>
              </a:rPr>
              <a:t>9 </a:t>
            </a:r>
            <a:r>
              <a:rPr b="0" i="0" lang="en-A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September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AU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6. Continuity of the SDG AHT ? </a:t>
            </a:r>
            <a:r>
              <a:rPr lang="en-AU">
                <a:solidFill>
                  <a:srgbClr val="FF0000"/>
                </a:solidFill>
              </a:rPr>
              <a:t>as of 7/9/20</a:t>
            </a:r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" y="1143000"/>
            <a:ext cx="8458201" cy="550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/>
              <a:t>Other questions, comments and thoughts to consider (Based on comments received so far):</a:t>
            </a:r>
            <a:endParaRPr/>
          </a:p>
          <a:p>
            <a:pPr indent="0" lvl="0" marL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1" lang="en-AU"/>
              <a:t>Is this new format (sub-teams focusing on SDG indicators) going to the right direction?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1" lang="en-AU"/>
              <a:t>Do you (or your Agency) have a preferred option?</a:t>
            </a:r>
            <a:endParaRPr b="0" i="1"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0" i="1" lang="en-AU"/>
              <a:t>Should we keep “in the view of” for Option 1? (highlighting our longer-term view)</a:t>
            </a:r>
            <a:endParaRPr b="0" i="1"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1" lang="en-AU"/>
              <a:t>Do you think it’s 1) desirable 2) possible to become a WG next year ?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1" lang="en-AU"/>
              <a:t>In which existing CEOS body do you see the SDG activities?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b="0" i="1" lang="en-AU"/>
              <a:t>How can we ensure a coordinated satellite-based SDG approach is well represented in GEO (=small task team under EO4SDG)?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Google Shape;93;p12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Options for discussion today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 amt="18000"/>
          </a:blip>
          <a:srcRect b="0" l="0" r="0" t="0"/>
          <a:stretch/>
        </p:blipFill>
        <p:spPr>
          <a:xfrm>
            <a:off x="499438" y="1350850"/>
            <a:ext cx="8145115" cy="50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696899" y="1350850"/>
            <a:ext cx="7750200" cy="5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 sz="3000">
                <a:solidFill>
                  <a:schemeClr val="dk2"/>
                </a:solidFill>
              </a:rPr>
              <a:t>Thank you for joining us today… Croatia would have been nicer, but great to have you all online, thanks for your support!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>
                <a:solidFill>
                  <a:schemeClr val="dk2"/>
                </a:solidFill>
              </a:rPr>
              <a:t>Alex Held: </a:t>
            </a:r>
            <a:r>
              <a:rPr b="0" lang="en-AU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alex.held@csiro.au</a:t>
            </a:r>
            <a:endParaRPr b="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>
                <a:solidFill>
                  <a:schemeClr val="dk2"/>
                </a:solidFill>
              </a:rPr>
              <a:t>Marc Paganini: </a:t>
            </a:r>
            <a:r>
              <a:rPr b="0" lang="en-AU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marc.paganini@csiro.au</a:t>
            </a:r>
            <a:r>
              <a:rPr b="0" lang="en-AU">
                <a:solidFill>
                  <a:schemeClr val="dk2"/>
                </a:solidFill>
              </a:rPr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>
                <a:solidFill>
                  <a:schemeClr val="dk2"/>
                </a:solidFill>
              </a:rPr>
              <a:t>Flora Kerblat: </a:t>
            </a:r>
            <a:r>
              <a:rPr b="0" lang="en-AU" u="sng">
                <a:solidFill>
                  <a:schemeClr val="dk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flora.Kerblat@csiro.au</a:t>
            </a:r>
            <a:endParaRPr b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Welcome everyone –</a:t>
            </a:r>
            <a:r>
              <a:rPr b="0" lang="en-AU"/>
              <a:t> feel free to introduce yourself in the CHAT</a:t>
            </a:r>
            <a:endParaRPr b="0"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AU"/>
              <a:t>Further documentation available on the SIT TW website</a:t>
            </a:r>
            <a:r>
              <a:rPr b="0" lang="en-AU"/>
              <a:t> (Data Supply Analysis and Strategy, Information note on AHT future, sub-teams TORs)</a:t>
            </a:r>
            <a:endParaRPr b="0"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Housekeeping: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Presenters: please respect your </a:t>
            </a:r>
            <a:r>
              <a:rPr b="1" lang="en-AU">
                <a:solidFill>
                  <a:srgbClr val="FF0000"/>
                </a:solidFill>
              </a:rPr>
              <a:t>time allocation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Ensure you’re muted when you’re not presenting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Feel free to speak during the Q&amp;A section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Use the CHAT for any comments or questions during the session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AU"/>
              <a:t>Don’t wait for the break in 1h50 if you need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AU"/>
              <a:t>MAIN OBJECTIVES</a:t>
            </a:r>
            <a:endParaRPr b="1"/>
          </a:p>
          <a:p>
            <a:pPr indent="-355600" lvl="0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AU"/>
              <a:t>Update on each sub-team progress</a:t>
            </a:r>
            <a:endParaRPr b="0"/>
          </a:p>
          <a:p>
            <a:pPr indent="-355600" lvl="0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AU"/>
              <a:t>Showcase SDG monitoring applications </a:t>
            </a:r>
            <a:endParaRPr b="0"/>
          </a:p>
          <a:p>
            <a:pPr indent="-355600" lvl="0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AU"/>
              <a:t>Refine the CEOS list of data, guides and tools for GEO SDG Toolkits</a:t>
            </a:r>
            <a:endParaRPr b="0"/>
          </a:p>
          <a:p>
            <a:pPr indent="-355600" lvl="0" marL="914400" rtl="0" algn="just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AU"/>
              <a:t>Agree on a preferred option about to be proposed at the Plenary</a:t>
            </a:r>
            <a:endParaRPr/>
          </a:p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1. Welcome and overview of the SDG session </a:t>
            </a:r>
            <a:endParaRPr/>
          </a:p>
        </p:txBody>
      </p:sp>
      <p:pic>
        <p:nvPicPr>
          <p:cNvPr descr="Coffee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8999" y="4067877"/>
            <a:ext cx="539000" cy="53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ce steps"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9100" y="4067874"/>
            <a:ext cx="539000" cy="53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n" id="30" name="Google Shape;3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5263" y="4112593"/>
            <a:ext cx="539020" cy="539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>
            <p:ph idx="2" type="body"/>
          </p:nvPr>
        </p:nvSpPr>
        <p:spPr>
          <a:xfrm>
            <a:off x="1981199" y="76200"/>
            <a:ext cx="567905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Agenda</a:t>
            </a:r>
            <a:endParaRPr/>
          </a:p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1"/>
          </a:p>
        </p:txBody>
      </p:sp>
      <p:sp>
        <p:nvSpPr>
          <p:cNvPr id="37" name="Google Shape;37;p4"/>
          <p:cNvSpPr/>
          <p:nvPr/>
        </p:nvSpPr>
        <p:spPr>
          <a:xfrm>
            <a:off x="320250" y="1213350"/>
            <a:ext cx="8503500" cy="4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 and overview of the session [10’, session co-leads]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reports from each sub-team [5’ each]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 (6.6.1): M. Paganini/ESA, A. Carbonniere/CNES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Urbanization (11.3.1): A. Kavvada/NASA, N. Mudau/SANSA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Marine pollution (14.1.1): E. Smail/NOAA/CEOS-COASTS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 degradation (15.3.1): N. Sims/CSIRO, U. Heiden/DLR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 &amp; Answers [15’]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Showcase of SDG applications (algorithms) using ODC technology  [10’, B. Killough/SEO]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contributions to SDG Toolkits [15’, A. Kavvada/NASA]   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Continuity of the SDG AHT ? [30’, SDG AHT co-leads]</a:t>
            </a:r>
            <a:endParaRPr sz="200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contribute to the discussions: it’s a workshop, and we want to hear from you! If time is too tight for your Q, please contact us after the session.</a:t>
            </a:r>
            <a:r>
              <a:rPr lang="en-AU" sz="200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AU"/>
              <a:t>5 minutes each, then Q&amp;A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457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AU"/>
              <a:t>Water (6.6.1): </a:t>
            </a:r>
            <a:r>
              <a:rPr b="0" lang="en-AU" sz="1600"/>
              <a:t>M. Paganini/ESA, A. Carbonniere/CNES</a:t>
            </a:r>
            <a:endParaRPr/>
          </a:p>
          <a:p>
            <a:pPr indent="-330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330200" lvl="0" marL="558800" rtl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457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AU"/>
              <a:t>Urbanization (11.3.1): </a:t>
            </a:r>
            <a:r>
              <a:rPr b="0" lang="en-AU" sz="1600"/>
              <a:t>A. Kavvada/NASA, N. Mudau/SANSA</a:t>
            </a:r>
            <a:endParaRPr/>
          </a:p>
          <a:p>
            <a:pPr indent="-330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330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457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AU"/>
              <a:t>Marine pollution (14.1.1): </a:t>
            </a:r>
            <a:r>
              <a:rPr b="0" lang="en-AU" sz="1600"/>
              <a:t>E. Smail/NOAA/CEOS-COAST</a:t>
            </a:r>
            <a:endParaRPr/>
          </a:p>
          <a:p>
            <a:pPr indent="-330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sz="1600"/>
          </a:p>
          <a:p>
            <a:pPr indent="0" lvl="0" marL="10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600"/>
          </a:p>
          <a:p>
            <a:pPr indent="-330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457200" lvl="0" marL="55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AU"/>
              <a:t>Land degradation (15.3.1): </a:t>
            </a:r>
            <a:r>
              <a:rPr b="0" lang="en-AU" sz="1600"/>
              <a:t>N. Sims/CSIRO, U. Heiden/DLR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2. Progress reports from each sub-team</a:t>
            </a:r>
            <a:endParaRPr/>
          </a:p>
        </p:txBody>
      </p:sp>
      <p:pic>
        <p:nvPicPr>
          <p:cNvPr descr="Goal 6 | Department of Economic and Social Affairs"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6186" y="1676061"/>
            <a:ext cx="991205" cy="991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al 14 | Department of Economic and Social Affairs" id="46" name="Google Shape;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4093" y="3965540"/>
            <a:ext cx="991204" cy="99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DG 15 Life on land | Open Development Mekong" id="47" name="Google Shape;4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4093" y="5180273"/>
            <a:ext cx="991204" cy="99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al 11 | Department of Economic and Social Affairs" id="48" name="Google Shape;4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4093" y="2820801"/>
            <a:ext cx="991204" cy="99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idx="4294967295" type="sldNum"/>
          </p:nvPr>
        </p:nvSpPr>
        <p:spPr>
          <a:xfrm>
            <a:off x="8839200" y="6629400"/>
            <a:ext cx="3048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697832" y="2243639"/>
            <a:ext cx="3705726" cy="692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Questions &amp; Answers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idx="4294967295" type="sldNum"/>
          </p:nvPr>
        </p:nvSpPr>
        <p:spPr>
          <a:xfrm>
            <a:off x="8839200" y="6629400"/>
            <a:ext cx="3048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685800" y="1921043"/>
            <a:ext cx="678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Showcase of SDG applications (algorithms) using ODC technology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4294967295" type="sldNum"/>
          </p:nvPr>
        </p:nvSpPr>
        <p:spPr>
          <a:xfrm>
            <a:off x="8839200" y="6629400"/>
            <a:ext cx="3048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685800" y="1921043"/>
            <a:ext cx="678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CEOS contributions to SDG Toolkits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6. Continuity of the SDG AHT ? </a:t>
            </a:r>
            <a:endParaRPr/>
          </a:p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automatically generated"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1719"/>
            <a:ext cx="9144000" cy="4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AU"/>
              <a:t>We asked …  and you (AHT members) told us (</a:t>
            </a:r>
            <a:r>
              <a:rPr lang="en-AU">
                <a:highlight>
                  <a:srgbClr val="FFFF00"/>
                </a:highlight>
              </a:rPr>
              <a:t>SURVEY</a:t>
            </a:r>
            <a:r>
              <a:rPr lang="en-AU">
                <a:highlight>
                  <a:srgbClr val="FFFF00"/>
                </a:highlight>
              </a:rPr>
              <a:t> sent 27/8)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b="0" lang="en-AU"/>
              <a:t>10 responses from CNES, CSIRO, ESA, DLR, JAXA, NOAA, NASA</a:t>
            </a:r>
            <a:endParaRPr b="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0" lang="en-AU"/>
              <a:t>9 out of 10 agreed to propose the 3 options as proposed by the co-leads in the survey</a:t>
            </a:r>
            <a:endParaRPr b="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0" lang="en-AU"/>
              <a:t>slight changes proposed included: </a:t>
            </a:r>
            <a:r>
              <a:rPr b="0" lang="en-AU"/>
              <a:t>for option 1, </a:t>
            </a:r>
            <a:r>
              <a:rPr b="0" lang="en-AU"/>
              <a:t>leave the door open for next year (say “renew the AHT” only) or either “CEOS or external to CEOS”</a:t>
            </a:r>
            <a:endParaRPr b="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AU"/>
              <a:t>Main messages: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AU"/>
              <a:t>the AHT has made significant progress this year  (sub-teams, requirements and EO support sheets)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AU"/>
              <a:t>SDG critical for GEO and CEOS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AU"/>
              <a:t>still need to reassess AHT trajectory in future, after 2021: 3 are in favour of a new WG; 2 of transferring all to GEO; 1 to another CEOS body; 4 have no preference or opinion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AU"/>
              <a:t>Information note about the options also made available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on the CEOS SIT TW website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AU"/>
              <a:t>6. Continuity of the SDG AHT 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0x0101003C95871A3373524884976A90E77FADCB</vt:lpwstr>
  </property>
</Properties>
</file>