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0" r:id="rId4"/>
  </p:sldMasterIdLst>
  <p:notesMasterIdLst>
    <p:notesMasterId r:id="rId11"/>
  </p:notesMasterIdLst>
  <p:sldIdLst>
    <p:sldId id="256" r:id="rId5"/>
    <p:sldId id="258" r:id="rId6"/>
    <p:sldId id="259" r:id="rId7"/>
    <p:sldId id="261" r:id="rId8"/>
    <p:sldId id="262" r:id="rId9"/>
    <p:sldId id="263" r:id="rId10"/>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Helvetica Neue"/>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857353-DA7D-4D1C-BACE-5107A96326C9}">
  <a:tblStyle styleId="{10857353-DA7D-4D1C-BACE-5107A96326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04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1pPr>
            <a:lvl2pPr marL="914400" marR="0" lvl="1"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2pPr>
            <a:lvl3pPr marL="1371600" marR="0" lvl="2"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3pPr>
            <a:lvl4pPr marL="1828800" marR="0" lvl="3"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4pPr>
            <a:lvl5pPr marL="2286000" marR="0" lvl="4"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5pPr>
            <a:lvl6pPr marL="2743200" marR="0" lvl="5"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6pPr>
            <a:lvl7pPr marL="3200400" marR="0" lvl="6"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7pPr>
            <a:lvl8pPr marL="3657600" marR="0" lvl="7"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8pPr>
            <a:lvl9pPr marL="4114800" marR="0" lvl="8"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 name="Google Shape;1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g90f338fd0f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g90f338fd0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g90f338fd0f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 name="Google Shape;37;g90f338fd0f_0_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0f338fd0f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0f338fd0f_0_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90f338fd0f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90f338fd0f_0_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90f338fd0f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90f338fd0f_0_3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x">
  <p:cSld name="TITLE_AND_BODY">
    <p:bg>
      <p:bgPr>
        <a:blipFill>
          <a:blip r:embed="rId2">
            <a:alphaModFix/>
          </a:blip>
          <a:stretch>
            <a:fillRect/>
          </a:stretch>
        </a:blipFill>
        <a:effectLst/>
      </p:bgPr>
    </p:bg>
    <p:spTree>
      <p:nvGrpSpPr>
        <p:cNvPr id="1"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
        <p:cNvGrpSpPr/>
        <p:nvPr/>
      </p:nvGrpSpPr>
      <p:grpSpPr>
        <a:xfrm>
          <a:off x="0" y="0"/>
          <a:ext cx="0" cy="0"/>
          <a:chOff x="0" y="0"/>
          <a:chExt cx="0" cy="0"/>
        </a:xfrm>
      </p:grpSpPr>
      <p:sp>
        <p:nvSpPr>
          <p:cNvPr id="9" name="Google Shape;9;p3"/>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0" name="Google Shape;10;p3"/>
          <p:cNvSpPr txBox="1">
            <a:spLocks noGrp="1"/>
          </p:cNvSpPr>
          <p:nvPr>
            <p:ph type="body" idx="1"/>
          </p:nvPr>
        </p:nvSpPr>
        <p:spPr>
          <a:xfrm>
            <a:off x="76200" y="1219200"/>
            <a:ext cx="8991600" cy="52578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1" name="Google Shape;11;p3"/>
          <p:cNvSpPr/>
          <p:nvPr/>
        </p:nvSpPr>
        <p:spPr>
          <a:xfrm>
            <a:off x="76200" y="6629400"/>
            <a:ext cx="6781800" cy="187200"/>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a:solidFill>
                  <a:schemeClr val="dk2"/>
                </a:solidFill>
                <a:latin typeface="Helvetica Neue"/>
                <a:ea typeface="Helvetica Neue"/>
                <a:cs typeface="Helvetica Neue"/>
                <a:sym typeface="Helvetica Neue"/>
              </a:rPr>
              <a:t>SIT TW 2020 7-</a:t>
            </a:r>
            <a:r>
              <a:rPr lang="en-US" sz="1100" i="1">
                <a:solidFill>
                  <a:schemeClr val="dk2"/>
                </a:solidFill>
                <a:latin typeface="Helvetica Neue"/>
                <a:ea typeface="Helvetica Neue"/>
                <a:cs typeface="Helvetica Neue"/>
                <a:sym typeface="Helvetica Neue"/>
              </a:rPr>
              <a:t>11/14-18</a:t>
            </a:r>
            <a:r>
              <a:rPr lang="en-US" sz="1100" b="0" i="1" u="none" strike="noStrike" cap="none">
                <a:solidFill>
                  <a:schemeClr val="dk2"/>
                </a:solidFill>
                <a:latin typeface="Helvetica Neue"/>
                <a:ea typeface="Helvetica Neue"/>
                <a:cs typeface="Helvetica Neue"/>
                <a:sym typeface="Helvetica Neue"/>
              </a:rPr>
              <a:t> </a:t>
            </a:r>
            <a:r>
              <a:rPr lang="en-US" sz="1100" i="1">
                <a:solidFill>
                  <a:schemeClr val="dk2"/>
                </a:solidFill>
                <a:latin typeface="Helvetica Neue"/>
                <a:ea typeface="Helvetica Neue"/>
                <a:cs typeface="Helvetica Neue"/>
                <a:sym typeface="Helvetica Neue"/>
              </a:rPr>
              <a:t>Sept</a:t>
            </a:r>
            <a:r>
              <a:rPr lang="en-US" sz="1100" b="0" i="1" u="none" strike="noStrike" cap="none">
                <a:solidFill>
                  <a:schemeClr val="dk2"/>
                </a:solidFill>
                <a:latin typeface="Helvetica Neue"/>
                <a:ea typeface="Helvetica Neue"/>
                <a:cs typeface="Helvetica Neue"/>
                <a:sym typeface="Helvetica Neue"/>
              </a:rPr>
              <a:t> 2020	, </a:t>
            </a:r>
            <a:r>
              <a:rPr lang="en-US" sz="1100" i="1">
                <a:solidFill>
                  <a:schemeClr val="dk2"/>
                </a:solidFill>
                <a:latin typeface="Helvetica Neue"/>
                <a:ea typeface="Helvetica Neue"/>
                <a:cs typeface="Helvetica Neue"/>
                <a:sym typeface="Helvetica Neue"/>
              </a:rPr>
              <a:t>j</a:t>
            </a:r>
            <a:r>
              <a:rPr lang="en-US" sz="1100" b="0" i="1" u="none" strike="noStrike" cap="none">
                <a:solidFill>
                  <a:schemeClr val="dk2"/>
                </a:solidFill>
                <a:latin typeface="Helvetica Neue"/>
                <a:ea typeface="Helvetica Neue"/>
                <a:cs typeface="Helvetica Neue"/>
                <a:sym typeface="Helvetica Neue"/>
              </a:rPr>
              <a:t>oin at slido.com with the event code: #</a:t>
            </a:r>
            <a:r>
              <a:rPr lang="en-US" sz="1100" i="1">
                <a:solidFill>
                  <a:schemeClr val="dk2"/>
                </a:solidFill>
                <a:latin typeface="Helvetica Neue"/>
                <a:ea typeface="Helvetica Neue"/>
                <a:cs typeface="Helvetica Neue"/>
                <a:sym typeface="Helvetica Neue"/>
              </a:rPr>
              <a:t>ceos-sit-tw-2020</a:t>
            </a:r>
            <a:endParaRPr sz="1100" b="0" i="1" u="none" strike="noStrike" cap="none">
              <a:solidFill>
                <a:schemeClr val="dk2"/>
              </a:solidFill>
              <a:latin typeface="Helvetica Neue"/>
              <a:ea typeface="Helvetica Neue"/>
              <a:cs typeface="Helvetica Neue"/>
              <a:sym typeface="Helvetica Neue"/>
            </a:endParaRPr>
          </a:p>
        </p:txBody>
      </p:sp>
      <p:sp>
        <p:nvSpPr>
          <p:cNvPr id="12" name="Google Shape;12;p3"/>
          <p:cNvSpPr txBox="1">
            <a:spLocks noGrp="1"/>
          </p:cNvSpPr>
          <p:nvPr>
            <p:ph type="body" idx="2"/>
          </p:nvPr>
        </p:nvSpPr>
        <p:spPr>
          <a:xfrm>
            <a:off x="1981200" y="76200"/>
            <a:ext cx="4953000" cy="9144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7239000" y="6546850"/>
            <a:ext cx="1905000" cy="256540"/>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000" b="0" i="0" u="none" strike="noStrike" cap="none">
                <a:solidFill>
                  <a:srgbClr val="002569"/>
                </a:solidFill>
                <a:latin typeface="Calibri"/>
                <a:ea typeface="Calibri"/>
                <a:cs typeface="Calibri"/>
                <a:sym typeface="Calibri"/>
              </a:defRPr>
            </a:lvl1pPr>
            <a:lvl2pPr marL="0" marR="0" lvl="1" indent="0" algn="r" rtl="0">
              <a:spcBef>
                <a:spcPts val="0"/>
              </a:spcBef>
              <a:buNone/>
              <a:defRPr sz="1000" b="0" i="0" u="none" strike="noStrike" cap="none">
                <a:solidFill>
                  <a:srgbClr val="002569"/>
                </a:solidFill>
                <a:latin typeface="Calibri"/>
                <a:ea typeface="Calibri"/>
                <a:cs typeface="Calibri"/>
                <a:sym typeface="Calibri"/>
              </a:defRPr>
            </a:lvl2pPr>
            <a:lvl3pPr marL="0" marR="0" lvl="2" indent="0" algn="r" rtl="0">
              <a:spcBef>
                <a:spcPts val="0"/>
              </a:spcBef>
              <a:buNone/>
              <a:defRPr sz="1000" b="0" i="0" u="none" strike="noStrike" cap="none">
                <a:solidFill>
                  <a:srgbClr val="002569"/>
                </a:solidFill>
                <a:latin typeface="Calibri"/>
                <a:ea typeface="Calibri"/>
                <a:cs typeface="Calibri"/>
                <a:sym typeface="Calibri"/>
              </a:defRPr>
            </a:lvl3pPr>
            <a:lvl4pPr marL="0" marR="0" lvl="3" indent="0" algn="r" rtl="0">
              <a:spcBef>
                <a:spcPts val="0"/>
              </a:spcBef>
              <a:buNone/>
              <a:defRPr sz="1000" b="0" i="0" u="none" strike="noStrike" cap="none">
                <a:solidFill>
                  <a:srgbClr val="002569"/>
                </a:solidFill>
                <a:latin typeface="Calibri"/>
                <a:ea typeface="Calibri"/>
                <a:cs typeface="Calibri"/>
                <a:sym typeface="Calibri"/>
              </a:defRPr>
            </a:lvl4pPr>
            <a:lvl5pPr marL="0" marR="0" lvl="4" indent="0" algn="r" rtl="0">
              <a:spcBef>
                <a:spcPts val="0"/>
              </a:spcBef>
              <a:buNone/>
              <a:defRPr sz="1000" b="0" i="0" u="none" strike="noStrike" cap="none">
                <a:solidFill>
                  <a:srgbClr val="002569"/>
                </a:solidFill>
                <a:latin typeface="Calibri"/>
                <a:ea typeface="Calibri"/>
                <a:cs typeface="Calibri"/>
                <a:sym typeface="Calibri"/>
              </a:defRPr>
            </a:lvl5pPr>
            <a:lvl6pPr marL="0" marR="0" lvl="5" indent="0" algn="r" rtl="0">
              <a:spcBef>
                <a:spcPts val="0"/>
              </a:spcBef>
              <a:buNone/>
              <a:defRPr sz="1000" b="0" i="0" u="none" strike="noStrike" cap="none">
                <a:solidFill>
                  <a:srgbClr val="002569"/>
                </a:solidFill>
                <a:latin typeface="Calibri"/>
                <a:ea typeface="Calibri"/>
                <a:cs typeface="Calibri"/>
                <a:sym typeface="Calibri"/>
              </a:defRPr>
            </a:lvl6pPr>
            <a:lvl7pPr marL="0" marR="0" lvl="6" indent="0" algn="r" rtl="0">
              <a:spcBef>
                <a:spcPts val="0"/>
              </a:spcBef>
              <a:buNone/>
              <a:defRPr sz="1000" b="0" i="0" u="none" strike="noStrike" cap="none">
                <a:solidFill>
                  <a:srgbClr val="002569"/>
                </a:solidFill>
                <a:latin typeface="Calibri"/>
                <a:ea typeface="Calibri"/>
                <a:cs typeface="Calibri"/>
                <a:sym typeface="Calibri"/>
              </a:defRPr>
            </a:lvl7pPr>
            <a:lvl8pPr marL="0" marR="0" lvl="7" indent="0" algn="r" rtl="0">
              <a:spcBef>
                <a:spcPts val="0"/>
              </a:spcBef>
              <a:buNone/>
              <a:defRPr sz="1000" b="0" i="0" u="none" strike="noStrike" cap="none">
                <a:solidFill>
                  <a:srgbClr val="002569"/>
                </a:solidFill>
                <a:latin typeface="Calibri"/>
                <a:ea typeface="Calibri"/>
                <a:cs typeface="Calibri"/>
                <a:sym typeface="Calibri"/>
              </a:defRPr>
            </a:lvl8pPr>
            <a:lvl9pPr marL="0" marR="0" lvl="8" indent="0" algn="r" rtl="0">
              <a:spcBef>
                <a:spcPts val="0"/>
              </a:spcBef>
              <a:buNone/>
              <a:defRPr sz="10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Emily.Smail@noa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2800" y="2514600"/>
            <a:ext cx="8218800" cy="993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200" b="1" dirty="0">
                <a:solidFill>
                  <a:srgbClr val="FFFFFF"/>
                </a:solidFill>
                <a:latin typeface="Helvetica Neue"/>
                <a:ea typeface="Helvetica Neue"/>
                <a:cs typeface="Helvetica Neue"/>
                <a:sym typeface="Helvetica Neue"/>
              </a:rPr>
              <a:t>SDG: </a:t>
            </a:r>
            <a:r>
              <a:rPr lang="en-US" sz="4200" b="1" dirty="0" smtClean="0">
                <a:solidFill>
                  <a:schemeClr val="bg1"/>
                </a:solidFill>
                <a:latin typeface="Helvetica Neue"/>
                <a:ea typeface="Helvetica Neue"/>
                <a:cs typeface="Helvetica Neue"/>
                <a:sym typeface="Helvetica Neue"/>
              </a:rPr>
              <a:t>14.1.1a </a:t>
            </a:r>
            <a:r>
              <a:rPr lang="en-US" sz="4200" b="1" dirty="0" smtClean="0">
                <a:solidFill>
                  <a:schemeClr val="bg1"/>
                </a:solidFill>
                <a:latin typeface="Helvetica Neue"/>
                <a:ea typeface="Helvetica Neue"/>
                <a:cs typeface="Helvetica Neue"/>
                <a:sym typeface="Helvetica Neue"/>
              </a:rPr>
              <a:t>S</a:t>
            </a:r>
            <a:r>
              <a:rPr lang="en-US" sz="4200" b="1" dirty="0" smtClean="0">
                <a:solidFill>
                  <a:srgbClr val="FFFFFF"/>
                </a:solidFill>
                <a:latin typeface="Helvetica Neue"/>
                <a:ea typeface="Helvetica Neue"/>
                <a:cs typeface="Helvetica Neue"/>
                <a:sym typeface="Helvetica Neue"/>
              </a:rPr>
              <a:t>ub-team </a:t>
            </a:r>
            <a:r>
              <a:rPr lang="en-US" sz="4200" b="1" dirty="0">
                <a:solidFill>
                  <a:srgbClr val="FFFFFF"/>
                </a:solidFill>
                <a:latin typeface="Helvetica Neue"/>
                <a:ea typeface="Helvetica Neue"/>
                <a:cs typeface="Helvetica Neue"/>
                <a:sym typeface="Helvetica Neue"/>
              </a:rPr>
              <a:t>Updates</a:t>
            </a:r>
            <a:endParaRPr dirty="0"/>
          </a:p>
        </p:txBody>
      </p:sp>
      <p:sp>
        <p:nvSpPr>
          <p:cNvPr id="18" name="Google Shape;18;p4"/>
          <p:cNvSpPr/>
          <p:nvPr/>
        </p:nvSpPr>
        <p:spPr>
          <a:xfrm>
            <a:off x="622789" y="3759200"/>
            <a:ext cx="4980152"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US" sz="1800" b="0" i="0" u="none" strike="noStrike" cap="none" dirty="0" smtClean="0">
                <a:solidFill>
                  <a:srgbClr val="FFFFFF"/>
                </a:solidFill>
              </a:rPr>
              <a:t>Emily Smail (NOAA)</a:t>
            </a:r>
          </a:p>
          <a:p>
            <a:pPr marL="0" marR="0" lvl="0" indent="0" algn="l" rtl="0">
              <a:lnSpc>
                <a:spcPct val="150000"/>
              </a:lnSpc>
              <a:spcBef>
                <a:spcPts val="0"/>
              </a:spcBef>
              <a:spcAft>
                <a:spcPts val="0"/>
              </a:spcAft>
              <a:buNone/>
            </a:pPr>
            <a:r>
              <a:rPr lang="en-US" sz="1800" dirty="0" smtClean="0">
                <a:solidFill>
                  <a:srgbClr val="FFFFFF"/>
                </a:solidFill>
              </a:rPr>
              <a:t>with contributions from COAST and SDG AHT</a:t>
            </a:r>
            <a:r>
              <a:rPr lang="en-US" sz="1800" b="0" i="0" u="none" strike="noStrike" cap="none" dirty="0" smtClean="0">
                <a:solidFill>
                  <a:srgbClr val="FFFFFF"/>
                </a:solidFill>
              </a:rPr>
              <a:t> </a:t>
            </a:r>
            <a:endParaRPr dirty="0"/>
          </a:p>
          <a:p>
            <a:pPr marL="0" marR="0" lvl="0" indent="0" algn="l" rtl="0">
              <a:lnSpc>
                <a:spcPct val="150000"/>
              </a:lnSpc>
              <a:spcBef>
                <a:spcPts val="0"/>
              </a:spcBef>
              <a:spcAft>
                <a:spcPts val="0"/>
              </a:spcAft>
              <a:buNone/>
            </a:pPr>
            <a:r>
              <a:rPr lang="en-US" sz="1800" b="0" i="0" u="none" strike="noStrike" cap="none" dirty="0">
                <a:solidFill>
                  <a:srgbClr val="FFFFFF"/>
                </a:solidFill>
              </a:rPr>
              <a:t>CEOS SIT</a:t>
            </a:r>
            <a:r>
              <a:rPr lang="en-US" sz="1800" dirty="0">
                <a:solidFill>
                  <a:srgbClr val="FFFFFF"/>
                </a:solidFill>
              </a:rPr>
              <a:t> Technical Workshop 2020</a:t>
            </a:r>
            <a:endParaRPr dirty="0"/>
          </a:p>
          <a:p>
            <a:pPr marL="0" marR="0" lvl="0" indent="0" algn="l" rtl="0">
              <a:lnSpc>
                <a:spcPct val="150000"/>
              </a:lnSpc>
              <a:spcBef>
                <a:spcPts val="0"/>
              </a:spcBef>
              <a:spcAft>
                <a:spcPts val="0"/>
              </a:spcAft>
              <a:buNone/>
            </a:pPr>
            <a:r>
              <a:rPr lang="en-US" sz="1800" b="0" i="0" u="none" strike="noStrike" cap="none" dirty="0">
                <a:solidFill>
                  <a:srgbClr val="FFFFFF"/>
                </a:solidFill>
              </a:rPr>
              <a:t>Session and Agenda Item #2.1</a:t>
            </a:r>
            <a:endParaRPr dirty="0"/>
          </a:p>
          <a:p>
            <a:pPr marL="0" marR="0" lvl="0" indent="0" algn="l" rtl="0">
              <a:lnSpc>
                <a:spcPct val="150000"/>
              </a:lnSpc>
              <a:spcBef>
                <a:spcPts val="0"/>
              </a:spcBef>
              <a:spcAft>
                <a:spcPts val="0"/>
              </a:spcAft>
              <a:buNone/>
            </a:pPr>
            <a:r>
              <a:rPr lang="en-US" sz="1800" dirty="0">
                <a:solidFill>
                  <a:srgbClr val="FFFFFF"/>
                </a:solidFill>
              </a:rPr>
              <a:t>Virtual Meeting</a:t>
            </a:r>
            <a:endParaRPr dirty="0"/>
          </a:p>
          <a:p>
            <a:pPr marL="0" marR="0" lvl="0" indent="0" algn="l" rtl="0">
              <a:lnSpc>
                <a:spcPct val="150000"/>
              </a:lnSpc>
              <a:spcBef>
                <a:spcPts val="0"/>
              </a:spcBef>
              <a:spcAft>
                <a:spcPts val="0"/>
              </a:spcAft>
              <a:buNone/>
            </a:pPr>
            <a:r>
              <a:rPr lang="en-US" sz="1800" dirty="0">
                <a:solidFill>
                  <a:srgbClr val="FFFFFF"/>
                </a:solidFill>
              </a:rPr>
              <a:t>9</a:t>
            </a:r>
            <a:r>
              <a:rPr lang="en-US" sz="1800" b="0" i="0" u="none" strike="noStrike" cap="none" dirty="0">
                <a:solidFill>
                  <a:srgbClr val="FFFFFF"/>
                </a:solidFill>
              </a:rPr>
              <a:t> </a:t>
            </a:r>
            <a:r>
              <a:rPr lang="en-US" sz="1800" dirty="0">
                <a:solidFill>
                  <a:srgbClr val="FFFFFF"/>
                </a:solidFill>
              </a:rPr>
              <a:t>September</a:t>
            </a:r>
            <a:r>
              <a:rPr lang="en-US" sz="1800" b="0" i="0" u="none" strike="noStrike" cap="none" dirty="0">
                <a:solidFill>
                  <a:srgbClr val="FFFFFF"/>
                </a:solidFill>
              </a:rPr>
              <a:t> 2020</a:t>
            </a:r>
            <a:endParaRPr dirty="0"/>
          </a:p>
        </p:txBody>
      </p:sp>
      <p:pic>
        <p:nvPicPr>
          <p:cNvPr id="19" name="Google Shape;19;p4"/>
          <p:cNvPicPr preferRelativeResize="0"/>
          <p:nvPr/>
        </p:nvPicPr>
        <p:blipFill rotWithShape="1">
          <a:blip r:embed="rId3">
            <a:alphaModFix/>
          </a:blip>
          <a:srcRect/>
          <a:stretch/>
        </p:blipFill>
        <p:spPr>
          <a:xfrm>
            <a:off x="622789" y="1217405"/>
            <a:ext cx="2507906" cy="993132"/>
          </a:xfrm>
          <a:prstGeom prst="rect">
            <a:avLst/>
          </a:prstGeom>
          <a:noFill/>
          <a:ln>
            <a:noFill/>
          </a:ln>
        </p:spPr>
      </p:pic>
      <p:sp>
        <p:nvSpPr>
          <p:cNvPr id="20" name="Google Shape;20;p4"/>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76200" y="1219200"/>
            <a:ext cx="8991600" cy="5257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002569"/>
              </a:buClr>
              <a:buSzPts val="1600"/>
              <a:buChar char="•"/>
            </a:pPr>
            <a:r>
              <a:rPr lang="en-US" sz="1600" dirty="0" smtClean="0">
                <a:latin typeface="+mn-lt"/>
              </a:rPr>
              <a:t>14.1.1 has two indicators:</a:t>
            </a:r>
          </a:p>
          <a:p>
            <a:pPr marL="768926" lvl="1" indent="-286326" algn="l" rtl="0">
              <a:spcBef>
                <a:spcPts val="0"/>
              </a:spcBef>
              <a:spcAft>
                <a:spcPts val="0"/>
              </a:spcAft>
              <a:buClr>
                <a:srgbClr val="002569"/>
              </a:buClr>
              <a:buSzPts val="1600"/>
              <a:buChar char="o"/>
            </a:pPr>
            <a:r>
              <a:rPr lang="en-US" sz="1600" dirty="0" smtClean="0">
                <a:latin typeface="+mn-lt"/>
              </a:rPr>
              <a:t>14.1.1a (index of coastal eutrophication potential)</a:t>
            </a:r>
          </a:p>
          <a:p>
            <a:pPr marL="482600" lvl="1" indent="0" algn="l" rtl="0">
              <a:spcBef>
                <a:spcPts val="0"/>
              </a:spcBef>
              <a:spcAft>
                <a:spcPts val="0"/>
              </a:spcAft>
              <a:buClr>
                <a:srgbClr val="002569"/>
              </a:buClr>
              <a:buSzPts val="1600"/>
              <a:buNone/>
            </a:pPr>
            <a:endParaRPr lang="en-US" sz="1600" dirty="0" smtClean="0">
              <a:latin typeface="+mn-lt"/>
            </a:endParaRPr>
          </a:p>
          <a:p>
            <a:pPr marL="768926" lvl="1" indent="-286326" algn="l" rtl="0">
              <a:spcBef>
                <a:spcPts val="0"/>
              </a:spcBef>
              <a:spcAft>
                <a:spcPts val="0"/>
              </a:spcAft>
              <a:buClr>
                <a:srgbClr val="002569"/>
              </a:buClr>
              <a:buSzPts val="1600"/>
              <a:buChar char="o"/>
            </a:pPr>
            <a:r>
              <a:rPr lang="en-US" sz="1600" dirty="0" smtClean="0">
                <a:latin typeface="+mn-lt"/>
              </a:rPr>
              <a:t>14.1.1b (plastic debris density) </a:t>
            </a:r>
          </a:p>
          <a:p>
            <a:pPr marL="768926" lvl="1" indent="-286326" algn="l" rtl="0">
              <a:spcBef>
                <a:spcPts val="0"/>
              </a:spcBef>
              <a:spcAft>
                <a:spcPts val="0"/>
              </a:spcAft>
              <a:buClr>
                <a:srgbClr val="002569"/>
              </a:buClr>
              <a:buSzPts val="1600"/>
              <a:buChar char="o"/>
            </a:pPr>
            <a:endParaRPr sz="1600" dirty="0">
              <a:latin typeface="+mn-lt"/>
            </a:endParaRPr>
          </a:p>
          <a:p>
            <a:pPr marL="342900" lvl="0" indent="-342900">
              <a:spcBef>
                <a:spcPts val="0"/>
              </a:spcBef>
              <a:buSzPts val="1600"/>
            </a:pPr>
            <a:r>
              <a:rPr lang="en-US" sz="1600" dirty="0" smtClean="0"/>
              <a:t>14.1.1a sub-indicators are organized into three levels</a:t>
            </a:r>
            <a:endParaRPr lang="en-US" sz="1600" dirty="0"/>
          </a:p>
          <a:p>
            <a:r>
              <a:rPr lang="en-GB" dirty="0"/>
              <a:t>Level 1: Proposed global indicators</a:t>
            </a:r>
            <a:endParaRPr lang="en-US" dirty="0"/>
          </a:p>
          <a:p>
            <a:pPr lvl="1"/>
            <a:r>
              <a:rPr lang="en-GB" dirty="0"/>
              <a:t>Indicator for Coastal Eutrophication Potential (based on Nitrogen and </a:t>
            </a:r>
            <a:r>
              <a:rPr lang="en-GB" dirty="0" err="1"/>
              <a:t>Phospahte</a:t>
            </a:r>
            <a:r>
              <a:rPr lang="en-GB" dirty="0"/>
              <a:t> loadings)	</a:t>
            </a:r>
            <a:endParaRPr lang="en-US" dirty="0"/>
          </a:p>
          <a:p>
            <a:pPr lvl="1"/>
            <a:r>
              <a:rPr lang="en-GB" dirty="0"/>
              <a:t>Chlorophyll-a</a:t>
            </a:r>
            <a:r>
              <a:rPr lang="en-GB" i="1" dirty="0"/>
              <a:t> </a:t>
            </a:r>
            <a:r>
              <a:rPr lang="en-GB" dirty="0" smtClean="0"/>
              <a:t>deviations and anomalies </a:t>
            </a:r>
          </a:p>
          <a:p>
            <a:r>
              <a:rPr lang="en-GB" dirty="0" smtClean="0"/>
              <a:t>Level </a:t>
            </a:r>
            <a:r>
              <a:rPr lang="en-GB" dirty="0"/>
              <a:t>2: Proposed national indicators</a:t>
            </a:r>
            <a:endParaRPr lang="en-US" dirty="0"/>
          </a:p>
          <a:p>
            <a:pPr lvl="1"/>
            <a:r>
              <a:rPr lang="en-GB" dirty="0" smtClean="0"/>
              <a:t>Chlorophyll-a </a:t>
            </a:r>
            <a:r>
              <a:rPr lang="en-GB" dirty="0"/>
              <a:t>concentration </a:t>
            </a:r>
            <a:endParaRPr lang="en-US" dirty="0"/>
          </a:p>
          <a:p>
            <a:pPr lvl="1"/>
            <a:r>
              <a:rPr lang="en-GB" dirty="0"/>
              <a:t>National modelling of coastal eutrophication potential</a:t>
            </a:r>
            <a:endParaRPr lang="en-US" dirty="0"/>
          </a:p>
          <a:p>
            <a:pPr lvl="1"/>
            <a:r>
              <a:rPr lang="en-GB" dirty="0"/>
              <a:t>In-situ concentration of nitrogen, phosphate and silica</a:t>
            </a:r>
            <a:endParaRPr lang="en-US" dirty="0"/>
          </a:p>
          <a:p>
            <a:r>
              <a:rPr lang="en-GB" dirty="0"/>
              <a:t>Level 3: Supplementary indicator </a:t>
            </a:r>
            <a:endParaRPr lang="en-US" dirty="0"/>
          </a:p>
          <a:p>
            <a:pPr lvl="1"/>
            <a:r>
              <a:rPr lang="en-GB" dirty="0" smtClean="0"/>
              <a:t>The indicators </a:t>
            </a:r>
            <a:r>
              <a:rPr lang="en-GB" dirty="0"/>
              <a:t>proposed </a:t>
            </a:r>
            <a:r>
              <a:rPr lang="en-GB" dirty="0" smtClean="0"/>
              <a:t>to match methods </a:t>
            </a:r>
            <a:r>
              <a:rPr lang="en-GB" dirty="0"/>
              <a:t>presented in SDG 6.3.2	</a:t>
            </a:r>
            <a:endParaRPr sz="3200" dirty="0">
              <a:solidFill>
                <a:srgbClr val="000000"/>
              </a:solidFill>
              <a:latin typeface="+mn-lt"/>
            </a:endParaRPr>
          </a:p>
        </p:txBody>
      </p:sp>
      <p:sp>
        <p:nvSpPr>
          <p:cNvPr id="33" name="Google Shape;33;p6"/>
          <p:cNvSpPr>
            <a:spLocks noGrp="1"/>
          </p:cNvSpPr>
          <p:nvPr>
            <p:ph type="sldNum" idx="12"/>
          </p:nvPr>
        </p:nvSpPr>
        <p:spPr>
          <a:xfrm>
            <a:off x="8763000" y="6629400"/>
            <a:ext cx="304800" cy="187200"/>
          </a:xfrm>
          <a:prstGeom prst="roundRect">
            <a:avLst>
              <a:gd name="adj" fmla="val 16667"/>
            </a:avLst>
          </a:prstGeom>
          <a:solidFill>
            <a:schemeClr val="lt1">
              <a:alpha val="48630"/>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2</a:t>
            </a:fld>
            <a:endParaRPr/>
          </a:p>
        </p:txBody>
      </p:sp>
      <p:sp>
        <p:nvSpPr>
          <p:cNvPr id="34" name="Google Shape;34;p6"/>
          <p:cNvSpPr txBox="1">
            <a:spLocks noGrp="1"/>
          </p:cNvSpPr>
          <p:nvPr>
            <p:ph type="body" idx="2"/>
          </p:nvPr>
        </p:nvSpPr>
        <p:spPr>
          <a:xfrm>
            <a:off x="1853675" y="189550"/>
            <a:ext cx="4953000" cy="914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800"/>
              <a:buNone/>
            </a:pPr>
            <a:r>
              <a:rPr lang="en-US" dirty="0"/>
              <a:t>Presenter Guidance: SDG Focus</a:t>
            </a:r>
            <a:endParaRPr dirty="0"/>
          </a:p>
        </p:txBody>
      </p:sp>
      <p:sp>
        <p:nvSpPr>
          <p:cNvPr id="2" name="Rectangle 1"/>
          <p:cNvSpPr/>
          <p:nvPr/>
        </p:nvSpPr>
        <p:spPr>
          <a:xfrm>
            <a:off x="618565" y="1506071"/>
            <a:ext cx="4823011" cy="3316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18564" y="3825688"/>
            <a:ext cx="4957483" cy="3316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8564" y="4578724"/>
            <a:ext cx="4957483" cy="3316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8564" y="6055659"/>
            <a:ext cx="8144436" cy="3316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7"/>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3</a:t>
            </a:fld>
            <a:endParaRPr/>
          </a:p>
        </p:txBody>
      </p:sp>
      <p:sp>
        <p:nvSpPr>
          <p:cNvPr id="40" name="Google Shape;40;p7"/>
          <p:cNvSpPr txBox="1">
            <a:spLocks noGrp="1"/>
          </p:cNvSpPr>
          <p:nvPr>
            <p:ph type="body" idx="1"/>
          </p:nvPr>
        </p:nvSpPr>
        <p:spPr>
          <a:xfrm>
            <a:off x="76200" y="1120588"/>
            <a:ext cx="8991600" cy="5257800"/>
          </a:xfrm>
          <a:prstGeom prst="rect">
            <a:avLst/>
          </a:prstGeom>
        </p:spPr>
        <p:txBody>
          <a:bodyPr spcFirstLastPara="1" wrap="square" lIns="91425" tIns="45700" rIns="91425" bIns="45700" anchor="t" anchorCtr="0">
            <a:noAutofit/>
          </a:bodyPr>
          <a:lstStyle/>
          <a:p>
            <a:pPr marL="457200" lvl="0" indent="-355600" algn="l" rtl="0">
              <a:spcBef>
                <a:spcPts val="500"/>
              </a:spcBef>
              <a:spcAft>
                <a:spcPts val="0"/>
              </a:spcAft>
              <a:buSzPts val="2000"/>
              <a:buChar char="-"/>
            </a:pPr>
            <a:r>
              <a:rPr lang="en-US" dirty="0"/>
              <a:t>Led by </a:t>
            </a:r>
            <a:r>
              <a:rPr lang="en-US" dirty="0" smtClean="0"/>
              <a:t>NOAA in collaboration with CEOS COAST, GEO Blue Planet and GEO </a:t>
            </a:r>
            <a:r>
              <a:rPr lang="en-US" dirty="0" err="1" smtClean="0"/>
              <a:t>AquaWatch</a:t>
            </a:r>
            <a:endParaRPr dirty="0"/>
          </a:p>
          <a:p>
            <a:pPr marL="457200" lvl="0" indent="0" algn="l" rtl="0">
              <a:spcBef>
                <a:spcPts val="500"/>
              </a:spcBef>
              <a:spcAft>
                <a:spcPts val="0"/>
              </a:spcAft>
              <a:buNone/>
            </a:pPr>
            <a:endParaRPr b="0" i="1" dirty="0"/>
          </a:p>
          <a:p>
            <a:pPr marL="457200" lvl="0" indent="0" algn="l" rtl="0">
              <a:spcBef>
                <a:spcPts val="500"/>
              </a:spcBef>
              <a:spcAft>
                <a:spcPts val="0"/>
              </a:spcAft>
              <a:buNone/>
            </a:pPr>
            <a:endParaRPr b="0" i="1" dirty="0"/>
          </a:p>
          <a:p>
            <a:pPr marL="457200" lvl="0" indent="0" algn="l" rtl="0">
              <a:spcBef>
                <a:spcPts val="500"/>
              </a:spcBef>
              <a:spcAft>
                <a:spcPts val="0"/>
              </a:spcAft>
              <a:buNone/>
            </a:pPr>
            <a:endParaRPr b="0" i="1" dirty="0"/>
          </a:p>
          <a:p>
            <a:pPr marL="457200" lvl="0" indent="0" algn="l" rtl="0">
              <a:spcBef>
                <a:spcPts val="500"/>
              </a:spcBef>
              <a:spcAft>
                <a:spcPts val="0"/>
              </a:spcAft>
              <a:buNone/>
            </a:pPr>
            <a:endParaRPr b="0" i="1" dirty="0"/>
          </a:p>
          <a:p>
            <a:pPr marL="457200" lvl="0" indent="0" algn="l" rtl="0">
              <a:spcBef>
                <a:spcPts val="500"/>
              </a:spcBef>
              <a:spcAft>
                <a:spcPts val="0"/>
              </a:spcAft>
              <a:buNone/>
            </a:pPr>
            <a:endParaRPr b="0" i="1" dirty="0"/>
          </a:p>
          <a:p>
            <a:pPr marL="457200" lvl="0" indent="-355600" algn="l" rtl="0">
              <a:spcBef>
                <a:spcPts val="500"/>
              </a:spcBef>
              <a:spcAft>
                <a:spcPts val="0"/>
              </a:spcAft>
              <a:buSzPts val="2000"/>
              <a:buChar char="-"/>
            </a:pPr>
            <a:endParaRPr lang="en-US" dirty="0" smtClean="0"/>
          </a:p>
          <a:p>
            <a:pPr marL="457200" lvl="0" indent="-355600" algn="l" rtl="0">
              <a:spcBef>
                <a:spcPts val="500"/>
              </a:spcBef>
              <a:spcAft>
                <a:spcPts val="0"/>
              </a:spcAft>
              <a:buSzPts val="2000"/>
              <a:buChar char="-"/>
            </a:pPr>
            <a:endParaRPr lang="en-US" dirty="0" smtClean="0"/>
          </a:p>
          <a:p>
            <a:pPr marL="457200" lvl="0" indent="-355600" algn="l" rtl="0">
              <a:spcBef>
                <a:spcPts val="500"/>
              </a:spcBef>
              <a:spcAft>
                <a:spcPts val="0"/>
              </a:spcAft>
              <a:buSzPts val="2000"/>
              <a:buChar char="-"/>
            </a:pPr>
            <a:endParaRPr lang="en-US" sz="1200" dirty="0"/>
          </a:p>
          <a:p>
            <a:pPr marL="457200" lvl="0" indent="-355600" algn="l" rtl="0">
              <a:spcBef>
                <a:spcPts val="500"/>
              </a:spcBef>
              <a:spcAft>
                <a:spcPts val="0"/>
              </a:spcAft>
              <a:buSzPts val="2000"/>
              <a:buChar char="-"/>
            </a:pPr>
            <a:endParaRPr lang="en-US" dirty="0" smtClean="0"/>
          </a:p>
          <a:p>
            <a:pPr marL="457200" lvl="0" indent="-355600" algn="l" rtl="0">
              <a:spcBef>
                <a:spcPts val="500"/>
              </a:spcBef>
              <a:spcAft>
                <a:spcPts val="0"/>
              </a:spcAft>
              <a:buSzPts val="2000"/>
              <a:buChar char="-"/>
            </a:pPr>
            <a:r>
              <a:rPr lang="en-US" dirty="0" smtClean="0"/>
              <a:t>Structure: </a:t>
            </a:r>
            <a:r>
              <a:rPr lang="en-US" b="0" dirty="0" smtClean="0"/>
              <a:t>Collaborative effort between CEOS COAST and a joint GEO Blue Planet/GEO </a:t>
            </a:r>
            <a:r>
              <a:rPr lang="en-US" b="0" dirty="0" err="1" smtClean="0"/>
              <a:t>AquaWatch</a:t>
            </a:r>
            <a:r>
              <a:rPr lang="en-US" b="0" dirty="0" smtClean="0"/>
              <a:t> working group on eutrophication </a:t>
            </a:r>
            <a:endParaRPr b="0" i="1" dirty="0"/>
          </a:p>
          <a:p>
            <a:pPr marL="457200" lvl="0" indent="-355600" algn="l" rtl="0">
              <a:spcBef>
                <a:spcPts val="0"/>
              </a:spcBef>
              <a:spcAft>
                <a:spcPts val="0"/>
              </a:spcAft>
              <a:buSzPts val="2000"/>
              <a:buChar char="-"/>
            </a:pPr>
            <a:r>
              <a:rPr lang="en-US" dirty="0"/>
              <a:t>Main deliverables in preparation for the Plenary and Status:</a:t>
            </a:r>
            <a:endParaRPr dirty="0"/>
          </a:p>
          <a:p>
            <a:pPr marL="1371600" lvl="1" indent="-355600" algn="l" rtl="0">
              <a:spcBef>
                <a:spcPts val="0"/>
              </a:spcBef>
              <a:spcAft>
                <a:spcPts val="0"/>
              </a:spcAft>
              <a:buSzPts val="2000"/>
              <a:buChar char="-"/>
            </a:pPr>
            <a:r>
              <a:rPr lang="en-US" i="1" dirty="0"/>
              <a:t>Requirements Table on </a:t>
            </a:r>
            <a:r>
              <a:rPr lang="en-US" i="1" dirty="0" smtClean="0"/>
              <a:t>14.1.1a  </a:t>
            </a:r>
            <a:endParaRPr i="1" dirty="0">
              <a:solidFill>
                <a:srgbClr val="FF0000"/>
              </a:solidFill>
            </a:endParaRPr>
          </a:p>
          <a:p>
            <a:pPr marL="1371600" lvl="1" indent="-355600" algn="l" rtl="0">
              <a:spcBef>
                <a:spcPts val="0"/>
              </a:spcBef>
              <a:spcAft>
                <a:spcPts val="0"/>
              </a:spcAft>
              <a:buSzPts val="2000"/>
              <a:buChar char="-"/>
            </a:pPr>
            <a:r>
              <a:rPr lang="en-US" i="1" dirty="0"/>
              <a:t>EO Support Sheet</a:t>
            </a:r>
            <a:endParaRPr i="1" dirty="0"/>
          </a:p>
          <a:p>
            <a:pPr marL="1016000" lvl="1" indent="0" algn="l" rtl="0">
              <a:spcBef>
                <a:spcPts val="0"/>
              </a:spcBef>
              <a:spcAft>
                <a:spcPts val="0"/>
              </a:spcAft>
              <a:buSzPts val="2000"/>
              <a:buNone/>
            </a:pPr>
            <a:endParaRPr i="1" dirty="0"/>
          </a:p>
        </p:txBody>
      </p:sp>
      <p:sp>
        <p:nvSpPr>
          <p:cNvPr id="41" name="Google Shape;41;p7"/>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Sub-team organisation and Status</a:t>
            </a:r>
            <a:endParaRPr/>
          </a:p>
        </p:txBody>
      </p:sp>
      <p:graphicFrame>
        <p:nvGraphicFramePr>
          <p:cNvPr id="42" name="Google Shape;42;p7"/>
          <p:cNvGraphicFramePr/>
          <p:nvPr>
            <p:extLst>
              <p:ext uri="{D42A27DB-BD31-4B8C-83A1-F6EECF244321}">
                <p14:modId xmlns:p14="http://schemas.microsoft.com/office/powerpoint/2010/main" val="749950298"/>
              </p:ext>
            </p:extLst>
          </p:nvPr>
        </p:nvGraphicFramePr>
        <p:xfrm>
          <a:off x="1559860" y="1882588"/>
          <a:ext cx="6311153" cy="3169680"/>
        </p:xfrm>
        <a:graphic>
          <a:graphicData uri="http://schemas.openxmlformats.org/drawingml/2006/table">
            <a:tbl>
              <a:tblPr>
                <a:noFill/>
                <a:tableStyleId>{10857353-DA7D-4D1C-BACE-5107A96326C9}</a:tableStyleId>
              </a:tblPr>
              <a:tblGrid>
                <a:gridCol w="2178423">
                  <a:extLst>
                    <a:ext uri="{9D8B030D-6E8A-4147-A177-3AD203B41FA5}">
                      <a16:colId xmlns:a16="http://schemas.microsoft.com/office/drawing/2014/main" val="20000"/>
                    </a:ext>
                  </a:extLst>
                </a:gridCol>
                <a:gridCol w="4132730">
                  <a:extLst>
                    <a:ext uri="{9D8B030D-6E8A-4147-A177-3AD203B41FA5}">
                      <a16:colId xmlns:a16="http://schemas.microsoft.com/office/drawing/2014/main" val="20001"/>
                    </a:ext>
                  </a:extLst>
                </a:gridCol>
              </a:tblGrid>
              <a:tr h="379401">
                <a:tc>
                  <a:txBody>
                    <a:bodyPr/>
                    <a:lstStyle/>
                    <a:p>
                      <a:pPr marL="0" lvl="0" indent="0" algn="l" rtl="0">
                        <a:spcBef>
                          <a:spcPts val="0"/>
                        </a:spcBef>
                        <a:spcAft>
                          <a:spcPts val="0"/>
                        </a:spcAft>
                        <a:buNone/>
                      </a:pPr>
                      <a:r>
                        <a:rPr lang="en-US" sz="1400" dirty="0" smtClean="0">
                          <a:solidFill>
                            <a:schemeClr val="dk2"/>
                          </a:solidFill>
                        </a:rPr>
                        <a:t>Agency/GEO</a:t>
                      </a:r>
                      <a:r>
                        <a:rPr lang="en-US" sz="1400" baseline="0" dirty="0" smtClean="0">
                          <a:solidFill>
                            <a:schemeClr val="dk2"/>
                          </a:solidFill>
                        </a:rPr>
                        <a:t> Initiative</a:t>
                      </a:r>
                      <a:endParaRPr sz="1400" dirty="0">
                        <a:solidFill>
                          <a:schemeClr val="dk2"/>
                        </a:solidFill>
                      </a:endParaRPr>
                    </a:p>
                  </a:txBody>
                  <a:tcPr marL="91425" marR="91425" marT="91425" marB="91425"/>
                </a:tc>
                <a:tc>
                  <a:txBody>
                    <a:bodyPr/>
                    <a:lstStyle/>
                    <a:p>
                      <a:pPr marL="0" lvl="0" indent="0" algn="l" rtl="0">
                        <a:spcBef>
                          <a:spcPts val="0"/>
                        </a:spcBef>
                        <a:spcAft>
                          <a:spcPts val="0"/>
                        </a:spcAft>
                        <a:buNone/>
                      </a:pPr>
                      <a:r>
                        <a:rPr lang="en-US" sz="1400">
                          <a:solidFill>
                            <a:schemeClr val="dk2"/>
                          </a:solidFill>
                        </a:rPr>
                        <a:t>Individual’s name</a:t>
                      </a:r>
                      <a:endParaRPr sz="1400">
                        <a:solidFill>
                          <a:schemeClr val="dk2"/>
                        </a:solidFill>
                      </a:endParaRPr>
                    </a:p>
                  </a:txBody>
                  <a:tcPr marL="91425" marR="91425" marT="91425" marB="91425"/>
                </a:tc>
                <a:extLst>
                  <a:ext uri="{0D108BD9-81ED-4DB2-BD59-A6C34878D82A}">
                    <a16:rowId xmlns:a16="http://schemas.microsoft.com/office/drawing/2014/main" val="10000"/>
                  </a:ext>
                </a:extLst>
              </a:tr>
              <a:tr h="379401">
                <a:tc>
                  <a:txBody>
                    <a:bodyPr/>
                    <a:lstStyle/>
                    <a:p>
                      <a:pPr marL="0" lvl="0" indent="0" algn="l" rtl="0">
                        <a:spcBef>
                          <a:spcPts val="0"/>
                        </a:spcBef>
                        <a:spcAft>
                          <a:spcPts val="0"/>
                        </a:spcAft>
                        <a:buNone/>
                      </a:pPr>
                      <a:r>
                        <a:rPr lang="en-US" sz="1400" dirty="0" smtClean="0"/>
                        <a:t>NOAA/GEO Blue Planet</a:t>
                      </a:r>
                      <a:endParaRPr sz="1400" dirty="0"/>
                    </a:p>
                  </a:txBody>
                  <a:tcPr marL="91425" marR="91425" marT="91425" marB="91425"/>
                </a:tc>
                <a:tc>
                  <a:txBody>
                    <a:bodyPr/>
                    <a:lstStyle/>
                    <a:p>
                      <a:pPr marL="0" lvl="0" indent="0" algn="l" rtl="0">
                        <a:spcBef>
                          <a:spcPts val="0"/>
                        </a:spcBef>
                        <a:spcAft>
                          <a:spcPts val="0"/>
                        </a:spcAft>
                        <a:buNone/>
                      </a:pPr>
                      <a:r>
                        <a:rPr lang="en-US" sz="1400" dirty="0" smtClean="0"/>
                        <a:t>Emily Smail (UMD)</a:t>
                      </a:r>
                      <a:endParaRPr sz="1400" dirty="0"/>
                    </a:p>
                  </a:txBody>
                  <a:tcPr marL="91425" marR="91425" marT="91425" marB="91425"/>
                </a:tc>
                <a:extLst>
                  <a:ext uri="{0D108BD9-81ED-4DB2-BD59-A6C34878D82A}">
                    <a16:rowId xmlns:a16="http://schemas.microsoft.com/office/drawing/2014/main" val="10001"/>
                  </a:ext>
                </a:extLst>
              </a:tr>
              <a:tr h="379401">
                <a:tc>
                  <a:txBody>
                    <a:bodyPr/>
                    <a:lstStyle/>
                    <a:p>
                      <a:pPr marL="0" lvl="0" indent="0" algn="l" rtl="0">
                        <a:spcBef>
                          <a:spcPts val="0"/>
                        </a:spcBef>
                        <a:spcAft>
                          <a:spcPts val="0"/>
                        </a:spcAft>
                        <a:buNone/>
                      </a:pPr>
                      <a:r>
                        <a:rPr lang="en-US" sz="1400" dirty="0" smtClean="0"/>
                        <a:t>JAXA</a:t>
                      </a:r>
                      <a:endParaRPr sz="1400" dirty="0"/>
                    </a:p>
                  </a:txBody>
                  <a:tcPr marL="91425" marR="91425" marT="91425" marB="91425"/>
                </a:tc>
                <a:tc>
                  <a:txBody>
                    <a:bodyPr/>
                    <a:lstStyle/>
                    <a:p>
                      <a:pPr marL="0" lvl="0" indent="0" algn="l" rtl="0">
                        <a:spcBef>
                          <a:spcPts val="0"/>
                        </a:spcBef>
                        <a:spcAft>
                          <a:spcPts val="0"/>
                        </a:spcAft>
                        <a:buNone/>
                      </a:pPr>
                      <a:r>
                        <a:rPr lang="en-US" sz="1400" dirty="0" smtClean="0"/>
                        <a:t>Chu Ishida </a:t>
                      </a:r>
                      <a:endParaRPr sz="1400" dirty="0"/>
                    </a:p>
                  </a:txBody>
                  <a:tcPr marL="91425" marR="91425" marT="91425" marB="91425"/>
                </a:tc>
                <a:extLst>
                  <a:ext uri="{0D108BD9-81ED-4DB2-BD59-A6C34878D82A}">
                    <a16:rowId xmlns:a16="http://schemas.microsoft.com/office/drawing/2014/main" val="10002"/>
                  </a:ext>
                </a:extLst>
              </a:tr>
              <a:tr h="379401">
                <a:tc>
                  <a:txBody>
                    <a:bodyPr/>
                    <a:lstStyle/>
                    <a:p>
                      <a:pPr marL="0" lvl="0" indent="0" algn="l" rtl="0">
                        <a:spcBef>
                          <a:spcPts val="0"/>
                        </a:spcBef>
                        <a:spcAft>
                          <a:spcPts val="0"/>
                        </a:spcAft>
                        <a:buNone/>
                      </a:pPr>
                      <a:r>
                        <a:rPr lang="en-US" sz="1400" dirty="0" smtClean="0"/>
                        <a:t>NASA</a:t>
                      </a:r>
                      <a:endParaRPr sz="1400" dirty="0"/>
                    </a:p>
                  </a:txBody>
                  <a:tcPr marL="91425" marR="91425" marT="91425" marB="91425"/>
                </a:tc>
                <a:tc>
                  <a:txBody>
                    <a:bodyPr/>
                    <a:lstStyle/>
                    <a:p>
                      <a:pPr marL="0" lvl="0" indent="0" algn="l" rtl="0">
                        <a:spcBef>
                          <a:spcPts val="0"/>
                        </a:spcBef>
                        <a:spcAft>
                          <a:spcPts val="0"/>
                        </a:spcAft>
                        <a:buNone/>
                      </a:pPr>
                      <a:r>
                        <a:rPr lang="en-US" sz="1400" dirty="0" smtClean="0"/>
                        <a:t>Laura </a:t>
                      </a:r>
                      <a:r>
                        <a:rPr lang="en-US" sz="1400" dirty="0" err="1" smtClean="0"/>
                        <a:t>Lorenzoni</a:t>
                      </a:r>
                      <a:endParaRPr sz="1400" dirty="0"/>
                    </a:p>
                  </a:txBody>
                  <a:tcPr marL="91425" marR="91425" marT="91425" marB="91425"/>
                </a:tc>
                <a:extLst>
                  <a:ext uri="{0D108BD9-81ED-4DB2-BD59-A6C34878D82A}">
                    <a16:rowId xmlns:a16="http://schemas.microsoft.com/office/drawing/2014/main" val="10003"/>
                  </a:ext>
                </a:extLst>
              </a:tr>
              <a:tr h="379401">
                <a:tc>
                  <a:txBody>
                    <a:bodyPr/>
                    <a:lstStyle/>
                    <a:p>
                      <a:pPr marL="0" lvl="0" indent="0" algn="l" rtl="0">
                        <a:spcBef>
                          <a:spcPts val="0"/>
                        </a:spcBef>
                        <a:spcAft>
                          <a:spcPts val="0"/>
                        </a:spcAft>
                        <a:buNone/>
                      </a:pPr>
                      <a:r>
                        <a:rPr lang="en-US" sz="1400" dirty="0" smtClean="0"/>
                        <a:t>CSIRO</a:t>
                      </a:r>
                      <a:endParaRPr sz="1400" dirty="0"/>
                    </a:p>
                  </a:txBody>
                  <a:tcPr marL="91425" marR="91425" marT="91425" marB="91425"/>
                </a:tc>
                <a:tc>
                  <a:txBody>
                    <a:bodyPr/>
                    <a:lstStyle/>
                    <a:p>
                      <a:pPr marL="0" lvl="0" indent="0" algn="l" rtl="0">
                        <a:spcBef>
                          <a:spcPts val="0"/>
                        </a:spcBef>
                        <a:spcAft>
                          <a:spcPts val="0"/>
                        </a:spcAft>
                        <a:buNone/>
                      </a:pPr>
                      <a:r>
                        <a:rPr lang="en-US" sz="1400" dirty="0" smtClean="0"/>
                        <a:t>Flora </a:t>
                      </a:r>
                      <a:r>
                        <a:rPr lang="en-US" sz="1400" dirty="0" err="1" smtClean="0"/>
                        <a:t>Kerblat</a:t>
                      </a:r>
                      <a:endParaRPr sz="1400" dirty="0"/>
                    </a:p>
                  </a:txBody>
                  <a:tcPr marL="91425" marR="91425" marT="91425" marB="91425"/>
                </a:tc>
                <a:extLst>
                  <a:ext uri="{0D108BD9-81ED-4DB2-BD59-A6C34878D82A}">
                    <a16:rowId xmlns:a16="http://schemas.microsoft.com/office/drawing/2014/main" val="10004"/>
                  </a:ext>
                </a:extLst>
              </a:tr>
              <a:tr h="379401">
                <a:tc>
                  <a:txBody>
                    <a:bodyPr/>
                    <a:lstStyle/>
                    <a:p>
                      <a:pPr marL="0" lvl="0" indent="0" algn="l" rtl="0">
                        <a:spcBef>
                          <a:spcPts val="0"/>
                        </a:spcBef>
                        <a:spcAft>
                          <a:spcPts val="0"/>
                        </a:spcAft>
                        <a:buNone/>
                      </a:pPr>
                      <a:r>
                        <a:rPr lang="en-US" sz="1400" dirty="0" smtClean="0"/>
                        <a:t>NOAA/GEO </a:t>
                      </a:r>
                      <a:r>
                        <a:rPr lang="en-US" sz="1400" dirty="0" err="1" smtClean="0"/>
                        <a:t>AquaWatch</a:t>
                      </a:r>
                      <a:endParaRPr sz="1400" dirty="0"/>
                    </a:p>
                  </a:txBody>
                  <a:tcPr marL="91425" marR="91425" marT="91425" marB="91425"/>
                </a:tc>
                <a:tc>
                  <a:txBody>
                    <a:bodyPr/>
                    <a:lstStyle/>
                    <a:p>
                      <a:pPr marL="0" lvl="0" indent="0" algn="l" rtl="0">
                        <a:spcBef>
                          <a:spcPts val="0"/>
                        </a:spcBef>
                        <a:spcAft>
                          <a:spcPts val="0"/>
                        </a:spcAft>
                        <a:buNone/>
                      </a:pPr>
                      <a:r>
                        <a:rPr lang="en-US" sz="1400" dirty="0" smtClean="0"/>
                        <a:t>Steve</a:t>
                      </a:r>
                      <a:r>
                        <a:rPr lang="en-US" sz="1400" baseline="0" dirty="0" smtClean="0"/>
                        <a:t> </a:t>
                      </a:r>
                      <a:r>
                        <a:rPr lang="en-US" sz="1400" baseline="0" dirty="0" err="1" smtClean="0"/>
                        <a:t>Greb</a:t>
                      </a:r>
                      <a:r>
                        <a:rPr lang="en-US" sz="1400" baseline="0" dirty="0" smtClean="0"/>
                        <a:t> (Univ. Wisconsin)</a:t>
                      </a:r>
                      <a:endParaRPr sz="1400" dirty="0"/>
                    </a:p>
                  </a:txBody>
                  <a:tcPr marL="91425" marR="91425" marT="91425" marB="91425"/>
                </a:tc>
                <a:extLst>
                  <a:ext uri="{0D108BD9-81ED-4DB2-BD59-A6C34878D82A}">
                    <a16:rowId xmlns:a16="http://schemas.microsoft.com/office/drawing/2014/main" val="10005"/>
                  </a:ext>
                </a:extLst>
              </a:tr>
              <a:tr h="379401">
                <a:tc>
                  <a:txBody>
                    <a:bodyPr/>
                    <a:lstStyle/>
                    <a:p>
                      <a:pPr marL="0" lvl="0" indent="0" algn="l" rtl="0">
                        <a:spcBef>
                          <a:spcPts val="0"/>
                        </a:spcBef>
                        <a:spcAft>
                          <a:spcPts val="0"/>
                        </a:spcAft>
                        <a:buNone/>
                      </a:pPr>
                      <a:r>
                        <a:rPr lang="en-US" sz="1400" dirty="0" smtClean="0"/>
                        <a:t>GEO Blue Planet</a:t>
                      </a:r>
                      <a:endParaRPr sz="1400" dirty="0"/>
                    </a:p>
                  </a:txBody>
                  <a:tcPr marL="91425" marR="91425" marT="91425" marB="91425"/>
                </a:tc>
                <a:tc>
                  <a:txBody>
                    <a:bodyPr/>
                    <a:lstStyle/>
                    <a:p>
                      <a:pPr marL="0" lvl="0" indent="0" algn="l" rtl="0">
                        <a:spcBef>
                          <a:spcPts val="0"/>
                        </a:spcBef>
                        <a:spcAft>
                          <a:spcPts val="0"/>
                        </a:spcAft>
                        <a:buNone/>
                      </a:pPr>
                      <a:r>
                        <a:rPr lang="en-US" sz="1400" dirty="0" smtClean="0"/>
                        <a:t>Frank Muller-</a:t>
                      </a:r>
                      <a:r>
                        <a:rPr lang="en-US" sz="1400" dirty="0" err="1" smtClean="0"/>
                        <a:t>Karger</a:t>
                      </a:r>
                      <a:r>
                        <a:rPr lang="en-US" sz="1400" dirty="0" smtClean="0"/>
                        <a:t> (USF) </a:t>
                      </a:r>
                      <a:endParaRPr sz="1400" dirty="0"/>
                    </a:p>
                  </a:txBody>
                  <a:tcPr marL="91425" marR="91425" marT="91425" marB="91425"/>
                </a:tc>
                <a:extLst>
                  <a:ext uri="{0D108BD9-81ED-4DB2-BD59-A6C34878D82A}">
                    <a16:rowId xmlns:a16="http://schemas.microsoft.com/office/drawing/2014/main" val="3956123359"/>
                  </a:ext>
                </a:extLst>
              </a:tr>
              <a:tr h="379401">
                <a:tc>
                  <a:txBody>
                    <a:bodyPr/>
                    <a:lstStyle/>
                    <a:p>
                      <a:pPr marL="0" lvl="0" indent="0" algn="l" rtl="0">
                        <a:spcBef>
                          <a:spcPts val="0"/>
                        </a:spcBef>
                        <a:spcAft>
                          <a:spcPts val="0"/>
                        </a:spcAft>
                        <a:buNone/>
                      </a:pPr>
                      <a:r>
                        <a:rPr lang="en-US" sz="1400" dirty="0" smtClean="0"/>
                        <a:t>GEO Blue Planet </a:t>
                      </a:r>
                      <a:endParaRPr sz="1400" dirty="0"/>
                    </a:p>
                  </a:txBody>
                  <a:tcPr marL="91425" marR="91425" marT="91425" marB="91425"/>
                </a:tc>
                <a:tc>
                  <a:txBody>
                    <a:bodyPr/>
                    <a:lstStyle/>
                    <a:p>
                      <a:pPr marL="0" lvl="0" indent="0" algn="l" rtl="0">
                        <a:spcBef>
                          <a:spcPts val="0"/>
                        </a:spcBef>
                        <a:spcAft>
                          <a:spcPts val="0"/>
                        </a:spcAft>
                        <a:buNone/>
                      </a:pPr>
                      <a:r>
                        <a:rPr lang="en-US" sz="1400" dirty="0" smtClean="0"/>
                        <a:t>Karina von</a:t>
                      </a:r>
                      <a:r>
                        <a:rPr lang="en-US" sz="1400" baseline="0" dirty="0" smtClean="0"/>
                        <a:t> </a:t>
                      </a:r>
                      <a:r>
                        <a:rPr lang="en-US" sz="1400" baseline="0" dirty="0" err="1" smtClean="0"/>
                        <a:t>S</a:t>
                      </a:r>
                      <a:r>
                        <a:rPr lang="en-US" sz="1400" dirty="0" err="1" smtClean="0"/>
                        <a:t>chuckman</a:t>
                      </a:r>
                      <a:r>
                        <a:rPr lang="en-US" sz="1400" dirty="0" smtClean="0"/>
                        <a:t> (Mercator</a:t>
                      </a:r>
                      <a:r>
                        <a:rPr lang="en-US" sz="1400" baseline="0" dirty="0" smtClean="0"/>
                        <a:t> Ocean)</a:t>
                      </a:r>
                      <a:endParaRPr sz="1400" dirty="0"/>
                    </a:p>
                  </a:txBody>
                  <a:tcPr marL="91425" marR="91425" marT="91425" marB="91425"/>
                </a:tc>
                <a:extLst>
                  <a:ext uri="{0D108BD9-81ED-4DB2-BD59-A6C34878D82A}">
                    <a16:rowId xmlns:a16="http://schemas.microsoft.com/office/drawing/2014/main" val="2219665823"/>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9"/>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None/>
            </a:pPr>
            <a:fld id="{00000000-1234-1234-1234-123412341234}" type="slidenum">
              <a:rPr lang="en-US"/>
              <a:t>4</a:t>
            </a:fld>
            <a:endParaRPr/>
          </a:p>
        </p:txBody>
      </p:sp>
      <p:sp>
        <p:nvSpPr>
          <p:cNvPr id="56" name="Google Shape;56;p9"/>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dirty="0"/>
              <a:t>Simplified </a:t>
            </a:r>
            <a:r>
              <a:rPr lang="en-US" dirty="0" smtClean="0"/>
              <a:t>Requirements</a:t>
            </a:r>
            <a:endParaRPr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33580795"/>
              </p:ext>
            </p:extLst>
          </p:nvPr>
        </p:nvGraphicFramePr>
        <p:xfrm>
          <a:off x="188258" y="1335741"/>
          <a:ext cx="8574741" cy="5074023"/>
        </p:xfrm>
        <a:graphic>
          <a:graphicData uri="http://schemas.openxmlformats.org/drawingml/2006/table">
            <a:tbl>
              <a:tblPr/>
              <a:tblGrid>
                <a:gridCol w="1401189">
                  <a:extLst>
                    <a:ext uri="{9D8B030D-6E8A-4147-A177-3AD203B41FA5}">
                      <a16:colId xmlns:a16="http://schemas.microsoft.com/office/drawing/2014/main" val="4142801909"/>
                    </a:ext>
                  </a:extLst>
                </a:gridCol>
                <a:gridCol w="1025750">
                  <a:extLst>
                    <a:ext uri="{9D8B030D-6E8A-4147-A177-3AD203B41FA5}">
                      <a16:colId xmlns:a16="http://schemas.microsoft.com/office/drawing/2014/main" val="114170059"/>
                    </a:ext>
                  </a:extLst>
                </a:gridCol>
                <a:gridCol w="945299">
                  <a:extLst>
                    <a:ext uri="{9D8B030D-6E8A-4147-A177-3AD203B41FA5}">
                      <a16:colId xmlns:a16="http://schemas.microsoft.com/office/drawing/2014/main" val="3395793805"/>
                    </a:ext>
                  </a:extLst>
                </a:gridCol>
                <a:gridCol w="952005">
                  <a:extLst>
                    <a:ext uri="{9D8B030D-6E8A-4147-A177-3AD203B41FA5}">
                      <a16:colId xmlns:a16="http://schemas.microsoft.com/office/drawing/2014/main" val="1482914258"/>
                    </a:ext>
                  </a:extLst>
                </a:gridCol>
                <a:gridCol w="1019047">
                  <a:extLst>
                    <a:ext uri="{9D8B030D-6E8A-4147-A177-3AD203B41FA5}">
                      <a16:colId xmlns:a16="http://schemas.microsoft.com/office/drawing/2014/main" val="344543367"/>
                    </a:ext>
                  </a:extLst>
                </a:gridCol>
                <a:gridCol w="2661589">
                  <a:extLst>
                    <a:ext uri="{9D8B030D-6E8A-4147-A177-3AD203B41FA5}">
                      <a16:colId xmlns:a16="http://schemas.microsoft.com/office/drawing/2014/main" val="3126866120"/>
                    </a:ext>
                  </a:extLst>
                </a:gridCol>
                <a:gridCol w="569862">
                  <a:extLst>
                    <a:ext uri="{9D8B030D-6E8A-4147-A177-3AD203B41FA5}">
                      <a16:colId xmlns:a16="http://schemas.microsoft.com/office/drawing/2014/main" val="1416460081"/>
                    </a:ext>
                  </a:extLst>
                </a:gridCol>
              </a:tblGrid>
              <a:tr h="167528">
                <a:tc>
                  <a:txBody>
                    <a:bodyPr/>
                    <a:lstStyle/>
                    <a:p>
                      <a:pPr rtl="0" fontAlgn="b"/>
                      <a:endParaRPr lang="en-US" sz="900">
                        <a:effectLst/>
                      </a:endParaRPr>
                    </a:p>
                  </a:txBody>
                  <a:tcPr marL="17593" marR="17593" marT="0" marB="0" anchor="b">
                    <a:lnL w="9525" cap="flat" cmpd="sng" algn="ctr">
                      <a:solidFill>
                        <a:srgbClr val="9064E9"/>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9064E9"/>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gridSpan="2">
                  <a:txBody>
                    <a:bodyPr/>
                    <a:lstStyle/>
                    <a:p>
                      <a:pPr algn="ctr" rtl="0" fontAlgn="ctr"/>
                      <a:r>
                        <a:rPr lang="en-US" sz="1000" b="1">
                          <a:effectLst/>
                        </a:rPr>
                        <a:t>How ?</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8D8D8"/>
                    </a:solidFill>
                  </a:tcPr>
                </a:tc>
                <a:tc hMerge="1">
                  <a:txBody>
                    <a:bodyPr/>
                    <a:lstStyle/>
                    <a:p>
                      <a:endParaRPr lang="en-US"/>
                    </a:p>
                  </a:txBody>
                  <a:tcPr/>
                </a:tc>
                <a:tc>
                  <a:txBody>
                    <a:bodyPr/>
                    <a:lstStyle/>
                    <a:p>
                      <a:pPr algn="ctr" rtl="0" fontAlgn="ctr"/>
                      <a:r>
                        <a:rPr lang="en-US" sz="1000" b="1">
                          <a:effectLst/>
                        </a:rPr>
                        <a:t>When ?</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ADADA"/>
                    </a:solidFill>
                  </a:tcPr>
                </a:tc>
                <a:tc>
                  <a:txBody>
                    <a:bodyPr/>
                    <a:lstStyle/>
                    <a:p>
                      <a:pPr algn="ctr" rtl="0" fontAlgn="ctr"/>
                      <a:r>
                        <a:rPr lang="en-US" sz="1000" b="1">
                          <a:effectLst/>
                        </a:rPr>
                        <a:t>Where ?</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7063E9"/>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5E0B3"/>
                    </a:solidFill>
                  </a:tcPr>
                </a:tc>
                <a:tc>
                  <a:txBody>
                    <a:bodyPr/>
                    <a:lstStyle/>
                    <a:p>
                      <a:pPr rtl="0" fontAlgn="b"/>
                      <a:endParaRPr lang="en-US" sz="900">
                        <a:effectLst/>
                      </a:endParaRPr>
                    </a:p>
                  </a:txBody>
                  <a:tcPr marL="17593" marR="17593" marT="0" marB="0" anchor="b">
                    <a:lnL w="9525" cap="flat" cmpd="sng" algn="ctr">
                      <a:solidFill>
                        <a:srgbClr val="7063E9"/>
                      </a:solidFill>
                      <a:prstDash val="solid"/>
                      <a:round/>
                      <a:headEnd type="none" w="med" len="med"/>
                      <a:tailEnd type="none" w="med" len="med"/>
                    </a:lnL>
                    <a:lnR w="9525" cap="flat" cmpd="sng" algn="ctr">
                      <a:solidFill>
                        <a:srgbClr val="5064E9"/>
                      </a:solidFill>
                      <a:prstDash val="solid"/>
                      <a:round/>
                      <a:headEnd type="none" w="med" len="med"/>
                      <a:tailEnd type="none" w="med" len="med"/>
                    </a:lnR>
                    <a:lnT w="9525" cap="flat" cmpd="sng" algn="ctr">
                      <a:solidFill>
                        <a:srgbClr val="7063E9"/>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rtl="0" fontAlgn="b"/>
                      <a:endParaRPr lang="en-US" sz="900">
                        <a:effectLst/>
                      </a:endParaRPr>
                    </a:p>
                  </a:txBody>
                  <a:tcPr marL="17593" marR="17593" marT="0" marB="0" anchor="b">
                    <a:lnL w="9525" cap="flat" cmpd="sng" algn="ctr">
                      <a:solidFill>
                        <a:srgbClr val="5064E9"/>
                      </a:solidFill>
                      <a:prstDash val="solid"/>
                      <a:round/>
                      <a:headEnd type="none" w="med" len="med"/>
                      <a:tailEnd type="none" w="med" len="med"/>
                    </a:lnL>
                    <a:lnR w="9525" cap="flat" cmpd="sng" algn="ctr">
                      <a:solidFill>
                        <a:srgbClr val="5064E9"/>
                      </a:solidFill>
                      <a:prstDash val="solid"/>
                      <a:round/>
                      <a:headEnd type="none" w="med" len="med"/>
                      <a:tailEnd type="none" w="med" len="med"/>
                    </a:lnR>
                    <a:lnT w="9525" cap="flat" cmpd="sng" algn="ctr">
                      <a:solidFill>
                        <a:srgbClr val="5064E9"/>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44385227"/>
                  </a:ext>
                </a:extLst>
              </a:tr>
              <a:tr h="670111">
                <a:tc>
                  <a:txBody>
                    <a:bodyPr/>
                    <a:lstStyle/>
                    <a:p>
                      <a:pPr algn="ctr" rtl="0" fontAlgn="ctr"/>
                      <a:r>
                        <a:rPr lang="en-US" sz="1000" b="1" dirty="0">
                          <a:effectLst/>
                        </a:rPr>
                        <a:t>SDG Requirement</a:t>
                      </a:r>
                    </a:p>
                  </a:txBody>
                  <a:tcPr marL="17593" marR="17593"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1000" b="1">
                          <a:effectLst/>
                        </a:rPr>
                        <a:t>Spatial Resolution</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8D8D8"/>
                    </a:solidFill>
                  </a:tcPr>
                </a:tc>
                <a:tc>
                  <a:txBody>
                    <a:bodyPr/>
                    <a:lstStyle/>
                    <a:p>
                      <a:pPr algn="ctr" rtl="0" fontAlgn="ctr"/>
                      <a:r>
                        <a:rPr lang="en-US" sz="1000" b="1">
                          <a:effectLst/>
                        </a:rPr>
                        <a:t>Measurement Type</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8D8D8"/>
                    </a:solidFill>
                  </a:tcPr>
                </a:tc>
                <a:tc>
                  <a:txBody>
                    <a:bodyPr/>
                    <a:lstStyle/>
                    <a:p>
                      <a:pPr algn="ctr" rtl="0" fontAlgn="ctr"/>
                      <a:r>
                        <a:rPr lang="en-US" sz="1000" b="1">
                          <a:effectLst/>
                        </a:rPr>
                        <a:t>Observation Frequency</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ADADA"/>
                    </a:solidFill>
                  </a:tcPr>
                </a:tc>
                <a:tc>
                  <a:txBody>
                    <a:bodyPr/>
                    <a:lstStyle/>
                    <a:p>
                      <a:pPr algn="ctr" rtl="0" fontAlgn="ctr"/>
                      <a:r>
                        <a:rPr lang="en-US" sz="1000" b="1">
                          <a:effectLst/>
                        </a:rPr>
                        <a:t>Sampling Type</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5E0B3"/>
                    </a:solidFill>
                  </a:tcPr>
                </a:tc>
                <a:tc>
                  <a:txBody>
                    <a:bodyPr/>
                    <a:lstStyle/>
                    <a:p>
                      <a:pPr algn="ctr" rtl="0" fontAlgn="ctr"/>
                      <a:r>
                        <a:rPr lang="en-US" sz="1000" b="1">
                          <a:effectLst/>
                        </a:rPr>
                        <a:t>Comments</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1000" b="1">
                          <a:effectLst/>
                        </a:rPr>
                        <a:t>Mission Classes</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608009902"/>
                  </a:ext>
                </a:extLst>
              </a:tr>
              <a:tr h="199839">
                <a:tc gridSpan="7">
                  <a:txBody>
                    <a:bodyPr/>
                    <a:lstStyle/>
                    <a:p>
                      <a:pPr algn="ctr" rtl="0" fontAlgn="b"/>
                      <a:r>
                        <a:rPr lang="en-US" sz="1000" b="1" dirty="0">
                          <a:solidFill>
                            <a:srgbClr val="000000"/>
                          </a:solidFill>
                          <a:effectLst/>
                        </a:rPr>
                        <a:t>Level 1 Sub-indicators</a:t>
                      </a:r>
                    </a:p>
                  </a:txBody>
                  <a:tcPr marL="17593" marR="17593"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04249225"/>
                  </a:ext>
                </a:extLst>
              </a:tr>
              <a:tr h="904650">
                <a:tc>
                  <a:txBody>
                    <a:bodyPr/>
                    <a:lstStyle/>
                    <a:p>
                      <a:pPr algn="ctr" rtl="0" fontAlgn="b"/>
                      <a:r>
                        <a:rPr lang="en-US" sz="1000" b="1" dirty="0">
                          <a:solidFill>
                            <a:srgbClr val="000000"/>
                          </a:solidFill>
                          <a:effectLst/>
                        </a:rPr>
                        <a:t>Chlorophyll a deviations in EEZs</a:t>
                      </a:r>
                    </a:p>
                  </a:txBody>
                  <a:tcPr marL="17593" marR="17593" marT="0" marB="0" anchor="b">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dirty="0">
                          <a:effectLst/>
                        </a:rPr>
                        <a:t>4km </a:t>
                      </a:r>
                    </a:p>
                  </a:txBody>
                  <a:tcPr marL="17593" marR="1759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a:solidFill>
                            <a:srgbClr val="000000"/>
                          </a:solidFill>
                          <a:effectLst/>
                        </a:rPr>
                        <a:t>Optical </a:t>
                      </a:r>
                    </a:p>
                  </a:txBody>
                  <a:tcPr marL="17593" marR="1759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a:effectLst/>
                        </a:rPr>
                        <a:t>Monthly blended product</a:t>
                      </a:r>
                    </a:p>
                  </a:txBody>
                  <a:tcPr marL="17593" marR="1759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1000">
                          <a:effectLst/>
                        </a:rPr>
                        <a:t>Global </a:t>
                      </a:r>
                    </a:p>
                  </a:txBody>
                  <a:tcPr marL="17593" marR="1759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900">
                          <a:effectLst/>
                        </a:rPr>
                        <a:t>The ESA Ocean Colour CCI (OC_CCI) project, led by Plymouth Marine Laboratory (PML) is used as the default global data set. The product is a merged chlorophyll-a product from SeaWiFS, MODIS, MERIS and VIIRS, spanning 1997 to 2018 </a:t>
                      </a:r>
                    </a:p>
                  </a:txBody>
                  <a:tcPr marL="17593" marR="1759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n-US" sz="1200" b="1">
                          <a:effectLst/>
                        </a:rPr>
                        <a:t>1</a:t>
                      </a:r>
                    </a:p>
                  </a:txBody>
                  <a:tcPr marL="17593" marR="17593" marT="0" marB="0" anchor="b">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1580849775"/>
                  </a:ext>
                </a:extLst>
              </a:tr>
              <a:tr h="1356975">
                <a:tc>
                  <a:txBody>
                    <a:bodyPr/>
                    <a:lstStyle/>
                    <a:p>
                      <a:pPr algn="ctr" rtl="0" fontAlgn="ctr"/>
                      <a:r>
                        <a:rPr lang="en-US" sz="1000" b="1">
                          <a:solidFill>
                            <a:srgbClr val="000000"/>
                          </a:solidFill>
                          <a:effectLst/>
                        </a:rPr>
                        <a:t>Chlorophyll a anomalies in the EEZ</a:t>
                      </a:r>
                    </a:p>
                  </a:txBody>
                  <a:tcPr marL="17593" marR="17593"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1000">
                          <a:effectLst/>
                        </a:rPr>
                        <a:t>2km</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1000">
                          <a:solidFill>
                            <a:srgbClr val="000000"/>
                          </a:solidFill>
                          <a:effectLst/>
                        </a:rPr>
                        <a:t>Optical </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1000">
                          <a:effectLst/>
                        </a:rPr>
                        <a:t>Monthly blended product</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1000">
                          <a:effectLst/>
                        </a:rPr>
                        <a:t>Global </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900">
                          <a:solidFill>
                            <a:srgbClr val="000000"/>
                          </a:solidFill>
                          <a:effectLst/>
                        </a:rPr>
                        <a:t>The NOAA VIIRS chlorophyll a anomoaly product is used as the default global dataset. The anomaly product is defined as the daily Chlorophyll value subtracted from the baseline mean value for the chlorophyll product over 61 days. The daily chlorophyll a value subtracted from the baseline mean value for the chlorophyll product over 61 days.</a:t>
                      </a:r>
                    </a:p>
                  </a:txBody>
                  <a:tcPr marL="17593" marR="1759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1200" b="1">
                          <a:effectLst/>
                        </a:rPr>
                        <a:t>1</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225937745"/>
                  </a:ext>
                </a:extLst>
              </a:tr>
              <a:tr h="199839">
                <a:tc gridSpan="7">
                  <a:txBody>
                    <a:bodyPr/>
                    <a:lstStyle/>
                    <a:p>
                      <a:pPr algn="ctr" rtl="0" fontAlgn="b"/>
                      <a:r>
                        <a:rPr lang="en-US" sz="1000" b="1">
                          <a:solidFill>
                            <a:srgbClr val="000000"/>
                          </a:solidFill>
                          <a:effectLst/>
                        </a:rPr>
                        <a:t>Level 2 Sub-indicators</a:t>
                      </a:r>
                    </a:p>
                  </a:txBody>
                  <a:tcPr marL="17593" marR="17593"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2970077"/>
                  </a:ext>
                </a:extLst>
              </a:tr>
              <a:tr h="904650">
                <a:tc>
                  <a:txBody>
                    <a:bodyPr/>
                    <a:lstStyle/>
                    <a:p>
                      <a:pPr algn="ctr" rtl="0" fontAlgn="ctr"/>
                      <a:r>
                        <a:rPr lang="en-US" sz="1000" b="1">
                          <a:solidFill>
                            <a:srgbClr val="000000"/>
                          </a:solidFill>
                          <a:effectLst/>
                        </a:rPr>
                        <a:t>Regional potential eutrophic zones (coastal chlorophyll a)</a:t>
                      </a:r>
                    </a:p>
                  </a:txBody>
                  <a:tcPr marL="17593" marR="17593"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1000">
                          <a:effectLst/>
                        </a:rPr>
                        <a:t>100 - 1000m</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1000">
                          <a:solidFill>
                            <a:srgbClr val="000000"/>
                          </a:solidFill>
                          <a:effectLst/>
                        </a:rPr>
                        <a:t>Optical </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1000">
                          <a:effectLst/>
                        </a:rPr>
                        <a:t>Near real time </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1000">
                          <a:effectLst/>
                        </a:rPr>
                        <a:t>Regional (regional seas programmes)</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b"/>
                      <a:r>
                        <a:rPr lang="en-US" sz="900">
                          <a:solidFill>
                            <a:srgbClr val="000000"/>
                          </a:solidFill>
                          <a:effectLst/>
                        </a:rPr>
                        <a:t>This sub-indicator will be based on eutrophication based on regionally defined values of chlorophyll-a limits and interannual trend. The indicator data will be derived using regionally tuned algorithms for satellite-derived chlorophyll-a. </a:t>
                      </a:r>
                    </a:p>
                  </a:txBody>
                  <a:tcPr marL="17593" marR="1759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ctr"/>
                      <a:r>
                        <a:rPr lang="en-US" sz="1200" b="1">
                          <a:effectLst/>
                        </a:rPr>
                        <a:t>1,2</a:t>
                      </a: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00"/>
                    </a:solidFill>
                  </a:tcPr>
                </a:tc>
                <a:extLst>
                  <a:ext uri="{0D108BD9-81ED-4DB2-BD59-A6C34878D82A}">
                    <a16:rowId xmlns:a16="http://schemas.microsoft.com/office/drawing/2014/main" val="2497798710"/>
                  </a:ext>
                </a:extLst>
              </a:tr>
              <a:tr h="199839">
                <a:tc gridSpan="7">
                  <a:txBody>
                    <a:bodyPr/>
                    <a:lstStyle/>
                    <a:p>
                      <a:pPr algn="ctr" rtl="0" fontAlgn="b"/>
                      <a:r>
                        <a:rPr lang="en-US" sz="1000" b="1">
                          <a:solidFill>
                            <a:srgbClr val="000000"/>
                          </a:solidFill>
                          <a:effectLst/>
                        </a:rPr>
                        <a:t>Level 3 Sub-indicators</a:t>
                      </a:r>
                    </a:p>
                  </a:txBody>
                  <a:tcPr marL="17593" marR="17593" marT="0" marB="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A4C2F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4073520"/>
                  </a:ext>
                </a:extLst>
              </a:tr>
              <a:tr h="470592">
                <a:tc>
                  <a:txBody>
                    <a:bodyPr/>
                    <a:lstStyle/>
                    <a:p>
                      <a:pPr algn="ctr" rtl="0" fontAlgn="ctr"/>
                      <a:r>
                        <a:rPr lang="en-US" sz="1000" b="1">
                          <a:solidFill>
                            <a:srgbClr val="000000"/>
                          </a:solidFill>
                          <a:effectLst/>
                        </a:rPr>
                        <a:t>TBA</a:t>
                      </a:r>
                    </a:p>
                  </a:txBody>
                  <a:tcPr marL="17593" marR="17593" marT="0" marB="0" anchor="ctr">
                    <a:lnL w="9525" cap="flat" cmpd="sng" algn="ctr">
                      <a:solidFill>
                        <a:srgbClr val="000000"/>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n-US" sz="1000">
                        <a:effectLst/>
                      </a:endParaRP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n-US" sz="1000">
                        <a:solidFill>
                          <a:srgbClr val="000000"/>
                        </a:solidFill>
                        <a:effectLst/>
                      </a:endParaRP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n-US" sz="1000">
                        <a:effectLst/>
                      </a:endParaRP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n-US" sz="1000">
                        <a:effectLst/>
                      </a:endParaRP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
                      <a:endParaRPr lang="en-US" sz="900">
                        <a:solidFill>
                          <a:srgbClr val="000000"/>
                        </a:solidFill>
                        <a:effectLst/>
                      </a:endParaRPr>
                    </a:p>
                  </a:txBody>
                  <a:tcPr marL="17593" marR="17593" marT="0" marB="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ctr"/>
                      <a:endParaRPr lang="en-US" sz="1200" b="1" dirty="0">
                        <a:effectLst/>
                      </a:endParaRPr>
                    </a:p>
                  </a:txBody>
                  <a:tcPr marL="17593" marR="17593" marT="0" marB="0" anchor="ctr">
                    <a:lnL w="9525" cap="flat" cmpd="sng" algn="ctr">
                      <a:solidFill>
                        <a:srgbClr val="CCCCCC"/>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21603764"/>
                  </a:ext>
                </a:extLst>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0"/>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5</a:t>
            </a:fld>
            <a:endParaRPr/>
          </a:p>
        </p:txBody>
      </p:sp>
      <p:sp>
        <p:nvSpPr>
          <p:cNvPr id="62" name="Google Shape;62;p10"/>
          <p:cNvSpPr txBox="1">
            <a:spLocks noGrp="1"/>
          </p:cNvSpPr>
          <p:nvPr>
            <p:ph type="body" idx="1"/>
          </p:nvPr>
        </p:nvSpPr>
        <p:spPr>
          <a:xfrm>
            <a:off x="76200" y="1219200"/>
            <a:ext cx="8991600" cy="5257800"/>
          </a:xfrm>
          <a:prstGeom prst="rect">
            <a:avLst/>
          </a:prstGeom>
        </p:spPr>
        <p:txBody>
          <a:bodyPr spcFirstLastPara="1" wrap="square" lIns="91425" tIns="45700" rIns="91425" bIns="45700" anchor="t" anchorCtr="0">
            <a:noAutofit/>
          </a:bodyPr>
          <a:lstStyle/>
          <a:p>
            <a:pPr marL="457200" lvl="0" indent="-355600" algn="l" rtl="0">
              <a:spcBef>
                <a:spcPts val="500"/>
              </a:spcBef>
              <a:spcAft>
                <a:spcPts val="0"/>
              </a:spcAft>
              <a:buSzPts val="2000"/>
              <a:buChar char="-"/>
            </a:pPr>
            <a:r>
              <a:rPr lang="en-US" dirty="0" smtClean="0"/>
              <a:t>Main findings</a:t>
            </a:r>
            <a:endParaRPr dirty="0" smtClean="0"/>
          </a:p>
          <a:p>
            <a:pPr marL="914400" lvl="1" indent="-355600" algn="l" rtl="0">
              <a:spcBef>
                <a:spcPts val="0"/>
              </a:spcBef>
              <a:spcAft>
                <a:spcPts val="0"/>
              </a:spcAft>
              <a:buSzPts val="2000"/>
              <a:buChar char="-"/>
            </a:pPr>
            <a:r>
              <a:rPr lang="en-US" dirty="0" smtClean="0"/>
              <a:t>Many countries lack in situ data required for monitoring eutrophication</a:t>
            </a:r>
          </a:p>
          <a:p>
            <a:pPr marL="914400" lvl="1" indent="-355600" algn="l" rtl="0">
              <a:spcBef>
                <a:spcPts val="0"/>
              </a:spcBef>
              <a:spcAft>
                <a:spcPts val="0"/>
              </a:spcAft>
              <a:buSzPts val="2000"/>
              <a:buChar char="-"/>
            </a:pPr>
            <a:r>
              <a:rPr lang="en-US" dirty="0" smtClean="0"/>
              <a:t>Satellite data is </a:t>
            </a:r>
            <a:r>
              <a:rPr lang="en-US" dirty="0" smtClean="0"/>
              <a:t>crucial for providing some information about 14.1.1a </a:t>
            </a:r>
          </a:p>
          <a:p>
            <a:pPr marL="914400" lvl="1" indent="-355600" algn="l" rtl="0">
              <a:spcBef>
                <a:spcPts val="0"/>
              </a:spcBef>
              <a:spcAft>
                <a:spcPts val="0"/>
              </a:spcAft>
              <a:buSzPts val="2000"/>
              <a:buChar char="-"/>
            </a:pPr>
            <a:endParaRPr dirty="0"/>
          </a:p>
          <a:p>
            <a:pPr marL="457200" lvl="0" indent="-355600" algn="l" rtl="0">
              <a:spcBef>
                <a:spcPts val="0"/>
              </a:spcBef>
              <a:spcAft>
                <a:spcPts val="0"/>
              </a:spcAft>
              <a:buSzPts val="2000"/>
              <a:buChar char="-"/>
            </a:pPr>
            <a:r>
              <a:rPr lang="en-US" dirty="0"/>
              <a:t>KEY MESSAGES FOR THE CEOS AGENCIES</a:t>
            </a:r>
            <a:endParaRPr dirty="0"/>
          </a:p>
          <a:p>
            <a:pPr lvl="1">
              <a:spcBef>
                <a:spcPts val="0"/>
              </a:spcBef>
              <a:buFont typeface="Courier New"/>
              <a:buChar char="-"/>
            </a:pPr>
            <a:r>
              <a:rPr lang="en-US" dirty="0"/>
              <a:t>Capacity development for level 2 and level 3 sub-indicators will be needed for many of the regional seas </a:t>
            </a:r>
            <a:r>
              <a:rPr lang="en-US" dirty="0" err="1"/>
              <a:t>programmes</a:t>
            </a:r>
            <a:r>
              <a:rPr lang="en-US" dirty="0"/>
              <a:t> </a:t>
            </a:r>
          </a:p>
          <a:p>
            <a:pPr marL="914400" lvl="1" indent="-355600" algn="l" rtl="0">
              <a:spcBef>
                <a:spcPts val="0"/>
              </a:spcBef>
              <a:spcAft>
                <a:spcPts val="0"/>
              </a:spcAft>
              <a:buSzPts val="2000"/>
              <a:buChar char="-"/>
            </a:pPr>
            <a:endParaRPr lang="en-US" i="1" dirty="0" smtClean="0"/>
          </a:p>
          <a:p>
            <a:pPr marL="914400" lvl="1" indent="-355600" algn="l" rtl="0">
              <a:spcBef>
                <a:spcPts val="0"/>
              </a:spcBef>
              <a:spcAft>
                <a:spcPts val="0"/>
              </a:spcAft>
              <a:buSzPts val="2000"/>
              <a:buChar char="-"/>
            </a:pPr>
            <a:endParaRPr i="1" dirty="0"/>
          </a:p>
        </p:txBody>
      </p:sp>
      <p:sp>
        <p:nvSpPr>
          <p:cNvPr id="63" name="Google Shape;63;p10"/>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Summary of the EO Support Sheet</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1"/>
          <p:cNvSpPr>
            <a:spLocks noGrp="1"/>
          </p:cNvSpPr>
          <p:nvPr>
            <p:ph type="sldNum" idx="12"/>
          </p:nvPr>
        </p:nvSpPr>
        <p:spPr>
          <a:xfrm>
            <a:off x="8763000" y="6629400"/>
            <a:ext cx="304800" cy="187200"/>
          </a:xfrm>
          <a:prstGeom prst="roundRect">
            <a:avLst>
              <a:gd name="adj" fmla="val 16667"/>
            </a:avLst>
          </a:prstGeom>
        </p:spPr>
        <p:txBody>
          <a:bodyPr spcFirstLastPara="1" wrap="square" lIns="0" tIns="0" rIns="0" bIns="0" anchor="t" anchorCtr="0">
            <a:noAutofit/>
          </a:bodyPr>
          <a:lstStyle/>
          <a:p>
            <a:pPr marL="0" lvl="0" indent="0" algn="ctr" rtl="0">
              <a:spcBef>
                <a:spcPts val="0"/>
              </a:spcBef>
              <a:spcAft>
                <a:spcPts val="0"/>
              </a:spcAft>
              <a:buClr>
                <a:srgbClr val="000000"/>
              </a:buClr>
              <a:buFont typeface="Arial"/>
              <a:buNone/>
            </a:pPr>
            <a:fld id="{00000000-1234-1234-1234-123412341234}" type="slidenum">
              <a:rPr lang="en-US"/>
              <a:t>6</a:t>
            </a:fld>
            <a:endParaRPr/>
          </a:p>
        </p:txBody>
      </p:sp>
      <p:sp>
        <p:nvSpPr>
          <p:cNvPr id="69" name="Google Shape;69;p11"/>
          <p:cNvSpPr txBox="1">
            <a:spLocks noGrp="1"/>
          </p:cNvSpPr>
          <p:nvPr>
            <p:ph type="body" idx="1"/>
          </p:nvPr>
        </p:nvSpPr>
        <p:spPr>
          <a:xfrm>
            <a:off x="76200" y="1219200"/>
            <a:ext cx="8991600" cy="52578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endParaRPr i="1" dirty="0"/>
          </a:p>
          <a:p>
            <a:pPr marL="0" lvl="0" indent="0" algn="ctr" rtl="0">
              <a:spcBef>
                <a:spcPts val="500"/>
              </a:spcBef>
              <a:spcAft>
                <a:spcPts val="0"/>
              </a:spcAft>
              <a:buNone/>
            </a:pPr>
            <a:endParaRPr i="1" dirty="0"/>
          </a:p>
          <a:p>
            <a:pPr marL="0" lvl="0" indent="0" algn="ctr" rtl="0">
              <a:spcBef>
                <a:spcPts val="500"/>
              </a:spcBef>
              <a:spcAft>
                <a:spcPts val="0"/>
              </a:spcAft>
              <a:buNone/>
            </a:pPr>
            <a:endParaRPr i="1" dirty="0"/>
          </a:p>
          <a:p>
            <a:pPr marL="0" lvl="0" indent="0" algn="ctr" rtl="0">
              <a:spcBef>
                <a:spcPts val="500"/>
              </a:spcBef>
              <a:spcAft>
                <a:spcPts val="0"/>
              </a:spcAft>
              <a:buNone/>
            </a:pPr>
            <a:endParaRPr i="1" dirty="0"/>
          </a:p>
          <a:p>
            <a:pPr marL="0" lvl="0" indent="0" algn="ctr" rtl="0">
              <a:spcBef>
                <a:spcPts val="500"/>
              </a:spcBef>
              <a:spcAft>
                <a:spcPts val="0"/>
              </a:spcAft>
              <a:buNone/>
            </a:pPr>
            <a:r>
              <a:rPr lang="en-US" i="1" dirty="0"/>
              <a:t>Thank you </a:t>
            </a:r>
            <a:endParaRPr i="1" dirty="0"/>
          </a:p>
          <a:p>
            <a:pPr marL="0" lvl="0" indent="0" algn="ctr" rtl="0">
              <a:spcBef>
                <a:spcPts val="500"/>
              </a:spcBef>
              <a:spcAft>
                <a:spcPts val="0"/>
              </a:spcAft>
              <a:buNone/>
            </a:pPr>
            <a:endParaRPr i="1" dirty="0"/>
          </a:p>
          <a:p>
            <a:pPr marL="0" lvl="0" indent="0" algn="ctr" rtl="0">
              <a:spcBef>
                <a:spcPts val="500"/>
              </a:spcBef>
              <a:spcAft>
                <a:spcPts val="0"/>
              </a:spcAft>
              <a:buNone/>
            </a:pPr>
            <a:r>
              <a:rPr lang="en-US" i="1" dirty="0"/>
              <a:t>We will happily respond to your question sin the Q&amp;A session at the end of the sub-teams reporting</a:t>
            </a:r>
            <a:endParaRPr i="1" dirty="0"/>
          </a:p>
          <a:p>
            <a:pPr marL="0" lvl="0" indent="0" algn="ctr" rtl="0">
              <a:spcBef>
                <a:spcPts val="500"/>
              </a:spcBef>
              <a:spcAft>
                <a:spcPts val="0"/>
              </a:spcAft>
              <a:buNone/>
            </a:pPr>
            <a:endParaRPr i="1" dirty="0"/>
          </a:p>
          <a:p>
            <a:pPr marL="0" lvl="0" indent="0" algn="ctr" rtl="0">
              <a:spcBef>
                <a:spcPts val="500"/>
              </a:spcBef>
              <a:spcAft>
                <a:spcPts val="0"/>
              </a:spcAft>
              <a:buNone/>
            </a:pPr>
            <a:r>
              <a:rPr lang="en-US" b="0" i="1" dirty="0">
                <a:solidFill>
                  <a:srgbClr val="002060"/>
                </a:solidFill>
              </a:rPr>
              <a:t>Co-leads Contact details:</a:t>
            </a:r>
            <a:endParaRPr b="0" i="1" dirty="0">
              <a:solidFill>
                <a:srgbClr val="002060"/>
              </a:solidFill>
            </a:endParaRPr>
          </a:p>
          <a:p>
            <a:pPr marL="0" lvl="0" indent="0" algn="ctr" rtl="0">
              <a:spcBef>
                <a:spcPts val="500"/>
              </a:spcBef>
              <a:spcAft>
                <a:spcPts val="0"/>
              </a:spcAft>
              <a:buNone/>
            </a:pPr>
            <a:r>
              <a:rPr lang="en-US" b="0" i="1" dirty="0" smtClean="0">
                <a:solidFill>
                  <a:srgbClr val="FF0000"/>
                </a:solidFill>
                <a:hlinkClick r:id="rId3"/>
              </a:rPr>
              <a:t>Emily.Smail@noaa.gov</a:t>
            </a:r>
            <a:r>
              <a:rPr lang="en-US" b="0" i="1" dirty="0" smtClean="0">
                <a:solidFill>
                  <a:srgbClr val="FF0000"/>
                </a:solidFill>
              </a:rPr>
              <a:t> </a:t>
            </a:r>
            <a:endParaRPr b="0" i="1" dirty="0">
              <a:solidFill>
                <a:srgbClr val="FF0000"/>
              </a:solidFill>
            </a:endParaRPr>
          </a:p>
        </p:txBody>
      </p:sp>
      <p:sp>
        <p:nvSpPr>
          <p:cNvPr id="70" name="Google Shape;70;p11"/>
          <p:cNvSpPr txBox="1">
            <a:spLocks noGrp="1"/>
          </p:cNvSpPr>
          <p:nvPr>
            <p:ph type="body" idx="2"/>
          </p:nvPr>
        </p:nvSpPr>
        <p:spPr>
          <a:xfrm>
            <a:off x="1981200" y="76200"/>
            <a:ext cx="4953000" cy="914400"/>
          </a:xfrm>
          <a:prstGeom prst="rect">
            <a:avLst/>
          </a:prstGeom>
        </p:spPr>
        <p:txBody>
          <a:bodyPr spcFirstLastPara="1" wrap="square" lIns="91425" tIns="45700" rIns="91425" bIns="45700" anchor="t" anchorCtr="0">
            <a:noAutofit/>
          </a:bodyPr>
          <a:lstStyle/>
          <a:p>
            <a:pPr marL="0" lvl="0" indent="0" algn="ctr" rtl="0">
              <a:spcBef>
                <a:spcPts val="500"/>
              </a:spcBef>
              <a:spcAft>
                <a:spcPts val="0"/>
              </a:spcAft>
              <a:buNone/>
            </a:pPr>
            <a:r>
              <a:rPr lang="en-US"/>
              <a:t>THANKS</a:t>
            </a: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C95871A3373524884976A90E77FADCB" ma:contentTypeVersion="13" ma:contentTypeDescription="Create a new document." ma:contentTypeScope="" ma:versionID="86e2e1e8139ee70a5f2e80918dc626fd">
  <xsd:schema xmlns:xsd="http://www.w3.org/2001/XMLSchema" xmlns:xs="http://www.w3.org/2001/XMLSchema" xmlns:p="http://schemas.microsoft.com/office/2006/metadata/properties" xmlns:ns3="65805e7c-a87d-46f3-9280-f4e2f7d3e8e9" xmlns:ns4="c5091474-c535-4dba-9087-da16a27075d8" targetNamespace="http://schemas.microsoft.com/office/2006/metadata/properties" ma:root="true" ma:fieldsID="0e8a17954647b39e9e9d654c7603b28d" ns3:_="" ns4:_="">
    <xsd:import namespace="65805e7c-a87d-46f3-9280-f4e2f7d3e8e9"/>
    <xsd:import namespace="c5091474-c535-4dba-9087-da16a27075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05e7c-a87d-46f3-9280-f4e2f7d3e8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091474-c535-4dba-9087-da16a27075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3ACE38-9109-4875-96EE-D98D262D7295}">
  <ds:schemaRefs>
    <ds:schemaRef ds:uri="http://schemas.microsoft.com/sharepoint/v3/contenttype/forms"/>
  </ds:schemaRefs>
</ds:datastoreItem>
</file>

<file path=customXml/itemProps2.xml><?xml version="1.0" encoding="utf-8"?>
<ds:datastoreItem xmlns:ds="http://schemas.openxmlformats.org/officeDocument/2006/customXml" ds:itemID="{3DB68312-3C02-4242-9460-52B1151563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805e7c-a87d-46f3-9280-f4e2f7d3e8e9"/>
    <ds:schemaRef ds:uri="c5091474-c535-4dba-9087-da16a2707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DCF9BB-54C0-4079-A2F2-798C0E3B7E03}">
  <ds:schemaRefs>
    <ds:schemaRef ds:uri="http://purl.org/dc/term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www.w3.org/XML/1998/namespace"/>
    <ds:schemaRef ds:uri="c5091474-c535-4dba-9087-da16a27075d8"/>
    <ds:schemaRef ds:uri="65805e7c-a87d-46f3-9280-f4e2f7d3e8e9"/>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6904</TotalTime>
  <Words>534</Words>
  <Application>Microsoft Office PowerPoint</Application>
  <PresentationFormat>On-screen Show (4:3)</PresentationFormat>
  <Paragraphs>114</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Calibri</vt:lpstr>
      <vt:lpstr>Arial</vt:lpstr>
      <vt:lpstr>Noto Sans Symbols</vt:lpstr>
      <vt:lpstr>Avenir</vt:lpstr>
      <vt:lpstr>Helvetica Neue</vt:lpstr>
      <vt:lpstr>Courier New</vt:lpstr>
      <vt:lpstr>Default</vt:lpstr>
      <vt:lpstr>SDG: 14.1.1a Sub-team Updates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SDG: XXX Sub-team Updates</dc:title>
  <dc:creator>Kerblat, Flora (CASS, Waite Campus)</dc:creator>
  <cp:lastModifiedBy>Emily Smail</cp:lastModifiedBy>
  <cp:revision>23</cp:revision>
  <dcterms:modified xsi:type="dcterms:W3CDTF">2020-09-09T11:07:04Z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0x0101003C95871A3373524884976A90E77FADCB</vt:lpwstr>
  </property>
</Properties>
</file>