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  <p:sldMasterId id="2147483654" r:id="rId2"/>
    <p:sldMasterId id="2147483666" r:id="rId3"/>
    <p:sldMasterId id="2147483679" r:id="rId4"/>
    <p:sldMasterId id="2147483689" r:id="rId5"/>
  </p:sldMasterIdLst>
  <p:notesMasterIdLst>
    <p:notesMasterId r:id="rId11"/>
  </p:notesMasterIdLst>
  <p:sldIdLst>
    <p:sldId id="256" r:id="rId6"/>
    <p:sldId id="278" r:id="rId7"/>
    <p:sldId id="264" r:id="rId8"/>
    <p:sldId id="265" r:id="rId9"/>
    <p:sldId id="266" r:id="rId10"/>
  </p:sldIdLst>
  <p:sldSz cx="9144000" cy="6858000" type="screen4x3"/>
  <p:notesSz cx="6858000" cy="9144000"/>
  <p:embeddedFontLst>
    <p:embeddedFont>
      <p:font typeface="Helvetica Neue" panose="020B060402020202020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Access</a:t>
            </a:r>
            <a:r>
              <a:rPr lang="en-GB" baseline="0" dirty="0"/>
              <a:t> to observations and climate reanalyses, to monitor climate change</a:t>
            </a:r>
          </a:p>
          <a:p>
            <a:endParaRPr lang="en-GB" baseline="0" dirty="0"/>
          </a:p>
          <a:p>
            <a:r>
              <a:rPr lang="en-GB" baseline="0" dirty="0"/>
              <a:t>Reanalysis:  combines observations with models to give a complete picture of how the climate has evolved during the last few decades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32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tiff"/><Relationship Id="rId5" Type="http://schemas.openxmlformats.org/officeDocument/2006/relationships/image" Target="../media/image24.png"/><Relationship Id="rId10" Type="http://schemas.openxmlformats.org/officeDocument/2006/relationships/image" Target="../media/image5.tiff"/><Relationship Id="rId4" Type="http://schemas.openxmlformats.org/officeDocument/2006/relationships/image" Target="../media/image12.png"/><Relationship Id="rId9" Type="http://schemas.openxmlformats.org/officeDocument/2006/relationships/image" Target="../media/image31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tif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tif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tif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tif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tiff"/><Relationship Id="rId5" Type="http://schemas.openxmlformats.org/officeDocument/2006/relationships/image" Target="../media/image35.jpe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6858000"/>
            <a:chOff x="0" y="0"/>
            <a:chExt cx="2133600" cy="514350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1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23" name="Oval 22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0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028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49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-71445" y="-38700"/>
            <a:ext cx="9251957" cy="69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3429338"/>
            <a:ext cx="4678288" cy="747515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3754512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051720" y="6640769"/>
            <a:ext cx="1807226" cy="227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988082" y="6044912"/>
            <a:ext cx="2998547" cy="713019"/>
            <a:chOff x="4988059" y="4533692"/>
            <a:chExt cx="2998547" cy="534765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92"/>
              <a:ext cx="2794429" cy="464912"/>
              <a:chOff x="5116727" y="4655195"/>
              <a:chExt cx="2273215" cy="378194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15"/>
                <a:ext cx="1281964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</a:rPr>
                  <a:t>www.copernicus.eu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195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6632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33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84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-71445" y="-38700"/>
            <a:ext cx="9251957" cy="69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3429338"/>
            <a:ext cx="4678288" cy="747515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3754512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051720" y="6640769"/>
            <a:ext cx="1807226" cy="227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988082" y="6044912"/>
            <a:ext cx="2998547" cy="713019"/>
            <a:chOff x="4988059" y="4533692"/>
            <a:chExt cx="2998547" cy="534765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92"/>
              <a:ext cx="2794429" cy="464912"/>
              <a:chOff x="5116727" y="4655195"/>
              <a:chExt cx="2273215" cy="378194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15"/>
                <a:ext cx="1281964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</a:rPr>
                  <a:t>www.copernicus.eu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195"/>
                <a:ext cx="986126" cy="122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015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" y="0"/>
            <a:ext cx="2077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7" y="13"/>
            <a:ext cx="2077083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" y="13"/>
            <a:ext cx="2084906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46781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55" y="932732"/>
            <a:ext cx="7299753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34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32"/>
            <a:ext cx="7919262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46781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1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3429338"/>
            <a:ext cx="4678288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33" y="2921415"/>
            <a:ext cx="2792091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18" y="6200030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2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" y="0"/>
            <a:ext cx="2084906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46781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3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0" y="6629400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 TW 2020 7-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11/14-18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2020	, 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oin at slido.com with the event code: #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sit-tw-2020</a:t>
            </a:r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1981200" y="762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" y="0"/>
            <a:ext cx="2084906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8367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8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1" y="8367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70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46781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04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" y="0"/>
            <a:ext cx="2084906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46781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30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0"/>
            <a:ext cx="2084906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1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8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43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cxnSp>
        <p:nvCxnSpPr>
          <p:cNvPr id="15" name="Shape 14"/>
          <p:cNvCxnSpPr/>
          <p:nvPr/>
        </p:nvCxnSpPr>
        <p:spPr>
          <a:xfrm rot="5400000" flipH="1" flipV="1">
            <a:off x="4419604" y="-3429000"/>
            <a:ext cx="152399" cy="82296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>
          <a:xfrm>
            <a:off x="457200" y="657756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September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Mid-term review of the EGNSS programmes and GSA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4840E3-A2F7-4425-8F81-E5DDE5BD17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wCFirm"/>
          <p:cNvSpPr txBox="1"/>
          <p:nvPr userDrawn="1"/>
        </p:nvSpPr>
        <p:spPr>
          <a:xfrm>
            <a:off x="533400" y="6477002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13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baseline="0" smtClean="0">
                <a:latin typeface="Arial" panose="020B0604020202020204" pitchFamily="34" charset="0"/>
              </a:rPr>
              <a:t>PwC</a:t>
            </a:r>
            <a:endParaRPr kumimoji="0" lang="en-GB" sz="1000" b="0" i="0" u="none" baseline="0" dirty="0" err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5053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3429337"/>
            <a:ext cx="4678288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7" y="2921415"/>
            <a:ext cx="2792091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2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6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0294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3429337"/>
            <a:ext cx="4678288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7" y="2921415"/>
            <a:ext cx="2792091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2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49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932723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66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932723"/>
            <a:ext cx="7743826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787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8600" y="679278"/>
            <a:ext cx="3168352" cy="49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40801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6200012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4677140"/>
            <a:ext cx="23617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prstClr val="white"/>
                </a:solidFill>
              </a:rPr>
              <a:t>Atmosphere Monitoring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931866" y="5877512"/>
            <a:ext cx="833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prstClr val="white"/>
                </a:solidFill>
              </a:rPr>
              <a:t>Copernicus</a:t>
            </a:r>
            <a:r>
              <a:rPr lang="es-ES" sz="800" dirty="0">
                <a:solidFill>
                  <a:prstClr val="white"/>
                </a:solidFill>
              </a:rPr>
              <a:t> EU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31866" y="6371619"/>
            <a:ext cx="833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prstClr val="white"/>
                </a:solidFill>
              </a:rPr>
              <a:t>Copernicus</a:t>
            </a:r>
            <a:r>
              <a:rPr lang="es-ES" sz="800" dirty="0">
                <a:solidFill>
                  <a:prstClr val="white"/>
                </a:solidFill>
              </a:rPr>
              <a:t> EU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129010" y="6381319"/>
            <a:ext cx="1083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prstClr val="white"/>
                </a:solidFill>
              </a:rPr>
              <a:t>www.copernicus.eu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129010" y="5889048"/>
            <a:ext cx="833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prstClr val="white"/>
                </a:solidFill>
              </a:rPr>
              <a:t>Copernicus</a:t>
            </a:r>
            <a:r>
              <a:rPr lang="es-ES" sz="800" dirty="0">
                <a:solidFill>
                  <a:prstClr val="white"/>
                </a:solidFill>
              </a:rPr>
              <a:t> EU</a:t>
            </a:r>
            <a:endParaRPr lang="en-US" sz="8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54971" y="6347248"/>
            <a:ext cx="252000" cy="33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5829267"/>
            <a:ext cx="287858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75" y="5819569"/>
            <a:ext cx="297398" cy="4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653329" y="6325153"/>
            <a:ext cx="288475" cy="38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2771800" y="6415780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3" y="6147702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6328237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1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940153" y="6147702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6328237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96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8367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8367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5940153" y="6147702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6328237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7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28382"/>
            <a:ext cx="7819096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3" y="6147702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6328237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7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61483"/>
            <a:ext cx="2298483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7" y="819780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56317"/>
            <a:ext cx="693115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5940153" y="6147702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6328237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6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301522"/>
            <a:ext cx="2692400" cy="5319411"/>
          </a:xfrm>
        </p:spPr>
        <p:txBody>
          <a:bodyPr rtlCol="0"/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93B854-9279-4566-A5D6-92151737123C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93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9"/>
            <a:ext cx="742716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9" y="6564028"/>
            <a:ext cx="1380881" cy="2628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81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-10925"/>
            <a:ext cx="2323579" cy="6926696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313343"/>
            <a:ext cx="7819096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932726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4521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932726"/>
            <a:ext cx="7743826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13343"/>
            <a:ext cx="7819096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4383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600939"/>
            <a:ext cx="3240360" cy="36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40801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9" y="-15022"/>
            <a:ext cx="1852613" cy="688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471523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6415781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47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13343"/>
            <a:ext cx="7819096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056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133600" cy="6858000"/>
            <a:chOff x="0" y="0"/>
            <a:chExt cx="2133600" cy="5143500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55" y="932732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17" name="Oval 16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2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3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6" y="8367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8367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13343"/>
            <a:ext cx="7819096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2773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2" y="-10925"/>
            <a:ext cx="2323579" cy="6926696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313343"/>
            <a:ext cx="7819096" cy="370052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6235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2" y="-10925"/>
            <a:ext cx="2323579" cy="6926696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6" y="27782"/>
            <a:ext cx="878633" cy="6572823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620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32"/>
            <a:ext cx="7919262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15" name="Oval 14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6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61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"/>
          <a:stretch/>
        </p:blipFill>
        <p:spPr bwMode="auto">
          <a:xfrm>
            <a:off x="7293990" y="1"/>
            <a:ext cx="18500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68580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4197086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31" y="1287469"/>
            <a:ext cx="3528396" cy="33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9" y="3464230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6240801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59" y="6200030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27784" y="3449570"/>
            <a:ext cx="4678288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00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68580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932725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30" name="Oval 29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1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868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133600" cy="68580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8367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8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1" y="8367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70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22" name="Oval 21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5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028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33600" cy="68580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829792"/>
            <a:ext cx="878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Space</a:t>
            </a:r>
            <a:endParaRPr lang="es-ES" sz="1100" b="1" i="0" dirty="0">
              <a:solidFill>
                <a:srgbClr val="25408F"/>
              </a:solidFill>
            </a:endParaRPr>
          </a:p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Component</a:t>
            </a:r>
            <a:endParaRPr lang="en-US" sz="1100" b="1" i="0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8363" y="150615"/>
            <a:ext cx="560376" cy="706637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926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5.tiff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1" y="6267713"/>
            <a:ext cx="460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88" y="6267713"/>
            <a:ext cx="410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8" y="6223469"/>
            <a:ext cx="798969" cy="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tbo\Desktop\logo-ce-horizontal-en-quadri-lr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1" y="6253022"/>
            <a:ext cx="929290" cy="3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3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1" y="6267713"/>
            <a:ext cx="460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88" y="6267713"/>
            <a:ext cx="410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8" y="6223469"/>
            <a:ext cx="798969" cy="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tbo\Desktop\logo-ce-horizontal-en-quadri-lr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1" y="6253022"/>
            <a:ext cx="929290" cy="3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5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19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33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21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4" y="6147703"/>
            <a:ext cx="90114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6328238"/>
            <a:ext cx="8235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35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oosa.org/oosa/en/ourwork/space4health/2020/summary.html" TargetMode="External"/><Relationship Id="rId2" Type="http://schemas.openxmlformats.org/officeDocument/2006/relationships/hyperlink" Target="http://www.euspace-programme.eu/coronaviru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arthobservations.org/symposium2020.php" TargetMode="External"/><Relationship Id="rId4" Type="http://schemas.openxmlformats.org/officeDocument/2006/relationships/hyperlink" Target="http://www.geohealthcop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pen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cds.climate.copernicus.eu/apps/c3s/app-c3s-monthly-climate-covid-19-explor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smtClean="0">
                <a:solidFill>
                  <a:srgbClr val="FFFFFF"/>
                </a:solidFill>
                <a:latin typeface="Helvetica Neue"/>
                <a:sym typeface="Helvetica Neue"/>
              </a:rPr>
              <a:t>COVID and EO from Space</a:t>
            </a:r>
            <a:endParaRPr dirty="0"/>
          </a:p>
        </p:txBody>
      </p:sp>
      <p:sp>
        <p:nvSpPr>
          <p:cNvPr id="18" name="Google Shape;18;p4"/>
          <p:cNvSpPr/>
          <p:nvPr/>
        </p:nvSpPr>
        <p:spPr>
          <a:xfrm>
            <a:off x="622789" y="3759200"/>
            <a:ext cx="4810858" cy="258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 smtClean="0">
                <a:solidFill>
                  <a:srgbClr val="FFFFFF"/>
                </a:solidFill>
              </a:rPr>
              <a:t>Astrid – Christina Koch, European Commission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FFFFFF"/>
                </a:solidFill>
              </a:rPr>
              <a:t>DG DEFIS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</a:rPr>
              <a:t>CEOS SIT</a:t>
            </a:r>
            <a:r>
              <a:rPr lang="en-US" sz="1800" dirty="0">
                <a:solidFill>
                  <a:srgbClr val="FFFFFF"/>
                </a:solidFill>
              </a:rPr>
              <a:t> Technical Workshop 2020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</a:rPr>
              <a:t>Session and Agenda Item </a:t>
            </a:r>
            <a:r>
              <a:rPr lang="en-US" sz="1800" b="0" i="0" u="none" strike="noStrike" cap="none" dirty="0" smtClean="0">
                <a:solidFill>
                  <a:srgbClr val="FFFFFF"/>
                </a:solidFill>
              </a:rPr>
              <a:t># 1.3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Virtual Meeting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8</a:t>
            </a:r>
            <a:r>
              <a:rPr lang="en-US" sz="1800" b="0" i="0" u="none" strike="noStrike" cap="none" dirty="0" smtClean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September</a:t>
            </a:r>
            <a:r>
              <a:rPr lang="en-US" sz="1800" b="0" i="0" u="none" strike="noStrike" cap="none" dirty="0">
                <a:solidFill>
                  <a:srgbClr val="FFFFFF"/>
                </a:solidFill>
              </a:rPr>
              <a:t> 2020</a:t>
            </a:r>
            <a:endParaRPr dirty="0"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 A EU Space webpage gathering initiatives launched by the Commission, but also by its partners and members of the Copernicus ecosystem is online : 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002060"/>
                </a:solidFill>
                <a:hlinkClick r:id="rId2"/>
              </a:rPr>
              <a:t>www.euspace-programme.eu/coronavirus</a:t>
            </a: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The Copernicus Services C3S and CAMS have developed dedicated products to help with the current virus crisis. These </a:t>
            </a:r>
            <a:r>
              <a:rPr lang="en-US">
                <a:solidFill>
                  <a:srgbClr val="002060"/>
                </a:solidFill>
              </a:rPr>
              <a:t>products </a:t>
            </a:r>
            <a:r>
              <a:rPr lang="en-US" smtClean="0">
                <a:solidFill>
                  <a:srgbClr val="002060"/>
                </a:solidFill>
              </a:rPr>
              <a:t>were </a:t>
            </a:r>
            <a:r>
              <a:rPr lang="en-US" dirty="0">
                <a:solidFill>
                  <a:srgbClr val="002060"/>
                </a:solidFill>
              </a:rPr>
              <a:t>presented to an international audience in several international fora: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United Nations Office for Outer Space Affairs “Space4Health” Webinar </a:t>
            </a:r>
          </a:p>
          <a:p>
            <a:r>
              <a:rPr lang="en-GB" u="sng" dirty="0">
                <a:solidFill>
                  <a:srgbClr val="002060"/>
                </a:solidFill>
                <a:hlinkClick r:id="rId3"/>
              </a:rPr>
              <a:t>https://www.unoosa.org/oosa/en/ourwork/space4health/2020/summary.html</a:t>
            </a:r>
            <a:endParaRPr lang="en-GB" dirty="0">
              <a:solidFill>
                <a:srgbClr val="002060"/>
              </a:solidFill>
            </a:endParaRPr>
          </a:p>
          <a:p>
            <a:endParaRPr lang="en-GB" sz="138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1385" dirty="0">
                <a:solidFill>
                  <a:srgbClr val="C00000"/>
                </a:solidFill>
                <a:cs typeface="Arial" panose="020B0604020202020204" pitchFamily="34" charset="0"/>
              </a:rPr>
              <a:t>GEO Health Community of Practice  </a:t>
            </a:r>
            <a:r>
              <a:rPr lang="en-US" sz="1385" dirty="0">
                <a:solidFill>
                  <a:srgbClr val="002060"/>
                </a:solidFill>
                <a:cs typeface="Arial" panose="020B0604020202020204" pitchFamily="34" charset="0"/>
                <a:hlinkClick r:id="rId4"/>
              </a:rPr>
              <a:t>http://www.geohealthcop.org/</a:t>
            </a:r>
            <a:endParaRPr lang="en-US" sz="138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en-US" sz="138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1385" dirty="0">
                <a:solidFill>
                  <a:srgbClr val="C00000"/>
                </a:solidFill>
                <a:cs typeface="Arial" panose="020B0604020202020204" pitchFamily="34" charset="0"/>
              </a:rPr>
              <a:t>GEO Virtual Symposium – COVID-19 session </a:t>
            </a:r>
            <a:r>
              <a:rPr lang="en-US" sz="1385" dirty="0">
                <a:solidFill>
                  <a:srgbClr val="002060"/>
                </a:solidFill>
                <a:cs typeface="Arial" panose="020B0604020202020204" pitchFamily="34" charset="0"/>
                <a:hlinkClick r:id="rId5"/>
              </a:rPr>
              <a:t>https://earthobservations.org/symposium2020.php</a:t>
            </a:r>
            <a:endParaRPr lang="en-US" sz="138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981200" y="76200"/>
            <a:ext cx="5527964" cy="914400"/>
          </a:xfrm>
        </p:spPr>
        <p:txBody>
          <a:bodyPr/>
          <a:lstStyle/>
          <a:p>
            <a:r>
              <a:rPr lang="en-GB" dirty="0" smtClean="0"/>
              <a:t>EU Space Programme </a:t>
            </a:r>
          </a:p>
          <a:p>
            <a:r>
              <a:rPr lang="en-GB" dirty="0" smtClean="0"/>
              <a:t>Copernicus ecosystem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44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Copernicus Atmosphere Service activities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A3703-3D74-0F45-95C2-324F0384DC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5563" y="312738"/>
            <a:ext cx="7818437" cy="369887"/>
          </a:xfrm>
        </p:spPr>
        <p:txBody>
          <a:bodyPr/>
          <a:lstStyle/>
          <a:p>
            <a:endParaRPr lang="en-US" spc="225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B013A-9657-7B41-BE43-36F6746E8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494" y="1912856"/>
            <a:ext cx="2727020" cy="135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D078B6-CAD1-9440-98A8-D69A731B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94" y="3385150"/>
            <a:ext cx="2727020" cy="135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B0240074-79EC-4943-A408-1CDEDD36F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27" y="1876513"/>
            <a:ext cx="185834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8" eaLnBrk="1" hangingPunct="1">
              <a:lnSpc>
                <a:spcPts val="18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200" i="0" kern="1200" dirty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Air pollution across Europe compared to 2017-2019 and as a function of lockdown measures.</a:t>
            </a:r>
          </a:p>
          <a:p>
            <a:pPr marL="257175" indent="-257175" defTabSz="914378" eaLnBrk="1" hangingPunct="1">
              <a:lnSpc>
                <a:spcPts val="1800"/>
              </a:lnSpc>
              <a:spcBef>
                <a:spcPct val="50000"/>
              </a:spcBef>
              <a:buClrTx/>
              <a:buFontTx/>
              <a:buChar char="•"/>
              <a:defRPr/>
            </a:pPr>
            <a:endParaRPr lang="en-GB" altLang="en-US" sz="1200" kern="1200" dirty="0">
              <a:solidFill>
                <a:srgbClr val="000000"/>
              </a:solidFill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45A24753-EF50-9B4D-8C3C-C15D84FEB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27" y="3318784"/>
            <a:ext cx="170173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8" eaLnBrk="1" hangingPunct="1">
              <a:lnSpc>
                <a:spcPts val="18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200" i="0" kern="1200" dirty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How consistent are surface and satellite measurements?</a:t>
            </a:r>
          </a:p>
          <a:p>
            <a:pPr marL="257175" indent="-257175" defTabSz="914378" eaLnBrk="1" hangingPunct="1">
              <a:lnSpc>
                <a:spcPts val="1800"/>
              </a:lnSpc>
              <a:spcBef>
                <a:spcPct val="50000"/>
              </a:spcBef>
              <a:buClrTx/>
              <a:buFontTx/>
              <a:buChar char="•"/>
              <a:defRPr/>
            </a:pPr>
            <a:endParaRPr lang="en-GB" altLang="en-US" sz="1200" kern="1200" dirty="0">
              <a:solidFill>
                <a:srgbClr val="000000"/>
              </a:solidFill>
              <a:latin typeface="Calibri"/>
              <a:ea typeface="+mn-ea"/>
              <a:cs typeface="Calibri" pitchFamily="34" charset="0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271A75-220F-6948-B9DD-C25146333C7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71" y="3385150"/>
            <a:ext cx="2160000" cy="135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 descr="A picture containing sitting, cake, girl, colorful&#10;&#10;Description automatically generated">
            <a:extLst>
              <a:ext uri="{FF2B5EF4-FFF2-40B4-BE49-F238E27FC236}">
                <a16:creationId xmlns:a16="http://schemas.microsoft.com/office/drawing/2014/main" id="{FBD5FCF4-199E-1842-B6AE-658CB25E87E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71" y="1912856"/>
            <a:ext cx="2160000" cy="135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Text Box 13">
            <a:extLst>
              <a:ext uri="{FF2B5EF4-FFF2-40B4-BE49-F238E27FC236}">
                <a16:creationId xmlns:a16="http://schemas.microsoft.com/office/drawing/2014/main" id="{62F22544-0E9C-9E4E-85D3-7E630D9B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42" y="1876513"/>
            <a:ext cx="152040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78" eaLnBrk="1" hangingPunct="1">
              <a:lnSpc>
                <a:spcPts val="18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200" i="0" kern="1200" dirty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Maps and animations of the latest situation in Europe.</a:t>
            </a:r>
          </a:p>
          <a:p>
            <a:pPr marL="257175" indent="-257175" algn="r" defTabSz="914378" eaLnBrk="1" hangingPunct="1">
              <a:lnSpc>
                <a:spcPts val="1800"/>
              </a:lnSpc>
              <a:spcBef>
                <a:spcPct val="50000"/>
              </a:spcBef>
              <a:buClrTx/>
              <a:buFontTx/>
              <a:buChar char="•"/>
              <a:defRPr/>
            </a:pPr>
            <a:endParaRPr lang="en-GB" altLang="en-US" sz="1200" kern="1200" dirty="0">
              <a:solidFill>
                <a:srgbClr val="000000"/>
              </a:solidFill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9C3391DD-33CC-BA4B-9D97-52AC4229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16" y="3346437"/>
            <a:ext cx="17017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78" eaLnBrk="1" hangingPunct="1">
              <a:lnSpc>
                <a:spcPts val="18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200" i="0" kern="1200" dirty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Forecast model estimate of reduction in air pollution is expected on a daily basis accounting for weather effects.</a:t>
            </a:r>
          </a:p>
          <a:p>
            <a:pPr marL="257175" indent="-257175" algn="r" defTabSz="914378" eaLnBrk="1" hangingPunct="1">
              <a:lnSpc>
                <a:spcPts val="1800"/>
              </a:lnSpc>
              <a:spcBef>
                <a:spcPct val="50000"/>
              </a:spcBef>
              <a:buClrTx/>
              <a:buFontTx/>
              <a:buChar char="•"/>
              <a:defRPr/>
            </a:pPr>
            <a:endParaRPr lang="en-GB" altLang="en-US" sz="1200" kern="1200" dirty="0">
              <a:solidFill>
                <a:srgbClr val="000000"/>
              </a:solidFill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D50F49-0D1A-5144-873A-DC1655E12CCD}"/>
              </a:ext>
            </a:extLst>
          </p:cNvPr>
          <p:cNvSpPr txBox="1"/>
          <p:nvPr/>
        </p:nvSpPr>
        <p:spPr>
          <a:xfrm>
            <a:off x="1025808" y="1444313"/>
            <a:ext cx="769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srgbClr val="C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https://atmosphere.copernicus.eu/european-air-quality-information-support-covid-19-crisis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6E401C-03A0-FF48-9314-B840895BEB26}"/>
              </a:ext>
            </a:extLst>
          </p:cNvPr>
          <p:cNvSpPr txBox="1"/>
          <p:nvPr/>
        </p:nvSpPr>
        <p:spPr>
          <a:xfrm>
            <a:off x="5875851" y="4892629"/>
            <a:ext cx="32207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CAMS regional air quality forecasts: Météo-France, Ineris (FR)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CAMS COVID-19 scenario forecasts: Ineris (FR)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CAMS website: ECMWF</a:t>
            </a: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FC2E9204-42A9-754F-8EDA-2B6B0DCF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05" y="4859895"/>
            <a:ext cx="474287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8" eaLnBrk="1" hangingPunct="1">
              <a:lnSpc>
                <a:spcPts val="18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500" i="0" kern="1200" dirty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CAMS currently contributes to a number of epidemiological studies trying to evaluate the links between air pollution and COVID-19 (effects of long- and short-term exposure; fine particulate matter as a potential vector in air for the virus?...)</a:t>
            </a:r>
          </a:p>
          <a:p>
            <a:pPr marL="257175" indent="-257175" defTabSz="914378" eaLnBrk="1" hangingPunct="1">
              <a:lnSpc>
                <a:spcPts val="1800"/>
              </a:lnSpc>
              <a:spcBef>
                <a:spcPct val="50000"/>
              </a:spcBef>
              <a:buClrTx/>
              <a:buFontTx/>
              <a:buChar char="•"/>
              <a:defRPr/>
            </a:pPr>
            <a:endParaRPr lang="en-GB" altLang="en-US" sz="1400" kern="1200" dirty="0">
              <a:solidFill>
                <a:srgbClr val="000000"/>
              </a:solidFill>
              <a:latin typeface="Calibri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8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446477" y="53063"/>
            <a:ext cx="4953000" cy="914400"/>
          </a:xfrm>
        </p:spPr>
        <p:txBody>
          <a:bodyPr/>
          <a:lstStyle/>
          <a:p>
            <a:r>
              <a:rPr lang="en-US" spc="225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SENTINEL-5P: </a:t>
            </a:r>
            <a:r>
              <a:rPr lang="en-US" spc="225" dirty="0">
                <a:latin typeface="Arial Narrow" panose="020B0604020202020204" pitchFamily="34" charset="0"/>
                <a:cs typeface="Arial Narrow" panose="020B0604020202020204" pitchFamily="34" charset="0"/>
              </a:rPr>
              <a:t>AIR QUALITY FROM SPACE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B5300-CB2C-4E4F-9E1D-5C527BA5E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232" r="2479" b="6784"/>
          <a:stretch/>
        </p:blipFill>
        <p:spPr>
          <a:xfrm>
            <a:off x="790277" y="2102850"/>
            <a:ext cx="5126957" cy="1416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579019-EC4A-A645-9B67-A409488AEDE7}"/>
              </a:ext>
            </a:extLst>
          </p:cNvPr>
          <p:cNvSpPr txBox="1"/>
          <p:nvPr/>
        </p:nvSpPr>
        <p:spPr>
          <a:xfrm>
            <a:off x="5883554" y="5032124"/>
            <a:ext cx="3031847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S-5P NO</a:t>
            </a:r>
            <a:r>
              <a:rPr lang="en-US" sz="1050" kern="1200" baseline="-250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</a:t>
            </a: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total column provision: ESA, KNMI (NL)</a:t>
            </a:r>
          </a:p>
          <a:p>
            <a:pPr defTabSz="685800">
              <a:buClrTx/>
              <a:defRPr/>
            </a:pP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S-5P NO</a:t>
            </a:r>
            <a:r>
              <a:rPr lang="en-US" sz="1050" kern="1200" baseline="-250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</a:t>
            </a:r>
            <a:r>
              <a:rPr lang="en-US" sz="1050" kern="1200" dirty="0">
                <a:solidFill>
                  <a:prstClr val="white">
                    <a:lumMod val="50000"/>
                  </a:prst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total column processing: ECMWF</a:t>
            </a:r>
          </a:p>
          <a:p>
            <a:pPr defTabSz="685800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03DC4-B0F3-1546-AB2A-6E80D9BCEB63}"/>
              </a:ext>
            </a:extLst>
          </p:cNvPr>
          <p:cNvSpPr txBox="1"/>
          <p:nvPr/>
        </p:nvSpPr>
        <p:spPr>
          <a:xfrm>
            <a:off x="2540816" y="1469955"/>
            <a:ext cx="169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NO</a:t>
            </a:r>
            <a:r>
              <a:rPr lang="en-US" sz="1800" kern="1200" baseline="-250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</a:t>
            </a:r>
            <a:r>
              <a:rPr lang="en-US" sz="18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Total 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2615D-6C23-9C46-80FB-8894D37B385D}"/>
              </a:ext>
            </a:extLst>
          </p:cNvPr>
          <p:cNvSpPr txBox="1"/>
          <p:nvPr/>
        </p:nvSpPr>
        <p:spPr>
          <a:xfrm>
            <a:off x="790278" y="1792187"/>
            <a:ext cx="21707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5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Mid-March to mid-April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13DC4-40E8-2642-AA07-89CCDEAED3B7}"/>
              </a:ext>
            </a:extLst>
          </p:cNvPr>
          <p:cNvSpPr txBox="1"/>
          <p:nvPr/>
        </p:nvSpPr>
        <p:spPr>
          <a:xfrm>
            <a:off x="3384222" y="1792186"/>
            <a:ext cx="21707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5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Mid-March to mid-April 2020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8F93AAC-3162-BE46-8A9C-E7B5BB5DD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92" y="1528171"/>
            <a:ext cx="2740208" cy="3077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17A03D-84F9-8D4F-AE70-088E9592F06B}"/>
              </a:ext>
            </a:extLst>
          </p:cNvPr>
          <p:cNvSpPr txBox="1"/>
          <p:nvPr/>
        </p:nvSpPr>
        <p:spPr>
          <a:xfrm>
            <a:off x="3350808" y="4720501"/>
            <a:ext cx="2532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5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CAMS also showed that erroneous use of S-5P data led to think that effect of restriction measures on US air quality were earlier and stronger than in reality.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3961D4-7595-C34A-B5C9-E012E456066E}"/>
              </a:ext>
            </a:extLst>
          </p:cNvPr>
          <p:cNvSpPr txBox="1"/>
          <p:nvPr/>
        </p:nvSpPr>
        <p:spPr>
          <a:xfrm>
            <a:off x="623119" y="3530696"/>
            <a:ext cx="5582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5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S-5P is the 1</a:t>
            </a:r>
            <a:r>
              <a:rPr lang="en-US" sz="1500" kern="1200" baseline="300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st</a:t>
            </a:r>
            <a:r>
              <a:rPr lang="en-US" sz="15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satellite to provide credible measurements of air quality.</a:t>
            </a:r>
          </a:p>
        </p:txBody>
      </p: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8F7A03E4-7E81-3D48-8E60-A6633A87F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1" y="4801582"/>
            <a:ext cx="2583272" cy="1172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3D5DA9-B072-DE44-9B54-06BBC55CA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3" y="3935741"/>
            <a:ext cx="3381068" cy="9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981200" y="76200"/>
            <a:ext cx="5462588" cy="1023938"/>
          </a:xfrm>
        </p:spPr>
        <p:txBody>
          <a:bodyPr/>
          <a:lstStyle/>
          <a:p>
            <a:r>
              <a:rPr lang="en-GB" dirty="0" smtClean="0"/>
              <a:t>Copernicus Climate Change Service </a:t>
            </a:r>
            <a:r>
              <a:rPr lang="en-GB" dirty="0" err="1" smtClean="0"/>
              <a:t>Activiies</a:t>
            </a:r>
            <a:endParaRPr lang="en-GB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387055" y="1556800"/>
            <a:ext cx="7299753" cy="3823073"/>
          </a:xfrm>
          <a:prstGeom prst="rect">
            <a:avLst/>
          </a:prstGeom>
        </p:spPr>
        <p:txBody>
          <a:bodyPr/>
          <a:lstStyle>
            <a:lvl1pPr marL="457178" indent="-457178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/>
              <a:t>C3S helps health experts explore how temperature and humidity affect virus spread</a:t>
            </a:r>
            <a:endParaRPr lang="en-US" sz="1500" u="sng" dirty="0">
              <a:hlinkClick r:id=""/>
            </a:endParaRPr>
          </a:p>
          <a:p>
            <a:pPr marL="0" indent="0">
              <a:buNone/>
            </a:pPr>
            <a:r>
              <a:rPr lang="en-US" sz="1500" u="sng" dirty="0">
                <a:hlinkClick r:id=""/>
              </a:rPr>
              <a:t>https://climate.copernicus.eu/c3s-helps-health-experts-explore-how-temperature-and-humidity-affect-virus-spread</a:t>
            </a:r>
            <a:endParaRPr lang="en-IE" sz="1500" dirty="0"/>
          </a:p>
          <a:p>
            <a:pPr marL="0" indent="0">
              <a:buNone/>
            </a:pPr>
            <a:r>
              <a:rPr lang="en-US" sz="1500" dirty="0"/>
              <a:t>Recent research suggests that the spread of the new coronavirus (SARS-CoV-2) could be affected by temperature and humidity, so the </a:t>
            </a:r>
            <a:r>
              <a:rPr lang="en-US" sz="1500" dirty="0"/>
              <a:t>C3S has </a:t>
            </a:r>
            <a:r>
              <a:rPr lang="en-US" sz="1500" dirty="0"/>
              <a:t>worked with environmental software experts </a:t>
            </a:r>
            <a:r>
              <a:rPr lang="en-US" sz="1500" dirty="0">
                <a:hlinkClick r:id="rId3"/>
              </a:rPr>
              <a:t>B-Open</a:t>
            </a:r>
            <a:r>
              <a:rPr lang="en-US" sz="1500" dirty="0"/>
              <a:t> to develop an </a:t>
            </a:r>
            <a:r>
              <a:rPr lang="en-US" sz="1500" dirty="0">
                <a:hlinkClick r:id="rId4"/>
              </a:rPr>
              <a:t>application</a:t>
            </a:r>
            <a:r>
              <a:rPr lang="en-US" sz="1500" dirty="0"/>
              <a:t> that maps mortalities against temperature and humidity data</a:t>
            </a:r>
            <a:r>
              <a:rPr lang="en-US" sz="1500" dirty="0"/>
              <a:t>. The </a:t>
            </a:r>
            <a:r>
              <a:rPr lang="en-US" sz="1500" dirty="0"/>
              <a:t>application allows health authorities and epidemiology </a:t>
            </a:r>
            <a:r>
              <a:rPr lang="en-US" sz="1500" dirty="0" err="1"/>
              <a:t>centres</a:t>
            </a:r>
            <a:r>
              <a:rPr lang="en-US" sz="1500" dirty="0"/>
              <a:t> to explore the claims that temperature and humidity could affect the spread of </a:t>
            </a:r>
            <a:r>
              <a:rPr lang="en-US" sz="1500" dirty="0"/>
              <a:t>coronavirus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-120724" t="-83114" r="-92491" b="-112255"/>
          <a:stretch/>
        </p:blipFill>
        <p:spPr>
          <a:xfrm>
            <a:off x="-2891229" y="2380765"/>
            <a:ext cx="12313837" cy="63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5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ace compon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268AF3FE-F871-4A00-A01E-2A0DC82A2A42}"/>
    </a:ext>
  </a:extLst>
</a:theme>
</file>

<file path=ppt/theme/theme3.xml><?xml version="1.0" encoding="utf-8"?>
<a:theme xmlns:a="http://schemas.openxmlformats.org/drawingml/2006/main" name="Style Gu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4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455</Words>
  <Application>Microsoft Office PowerPoint</Application>
  <PresentationFormat>On-screen Show (4:3)</PresentationFormat>
  <Paragraphs>48</Paragraphs>
  <Slides>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Courier New</vt:lpstr>
      <vt:lpstr>PF Square Sans Pro</vt:lpstr>
      <vt:lpstr>Avenir</vt:lpstr>
      <vt:lpstr>Helvetica Neue</vt:lpstr>
      <vt:lpstr>Arial</vt:lpstr>
      <vt:lpstr>Calibri</vt:lpstr>
      <vt:lpstr>Noto Sans Symbols</vt:lpstr>
      <vt:lpstr>Arial Narrow</vt:lpstr>
      <vt:lpstr>Default</vt:lpstr>
      <vt:lpstr>Space component</vt:lpstr>
      <vt:lpstr>Style Guide</vt:lpstr>
      <vt:lpstr>Atmosphere</vt:lpstr>
      <vt:lpstr>6_Climate Change</vt:lpstr>
      <vt:lpstr>think-cell Slide</vt:lpstr>
      <vt:lpstr>COVID and EO from Space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and EO from Space</dc:title>
  <dc:creator>KOCH Astrid-Christina (DEFIS)</dc:creator>
  <cp:lastModifiedBy>KOCH Astrid-Christina (DEFIS)</cp:lastModifiedBy>
  <cp:revision>5</cp:revision>
  <dcterms:modified xsi:type="dcterms:W3CDTF">2020-09-03T17:17:51Z</dcterms:modified>
</cp:coreProperties>
</file>