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</p:sldMasterIdLst>
  <p:notesMasterIdLst>
    <p:notesMasterId r:id="rId26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F0EE7-DD78-48FD-A532-53B6F9BA310B}" type="datetimeFigureOut">
              <a:rPr lang="en-IN" smtClean="0"/>
              <a:t>07-09-2020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3E317-392C-4E79-98F9-0D00BCD52A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4342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2718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07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789" y="2492918"/>
            <a:ext cx="7772400" cy="7227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791" y="3847065"/>
            <a:ext cx="4471225" cy="22126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74339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59793-C156-499B-A27C-B13B45B618E6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74339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CEOS AC-VC June 2017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490411"/>
            <a:ext cx="1905000" cy="30008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591C9-1069-47C8-BF2F-DC125323CA9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pic>
        <p:nvPicPr>
          <p:cNvPr id="10" name="ceos_logo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0"/>
          <p:cNvSpPr txBox="1">
            <a:spLocks/>
          </p:cNvSpPr>
          <p:nvPr userDrawn="1"/>
        </p:nvSpPr>
        <p:spPr>
          <a:xfrm>
            <a:off x="622791" y="2246638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en-US" sz="788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20000"/>
                    <a:lumOff val="80000"/>
                  </a:prstClr>
                </a:solidFill>
                <a:effectLst/>
                <a:uLnTx/>
                <a:uFillTx/>
                <a:latin typeface="Helvetica"/>
                <a:sym typeface="Droid Serif"/>
              </a:rPr>
              <a:t>Committee on Earth Observation Satellites</a:t>
            </a:r>
            <a:endParaRPr kumimoji="0" lang="en-US" sz="788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20000"/>
                  <a:lumOff val="80000"/>
                </a:prstClr>
              </a:solidFill>
              <a:effectLst/>
              <a:uLnTx/>
              <a:uFillTx/>
              <a:latin typeface="Helvetica"/>
              <a:sym typeface="Droid Serif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95"/>
          <a:stretch/>
        </p:blipFill>
        <p:spPr>
          <a:xfrm>
            <a:off x="0" y="-68240"/>
            <a:ext cx="9144000" cy="6926239"/>
          </a:xfrm>
          <a:prstGeom prst="rect">
            <a:avLst/>
          </a:prstGeom>
        </p:spPr>
      </p:pic>
      <p:pic>
        <p:nvPicPr>
          <p:cNvPr id="12" name="ceos_logo.png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92" y="1217405"/>
            <a:ext cx="1880930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0"/>
          <p:cNvSpPr txBox="1">
            <a:spLocks/>
          </p:cNvSpPr>
          <p:nvPr userDrawn="1"/>
        </p:nvSpPr>
        <p:spPr>
          <a:xfrm>
            <a:off x="467092" y="2246637"/>
            <a:ext cx="2104658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20000"/>
                    <a:lumOff val="80000"/>
                  </a:prstClr>
                </a:solidFill>
                <a:effectLst/>
                <a:uLnTx/>
                <a:uFillTx/>
                <a:latin typeface="Helvetica"/>
                <a:sym typeface="Droid Serif"/>
              </a:rPr>
              <a:t>Committee on Earth Observation Satellites</a:t>
            </a:r>
          </a:p>
        </p:txBody>
      </p:sp>
      <p:sp>
        <p:nvSpPr>
          <p:cNvPr id="14" name="Shape 10"/>
          <p:cNvSpPr txBox="1">
            <a:spLocks/>
          </p:cNvSpPr>
          <p:nvPr userDrawn="1"/>
        </p:nvSpPr>
        <p:spPr>
          <a:xfrm>
            <a:off x="467092" y="2514603"/>
            <a:ext cx="4309682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sym typeface="Droid Serif"/>
            </a:endParaRPr>
          </a:p>
        </p:txBody>
      </p:sp>
      <p:sp>
        <p:nvSpPr>
          <p:cNvPr id="15" name="Shape 11"/>
          <p:cNvSpPr/>
          <p:nvPr userDrawn="1"/>
        </p:nvSpPr>
        <p:spPr>
          <a:xfrm>
            <a:off x="467092" y="3759203"/>
            <a:ext cx="3608144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</a:defRPr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53376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02676" y="152400"/>
            <a:ext cx="5799908" cy="990600"/>
          </a:xfrm>
          <a:prstGeom prst="rect">
            <a:avLst/>
          </a:prstGeom>
        </p:spPr>
        <p:txBody>
          <a:bodyPr anchor="ctr"/>
          <a:lstStyle>
            <a:lvl1pPr algn="l">
              <a:defRPr sz="2100">
                <a:latin typeface="+mj-lt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Google Shape;11;p3"/>
          <p:cNvSpPr/>
          <p:nvPr userDrawn="1"/>
        </p:nvSpPr>
        <p:spPr>
          <a:xfrm>
            <a:off x="76200" y="6603293"/>
            <a:ext cx="6781800" cy="187200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SIT TW 2020 7-11/14-18 Sept 2020	, join at slido.com with the event code: #sit-tw-2020</a:t>
            </a:r>
            <a:endParaRPr kumimoji="0" sz="11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9;p3"/>
          <p:cNvSpPr txBox="1">
            <a:spLocks/>
          </p:cNvSpPr>
          <p:nvPr userDrawn="1"/>
        </p:nvSpPr>
        <p:spPr>
          <a:xfrm>
            <a:off x="8763000" y="6629400"/>
            <a:ext cx="3048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3784602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4691" y="1402773"/>
            <a:ext cx="8884227" cy="5101935"/>
          </a:xfrm>
          <a:prstGeom prst="rect">
            <a:avLst/>
          </a:prstGeom>
        </p:spPr>
        <p:txBody>
          <a:bodyPr/>
          <a:lstStyle>
            <a:lvl1pPr>
              <a:defRPr sz="1500">
                <a:latin typeface="+mj-lt"/>
                <a:cs typeface="Arial" panose="020B0604020202020204" pitchFamily="34" charset="0"/>
              </a:defRPr>
            </a:lvl1pPr>
            <a:lvl2pPr marL="576695" indent="-233795">
              <a:buFont typeface="Courier New" panose="02070309020205020404" pitchFamily="49" charset="0"/>
              <a:buChar char="o"/>
              <a:defRPr sz="1500">
                <a:latin typeface="+mj-lt"/>
                <a:cs typeface="Arial" panose="020B0604020202020204" pitchFamily="34" charset="0"/>
              </a:defRPr>
            </a:lvl2pPr>
            <a:lvl3pPr marL="891539" indent="-205739">
              <a:buFont typeface="Wingdings" panose="05000000000000000000" pitchFamily="2" charset="2"/>
              <a:buChar char="§"/>
              <a:defRPr sz="1500">
                <a:latin typeface="+mj-lt"/>
                <a:cs typeface="Arial" panose="020B0604020202020204" pitchFamily="34" charset="0"/>
              </a:defRPr>
            </a:lvl3pPr>
            <a:lvl4pPr>
              <a:defRPr sz="1500">
                <a:latin typeface="+mj-lt"/>
                <a:cs typeface="Arial" panose="020B0604020202020204" pitchFamily="34" charset="0"/>
              </a:defRPr>
            </a:lvl4pPr>
            <a:lvl5pPr>
              <a:defRPr sz="15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7" name="Google Shape;11;p3"/>
          <p:cNvSpPr/>
          <p:nvPr userDrawn="1"/>
        </p:nvSpPr>
        <p:spPr>
          <a:xfrm>
            <a:off x="76200" y="6603293"/>
            <a:ext cx="6781800" cy="187200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SIT TW 2020 7-11/14-18 Sept 2020	, join at slido.com with the event code: #sit-tw-2020</a:t>
            </a:r>
            <a:endParaRPr kumimoji="0" sz="11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9;p3"/>
          <p:cNvSpPr>
            <a:spLocks noGrp="1"/>
          </p:cNvSpPr>
          <p:nvPr>
            <p:ph type="sldNum" idx="12"/>
          </p:nvPr>
        </p:nvSpPr>
        <p:spPr>
          <a:xfrm>
            <a:off x="8763000" y="6629400"/>
            <a:ext cx="3048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8537236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Google Shape;11;p3"/>
          <p:cNvSpPr/>
          <p:nvPr userDrawn="1"/>
        </p:nvSpPr>
        <p:spPr>
          <a:xfrm>
            <a:off x="76200" y="6603293"/>
            <a:ext cx="6781800" cy="187200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SIT TW 2020 7-11/14-18 Sept 2020	, join at slido.com with the event code: #sit-tw-2020</a:t>
            </a:r>
            <a:endParaRPr kumimoji="0" sz="11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9;p3"/>
          <p:cNvSpPr>
            <a:spLocks noGrp="1"/>
          </p:cNvSpPr>
          <p:nvPr>
            <p:ph type="sldNum" idx="12"/>
          </p:nvPr>
        </p:nvSpPr>
        <p:spPr>
          <a:xfrm>
            <a:off x="8763000" y="6629400"/>
            <a:ext cx="3048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7064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1_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"/>
          <p:cNvSpPr>
            <a:spLocks noGrp="1"/>
          </p:cNvSpPr>
          <p:nvPr>
            <p:ph type="sldNum" idx="12"/>
          </p:nvPr>
        </p:nvSpPr>
        <p:spPr>
          <a:xfrm>
            <a:off x="8763000" y="6629400"/>
            <a:ext cx="3048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0" name="Google Shape;10;p3"/>
          <p:cNvSpPr txBox="1">
            <a:spLocks noGrp="1"/>
          </p:cNvSpPr>
          <p:nvPr>
            <p:ph type="body" idx="1"/>
          </p:nvPr>
        </p:nvSpPr>
        <p:spPr>
          <a:xfrm>
            <a:off x="76200" y="1219200"/>
            <a:ext cx="8991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/>
          <p:nvPr/>
        </p:nvSpPr>
        <p:spPr>
          <a:xfrm>
            <a:off x="76200" y="6629400"/>
            <a:ext cx="6781800" cy="187200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SIT TW 2020 7-11/14-18 Sept 2020	, join at slido.com with the event code: #sit-tw-2020</a:t>
            </a:r>
            <a:endParaRPr kumimoji="0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2"/>
          </p:nvPr>
        </p:nvSpPr>
        <p:spPr>
          <a:xfrm>
            <a:off x="1981200" y="76200"/>
            <a:ext cx="495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0174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x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19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"/>
          <p:cNvSpPr>
            <a:spLocks noGrp="1"/>
          </p:cNvSpPr>
          <p:nvPr>
            <p:ph type="sldNum" idx="12"/>
          </p:nvPr>
        </p:nvSpPr>
        <p:spPr>
          <a:xfrm>
            <a:off x="8763000" y="6629400"/>
            <a:ext cx="3048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100" b="0" i="1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0" name="Google Shape;10;p3"/>
          <p:cNvSpPr txBox="1">
            <a:spLocks noGrp="1"/>
          </p:cNvSpPr>
          <p:nvPr>
            <p:ph type="body" idx="1"/>
          </p:nvPr>
        </p:nvSpPr>
        <p:spPr>
          <a:xfrm>
            <a:off x="76200" y="1219200"/>
            <a:ext cx="8991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/>
          <p:nvPr/>
        </p:nvSpPr>
        <p:spPr>
          <a:xfrm>
            <a:off x="76200" y="6629400"/>
            <a:ext cx="6781800" cy="187200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SIT TW 2020 7-11/14-18 Sept 2020	, join at slido.com with the event code: #sit-tw-2020</a:t>
            </a:r>
            <a:endParaRPr kumimoji="0" sz="1100" b="0" i="1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2"/>
          </p:nvPr>
        </p:nvSpPr>
        <p:spPr>
          <a:xfrm>
            <a:off x="1981200" y="76200"/>
            <a:ext cx="495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426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3"/>
            <a:ext cx="9144000" cy="1266667"/>
            <a:chOff x="0" y="1156447"/>
            <a:chExt cx="12192000" cy="1266667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156447"/>
              <a:ext cx="8364071" cy="126666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58571" y="1156447"/>
              <a:ext cx="4233429" cy="1266667"/>
            </a:xfrm>
            <a:prstGeom prst="rect">
              <a:avLst/>
            </a:prstGeom>
          </p:spPr>
        </p:pic>
      </p:grpSp>
      <p:sp>
        <p:nvSpPr>
          <p:cNvPr id="6" name="Google Shape;9;p3"/>
          <p:cNvSpPr txBox="1">
            <a:spLocks/>
          </p:cNvSpPr>
          <p:nvPr userDrawn="1"/>
        </p:nvSpPr>
        <p:spPr>
          <a:xfrm>
            <a:off x="8763000" y="6629400"/>
            <a:ext cx="3048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defTabSz="914400" rtl="0" eaLnBrk="1" latinLnBrk="0" hangingPunct="1">
              <a:spcBef>
                <a:spcPts val="0"/>
              </a:spcBef>
              <a:buNone/>
              <a:defRPr sz="1100" b="0" i="1" u="none" strike="noStrike" kern="1200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0120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 spd="med"/>
  <p:hf hdr="0" ftr="0" dt="0"/>
  <p:txStyles>
    <p:titleStyle>
      <a:lvl1pPr algn="r">
        <a:defRPr sz="24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24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24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24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24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342900" algn="r">
        <a:defRPr sz="24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685800" algn="r">
        <a:defRPr sz="24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028700" algn="r">
        <a:defRPr sz="24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371600" algn="r">
        <a:defRPr sz="24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257175" indent="-257175">
        <a:spcBef>
          <a:spcPts val="375"/>
        </a:spcBef>
        <a:buSzPct val="100000"/>
        <a:buFont typeface="Arial"/>
        <a:buChar char="•"/>
        <a:defRPr sz="18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576695" indent="-233795">
        <a:spcBef>
          <a:spcPts val="375"/>
        </a:spcBef>
        <a:buSzPct val="100000"/>
        <a:buFont typeface="Arial"/>
        <a:buChar char="•"/>
        <a:defRPr sz="18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891539" indent="-205739">
        <a:spcBef>
          <a:spcPts val="375"/>
        </a:spcBef>
        <a:buSzPct val="100000"/>
        <a:buFont typeface="Arial"/>
        <a:buChar char="o"/>
        <a:defRPr sz="18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257300" indent="-228600">
        <a:spcBef>
          <a:spcPts val="375"/>
        </a:spcBef>
        <a:buSzPct val="100000"/>
        <a:buFont typeface="Arial"/>
        <a:buChar char="▪"/>
        <a:defRPr sz="18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1628775" indent="-257175">
        <a:spcBef>
          <a:spcPts val="375"/>
        </a:spcBef>
        <a:buSzPct val="100000"/>
        <a:buFont typeface="Arial"/>
        <a:buChar char="•"/>
        <a:defRPr sz="18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1714500">
        <a:spcBef>
          <a:spcPts val="375"/>
        </a:spcBef>
        <a:buFont typeface="Arial"/>
        <a:defRPr sz="18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057400">
        <a:spcBef>
          <a:spcPts val="375"/>
        </a:spcBef>
        <a:buFont typeface="Arial"/>
        <a:defRPr sz="18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2400300">
        <a:spcBef>
          <a:spcPts val="375"/>
        </a:spcBef>
        <a:buFont typeface="Arial"/>
        <a:defRPr sz="18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2743200">
        <a:spcBef>
          <a:spcPts val="375"/>
        </a:spcBef>
        <a:buFont typeface="Arial"/>
        <a:defRPr sz="18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342900">
        <a:spcBef>
          <a:spcPts val="450"/>
        </a:spcBef>
        <a:defRPr sz="75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342900" algn="r" defTabSz="342900">
        <a:spcBef>
          <a:spcPts val="450"/>
        </a:spcBef>
        <a:defRPr sz="75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685800" algn="r" defTabSz="342900">
        <a:spcBef>
          <a:spcPts val="450"/>
        </a:spcBef>
        <a:defRPr sz="75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028700" algn="r" defTabSz="342900">
        <a:spcBef>
          <a:spcPts val="450"/>
        </a:spcBef>
        <a:defRPr sz="75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371600" algn="r" defTabSz="342900">
        <a:spcBef>
          <a:spcPts val="450"/>
        </a:spcBef>
        <a:defRPr sz="75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1714500" algn="r" defTabSz="342900">
        <a:spcBef>
          <a:spcPts val="450"/>
        </a:spcBef>
        <a:defRPr sz="75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057400" algn="r" defTabSz="342900">
        <a:spcBef>
          <a:spcPts val="450"/>
        </a:spcBef>
        <a:defRPr sz="75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2400300" algn="r" defTabSz="342900">
        <a:spcBef>
          <a:spcPts val="450"/>
        </a:spcBef>
        <a:defRPr sz="75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2743200" algn="r" defTabSz="342900">
        <a:spcBef>
          <a:spcPts val="450"/>
        </a:spcBef>
        <a:defRPr sz="75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7961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"/>
          <p:cNvSpPr txBox="1">
            <a:spLocks/>
          </p:cNvSpPr>
          <p:nvPr/>
        </p:nvSpPr>
        <p:spPr>
          <a:xfrm>
            <a:off x="224336" y="2803343"/>
            <a:ext cx="5804563" cy="744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sym typeface="Droid Serif"/>
              </a:rPr>
              <a:t>2020 CEOS Chair Priorities</a:t>
            </a:r>
          </a:p>
        </p:txBody>
      </p:sp>
      <p:sp>
        <p:nvSpPr>
          <p:cNvPr id="5" name="Shape 11"/>
          <p:cNvSpPr/>
          <p:nvPr/>
        </p:nvSpPr>
        <p:spPr>
          <a:xfrm>
            <a:off x="224336" y="3344991"/>
            <a:ext cx="3933458" cy="1695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lnSpc>
                <a:spcPct val="150000"/>
              </a:lnSpc>
            </a:pPr>
            <a:r>
              <a:rPr lang="en-US" dirty="0">
                <a:solidFill>
                  <a:srgbClr val="FFFF00"/>
                </a:solidFill>
              </a:rPr>
              <a:t>Raj Kumar, CEOS Chair Team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rgbClr val="FFFF00"/>
                </a:solidFill>
              </a:rPr>
              <a:t>Indian Space Research </a:t>
            </a:r>
            <a:r>
              <a:rPr lang="en-US" dirty="0" err="1">
                <a:solidFill>
                  <a:srgbClr val="FFFF00"/>
                </a:solidFill>
              </a:rPr>
              <a:t>Organisation</a:t>
            </a:r>
            <a:endParaRPr lang="en-US" dirty="0">
              <a:solidFill>
                <a:srgbClr val="FFFF00"/>
              </a:solidFill>
            </a:endParaRPr>
          </a:p>
          <a:p>
            <a:pPr lvl="0">
              <a:lnSpc>
                <a:spcPct val="150000"/>
              </a:lnSpc>
            </a:pPr>
            <a:endParaRPr lang="en-IN" dirty="0" smtClean="0">
              <a:solidFill>
                <a:srgbClr val="FFFFFF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IN" dirty="0" smtClean="0">
                <a:solidFill>
                  <a:srgbClr val="FFFFFF"/>
                </a:solidFill>
              </a:rPr>
              <a:t>CEOS </a:t>
            </a:r>
            <a:r>
              <a:rPr lang="en-IN" dirty="0">
                <a:solidFill>
                  <a:srgbClr val="FFFFFF"/>
                </a:solidFill>
              </a:rPr>
              <a:t>SIT Technical Workshop 2020</a:t>
            </a:r>
            <a:endParaRPr lang="en-IN" dirty="0"/>
          </a:p>
          <a:p>
            <a:pPr lvl="0">
              <a:lnSpc>
                <a:spcPct val="150000"/>
              </a:lnSpc>
            </a:pPr>
            <a:r>
              <a:rPr lang="en-IN" dirty="0">
                <a:solidFill>
                  <a:srgbClr val="FFFFFF"/>
                </a:solidFill>
              </a:rPr>
              <a:t>Session 1.2, CEOS Chair Session</a:t>
            </a:r>
            <a:endParaRPr lang="en-IN" dirty="0"/>
          </a:p>
          <a:p>
            <a:pPr lvl="0">
              <a:lnSpc>
                <a:spcPct val="150000"/>
              </a:lnSpc>
            </a:pPr>
            <a:r>
              <a:rPr lang="en-IN" dirty="0">
                <a:solidFill>
                  <a:srgbClr val="FFFFFF"/>
                </a:solidFill>
              </a:rPr>
              <a:t>Virtual Meeting</a:t>
            </a:r>
            <a:endParaRPr lang="en-IN" dirty="0"/>
          </a:p>
          <a:p>
            <a:pPr lvl="0">
              <a:lnSpc>
                <a:spcPct val="150000"/>
              </a:lnSpc>
            </a:pPr>
            <a:r>
              <a:rPr lang="en-IN" dirty="0">
                <a:solidFill>
                  <a:srgbClr val="FFFFFF"/>
                </a:solidFill>
              </a:rPr>
              <a:t>7-11 and 14-18 September 2020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9208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100" b="0" i="1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body" idx="2"/>
          </p:nvPr>
        </p:nvSpPr>
        <p:spPr>
          <a:xfrm>
            <a:off x="1218225" y="-92236"/>
            <a:ext cx="6884376" cy="4282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ct val="150000"/>
              </a:lnSpc>
            </a:pPr>
            <a:r>
              <a:rPr lang="en-US" sz="2400" u="sng" dirty="0">
                <a:solidFill>
                  <a:prstClr val="white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Applications focus on SDGs for </a:t>
            </a:r>
            <a:r>
              <a:rPr lang="en-US" sz="2400" u="sng" dirty="0" smtClean="0">
                <a:solidFill>
                  <a:prstClr val="white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BIMSTEC</a:t>
            </a:r>
          </a:p>
          <a:p>
            <a:pPr algn="ctr" defTabSz="914377">
              <a:lnSpc>
                <a:spcPct val="150000"/>
              </a:lnSpc>
            </a:pPr>
            <a:r>
              <a:rPr lang="en-IN" sz="2000" b="1" u="sng" dirty="0" smtClean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Data </a:t>
            </a:r>
            <a:r>
              <a:rPr lang="en-IN" sz="2000" b="1" u="sng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population </a:t>
            </a:r>
            <a:r>
              <a:rPr lang="en-IN" sz="2000" b="1" u="sng" dirty="0" smtClean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progress</a:t>
            </a:r>
            <a:endParaRPr lang="en-IN" sz="2000" b="1" u="sng" dirty="0">
              <a:solidFill>
                <a:srgbClr val="FFC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607" y="1258213"/>
            <a:ext cx="4914431" cy="6434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07" y="3003331"/>
            <a:ext cx="3647978" cy="35474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5228" y="5273675"/>
            <a:ext cx="3459859" cy="817243"/>
          </a:xfrm>
          <a:prstGeom prst="round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Bangladesh</a:t>
            </a:r>
          </a:p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Duration – 2012 - 2020</a:t>
            </a:r>
          </a:p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Total Count – 2700 and counting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5228" y="3335479"/>
            <a:ext cx="3459859" cy="8172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Nepal</a:t>
            </a:r>
          </a:p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Duration – 2012- 2019</a:t>
            </a:r>
          </a:p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Total Count – 1860 and counting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5228" y="2385200"/>
            <a:ext cx="3459859" cy="817243"/>
          </a:xfrm>
          <a:prstGeom prst="round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Bhutan</a:t>
            </a:r>
          </a:p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Duration – 2012 - 2019</a:t>
            </a:r>
          </a:p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Total Count – 280 and counting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5228" y="4285758"/>
            <a:ext cx="3459859" cy="817243"/>
          </a:xfrm>
          <a:prstGeom prst="round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Myanmar</a:t>
            </a:r>
          </a:p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Duration – 2012 - 2019</a:t>
            </a:r>
          </a:p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Total Count – 1200 and counting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37138" y="5199115"/>
            <a:ext cx="1403182" cy="112371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44" marR="0" lvl="0" indent="-285744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Sri Lanka</a:t>
            </a:r>
          </a:p>
          <a:p>
            <a:pPr marL="285744" marR="0" lvl="0" indent="-285744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India</a:t>
            </a:r>
          </a:p>
          <a:p>
            <a:pPr marL="285744" marR="0" lvl="0" indent="-285744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Thailand</a:t>
            </a:r>
          </a:p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to be initiated 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  <a:ea typeface="+mn-ea"/>
              <a:cs typeface="Arial"/>
              <a:sym typeface="Arial"/>
            </a:endParaRPr>
          </a:p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  <a:ea typeface="+mn-ea"/>
                <a:cs typeface="Arial"/>
                <a:sym typeface="Arial"/>
              </a:rPr>
              <a:t>soon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  <a:ea typeface="+mn-ea"/>
              <a:cs typeface="Arial"/>
              <a:sym typeface="Arial"/>
            </a:endParaRPr>
          </a:p>
        </p:txBody>
      </p:sp>
      <p:cxnSp>
        <p:nvCxnSpPr>
          <p:cNvPr id="13" name="Straight Arrow Connector 12"/>
          <p:cNvCxnSpPr>
            <a:endCxn id="8" idx="1"/>
          </p:cNvCxnSpPr>
          <p:nvPr/>
        </p:nvCxnSpPr>
        <p:spPr>
          <a:xfrm>
            <a:off x="2151993" y="4694380"/>
            <a:ext cx="1813235" cy="9879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9" idx="1"/>
          </p:cNvCxnSpPr>
          <p:nvPr/>
        </p:nvCxnSpPr>
        <p:spPr>
          <a:xfrm flipV="1">
            <a:off x="1601038" y="3744101"/>
            <a:ext cx="2364190" cy="3074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0" idx="1"/>
          </p:cNvCxnSpPr>
          <p:nvPr/>
        </p:nvCxnSpPr>
        <p:spPr>
          <a:xfrm flipV="1">
            <a:off x="2151993" y="2793822"/>
            <a:ext cx="1813235" cy="13152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1" idx="1"/>
          </p:cNvCxnSpPr>
          <p:nvPr/>
        </p:nvCxnSpPr>
        <p:spPr>
          <a:xfrm>
            <a:off x="2475186" y="4694380"/>
            <a:ext cx="149004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9067" y="1434353"/>
            <a:ext cx="969594" cy="3405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IRS-R2A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01038" y="1452514"/>
            <a:ext cx="929327" cy="3405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IRS-R2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32742" y="1465367"/>
            <a:ext cx="1269124" cy="3405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Landsat-8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61324" y="1431315"/>
            <a:ext cx="1006894" cy="3064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Oceansat-2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52123" y="1452514"/>
            <a:ext cx="872963" cy="3064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Sentinel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08991" y="1434463"/>
            <a:ext cx="1387338" cy="3064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Landsat-4,5,7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30346" y="1157356"/>
            <a:ext cx="287267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Future Infrastructure Target Satellites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62157" y="1223599"/>
            <a:ext cx="292863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Present Infrastructure Target Satellites</a:t>
            </a:r>
          </a:p>
        </p:txBody>
      </p:sp>
    </p:spTree>
    <p:extLst>
      <p:ext uri="{BB962C8B-B14F-4D97-AF65-F5344CB8AC3E}">
        <p14:creationId xmlns:p14="http://schemas.microsoft.com/office/powerpoint/2010/main" val="173507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100" b="0" i="1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053956" y="-160867"/>
            <a:ext cx="7196666" cy="914400"/>
          </a:xfrm>
        </p:spPr>
        <p:txBody>
          <a:bodyPr/>
          <a:lstStyle/>
          <a:p>
            <a:pPr defTabSz="914377">
              <a:lnSpc>
                <a:spcPct val="150000"/>
              </a:lnSpc>
            </a:pPr>
            <a:r>
              <a:rPr lang="en-US" sz="2400" u="sng" dirty="0">
                <a:solidFill>
                  <a:prstClr val="white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Applications focus on SDGs for BIMSTEC</a:t>
            </a:r>
          </a:p>
          <a:p>
            <a:r>
              <a:rPr lang="en-US" sz="2000" dirty="0" smtClean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Data Description </a:t>
            </a:r>
            <a:endParaRPr lang="en-US" sz="2000" dirty="0">
              <a:solidFill>
                <a:srgbClr val="FFC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28750" y="1190323"/>
          <a:ext cx="8550168" cy="37442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7542">
                  <a:extLst>
                    <a:ext uri="{9D8B030D-6E8A-4147-A177-3AD203B41FA5}">
                      <a16:colId xmlns:a16="http://schemas.microsoft.com/office/drawing/2014/main" val="2011151122"/>
                    </a:ext>
                  </a:extLst>
                </a:gridCol>
                <a:gridCol w="2137542">
                  <a:extLst>
                    <a:ext uri="{9D8B030D-6E8A-4147-A177-3AD203B41FA5}">
                      <a16:colId xmlns:a16="http://schemas.microsoft.com/office/drawing/2014/main" val="1734139018"/>
                    </a:ext>
                  </a:extLst>
                </a:gridCol>
                <a:gridCol w="2137542">
                  <a:extLst>
                    <a:ext uri="{9D8B030D-6E8A-4147-A177-3AD203B41FA5}">
                      <a16:colId xmlns:a16="http://schemas.microsoft.com/office/drawing/2014/main" val="1575529654"/>
                    </a:ext>
                  </a:extLst>
                </a:gridCol>
                <a:gridCol w="2137542">
                  <a:extLst>
                    <a:ext uri="{9D8B030D-6E8A-4147-A177-3AD203B41FA5}">
                      <a16:colId xmlns:a16="http://schemas.microsoft.com/office/drawing/2014/main" val="2169281495"/>
                    </a:ext>
                  </a:extLst>
                </a:gridCol>
              </a:tblGrid>
              <a:tr h="494111"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Satellite Name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Resourcesat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 - 2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Resourcesat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 – 2A 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Landsat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 - 8 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120520"/>
                  </a:ext>
                </a:extLst>
              </a:tr>
              <a:tr h="494111"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Payload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LISS-3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LISS-3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OLI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456310"/>
                  </a:ext>
                </a:extLst>
              </a:tr>
              <a:tr h="494111"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Data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 Processing Level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Level-2 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Optical Surface Reflectance</a:t>
                      </a:r>
                      <a:endParaRPr lang="en-US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Level-2 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Optical Surface Reflectance</a:t>
                      </a:r>
                      <a:endParaRPr lang="en-US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Level-2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 Optical Surface Reflectance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977745"/>
                  </a:ext>
                </a:extLst>
              </a:tr>
              <a:tr h="494111"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Data Resolution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24m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24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m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30m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700482"/>
                  </a:ext>
                </a:extLst>
              </a:tr>
              <a:tr h="494111"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Grid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 Specification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BIMSTEC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 LCC, EPSG:4326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BIMSTEC LCC, EPSG:4326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BIMSTEC LCC,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 EPSG:4326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073786"/>
                  </a:ext>
                </a:extLst>
              </a:tr>
              <a:tr h="494111"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Temporal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 Duration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2012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 – 2020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2017 – 2020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2013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 – 2020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90476"/>
                  </a:ext>
                </a:extLst>
              </a:tr>
              <a:tr h="494111"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Data format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ysClr val="windowText" lastClr="000000"/>
                          </a:solidFill>
                        </a:rPr>
                        <a:t>COG (indexed)</a:t>
                      </a:r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</a:p>
                    <a:p>
                      <a:r>
                        <a:rPr lang="en-US" baseline="0" smtClean="0">
                          <a:solidFill>
                            <a:sysClr val="windowText" lastClr="000000"/>
                          </a:solidFill>
                        </a:rPr>
                        <a:t>&amp; netCDF CF1.6 (ingested)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COG (indexed)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</a:p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&amp; </a:t>
                      </a:r>
                      <a:r>
                        <a:rPr lang="en-US" baseline="0" dirty="0" err="1" smtClean="0">
                          <a:solidFill>
                            <a:sysClr val="windowText" lastClr="000000"/>
                          </a:solidFill>
                        </a:rPr>
                        <a:t>netCDF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CF1.6 (ingested)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COG (indexed)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</a:p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&amp; </a:t>
                      </a:r>
                      <a:r>
                        <a:rPr lang="en-US" baseline="0" dirty="0" err="1" smtClean="0">
                          <a:solidFill>
                            <a:sysClr val="windowText" lastClr="000000"/>
                          </a:solidFill>
                        </a:rPr>
                        <a:t>netCDF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CF1.6 (ingested)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07864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45423" y="5021317"/>
            <a:ext cx="3933496" cy="153233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BIMSTEC </a:t>
            </a:r>
            <a:r>
              <a:rPr kumimoji="0" lang="en-US" sz="14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Lcc</a:t>
            </a:r>
            <a:r>
              <a:rPr kumimoji="0" lang="en-US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Parameters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Latitude of Projection Origin                     21.5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Longitude of Central Meridian                  88.0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Standard Parallel 1                                  13.5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Standard Parallel 2                                  29.5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Datum                                                WGS84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792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100" b="0" i="1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106" y="1362233"/>
            <a:ext cx="4269565" cy="2257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0596" y="1362234"/>
            <a:ext cx="4366959" cy="220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990" y="3725109"/>
            <a:ext cx="4269565" cy="2824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62" y="3725109"/>
            <a:ext cx="4340434" cy="244149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619495" y="101519"/>
            <a:ext cx="6399652" cy="5302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anose="020B0704020202020204" pitchFamily="34" charset="0"/>
                <a:ea typeface="+mj-ea"/>
                <a:cs typeface="Arial Bold" panose="020B0704020202020204" pitchFamily="34" charset="0"/>
              </a:rPr>
              <a:t>Applications focus on SDGs for BIMSTEC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N" sz="2400" b="1" i="0" u="sng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j-ea"/>
              <a:cs typeface="Helvetica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N" sz="20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old" panose="020B0704020202020204" pitchFamily="34" charset="0"/>
                <a:ea typeface="+mj-ea"/>
                <a:cs typeface="Arial Bold" panose="020B0704020202020204" pitchFamily="34" charset="0"/>
                <a:sym typeface="Arial"/>
              </a:rPr>
              <a:t>AVID (Analytics &amp; Visualization for ISRO </a:t>
            </a:r>
            <a:r>
              <a:rPr kumimoji="0" lang="en-IN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old" panose="020B0704020202020204" pitchFamily="34" charset="0"/>
                <a:ea typeface="+mj-ea"/>
                <a:cs typeface="Arial Bold" panose="020B0704020202020204" pitchFamily="34" charset="0"/>
                <a:sym typeface="Arial"/>
              </a:rPr>
              <a:t>Datacube</a:t>
            </a:r>
            <a:r>
              <a:rPr kumimoji="0" lang="en-IN" sz="20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old" panose="020B0704020202020204" pitchFamily="34" charset="0"/>
                <a:ea typeface="+mj-ea"/>
                <a:cs typeface="Arial Bold" panose="020B0704020202020204" pitchFamily="34" charset="0"/>
                <a:sym typeface="Arial"/>
              </a:rPr>
              <a:t> ) 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N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Arial"/>
              </a:rPr>
              <a:t>   </a:t>
            </a:r>
            <a:endParaRPr kumimoji="0" lang="en-IN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j-ea"/>
              <a:cs typeface="Helvetic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210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157" y="1622991"/>
            <a:ext cx="9095874" cy="451311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245768" y="2815389"/>
            <a:ext cx="0" cy="202130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idx="2"/>
          </p:nvPr>
        </p:nvSpPr>
        <p:spPr>
          <a:xfrm>
            <a:off x="1012030" y="-203379"/>
            <a:ext cx="7196666" cy="914400"/>
          </a:xfrm>
        </p:spPr>
        <p:txBody>
          <a:bodyPr/>
          <a:lstStyle/>
          <a:p>
            <a:pPr defTabSz="914377">
              <a:lnSpc>
                <a:spcPct val="150000"/>
              </a:lnSpc>
            </a:pPr>
            <a:r>
              <a:rPr lang="en-US" sz="2400" u="sng" dirty="0">
                <a:solidFill>
                  <a:prstClr val="white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Applications focus on SDGs for </a:t>
            </a:r>
            <a:r>
              <a:rPr lang="en-US" sz="2400" u="sng" dirty="0" smtClean="0">
                <a:solidFill>
                  <a:prstClr val="white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BIMSTEC</a:t>
            </a:r>
          </a:p>
          <a:p>
            <a:pPr marL="0" indent="0" defTabSz="457200" latinLnBrk="1" hangingPunct="0">
              <a:spcBef>
                <a:spcPts val="0"/>
              </a:spcBef>
              <a:buClrTx/>
              <a:buSzTx/>
            </a:pPr>
            <a:r>
              <a:rPr lang="en-US" sz="2000" b="0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Examples of Agricultural </a:t>
            </a:r>
            <a:r>
              <a:rPr lang="en-US" sz="2000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</a:t>
            </a:r>
            <a:r>
              <a:rPr lang="en-US" sz="2000" b="0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pplications </a:t>
            </a:r>
            <a:r>
              <a:rPr lang="en-US" sz="2000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over </a:t>
            </a:r>
          </a:p>
          <a:p>
            <a:pPr marL="0" indent="0" defTabSz="457200" latinLnBrk="1" hangingPunct="0">
              <a:spcBef>
                <a:spcPts val="0"/>
              </a:spcBef>
              <a:buClrTx/>
              <a:buSzTx/>
            </a:pPr>
            <a:r>
              <a:rPr lang="en-US" sz="2000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Bangladesh</a:t>
            </a:r>
            <a:endParaRPr lang="en-US" sz="2000" u="sng" dirty="0">
              <a:solidFill>
                <a:prstClr val="white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5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100" b="0" i="1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94588"/>
            <a:ext cx="4393460" cy="5016756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N" sz="12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Features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/>
            </a:endParaRPr>
          </a:p>
          <a:p>
            <a:pPr marL="285744" marR="0" lvl="0" indent="-285744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Advanced ARD search, visualization and ordering based on GEOJSON features</a:t>
            </a:r>
            <a:r>
              <a:rPr kumimoji="0" lang="en-IN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.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/>
            </a:endParaRPr>
          </a:p>
          <a:p>
            <a:pPr marL="285744" marR="0" lvl="0" indent="-285744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Direct visualization of product at native resolution without downloading. </a:t>
            </a:r>
          </a:p>
          <a:p>
            <a:pPr marL="285744" marR="0" lvl="0" indent="-285744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On-the-fly channel selection while viewing dataset for user defined colour composites and Band Math</a:t>
            </a:r>
            <a:r>
              <a:rPr kumimoji="0" lang="en-IN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.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/>
            </a:endParaRPr>
          </a:p>
          <a:p>
            <a:pPr marL="285744" marR="0" lvl="0" indent="-285744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Data swipe functionality.  Time series animation builder</a:t>
            </a:r>
            <a:r>
              <a:rPr kumimoji="0" lang="en-IN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.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/>
            </a:endParaRPr>
          </a:p>
          <a:p>
            <a:pPr marL="285744" marR="0" lvl="0" indent="-285744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Single Task Processing Page which allow process, visualize, analyse, manage on a single map page</a:t>
            </a:r>
            <a:r>
              <a:rPr kumimoji="0" lang="en-IN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.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/>
            </a:endParaRPr>
          </a:p>
          <a:p>
            <a:pPr marL="285744" marR="0" lvl="0" indent="-285744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Layer Management, allow user to add their shape files, geojson feature collections, WMS, WCS &amp; WFS Layer on map</a:t>
            </a:r>
            <a:r>
              <a:rPr kumimoji="0" lang="en-IN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.</a:t>
            </a:r>
          </a:p>
          <a:p>
            <a:pPr marL="285744" marR="0" lvl="0" indent="-285744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/>
            </a:endParaRPr>
          </a:p>
          <a:p>
            <a:pPr marL="285744" marR="0" lvl="0" indent="-285744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Customization of Pixel Drill Plots directly in browser, allowing user to analyse and plot time series data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/>
            </a:endParaRPr>
          </a:p>
          <a:p>
            <a:pPr marL="285744" marR="0" lvl="0" indent="-285744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Comprehensive Comparative analysis between RS-2/2A LISS-3 OSR Product and Landsat-8 OLI Data </a:t>
            </a:r>
            <a:endParaRPr kumimoji="0" lang="en-I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0363" y="1239435"/>
            <a:ext cx="4368099" cy="13388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N" sz="14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Action Remaining</a:t>
            </a:r>
          </a:p>
          <a:p>
            <a:pPr marL="285744" marR="0" lvl="0" indent="-285744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Applications development in consultation with BIMSTEC and integrated with AVID</a:t>
            </a:r>
          </a:p>
          <a:p>
            <a:pPr marL="285744" marR="0" lvl="0" indent="-285744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Discussions with SIT Chair Team &amp; WGISS</a:t>
            </a:r>
          </a:p>
          <a:p>
            <a:pPr marL="285744" marR="0" lvl="0" indent="-285744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CARD4L self-assessment and compliance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3460" y="2578261"/>
            <a:ext cx="4750540" cy="3970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On-Going Activities and Meetings</a:t>
            </a:r>
          </a:p>
          <a:p>
            <a:pPr marL="0" marR="0" lvl="0" indent="0" algn="l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44" marR="0" lvl="0" indent="-285744" algn="just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Meeting conducted in regard to BIMSTEC Data cube   development, deployment and co-operation. </a:t>
            </a:r>
          </a:p>
          <a:p>
            <a:pPr marL="0" marR="0" lvl="0" indent="0" algn="just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285744" marR="0" lvl="0" indent="-285744" algn="just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Consolidation of specific application requirements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for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individual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countries in terms of their expectations from deployed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Datacube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setups.</a:t>
            </a:r>
          </a:p>
          <a:p>
            <a:pPr marL="0" marR="0" lvl="0" indent="0" algn="just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285744" marR="0" lvl="0" indent="-285744" algn="just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Target sites identification for ARD evaluation.</a:t>
            </a:r>
          </a:p>
          <a:p>
            <a:pPr marL="285744" marR="0" lvl="0" indent="-285744" algn="just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285744" marR="0" lvl="0" indent="-285744" algn="just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ARD consistency checking for similar target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types.</a:t>
            </a:r>
          </a:p>
          <a:p>
            <a:pPr marL="285744" marR="0" lvl="0" indent="-285744" algn="just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285744" marR="0" lvl="0" indent="-285744" algn="just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raining for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usage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focused themes of applications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Scientific exchanges for making application-wise execution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plan, schedule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44" marR="0" lvl="0" indent="-285744" algn="just" defTabSz="457189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idx="2"/>
          </p:nvPr>
        </p:nvSpPr>
        <p:spPr>
          <a:xfrm>
            <a:off x="1012030" y="-203379"/>
            <a:ext cx="7196666" cy="914400"/>
          </a:xfrm>
        </p:spPr>
        <p:txBody>
          <a:bodyPr/>
          <a:lstStyle/>
          <a:p>
            <a:pPr defTabSz="914377">
              <a:lnSpc>
                <a:spcPct val="150000"/>
              </a:lnSpc>
            </a:pPr>
            <a:r>
              <a:rPr lang="en-US" sz="2400" u="sng" dirty="0">
                <a:solidFill>
                  <a:prstClr val="white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Applications focus on SDGs for BIMSTEC</a:t>
            </a:r>
          </a:p>
          <a:p>
            <a:r>
              <a:rPr lang="en-IN" sz="2000" u="sng" dirty="0" smtClean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Implemented</a:t>
            </a:r>
            <a:r>
              <a:rPr lang="en-IN" sz="2000" u="sng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,  </a:t>
            </a:r>
            <a:r>
              <a:rPr lang="en-IN" sz="2000" u="sng" dirty="0" smtClean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Remaining </a:t>
            </a:r>
            <a:r>
              <a:rPr lang="en-IN" sz="2000" u="sng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&amp; On-Going</a:t>
            </a:r>
            <a:endParaRPr lang="en-US" sz="2000" dirty="0">
              <a:solidFill>
                <a:srgbClr val="FFC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897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272642" y="-74521"/>
            <a:ext cx="6838305" cy="9144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Renewable energy assessment from Space</a:t>
            </a:r>
          </a:p>
          <a:p>
            <a:r>
              <a:rPr lang="en-IN" sz="2400" dirty="0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IN" sz="2400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(Solar and Wind)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91" y="4069866"/>
            <a:ext cx="2504493" cy="18931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36350" y="5999404"/>
            <a:ext cx="2332835" cy="300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Solar Energy Potential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74645" y="3420909"/>
            <a:ext cx="2420861" cy="300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Solar Site Selection tool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6689161" y="4285368"/>
            <a:ext cx="22217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Calculator Mobile app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244" y="4318973"/>
            <a:ext cx="3439018" cy="17471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323894" y="6103077"/>
            <a:ext cx="2893901" cy="300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Wind Energy Potential (Offshore)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456" y="4569850"/>
            <a:ext cx="2700338" cy="11945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7500" y="5764445"/>
            <a:ext cx="3399300" cy="300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Next 72 Hours Wind forecast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640" y="1243150"/>
            <a:ext cx="3314521" cy="20734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300" y="1252352"/>
            <a:ext cx="2254912" cy="3015997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96788" y="1243150"/>
            <a:ext cx="3132641" cy="2631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2000" indent="-252000" algn="just"/>
            <a:r>
              <a:rPr lang="en-IN" sz="1400" b="0" dirty="0" smtClean="0"/>
              <a:t>Web Application and Mobile app for monthly and yearly Solar energy potential.</a:t>
            </a:r>
          </a:p>
          <a:p>
            <a:pPr marL="252000" indent="-252000" algn="just"/>
            <a:r>
              <a:rPr lang="en-IN" sz="1400" b="0" dirty="0" smtClean="0"/>
              <a:t>Solar site selection tool for identification of potential areas based on multi-parameter filters including: slope, distance to grid, roads and </a:t>
            </a:r>
            <a:r>
              <a:rPr lang="en-IN" sz="1400" b="0" dirty="0" err="1" smtClean="0"/>
              <a:t>landuse</a:t>
            </a:r>
            <a:r>
              <a:rPr lang="en-IN" sz="1400" b="0" dirty="0" smtClean="0"/>
              <a:t> type. </a:t>
            </a:r>
          </a:p>
          <a:p>
            <a:pPr marL="252000" indent="-252000" algn="just"/>
            <a:r>
              <a:rPr lang="en-IN" sz="1400" b="0" dirty="0" smtClean="0"/>
              <a:t>Offshore monthly Wind energy Potential.</a:t>
            </a:r>
          </a:p>
          <a:p>
            <a:pPr marL="252000" indent="-252000" algn="just"/>
            <a:r>
              <a:rPr lang="en-IN" sz="1400" b="0" dirty="0" smtClean="0"/>
              <a:t>Next 72 hours Solar and Wind forecast at </a:t>
            </a:r>
            <a:r>
              <a:rPr lang="en-IN" sz="1400" b="0" dirty="0"/>
              <a:t>15 minutes </a:t>
            </a:r>
            <a:r>
              <a:rPr lang="en-IN" sz="1400" b="0" dirty="0" smtClean="0"/>
              <a:t>interval.</a:t>
            </a:r>
          </a:p>
          <a:p>
            <a:pPr marL="0" indent="0" algn="just">
              <a:buFont typeface="Arial"/>
              <a:buNone/>
            </a:pPr>
            <a:endParaRPr lang="en-IN" sz="1350" dirty="0" smtClean="0"/>
          </a:p>
          <a:p>
            <a:pPr algn="just"/>
            <a:endParaRPr lang="en-IN" sz="1350" dirty="0" smtClean="0"/>
          </a:p>
          <a:p>
            <a:endParaRPr lang="en-IN" sz="1350" dirty="0"/>
          </a:p>
        </p:txBody>
      </p:sp>
    </p:spTree>
    <p:extLst>
      <p:ext uri="{BB962C8B-B14F-4D97-AF65-F5344CB8AC3E}">
        <p14:creationId xmlns:p14="http://schemas.microsoft.com/office/powerpoint/2010/main" val="325086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100" b="0" i="1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941042" y="-59315"/>
            <a:ext cx="7569200" cy="9144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Renewable energy assessment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from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Space</a:t>
            </a:r>
          </a:p>
          <a:p>
            <a:r>
              <a:rPr lang="en-IN" sz="2000" dirty="0" smtClean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Solar </a:t>
            </a:r>
            <a:r>
              <a:rPr lang="en-IN" sz="2000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Insolation over Africa</a:t>
            </a:r>
          </a:p>
          <a:p>
            <a:endParaRPr lang="en-IN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48" y="1204081"/>
            <a:ext cx="3343658" cy="2263396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just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Web Application is developed  for monthly and yearly Solar energy potential of Africa Continent.</a:t>
            </a:r>
          </a:p>
          <a:p>
            <a:pPr marL="171450" marR="0" lvl="0" indent="-171450" algn="just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app is developed for calculating solar energy potential and related parameters at any given location (entered Longitude and Latitude value).</a:t>
            </a:r>
          </a:p>
          <a:p>
            <a:pPr marL="171450" marR="0" lvl="0" indent="-171450" algn="just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Solar Site Selection tool for Africa </a:t>
            </a:r>
            <a:endParaRPr lang="en-IN" sz="8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171450" marR="0" lvl="0" indent="-1714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171450" marR="0" lvl="0" indent="-1714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5527" y="1260809"/>
            <a:ext cx="3283773" cy="220666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676649" y="1260809"/>
            <a:ext cx="2495239" cy="3827239"/>
            <a:chOff x="7734614" y="1962842"/>
            <a:chExt cx="3291988" cy="49642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257" r="-831"/>
            <a:stretch/>
          </p:blipFill>
          <p:spPr>
            <a:xfrm>
              <a:off x="7734614" y="4201398"/>
              <a:ext cx="3291988" cy="272566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6042" y="1962842"/>
              <a:ext cx="3089133" cy="232479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875435" y="5123537"/>
            <a:ext cx="2097665" cy="1505863"/>
            <a:chOff x="5800937" y="3655375"/>
            <a:chExt cx="3264112" cy="2897826"/>
          </a:xfrm>
        </p:grpSpPr>
        <p:grpSp>
          <p:nvGrpSpPr>
            <p:cNvPr id="12" name="Group 11"/>
            <p:cNvGrpSpPr/>
            <p:nvPr/>
          </p:nvGrpSpPr>
          <p:grpSpPr>
            <a:xfrm>
              <a:off x="5800937" y="3683950"/>
              <a:ext cx="3264112" cy="2869251"/>
              <a:chOff x="1970989" y="703484"/>
              <a:chExt cx="7437566" cy="588645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70989" y="703484"/>
                <a:ext cx="7437566" cy="588645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6311218" y="738841"/>
                <a:ext cx="1800782" cy="1755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67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Month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333795" y="703484"/>
                <a:ext cx="1074760" cy="2109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8077200" y="3655375"/>
              <a:ext cx="535221" cy="183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62801" y="3514605"/>
            <a:ext cx="3430778" cy="333286"/>
          </a:xfrm>
          <a:prstGeom prst="rect">
            <a:avLst/>
          </a:prstGeom>
          <a:solidFill>
            <a:srgbClr val="4472C4">
              <a:lumMod val="75000"/>
            </a:srgbClr>
          </a:solidFill>
        </p:spPr>
        <p:txBody>
          <a:bodyPr vert="horz" lIns="68580" tIns="34290" rIns="68580" bIns="3429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Helvetica"/>
              </a:rPr>
              <a:t>Future Work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115" y="3912181"/>
            <a:ext cx="3111191" cy="197171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52402" y="5795944"/>
            <a:ext cx="2290021" cy="300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Solar Site Selection tool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98649" y="3531207"/>
            <a:ext cx="2290021" cy="300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Solar </a:t>
            </a:r>
            <a:r>
              <a:rPr kumimoji="0" lang="en-IN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Energy Potential</a:t>
            </a:r>
            <a:endParaRPr kumimoji="0" lang="en-I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9742" y="3860226"/>
            <a:ext cx="3357564" cy="2761060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10000"/>
              </a:lnSpc>
              <a:defRPr/>
            </a:pPr>
            <a:r>
              <a:rPr lang="en-IN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WebGIS</a:t>
            </a:r>
            <a:r>
              <a:rPr lang="en-IN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for Global Solar and Wind Energy Potential Visualisation.</a:t>
            </a:r>
          </a:p>
          <a:p>
            <a:pPr lvl="0" algn="just">
              <a:lnSpc>
                <a:spcPct val="110000"/>
              </a:lnSpc>
              <a:defRPr/>
            </a:pPr>
            <a:r>
              <a:rPr lang="en-I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Solar and Wind Energy forecast.</a:t>
            </a:r>
          </a:p>
          <a:p>
            <a:pPr lvl="0" algn="just">
              <a:lnSpc>
                <a:spcPct val="110000"/>
              </a:lnSpc>
              <a:defRPr/>
            </a:pPr>
            <a:r>
              <a:rPr lang="en-I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Selection tool for identifying Solar and Wind energy potential sites for entire World.</a:t>
            </a:r>
          </a:p>
          <a:p>
            <a:pPr lvl="0" algn="just">
              <a:lnSpc>
                <a:spcPct val="110000"/>
              </a:lnSpc>
              <a:defRPr/>
            </a:pPr>
            <a:r>
              <a:rPr lang="en-I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and Wind Calculator Mobile App for selected location on World Map</a:t>
            </a:r>
            <a:r>
              <a:rPr lang="en-IN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IN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421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56C179F-DCE4-D643-B05A-F99E149C865A}"/>
              </a:ext>
            </a:extLst>
          </p:cNvPr>
          <p:cNvSpPr/>
          <p:nvPr/>
        </p:nvSpPr>
        <p:spPr>
          <a:xfrm>
            <a:off x="1572638" y="4985844"/>
            <a:ext cx="7495162" cy="5954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l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6BAF328-3297-FB4C-8EA9-64A3D8EFAEAC}"/>
              </a:ext>
            </a:extLst>
          </p:cNvPr>
          <p:cNvSpPr/>
          <p:nvPr/>
        </p:nvSpPr>
        <p:spPr>
          <a:xfrm>
            <a:off x="1572638" y="3581811"/>
            <a:ext cx="7352732" cy="7338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l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00B6E91-B3FE-1347-83C7-751AF90AD86B}"/>
              </a:ext>
            </a:extLst>
          </p:cNvPr>
          <p:cNvSpPr/>
          <p:nvPr/>
        </p:nvSpPr>
        <p:spPr>
          <a:xfrm>
            <a:off x="1572638" y="1912197"/>
            <a:ext cx="7476112" cy="9742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l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654147" y="58890"/>
            <a:ext cx="6239850" cy="40005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SzTx/>
              <a:defRPr/>
            </a:pPr>
            <a:r>
              <a:rPr lang="en-US" sz="2400" b="1" dirty="0">
                <a:latin typeface="Arial Bold" panose="020B0704020202020204" pitchFamily="34" charset="0"/>
                <a:cs typeface="Arial Bold" panose="020B0704020202020204" pitchFamily="34" charset="0"/>
              </a:rPr>
              <a:t>Disaster Management </a:t>
            </a:r>
            <a:r>
              <a:rPr lang="mr-IN" sz="2400" b="1" dirty="0">
                <a:latin typeface="Arial Bold" panose="020B0704020202020204" pitchFamily="34" charset="0"/>
              </a:rPr>
              <a:t>–</a:t>
            </a:r>
            <a:r>
              <a:rPr lang="en-US" sz="2400" b="1" dirty="0">
                <a:latin typeface="Arial Bold" panose="020B0704020202020204" pitchFamily="34" charset="0"/>
                <a:cs typeface="Arial Bold" panose="020B0704020202020204" pitchFamily="34" charset="0"/>
              </a:rPr>
              <a:t>GEO-LEO Tools </a:t>
            </a:r>
          </a:p>
          <a:p>
            <a:pPr algn="ctr">
              <a:spcBef>
                <a:spcPts val="0"/>
              </a:spcBef>
              <a:buSzTx/>
              <a:defRPr/>
            </a:pPr>
            <a:r>
              <a:rPr lang="en-US" sz="2000" b="1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Proposed Contributions – CEOS </a:t>
            </a:r>
            <a:r>
              <a:rPr lang="en-US" sz="2000" b="1" dirty="0" err="1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WGDisasters</a:t>
            </a:r>
            <a:endParaRPr lang="en-US" sz="2000" b="1" dirty="0">
              <a:solidFill>
                <a:srgbClr val="FFC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7C29D9-0FCA-DD4D-9C04-F60C73F2CF41}"/>
              </a:ext>
            </a:extLst>
          </p:cNvPr>
          <p:cNvSpPr/>
          <p:nvPr/>
        </p:nvSpPr>
        <p:spPr>
          <a:xfrm>
            <a:off x="1543052" y="1938012"/>
            <a:ext cx="7585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ISRO has launched several Geo-Leo Satellites and a few Satellites are proposed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GEO Satellites - INSAT-3D / 3DR; </a:t>
            </a: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Roman"/>
              </a:rPr>
              <a:t>GISAT-1,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LEO Satellites-ResourceSat-2 / 2A; </a:t>
            </a: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Roman"/>
              </a:rPr>
              <a:t>RISAT-1A/1B, NISAR, (DMC-SAR), ResourceSat-3, …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DEM – </a:t>
            </a:r>
            <a:r>
              <a:rPr kumimoji="0" lang="en-IN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CartoDEM</a:t>
            </a: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, </a:t>
            </a:r>
            <a:r>
              <a:rPr kumimoji="0" lang="en-IN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…	</a:t>
            </a:r>
            <a:endParaRPr kumimoji="0" lang="en-IN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127C3-3477-5C4A-8629-8291EA387EBE}"/>
              </a:ext>
            </a:extLst>
          </p:cNvPr>
          <p:cNvSpPr txBox="1"/>
          <p:nvPr/>
        </p:nvSpPr>
        <p:spPr>
          <a:xfrm>
            <a:off x="1721798" y="1393310"/>
            <a:ext cx="617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Roman"/>
              </a:rPr>
              <a:t>Satellite 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98B02-6D97-F046-8FC7-9F1B5136CB0F}"/>
              </a:ext>
            </a:extLst>
          </p:cNvPr>
          <p:cNvSpPr/>
          <p:nvPr/>
        </p:nvSpPr>
        <p:spPr>
          <a:xfrm>
            <a:off x="1572639" y="3603462"/>
            <a:ext cx="722846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Improved Flood Monitoring using </a:t>
            </a:r>
            <a:r>
              <a:rPr kumimoji="0" lang="en-IN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GEO-LEO-SAR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Flood Risk </a:t>
            </a:r>
            <a:r>
              <a:rPr kumimoji="0" lang="en-IN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Assessment</a:t>
            </a:r>
            <a:endParaRPr kumimoji="0" lang="en-IN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Forest Fire Danger Index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01945-267C-4845-BD28-32EB2DBAFFFD}"/>
              </a:ext>
            </a:extLst>
          </p:cNvPr>
          <p:cNvSpPr txBox="1"/>
          <p:nvPr/>
        </p:nvSpPr>
        <p:spPr>
          <a:xfrm>
            <a:off x="1572638" y="3223189"/>
            <a:ext cx="617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Roman"/>
              </a:rPr>
              <a:t>Disaster Applications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FDC0DF-B8C7-E542-B4FC-F0EE2BDAC8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920900"/>
            <a:ext cx="1298236" cy="11772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1B4466-6A0A-904A-B2A0-8B21C374D538}"/>
              </a:ext>
            </a:extLst>
          </p:cNvPr>
          <p:cNvSpPr/>
          <p:nvPr/>
        </p:nvSpPr>
        <p:spPr>
          <a:xfrm>
            <a:off x="1572639" y="5073482"/>
            <a:ext cx="72284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Online satellite data processing tools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Proto-type initiative for International Charter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853BA7-7FA5-2545-8172-563EC4EFF62C}"/>
              </a:ext>
            </a:extLst>
          </p:cNvPr>
          <p:cNvSpPr txBox="1"/>
          <p:nvPr/>
        </p:nvSpPr>
        <p:spPr>
          <a:xfrm>
            <a:off x="1543052" y="4667279"/>
            <a:ext cx="617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Roman"/>
              </a:rPr>
              <a:t>On-line Processing Tools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DD9DD963-8FDD-EE45-9D5D-744316970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3371813"/>
            <a:ext cx="1298236" cy="10134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6FB86A-1E9B-3044-8D59-751CE24EA7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93" y="4632830"/>
            <a:ext cx="1323975" cy="1028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84540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902883" y="0"/>
            <a:ext cx="6267450" cy="40005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SzTx/>
              <a:defRPr/>
            </a:pPr>
            <a:r>
              <a:rPr lang="en-US" sz="2400" b="1" dirty="0">
                <a:latin typeface="Arial Bold" panose="020B0704020202020204" pitchFamily="34" charset="0"/>
                <a:cs typeface="Arial Bold" panose="020B0704020202020204" pitchFamily="34" charset="0"/>
              </a:rPr>
              <a:t>Disaster Management </a:t>
            </a:r>
            <a:r>
              <a:rPr lang="mr-IN" sz="2400" b="1" dirty="0">
                <a:latin typeface="Arial Bold" panose="020B0704020202020204" pitchFamily="34" charset="0"/>
              </a:rPr>
              <a:t>–</a:t>
            </a:r>
            <a:r>
              <a:rPr lang="en-US" sz="2400" b="1" dirty="0">
                <a:latin typeface="Arial Bold" panose="020B0704020202020204" pitchFamily="34" charset="0"/>
                <a:cs typeface="Arial Bold" panose="020B0704020202020204" pitchFamily="34" charset="0"/>
              </a:rPr>
              <a:t>GEO-LEO </a:t>
            </a:r>
            <a:r>
              <a:rPr lang="en-US" sz="2400" b="1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Tools</a:t>
            </a:r>
            <a:endParaRPr lang="en-US" sz="2400" b="1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SzTx/>
              <a:defRPr/>
            </a:pPr>
            <a:r>
              <a:rPr lang="en-US" sz="2000" b="1" dirty="0" smtClean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Status</a:t>
            </a:r>
            <a:endParaRPr lang="en-US" sz="2000" b="1" dirty="0">
              <a:solidFill>
                <a:srgbClr val="FFC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3B4F24-66A3-BE45-93F2-EAF187774249}"/>
              </a:ext>
            </a:extLst>
          </p:cNvPr>
          <p:cNvSpPr/>
          <p:nvPr/>
        </p:nvSpPr>
        <p:spPr>
          <a:xfrm>
            <a:off x="308989" y="1631950"/>
            <a:ext cx="8589478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Roman"/>
              </a:rPr>
              <a:t>Discussions during CEOS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Roman"/>
              </a:rPr>
              <a:t>WGDisasters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Roman"/>
              </a:rPr>
              <a:t>Based 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Roman"/>
              </a:rPr>
              <a:t>on ISRO proposed activities, following points were discussed</a:t>
            </a:r>
          </a:p>
          <a:p>
            <a:pPr marL="214313" marR="0" lvl="0" indent="-2143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ISRO’s proposal for Flood Pilot was appreciated. </a:t>
            </a:r>
          </a:p>
          <a:p>
            <a:pPr marL="214313" marR="0" lvl="0" indent="-2143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Possibility of initiating a Pilot on Forest Fire Danger Index was discussed.  Needs to be discussed further.</a:t>
            </a:r>
          </a:p>
          <a:p>
            <a:pPr marL="214313" marR="0" lvl="0" indent="-2143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CEOS </a:t>
            </a:r>
            <a:r>
              <a:rPr kumimoji="0" lang="en-I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WGDisasters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 Chair suggested other members to explore the utility of ISRO strengths and integrating the on-line tools in CEOS </a:t>
            </a:r>
            <a:r>
              <a:rPr kumimoji="0" lang="en-I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WGDisasters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6150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EEAD382-E463-4D4A-B94C-F7842E24F45F}"/>
              </a:ext>
            </a:extLst>
          </p:cNvPr>
          <p:cNvSpPr/>
          <p:nvPr/>
        </p:nvSpPr>
        <p:spPr>
          <a:xfrm>
            <a:off x="461249" y="4563006"/>
            <a:ext cx="3991305" cy="9105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ctr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9A29D1-1E32-F045-88D0-5725AA44A316}"/>
              </a:ext>
            </a:extLst>
          </p:cNvPr>
          <p:cNvSpPr/>
          <p:nvPr/>
        </p:nvSpPr>
        <p:spPr>
          <a:xfrm>
            <a:off x="285751" y="5592886"/>
            <a:ext cx="3273311" cy="8433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ctr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871133" y="168840"/>
            <a:ext cx="6069951" cy="299456"/>
          </a:xfrm>
        </p:spPr>
        <p:txBody>
          <a:bodyPr/>
          <a:lstStyle/>
          <a:p>
            <a:r>
              <a:rPr lang="en-US" sz="2400" b="1" dirty="0">
                <a:latin typeface="Arial Bold" panose="020B0704020202020204" pitchFamily="34" charset="0"/>
                <a:cs typeface="Arial Bold" panose="020B0704020202020204" pitchFamily="34" charset="0"/>
              </a:rPr>
              <a:t>Disaster Management </a:t>
            </a:r>
            <a:r>
              <a:rPr lang="mr-IN" sz="2400" b="1" dirty="0">
                <a:latin typeface="Arial Bold" panose="020B0704020202020204" pitchFamily="34" charset="0"/>
              </a:rPr>
              <a:t>–</a:t>
            </a:r>
            <a:r>
              <a:rPr lang="en-US" sz="2400" b="1" dirty="0">
                <a:latin typeface="Arial Bold" panose="020B0704020202020204" pitchFamily="34" charset="0"/>
                <a:cs typeface="Arial Bold" panose="020B0704020202020204" pitchFamily="34" charset="0"/>
              </a:rPr>
              <a:t>GEO-LEO </a:t>
            </a:r>
            <a:r>
              <a:rPr lang="en-US" sz="2400" b="1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Tools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2000" b="1" dirty="0" smtClean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Flood </a:t>
            </a:r>
            <a:r>
              <a:rPr lang="en-US" sz="2000" b="1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Pilot – Proposal – Flood Mapping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943763-A738-0146-80C8-539A3380EF41}"/>
              </a:ext>
            </a:extLst>
          </p:cNvPr>
          <p:cNvSpPr/>
          <p:nvPr/>
        </p:nvSpPr>
        <p:spPr>
          <a:xfrm>
            <a:off x="110250" y="1442437"/>
            <a:ext cx="9038211" cy="2072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Daily estimation of flood inundation extent is very important for effective monitoring</a:t>
            </a:r>
          </a:p>
          <a:p>
            <a:pPr marL="503635" marR="0" lvl="0" indent="-23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LEO-Optical-SAR sensors, though useful, have limitations </a:t>
            </a:r>
            <a:r>
              <a:rPr kumimoji="0" lang="en-I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wrt</a:t>
            </a: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 revisit, swath  cloud</a:t>
            </a:r>
          </a:p>
          <a:p>
            <a:pPr marL="503635" marR="0" lvl="0" indent="-23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GEO-Sensors have advantages </a:t>
            </a:r>
            <a:r>
              <a:rPr kumimoji="0" lang="en-I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wrt</a:t>
            </a: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 revisit, swath, though coarse in resolution</a:t>
            </a:r>
          </a:p>
          <a:p>
            <a:pPr marL="503635" marR="0" lvl="0" indent="-23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DEMs are useful in in improving the resolution of water theme in the Coarser Grids of GEO / Passive Microwave Sensors. </a:t>
            </a:r>
          </a:p>
          <a:p>
            <a:pPr marL="503635" marR="0" lvl="0" indent="-23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Integration of GEO-LEO-SAR-DEM, improve the flood monitoring capabilities, substantially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1FB14F-4888-1A43-8A7E-4F94A1E9EB9F}"/>
              </a:ext>
            </a:extLst>
          </p:cNvPr>
          <p:cNvSpPr/>
          <p:nvPr/>
        </p:nvSpPr>
        <p:spPr>
          <a:xfrm>
            <a:off x="2343150" y="5677539"/>
            <a:ext cx="1142998" cy="692495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ctr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Flood </a:t>
            </a:r>
          </a:p>
          <a:p>
            <a:pPr marL="0" marR="0" lvl="0" indent="0" algn="ctr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Susceptibility</a:t>
            </a:r>
          </a:p>
          <a:p>
            <a:pPr marL="0" marR="0" lvl="0" indent="0" algn="ctr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Index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FD4D63-03B9-C240-8EF1-EB39F4BBB80A}"/>
              </a:ext>
            </a:extLst>
          </p:cNvPr>
          <p:cNvSpPr/>
          <p:nvPr/>
        </p:nvSpPr>
        <p:spPr>
          <a:xfrm>
            <a:off x="1377042" y="5874450"/>
            <a:ext cx="805303" cy="38951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Model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59E1744-6582-0341-BCDA-B3CFAF34139D}"/>
              </a:ext>
            </a:extLst>
          </p:cNvPr>
          <p:cNvSpPr/>
          <p:nvPr/>
        </p:nvSpPr>
        <p:spPr>
          <a:xfrm>
            <a:off x="110250" y="5542089"/>
            <a:ext cx="351000" cy="38951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3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8B8418-F7C3-7845-90CD-6CC3BAC3A5FB}"/>
              </a:ext>
            </a:extLst>
          </p:cNvPr>
          <p:cNvSpPr/>
          <p:nvPr/>
        </p:nvSpPr>
        <p:spPr>
          <a:xfrm>
            <a:off x="4743496" y="4588371"/>
            <a:ext cx="4290437" cy="8288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ctr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84919DD-0AAF-794C-A05E-8B27211F9BA6}"/>
              </a:ext>
            </a:extLst>
          </p:cNvPr>
          <p:cNvSpPr/>
          <p:nvPr/>
        </p:nvSpPr>
        <p:spPr>
          <a:xfrm>
            <a:off x="4567997" y="4560134"/>
            <a:ext cx="351000" cy="38951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2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85B4B9C6-DB51-F146-AC5E-81402D182EE6}"/>
              </a:ext>
            </a:extLst>
          </p:cNvPr>
          <p:cNvSpPr/>
          <p:nvPr/>
        </p:nvSpPr>
        <p:spPr>
          <a:xfrm>
            <a:off x="4854986" y="4679548"/>
            <a:ext cx="912114" cy="719149"/>
          </a:xfrm>
          <a:prstGeom prst="parallelogram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GEO Optical</a:t>
            </a:r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0D40DA3F-B0AC-2E4D-AB99-6654F20F75B4}"/>
              </a:ext>
            </a:extLst>
          </p:cNvPr>
          <p:cNvSpPr/>
          <p:nvPr/>
        </p:nvSpPr>
        <p:spPr>
          <a:xfrm>
            <a:off x="5655086" y="4705331"/>
            <a:ext cx="1256157" cy="667581"/>
          </a:xfrm>
          <a:prstGeom prst="parallelogram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Passive </a:t>
            </a:r>
          </a:p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Microwave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F99DB40-B480-5045-B913-56FA6C687B3F}"/>
              </a:ext>
            </a:extLst>
          </p:cNvPr>
          <p:cNvSpPr/>
          <p:nvPr/>
        </p:nvSpPr>
        <p:spPr>
          <a:xfrm>
            <a:off x="7026685" y="4858291"/>
            <a:ext cx="767009" cy="38951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Model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549221-5D3E-C14E-9672-E8243E3FEC78}"/>
              </a:ext>
            </a:extLst>
          </p:cNvPr>
          <p:cNvSpPr/>
          <p:nvPr/>
        </p:nvSpPr>
        <p:spPr>
          <a:xfrm>
            <a:off x="7941084" y="4704326"/>
            <a:ext cx="857252" cy="692495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ctr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Low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Res.Water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  <a:p>
            <a:pPr marL="0" marR="0" lvl="0" indent="0" algn="ctr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Index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B2DFE23-5952-3A4F-BDD6-2CCAE6B3762A}"/>
              </a:ext>
            </a:extLst>
          </p:cNvPr>
          <p:cNvSpPr/>
          <p:nvPr/>
        </p:nvSpPr>
        <p:spPr>
          <a:xfrm>
            <a:off x="3943350" y="5821390"/>
            <a:ext cx="1600293" cy="389510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Integrate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DDE4D5-8E53-AB4D-A687-BF757FE93761}"/>
              </a:ext>
            </a:extLst>
          </p:cNvPr>
          <p:cNvSpPr/>
          <p:nvPr/>
        </p:nvSpPr>
        <p:spPr>
          <a:xfrm>
            <a:off x="6808062" y="5751493"/>
            <a:ext cx="1273794" cy="73085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ctr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D771729-7173-1E42-BF7D-AF4C21A37F73}"/>
              </a:ext>
            </a:extLst>
          </p:cNvPr>
          <p:cNvSpPr/>
          <p:nvPr/>
        </p:nvSpPr>
        <p:spPr>
          <a:xfrm>
            <a:off x="6637250" y="5645850"/>
            <a:ext cx="351000" cy="38951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4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6D5A43DC-0B86-8842-AF4C-64C3D4B77E60}"/>
              </a:ext>
            </a:extLst>
          </p:cNvPr>
          <p:cNvSpPr/>
          <p:nvPr/>
        </p:nvSpPr>
        <p:spPr>
          <a:xfrm>
            <a:off x="6924239" y="5763195"/>
            <a:ext cx="912114" cy="719149"/>
          </a:xfrm>
          <a:prstGeom prst="parallelogram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Flood</a:t>
            </a:r>
          </a:p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Extent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079C6AF-5951-5940-8DF2-D0D30DBDF41A}"/>
              </a:ext>
            </a:extLst>
          </p:cNvPr>
          <p:cNvCxnSpPr>
            <a:cxnSpLocks/>
            <a:endCxn id="38" idx="0"/>
          </p:cNvCxnSpPr>
          <p:nvPr/>
        </p:nvCxnSpPr>
        <p:spPr>
          <a:xfrm flipH="1">
            <a:off x="4743496" y="5474399"/>
            <a:ext cx="344093" cy="312246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F1623C6-8167-3141-84BB-4A92B58734FE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4343400" y="5474399"/>
            <a:ext cx="400097" cy="312246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DF2B2BE-0B0E-5548-B452-1E301C1A4A40}"/>
              </a:ext>
            </a:extLst>
          </p:cNvPr>
          <p:cNvCxnSpPr>
            <a:cxnSpLocks/>
            <a:stCxn id="22" idx="3"/>
            <a:endCxn id="38" idx="2"/>
          </p:cNvCxnSpPr>
          <p:nvPr/>
        </p:nvCxnSpPr>
        <p:spPr>
          <a:xfrm>
            <a:off x="3617602" y="6015027"/>
            <a:ext cx="325748" cy="1118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61F4B97-FBC4-6F41-A3BE-99420E8D2F09}"/>
              </a:ext>
            </a:extLst>
          </p:cNvPr>
          <p:cNvCxnSpPr>
            <a:cxnSpLocks/>
            <a:stCxn id="38" idx="6"/>
            <a:endCxn id="39" idx="1"/>
          </p:cNvCxnSpPr>
          <p:nvPr/>
        </p:nvCxnSpPr>
        <p:spPr>
          <a:xfrm>
            <a:off x="5543644" y="6016145"/>
            <a:ext cx="1269107" cy="118075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Parallelogram 64">
            <a:extLst>
              <a:ext uri="{FF2B5EF4-FFF2-40B4-BE49-F238E27FC236}">
                <a16:creationId xmlns:a16="http://schemas.microsoft.com/office/drawing/2014/main" id="{DCCD5331-7CC5-9F4D-81EA-9C928E397286}"/>
              </a:ext>
            </a:extLst>
          </p:cNvPr>
          <p:cNvSpPr/>
          <p:nvPr/>
        </p:nvSpPr>
        <p:spPr>
          <a:xfrm>
            <a:off x="333474" y="5666311"/>
            <a:ext cx="912114" cy="719149"/>
          </a:xfrm>
          <a:prstGeom prst="parallelogram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DEM  </a:t>
            </a:r>
          </a:p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916C019-5606-6545-852E-7C1644FA9466}"/>
              </a:ext>
            </a:extLst>
          </p:cNvPr>
          <p:cNvCxnSpPr>
            <a:cxnSpLocks/>
          </p:cNvCxnSpPr>
          <p:nvPr/>
        </p:nvCxnSpPr>
        <p:spPr>
          <a:xfrm>
            <a:off x="6808061" y="5060003"/>
            <a:ext cx="243000" cy="1118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2EBAE54-1D91-3D4C-82DB-D82C873A6C1D}"/>
              </a:ext>
            </a:extLst>
          </p:cNvPr>
          <p:cNvCxnSpPr>
            <a:cxnSpLocks/>
          </p:cNvCxnSpPr>
          <p:nvPr/>
        </p:nvCxnSpPr>
        <p:spPr>
          <a:xfrm>
            <a:off x="7782948" y="5062827"/>
            <a:ext cx="162000" cy="1118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FF16876-0F95-F949-A2BA-5AF005FFC6DD}"/>
              </a:ext>
            </a:extLst>
          </p:cNvPr>
          <p:cNvCxnSpPr>
            <a:cxnSpLocks/>
          </p:cNvCxnSpPr>
          <p:nvPr/>
        </p:nvCxnSpPr>
        <p:spPr>
          <a:xfrm>
            <a:off x="1122819" y="6098253"/>
            <a:ext cx="243000" cy="1118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4BD3BC0-2208-5B41-A680-2A599BCBB42C}"/>
              </a:ext>
            </a:extLst>
          </p:cNvPr>
          <p:cNvCxnSpPr>
            <a:cxnSpLocks/>
          </p:cNvCxnSpPr>
          <p:nvPr/>
        </p:nvCxnSpPr>
        <p:spPr>
          <a:xfrm>
            <a:off x="2181150" y="6103050"/>
            <a:ext cx="162000" cy="1118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69CDDB1B-84A6-6E48-B4A2-2D161C06F96D}"/>
              </a:ext>
            </a:extLst>
          </p:cNvPr>
          <p:cNvSpPr txBox="1"/>
          <p:nvPr/>
        </p:nvSpPr>
        <p:spPr>
          <a:xfrm>
            <a:off x="0" y="4198616"/>
            <a:ext cx="617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Roman"/>
              </a:rPr>
              <a:t>Broad Methodology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3E3BEE2-AA6F-6840-ADF9-B3A77049EC5B}"/>
              </a:ext>
            </a:extLst>
          </p:cNvPr>
          <p:cNvSpPr/>
          <p:nvPr/>
        </p:nvSpPr>
        <p:spPr>
          <a:xfrm>
            <a:off x="339857" y="4536690"/>
            <a:ext cx="351000" cy="38951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1</a:t>
            </a:r>
          </a:p>
        </p:txBody>
      </p:sp>
      <p:sp>
        <p:nvSpPr>
          <p:cNvPr id="48" name="Parallelogram 47">
            <a:extLst>
              <a:ext uri="{FF2B5EF4-FFF2-40B4-BE49-F238E27FC236}">
                <a16:creationId xmlns:a16="http://schemas.microsoft.com/office/drawing/2014/main" id="{5DB5E746-F85D-5D49-BD60-226A69320ADF}"/>
              </a:ext>
            </a:extLst>
          </p:cNvPr>
          <p:cNvSpPr/>
          <p:nvPr/>
        </p:nvSpPr>
        <p:spPr>
          <a:xfrm>
            <a:off x="626846" y="4656104"/>
            <a:ext cx="912114" cy="719149"/>
          </a:xfrm>
          <a:prstGeom prst="parallelogram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LEO </a:t>
            </a:r>
          </a:p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Optical</a:t>
            </a:r>
          </a:p>
        </p:txBody>
      </p:sp>
      <p:sp>
        <p:nvSpPr>
          <p:cNvPr id="49" name="Parallelogram 48">
            <a:extLst>
              <a:ext uri="{FF2B5EF4-FFF2-40B4-BE49-F238E27FC236}">
                <a16:creationId xmlns:a16="http://schemas.microsoft.com/office/drawing/2014/main" id="{14CDC9CC-CFC0-FE48-A2E5-A5BD318BF4A8}"/>
              </a:ext>
            </a:extLst>
          </p:cNvPr>
          <p:cNvSpPr/>
          <p:nvPr/>
        </p:nvSpPr>
        <p:spPr>
          <a:xfrm>
            <a:off x="1419989" y="4656104"/>
            <a:ext cx="912114" cy="719149"/>
          </a:xfrm>
          <a:prstGeom prst="parallelogram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SAR </a:t>
            </a:r>
          </a:p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5FA60A8-FAD3-1946-95E8-E967AA91AC46}"/>
              </a:ext>
            </a:extLst>
          </p:cNvPr>
          <p:cNvSpPr/>
          <p:nvPr/>
        </p:nvSpPr>
        <p:spPr>
          <a:xfrm>
            <a:off x="2454406" y="4832790"/>
            <a:ext cx="767009" cy="38951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Model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3D47B71-D113-224E-B825-3A3EC426FE7E}"/>
              </a:ext>
            </a:extLst>
          </p:cNvPr>
          <p:cNvSpPr/>
          <p:nvPr/>
        </p:nvSpPr>
        <p:spPr>
          <a:xfrm>
            <a:off x="3379551" y="4678826"/>
            <a:ext cx="857252" cy="692495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ctr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High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Res.Water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  <a:p>
            <a:pPr marL="0" marR="0" lvl="0" indent="0" algn="ctr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Index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738B512-6EE1-9243-B754-83122224AC81}"/>
              </a:ext>
            </a:extLst>
          </p:cNvPr>
          <p:cNvCxnSpPr>
            <a:cxnSpLocks/>
          </p:cNvCxnSpPr>
          <p:nvPr/>
        </p:nvCxnSpPr>
        <p:spPr>
          <a:xfrm>
            <a:off x="2212466" y="5019158"/>
            <a:ext cx="243000" cy="1118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99FF61D-BC69-0C4F-8A3C-8F809736073C}"/>
              </a:ext>
            </a:extLst>
          </p:cNvPr>
          <p:cNvCxnSpPr>
            <a:cxnSpLocks/>
          </p:cNvCxnSpPr>
          <p:nvPr/>
        </p:nvCxnSpPr>
        <p:spPr>
          <a:xfrm>
            <a:off x="3220342" y="5023955"/>
            <a:ext cx="162000" cy="1118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AB024DE0-C74C-FD47-85E0-1A8291FD6E38}"/>
              </a:ext>
            </a:extLst>
          </p:cNvPr>
          <p:cNvSpPr/>
          <p:nvPr/>
        </p:nvSpPr>
        <p:spPr>
          <a:xfrm>
            <a:off x="4572000" y="4095706"/>
            <a:ext cx="2743200" cy="30008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Roman"/>
              </a:rPr>
              <a:t>Discussions initiated with NOAA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5DD6D2D-7F0A-DF4A-B212-E618A7DA9C27}"/>
              </a:ext>
            </a:extLst>
          </p:cNvPr>
          <p:cNvSpPr/>
          <p:nvPr/>
        </p:nvSpPr>
        <p:spPr>
          <a:xfrm>
            <a:off x="3943350" y="4104834"/>
            <a:ext cx="2743200" cy="30008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Roman"/>
              </a:rPr>
              <a:t>Discussions initiated with NOAA </a:t>
            </a:r>
          </a:p>
        </p:txBody>
      </p:sp>
    </p:spTree>
    <p:extLst>
      <p:ext uri="{BB962C8B-B14F-4D97-AF65-F5344CB8AC3E}">
        <p14:creationId xmlns:p14="http://schemas.microsoft.com/office/powerpoint/2010/main" val="946496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726806" y="384069"/>
            <a:ext cx="5760720" cy="400050"/>
          </a:xfrm>
        </p:spPr>
        <p:txBody>
          <a:bodyPr/>
          <a:lstStyle/>
          <a:p>
            <a:pPr lvl="0" algn="ctr" rtl="0">
              <a:defRPr/>
            </a:pPr>
            <a:r>
              <a:rPr lang="en-US" sz="2400" dirty="0">
                <a:solidFill>
                  <a:prstClr val="white"/>
                </a:solidFill>
                <a:latin typeface="Arial Bold"/>
              </a:rPr>
              <a:t>CEOS Chair 2020 Objectives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2534317"/>
            <a:ext cx="8972550" cy="2609183"/>
          </a:xfr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385763" marR="0" lvl="0" indent="-385763" algn="just" defTabSz="914400" rtl="0" eaLnBrk="1" fontAlgn="auto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 Bold"/>
                <a:sym typeface="Arial Bold"/>
              </a:rPr>
              <a:t>Focus on Virtual Constellation (VC) with regard to EO satellites - Gap analysis in priority areas, global studies</a:t>
            </a:r>
            <a:r>
              <a:rPr kumimoji="0" lang="is-IS" sz="21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 Bold"/>
                <a:sym typeface="Arial Bold"/>
              </a:rPr>
              <a:t>….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 Bold"/>
                <a:sym typeface="Arial Bold"/>
              </a:rPr>
              <a:t> </a:t>
            </a:r>
          </a:p>
          <a:p>
            <a:pPr marL="385763" marR="0" lvl="0" indent="-385763" algn="just" defTabSz="914400" rtl="0" eaLnBrk="1" fontAlgn="auto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 Bold"/>
                <a:sym typeface="Arial Bold"/>
              </a:rPr>
              <a:t>Applications focus on SDGs for BIMSTEC Region - Vegetation, LULC, Water etc. </a:t>
            </a:r>
          </a:p>
          <a:p>
            <a:pPr marL="385763" marR="0" lvl="0" indent="-385763" algn="just" defTabSz="914400" rtl="0" eaLnBrk="1" fontAlgn="auto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 Bold"/>
                <a:sym typeface="Arial Bold"/>
              </a:rPr>
              <a:t>Renewable energy assessment (Solar &amp; Wind) from Space</a:t>
            </a:r>
          </a:p>
          <a:p>
            <a:pPr marL="385763" marR="0" lvl="0" indent="-385763" algn="just" defTabSz="914400" rtl="0" eaLnBrk="1" fontAlgn="auto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 Bold"/>
                <a:sym typeface="Arial Bold"/>
              </a:rPr>
              <a:t>Explore new tools for disasters management:  Geo-Leo based solution 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 Bold"/>
              <a:sym typeface="Arial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2190" y="1616102"/>
            <a:ext cx="63769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Roman"/>
              </a:rPr>
              <a:t>ISRO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Roman"/>
              </a:rPr>
              <a:t> is  pursuing the following initiatives:</a:t>
            </a: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504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1F13775-7B36-CF41-B3B1-E102E090EBCB}"/>
              </a:ext>
            </a:extLst>
          </p:cNvPr>
          <p:cNvSpPr/>
          <p:nvPr/>
        </p:nvSpPr>
        <p:spPr>
          <a:xfrm>
            <a:off x="56966" y="2610602"/>
            <a:ext cx="1928905" cy="276997"/>
          </a:xfrm>
          <a:prstGeom prst="rect">
            <a:avLst/>
          </a:prstGeom>
          <a:solidFill>
            <a:srgbClr val="FFC000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l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6D259E-F015-B840-A237-1671CE30BAD0}"/>
              </a:ext>
            </a:extLst>
          </p:cNvPr>
          <p:cNvSpPr/>
          <p:nvPr/>
        </p:nvSpPr>
        <p:spPr>
          <a:xfrm>
            <a:off x="63937" y="1349620"/>
            <a:ext cx="1155263" cy="276997"/>
          </a:xfrm>
          <a:prstGeom prst="rect">
            <a:avLst/>
          </a:prstGeom>
          <a:solidFill>
            <a:srgbClr val="FFC000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l" defTabSz="3429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840730" y="157547"/>
            <a:ext cx="5914737" cy="5334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Arial Bold" panose="020B0704020202020204" pitchFamily="34" charset="0"/>
                <a:cs typeface="Arial Bold" panose="020B0704020202020204" pitchFamily="34" charset="0"/>
              </a:rPr>
              <a:t>Disaster Management </a:t>
            </a:r>
            <a:r>
              <a:rPr lang="mr-IN" sz="2400" b="1" dirty="0">
                <a:latin typeface="Arial Bold" panose="020B0704020202020204" pitchFamily="34" charset="0"/>
              </a:rPr>
              <a:t>–</a:t>
            </a:r>
            <a:r>
              <a:rPr lang="en-US" sz="2400" b="1" dirty="0">
                <a:latin typeface="Arial Bold" panose="020B0704020202020204" pitchFamily="34" charset="0"/>
                <a:cs typeface="Arial Bold" panose="020B0704020202020204" pitchFamily="34" charset="0"/>
              </a:rPr>
              <a:t>GEO-LEO Tools </a:t>
            </a:r>
            <a:r>
              <a:rPr lang="en-US" sz="2000" b="1" dirty="0" smtClean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Flood </a:t>
            </a:r>
            <a:r>
              <a:rPr lang="en-US" sz="2000" b="1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Pilot – Proposal – Flood Risk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C57587-E829-D843-970C-D76D92E75815}"/>
              </a:ext>
            </a:extLst>
          </p:cNvPr>
          <p:cNvSpPr/>
          <p:nvPr/>
        </p:nvSpPr>
        <p:spPr>
          <a:xfrm>
            <a:off x="56966" y="1290351"/>
            <a:ext cx="84164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Roman"/>
              </a:rPr>
              <a:t>Objectives</a:t>
            </a:r>
            <a:r>
              <a:rPr kumimoji="0" lang="en-I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Roman"/>
              </a:rPr>
              <a:t>:	</a:t>
            </a:r>
            <a:r>
              <a:rPr kumimoji="0" lang="en-IN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Roman"/>
              </a:rPr>
              <a:t>	</a:t>
            </a:r>
            <a:endParaRPr kumimoji="0" lang="en-IN" sz="135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nir Roman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To map the flood hazard and depth using time series of SAR &amp; optical datasets and DEM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Vulnerability Assessment through field survey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To create flood risk maps </a:t>
            </a:r>
            <a:r>
              <a:rPr kumimoji="0" lang="en-I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	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To prepare best practices and training document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Roman"/>
              </a:rPr>
              <a:t>. </a:t>
            </a:r>
          </a:p>
        </p:txBody>
      </p:sp>
      <p:grpSp>
        <p:nvGrpSpPr>
          <p:cNvPr id="43" name="Group 24">
            <a:extLst>
              <a:ext uri="{FF2B5EF4-FFF2-40B4-BE49-F238E27FC236}">
                <a16:creationId xmlns:a16="http://schemas.microsoft.com/office/drawing/2014/main" id="{C7CAE3CD-E3E6-FE44-B7B5-04C1ACAB3BD9}"/>
              </a:ext>
            </a:extLst>
          </p:cNvPr>
          <p:cNvGrpSpPr>
            <a:grpSpLocks/>
          </p:cNvGrpSpPr>
          <p:nvPr/>
        </p:nvGrpSpPr>
        <p:grpSpPr bwMode="auto">
          <a:xfrm>
            <a:off x="6598298" y="3279198"/>
            <a:ext cx="2461936" cy="1144295"/>
            <a:chOff x="3609348" y="2667000"/>
            <a:chExt cx="2382680" cy="1259500"/>
          </a:xfrm>
        </p:grpSpPr>
        <p:pic>
          <p:nvPicPr>
            <p:cNvPr id="44" name="Picture 1" descr="G:\location_kendrapara_by pratik\INDIA.jpg">
              <a:extLst>
                <a:ext uri="{FF2B5EF4-FFF2-40B4-BE49-F238E27FC236}">
                  <a16:creationId xmlns:a16="http://schemas.microsoft.com/office/drawing/2014/main" id="{462ABEC5-6104-F643-BE08-83507DC4A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348" y="2667000"/>
              <a:ext cx="986016" cy="114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" descr="C:\Documents and Settings\hasan\Desktop\ORISSA.jpg">
              <a:extLst>
                <a:ext uri="{FF2B5EF4-FFF2-40B4-BE49-F238E27FC236}">
                  <a16:creationId xmlns:a16="http://schemas.microsoft.com/office/drawing/2014/main" id="{EBA1AB99-C770-F64F-9BDA-08BA936740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1159" y="2724307"/>
              <a:ext cx="1295557" cy="1034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4E2F5FA-5B79-3043-9E25-DF5E1A204C04}"/>
                </a:ext>
              </a:extLst>
            </p:cNvPr>
            <p:cNvCxnSpPr/>
            <p:nvPr/>
          </p:nvCxnSpPr>
          <p:spPr>
            <a:xfrm flipV="1">
              <a:off x="4114951" y="2743604"/>
              <a:ext cx="533299" cy="5330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BCEF6DE-4218-F043-A3C8-0EAF978E1759}"/>
                </a:ext>
              </a:extLst>
            </p:cNvPr>
            <p:cNvCxnSpPr/>
            <p:nvPr/>
          </p:nvCxnSpPr>
          <p:spPr>
            <a:xfrm>
              <a:off x="4114951" y="3353284"/>
              <a:ext cx="691797" cy="3809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796D39E-E83A-4D44-A749-1014CE3066DE}"/>
                </a:ext>
              </a:extLst>
            </p:cNvPr>
            <p:cNvCxnSpPr>
              <a:cxnSpLocks/>
            </p:cNvCxnSpPr>
            <p:nvPr/>
          </p:nvCxnSpPr>
          <p:spPr>
            <a:xfrm>
              <a:off x="5638397" y="3200077"/>
              <a:ext cx="353631" cy="7264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A171B23-7728-1F44-A467-E5BD808A1BBF}"/>
                </a:ext>
              </a:extLst>
            </p:cNvPr>
            <p:cNvCxnSpPr/>
            <p:nvPr/>
          </p:nvCxnSpPr>
          <p:spPr>
            <a:xfrm flipH="1">
              <a:off x="3657172" y="3276681"/>
              <a:ext cx="1829254" cy="6096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D75EA52-358B-7D4A-8435-970DAC31750F}"/>
              </a:ext>
            </a:extLst>
          </p:cNvPr>
          <p:cNvSpPr txBox="1"/>
          <p:nvPr/>
        </p:nvSpPr>
        <p:spPr>
          <a:xfrm>
            <a:off x="7090063" y="2939064"/>
            <a:ext cx="18485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Roman"/>
              </a:rPr>
              <a:t>Mahanadi River Delta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7BB8427-4AED-C64F-A603-68C243CB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100" y="4442440"/>
            <a:ext cx="2502878" cy="20954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355693-4A1D-A540-88F1-65B665B31F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407435"/>
            <a:ext cx="5433295" cy="216544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793B3B4-F665-474E-9AD0-FB8D78ED0C93}"/>
              </a:ext>
            </a:extLst>
          </p:cNvPr>
          <p:cNvSpPr/>
          <p:nvPr/>
        </p:nvSpPr>
        <p:spPr>
          <a:xfrm>
            <a:off x="-9597" y="2577426"/>
            <a:ext cx="64579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Roman"/>
              </a:rPr>
              <a:t>Support from </a:t>
            </a:r>
            <a:r>
              <a:rPr kumimoji="0" lang="en-I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Roman"/>
              </a:rPr>
              <a:t>CEOS	: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nir Roman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Roman"/>
              </a:rPr>
              <a:t>Vulnerability Assessment - Very high resolution satellite data over the study area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Roman"/>
              </a:rPr>
              <a:t>Hydro-Dynamic Modelling – High resolution DEM (at present CartoDEM-10m posting is proposed to be used)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DBB3D5-8589-4448-B832-19B5E6232F85}"/>
              </a:ext>
            </a:extLst>
          </p:cNvPr>
          <p:cNvSpPr/>
          <p:nvPr/>
        </p:nvSpPr>
        <p:spPr>
          <a:xfrm>
            <a:off x="7456273" y="2617731"/>
            <a:ext cx="1116161" cy="30008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Roman"/>
              </a:rPr>
              <a:t>Study Area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867C405-F0AD-9343-B387-D4CC0AA5EBF0}"/>
              </a:ext>
            </a:extLst>
          </p:cNvPr>
          <p:cNvSpPr/>
          <p:nvPr/>
        </p:nvSpPr>
        <p:spPr>
          <a:xfrm>
            <a:off x="3314604" y="4075747"/>
            <a:ext cx="950571" cy="30008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Roman"/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8753559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D475F28-7442-1748-9E2C-6771FF83C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755" y="1796317"/>
            <a:ext cx="3048245" cy="27806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862668" y="118534"/>
            <a:ext cx="5935132" cy="5334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Arial Bold" panose="020B0704020202020204" pitchFamily="34" charset="0"/>
                <a:cs typeface="Arial Bold" panose="020B0704020202020204" pitchFamily="34" charset="0"/>
              </a:rPr>
              <a:t>Disaster Management </a:t>
            </a:r>
            <a:r>
              <a:rPr lang="mr-IN" sz="2400" b="1" dirty="0">
                <a:latin typeface="Arial Bold" panose="020B0704020202020204" pitchFamily="34" charset="0"/>
              </a:rPr>
              <a:t>–</a:t>
            </a:r>
            <a:r>
              <a:rPr lang="en-US" sz="2400" b="1" dirty="0">
                <a:latin typeface="Arial Bold" panose="020B0704020202020204" pitchFamily="34" charset="0"/>
                <a:cs typeface="Arial Bold" panose="020B0704020202020204" pitchFamily="34" charset="0"/>
              </a:rPr>
              <a:t>GEO-LEO Tools </a:t>
            </a:r>
            <a:r>
              <a:rPr lang="en-US" sz="2000" b="1" dirty="0" smtClean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Forest </a:t>
            </a:r>
            <a:r>
              <a:rPr lang="en-US" sz="2000" b="1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Fires Pilot – Proposal </a:t>
            </a:r>
            <a:endParaRPr lang="en-US" sz="2400" b="1" dirty="0">
              <a:solidFill>
                <a:srgbClr val="FFC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3D359B8-423B-6D40-96FC-A8C658535C8C}"/>
              </a:ext>
            </a:extLst>
          </p:cNvPr>
          <p:cNvSpPr txBox="1">
            <a:spLocks/>
          </p:cNvSpPr>
          <p:nvPr/>
        </p:nvSpPr>
        <p:spPr>
          <a:xfrm>
            <a:off x="61383" y="1380001"/>
            <a:ext cx="5949225" cy="407829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Roman"/>
              </a:rPr>
              <a:t>Decision Support System for </a:t>
            </a: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Roman"/>
              </a:rPr>
              <a:t>forest fire danger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Roman"/>
              </a:rPr>
              <a:t>Inputs: Temperature, relative humidity, fuel characteristics, topographic conditions, vegetation type, edaphic conditions.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Roman"/>
              </a:rPr>
              <a:t>Two biophysical components: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Roman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IN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Roman"/>
              </a:rPr>
              <a:t>STATIC INDEX: based on the constant parameters such as fuel characteristics, topographic conditions, vegetation type, edaphic conditions.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Roman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IN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Roman"/>
              </a:rPr>
              <a:t>DYNAMIC INDEX: based on weather parameters such as air temperature, relative humidity, wind speed and rainfall; 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Roman"/>
              </a:rPr>
              <a:t>INTEGRATED INDEX: Static &amp; Dynamic Indices are integrated to provide the fire danger rating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103AC3-EB9E-454F-97AE-C406FB0A81BF}"/>
              </a:ext>
            </a:extLst>
          </p:cNvPr>
          <p:cNvSpPr/>
          <p:nvPr/>
        </p:nvSpPr>
        <p:spPr>
          <a:xfrm>
            <a:off x="6010608" y="4609380"/>
            <a:ext cx="32956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marR="0" lvl="1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Indexing into different classes of fire danger viz. No danger, Low, Moderate, High and very High for rapid characterization.</a:t>
            </a:r>
          </a:p>
          <a:p>
            <a:pPr marL="266700" marR="0" lvl="1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Validation based on Active fire points from SNPP-VIIRS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F3A428-B32B-AE49-8307-D24B1C5E0C53}"/>
              </a:ext>
            </a:extLst>
          </p:cNvPr>
          <p:cNvSpPr/>
          <p:nvPr/>
        </p:nvSpPr>
        <p:spPr>
          <a:xfrm>
            <a:off x="8250618" y="1828734"/>
            <a:ext cx="8082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Western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Himalaya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49516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AB9C83-8FE4-814D-A4B8-B232C72E9E8F}"/>
              </a:ext>
            </a:extLst>
          </p:cNvPr>
          <p:cNvSpPr txBox="1"/>
          <p:nvPr/>
        </p:nvSpPr>
        <p:spPr>
          <a:xfrm>
            <a:off x="1180198" y="1714282"/>
            <a:ext cx="6814420" cy="21467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3429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venir Roman"/>
              </a:rPr>
              <a:t>Need for Online Tool for</a:t>
            </a:r>
          </a:p>
          <a:p>
            <a:pPr marL="404813" marR="0" lvl="2" indent="-213122" algn="l" defTabSz="9144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Selection of Satellite Data</a:t>
            </a:r>
          </a:p>
          <a:p>
            <a:pPr marL="404813" marR="0" lvl="2" indent="-213122" algn="l" defTabSz="9144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venir Roman"/>
              </a:rPr>
              <a:t>Visualization of full resolution Satellite Data</a:t>
            </a:r>
          </a:p>
          <a:p>
            <a:pPr marL="404813" marR="0" lvl="2" indent="-213122" algn="l" defTabSz="9144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venir Roman"/>
              </a:rPr>
              <a:t>Sub-setting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/ Extraction of required area</a:t>
            </a:r>
          </a:p>
          <a:p>
            <a:pPr marL="404813" marR="0" lvl="2" indent="-213122" algn="l" defTabSz="9144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venir Roman"/>
              </a:rPr>
              <a:t>Extraction affected area – Flood, Fire, …</a:t>
            </a:r>
          </a:p>
          <a:p>
            <a:pPr marL="404813" marR="0" lvl="2" indent="-213122" algn="l" defTabSz="9144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t>Generation of Value-Added Products – Flood Maps, …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972406" y="132681"/>
            <a:ext cx="6022212" cy="5334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Arial Bold" panose="020B0704020202020204" pitchFamily="34" charset="0"/>
                <a:cs typeface="Arial Bold" panose="020B0704020202020204" pitchFamily="34" charset="0"/>
              </a:rPr>
              <a:t>Disaster Management </a:t>
            </a:r>
            <a:r>
              <a:rPr lang="mr-IN" sz="2400" b="1" dirty="0">
                <a:latin typeface="Arial Bold" panose="020B0704020202020204" pitchFamily="34" charset="0"/>
              </a:rPr>
              <a:t>–</a:t>
            </a:r>
            <a:r>
              <a:rPr lang="en-US" sz="2400" b="1" dirty="0">
                <a:latin typeface="Arial Bold" panose="020B0704020202020204" pitchFamily="34" charset="0"/>
                <a:cs typeface="Arial Bold" panose="020B0704020202020204" pitchFamily="34" charset="0"/>
              </a:rPr>
              <a:t>GEO-LEO Tools </a:t>
            </a:r>
            <a:endParaRPr lang="en-US" sz="2400" b="1" dirty="0" smtClean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On-line </a:t>
            </a:r>
            <a:r>
              <a:rPr lang="en-US" sz="2000" b="1" dirty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Processing Tools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9A639E-6E3E-2649-A7DC-228D48C98AA0}"/>
              </a:ext>
            </a:extLst>
          </p:cNvPr>
          <p:cNvGrpSpPr/>
          <p:nvPr/>
        </p:nvGrpSpPr>
        <p:grpSpPr>
          <a:xfrm>
            <a:off x="2636258" y="3829050"/>
            <a:ext cx="3429000" cy="2057400"/>
            <a:chOff x="1970467" y="3903947"/>
            <a:chExt cx="4572000" cy="2743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CACA82-2E59-F341-88EC-8150B29A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0467" y="3903947"/>
              <a:ext cx="4572000" cy="27432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920899-2BA0-EF41-A7FB-BD6011408074}"/>
                </a:ext>
              </a:extLst>
            </p:cNvPr>
            <p:cNvSpPr/>
            <p:nvPr/>
          </p:nvSpPr>
          <p:spPr>
            <a:xfrm>
              <a:off x="3620848" y="6318915"/>
              <a:ext cx="635619" cy="178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Roman"/>
                </a:rPr>
                <a:t>Data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73E66B-C7DF-9D41-ABDB-014312FF8E0A}"/>
                </a:ext>
              </a:extLst>
            </p:cNvPr>
            <p:cNvSpPr/>
            <p:nvPr/>
          </p:nvSpPr>
          <p:spPr>
            <a:xfrm>
              <a:off x="4499203" y="6326571"/>
              <a:ext cx="976046" cy="171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Roman"/>
                </a:rPr>
                <a:t>Products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D92130-4B47-3B4D-B75E-7C2DCCE04EB6}"/>
              </a:ext>
            </a:extLst>
          </p:cNvPr>
          <p:cNvGrpSpPr/>
          <p:nvPr/>
        </p:nvGrpSpPr>
        <p:grpSpPr>
          <a:xfrm>
            <a:off x="1158408" y="1745536"/>
            <a:ext cx="6858000" cy="3848465"/>
            <a:chOff x="0" y="832596"/>
            <a:chExt cx="9144000" cy="51312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B196F3-06FB-F24F-8D41-EB8999627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832596"/>
              <a:ext cx="9144000" cy="504207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CFC64A0-BB2E-434A-A2A2-E71ACAE53CD7}"/>
                </a:ext>
              </a:extLst>
            </p:cNvPr>
            <p:cNvSpPr/>
            <p:nvPr/>
          </p:nvSpPr>
          <p:spPr>
            <a:xfrm>
              <a:off x="7218456" y="1708361"/>
              <a:ext cx="1867437" cy="112046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Roman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0CE965-03F9-674C-99ED-44FD2BAF9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2467" y="2608938"/>
              <a:ext cx="2305318" cy="335494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B974C87-3640-7F46-AD4B-87F923157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83" y="2381282"/>
              <a:ext cx="2743200" cy="3332408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2F7FD5-61B7-364C-BD35-F431388265D8}"/>
                </a:ext>
              </a:extLst>
            </p:cNvPr>
            <p:cNvSpPr txBox="1"/>
            <p:nvPr/>
          </p:nvSpPr>
          <p:spPr>
            <a:xfrm>
              <a:off x="3319601" y="1288097"/>
              <a:ext cx="3873248" cy="40010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Roman"/>
                </a:rPr>
                <a:t>Ex: Bihar Floods – Sep, 2019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4D6357-AE60-EA40-B07C-4080B001D90F}"/>
              </a:ext>
            </a:extLst>
          </p:cNvPr>
          <p:cNvGrpSpPr/>
          <p:nvPr/>
        </p:nvGrpSpPr>
        <p:grpSpPr>
          <a:xfrm>
            <a:off x="2220845" y="3028951"/>
            <a:ext cx="4129244" cy="2725883"/>
            <a:chOff x="1416583" y="2979756"/>
            <a:chExt cx="5505658" cy="36345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A368E50-2964-D445-9600-8171DD129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6583" y="3220778"/>
              <a:ext cx="5505658" cy="3393489"/>
            </a:xfrm>
            <a:prstGeom prst="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56E2A0-C741-4646-B5D4-6F17BC46C744}"/>
                </a:ext>
              </a:extLst>
            </p:cNvPr>
            <p:cNvSpPr txBox="1"/>
            <p:nvPr/>
          </p:nvSpPr>
          <p:spPr>
            <a:xfrm>
              <a:off x="3136797" y="2979756"/>
              <a:ext cx="1948058" cy="40010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Roman"/>
                </a:rPr>
                <a:t>Final Product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B590AA9-D532-1F46-9174-AB865469532E}"/>
              </a:ext>
            </a:extLst>
          </p:cNvPr>
          <p:cNvSpPr/>
          <p:nvPr/>
        </p:nvSpPr>
        <p:spPr>
          <a:xfrm>
            <a:off x="5289814" y="5218095"/>
            <a:ext cx="2743200" cy="5078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5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Roman"/>
              </a:rPr>
              <a:t>Specific requirements to be obtained from CEOS</a:t>
            </a:r>
          </a:p>
        </p:txBody>
      </p:sp>
    </p:spTree>
    <p:extLst>
      <p:ext uri="{BB962C8B-B14F-4D97-AF65-F5344CB8AC3E}">
        <p14:creationId xmlns:p14="http://schemas.microsoft.com/office/powerpoint/2010/main" val="2836722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767043" y="510750"/>
            <a:ext cx="6233531" cy="400050"/>
          </a:xfrm>
        </p:spPr>
        <p:txBody>
          <a:bodyPr/>
          <a:lstStyle/>
          <a:p>
            <a:pPr>
              <a:spcBef>
                <a:spcPts val="0"/>
              </a:spcBef>
              <a:buSzTx/>
              <a:defRPr/>
            </a:pPr>
            <a:r>
              <a:rPr lang="en-US" sz="2400" b="1" dirty="0"/>
              <a:t>Discussions during CEOS </a:t>
            </a:r>
            <a:r>
              <a:rPr lang="en-US" sz="2400" b="1" dirty="0" err="1"/>
              <a:t>WGDisasters</a:t>
            </a:r>
            <a:endParaRPr lang="en-US" sz="2400" b="1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786362" y="3228335"/>
            <a:ext cx="3262688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1pPr>
            <a:lvl2pPr marL="742950" indent="-285750"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2pPr>
            <a:lvl3pPr marL="1143000" indent="-228600"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3pPr>
            <a:lvl4pPr marL="1600200" indent="-228600"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4pPr>
            <a:lvl5pPr marL="2057400" indent="-228600"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59242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690" y="211667"/>
            <a:ext cx="5799908" cy="990600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Focus on Virtual Constellation (VC)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02267"/>
            <a:ext cx="9144000" cy="6129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Scatterometers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are the proven technology for Ocean Surface Vector Winds</a:t>
            </a:r>
          </a:p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Additionally provide measurements of ice extent, icebergs, large water bodies</a:t>
            </a:r>
          </a:p>
          <a:p>
            <a:pPr marL="82800" marR="0" lvl="0" indent="-28575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Applications: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540000" marR="0" lvl="1" indent="-28575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Satellite OSVW Impact on NWP Models </a:t>
            </a:r>
          </a:p>
          <a:p>
            <a:pPr marL="540000" marR="0" lvl="1" indent="-28575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Forecast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error reduction by data assimilation  </a:t>
            </a:r>
          </a:p>
          <a:p>
            <a:pPr marL="540000" marR="0" lvl="1" indent="-28575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Tropical cyclone position improvement  </a:t>
            </a:r>
          </a:p>
          <a:p>
            <a:pPr marL="540000" marR="0" lvl="1" indent="-28575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Monitoring of seasonal to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interannual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changes</a:t>
            </a:r>
          </a:p>
          <a:p>
            <a:pPr marL="540000" marR="0" lvl="1" indent="-28575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Marine Weather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Warnings</a:t>
            </a:r>
          </a:p>
          <a:p>
            <a:pPr marL="540000" marR="0" lvl="1" indent="-28575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Ice motion, changes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As per WMO WIGOS 2040 Vision,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Scatterometers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are part of the “Backbone System with specified orbital configuration and measurement approaches” </a:t>
            </a:r>
          </a:p>
          <a:p>
            <a:pPr marL="540000" marR="0" lvl="1" indent="-28575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Required Sun-synchronous in three orbital planes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IOVWST Recommendations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: At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least 3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Scatterometers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meet WMO requirements (observations every 6 hours or better)</a:t>
            </a:r>
          </a:p>
          <a:p>
            <a:pPr marL="5400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  <a:p>
            <a:pPr marL="5400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377" y="2464534"/>
            <a:ext cx="2899423" cy="19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942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155" y="1657779"/>
            <a:ext cx="2608350" cy="28910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5136" y="1392119"/>
            <a:ext cx="3025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Impact on short-range weather f/c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1503" y="4463195"/>
            <a:ext cx="2353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Positive number indicates positive impact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827" y="1768369"/>
            <a:ext cx="2447973" cy="1070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407" y="3036159"/>
            <a:ext cx="3826393" cy="19578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02676" y="4915853"/>
            <a:ext cx="5871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Time series of Scatsat-1 wind speed bias (±0.1 m/s)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0850" y="1296929"/>
            <a:ext cx="2351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Impact on extreme weather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84" y="3463266"/>
            <a:ext cx="2533609" cy="147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047" y="1446468"/>
            <a:ext cx="2013001" cy="21115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06" y="1437614"/>
            <a:ext cx="1666577" cy="12502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1364" y="1209857"/>
            <a:ext cx="130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Inundation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722" y="4885075"/>
            <a:ext cx="2223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Coastal upwelling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92" y="5147976"/>
            <a:ext cx="6156176" cy="141220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309426" y="246990"/>
            <a:ext cx="6857999" cy="5015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210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342900"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685800"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028700"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371600"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 Bold"/>
                <a:sym typeface="Arial Bold"/>
              </a:rPr>
              <a:t>Focus on Virtual Constellation (VC)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old" panose="020B0704020202020204" pitchFamily="34" charset="0"/>
                <a:cs typeface="Arial Bold" panose="020B0704020202020204" pitchFamily="34" charset="0"/>
                <a:sym typeface="Arial Bold"/>
              </a:rPr>
              <a:t>Applications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Narrow" panose="020B0606020202030204" pitchFamily="34" charset="0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893877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19426" y="307396"/>
            <a:ext cx="6857999" cy="501554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Focus on Virtual Constellation (VC)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441298"/>
            <a:ext cx="9144000" cy="5822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just" defTabSz="914400" rtl="0" eaLnBrk="1" fontAlgn="auto" latinLnBrk="0" hangingPunct="1">
              <a:lnSpc>
                <a:spcPts val="3100"/>
              </a:lnSpc>
              <a:spcBef>
                <a:spcPts val="375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 Bold"/>
              </a:rPr>
              <a:t>Various LEO satellites are presently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 Bold"/>
              </a:rPr>
              <a:t>– </a:t>
            </a: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 Bold"/>
              </a:rPr>
              <a:t>operational &amp; </a:t>
            </a:r>
            <a:r>
              <a:rPr kumimoji="0" lang="en-GB" sz="2000" b="0" i="0" u="sng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 Bold"/>
              </a:rPr>
              <a:t>planned</a:t>
            </a:r>
          </a:p>
          <a:p>
            <a:pPr marL="600075" marR="0" lvl="1" indent="-257175" algn="just" defTabSz="914400" rtl="0" eaLnBrk="1" fontAlgn="auto" latinLnBrk="0" hangingPunct="1">
              <a:lnSpc>
                <a:spcPts val="3100"/>
              </a:lnSpc>
              <a:spcBef>
                <a:spcPts val="375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 Bold"/>
              </a:rPr>
              <a:t>ASCAT, SCATSAT, HY2 Series, CFOSAT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 Bold"/>
              </a:rPr>
              <a:t>, FY3,Oceansat  </a:t>
            </a:r>
          </a:p>
          <a:p>
            <a:pPr marL="257175" marR="0" lvl="0" indent="-257175" algn="just" defTabSz="914400" rtl="0" eaLnBrk="1" fontAlgn="auto" latinLnBrk="0" hangingPunct="1">
              <a:lnSpc>
                <a:spcPts val="3100"/>
              </a:lnSpc>
              <a:spcBef>
                <a:spcPts val="375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 Bold"/>
              </a:rPr>
              <a:t>Discussions on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 Bold"/>
              </a:rPr>
              <a:t> optimum coverage and observing system requirements </a:t>
            </a:r>
          </a:p>
          <a:p>
            <a:pPr marL="257175" marR="0" lvl="0" indent="-257175" algn="just" defTabSz="914400" rtl="0" eaLnBrk="1" fontAlgn="auto" latinLnBrk="0" hangingPunct="1">
              <a:lnSpc>
                <a:spcPts val="3100"/>
              </a:lnSpc>
              <a:spcBef>
                <a:spcPts val="375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 Bold"/>
              </a:rPr>
              <a:t>Observation requirements may vary depending on the phenomena</a:t>
            </a:r>
          </a:p>
          <a:p>
            <a:pPr marL="257175" marR="0" lvl="0" indent="-257175" algn="just" defTabSz="914400" rtl="0" eaLnBrk="1" fontAlgn="auto" latinLnBrk="0" hangingPunct="1">
              <a:lnSpc>
                <a:spcPts val="3100"/>
              </a:lnSpc>
              <a:spcBef>
                <a:spcPts val="375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Need for Study teams to regularly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analyse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Operational / Approved / Planned missions,  as part of Gap Analysis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57175" marR="0" lvl="0" indent="-257175" algn="just" defTabSz="914400" rtl="0" eaLnBrk="1" fontAlgn="auto" latinLnBrk="0" hangingPunct="1">
              <a:lnSpc>
                <a:spcPts val="3100"/>
              </a:lnSpc>
              <a:spcBef>
                <a:spcPts val="375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Sharing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 information (sensor and measurements) sufficient for independent validation and verification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57175" marR="0" lvl="0" indent="-257175" algn="just" defTabSz="914400" rtl="0" eaLnBrk="1" fontAlgn="auto" latinLnBrk="0" hangingPunct="1">
              <a:lnSpc>
                <a:spcPts val="3100"/>
              </a:lnSpc>
              <a:spcBef>
                <a:spcPts val="375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Open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and near real-time data access to support the marine weather mission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57175" marR="0" lvl="0" indent="-257175" algn="just" defTabSz="914400" rtl="0" eaLnBrk="1" fontAlgn="auto" latinLnBrk="0" hangingPunct="1">
              <a:lnSpc>
                <a:spcPts val="3100"/>
              </a:lnSpc>
              <a:spcBef>
                <a:spcPts val="375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Systematic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and sustained high quality and consistent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observations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6909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Focus on Virtual Constellation (VC)</a:t>
            </a:r>
            <a:br>
              <a:rPr lang="en-US" sz="2400" b="1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IN" sz="2000" b="1" dirty="0" smtClean="0">
                <a:solidFill>
                  <a:srgbClr val="FFC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Status of the work</a:t>
            </a:r>
            <a:endParaRPr lang="en-IN" sz="2400" b="1" dirty="0">
              <a:solidFill>
                <a:srgbClr val="FFC000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668" y="1932409"/>
            <a:ext cx="8892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Discussions happened with CEOG WGCV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WGCV (Microwave) shown interest in working with OSVW-VC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Meeting was organised between OSVW-VC and WGCV on  April 21 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Discussions on Standard and Metrics for </a:t>
            </a:r>
            <a:r>
              <a:rPr kumimoji="0" lang="en-I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Scatterometery</a:t>
            </a:r>
            <a:endParaRPr kumimoji="0" lang="en-IN" sz="20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Meeting was held on June 15 with OSVW-VC, WGCV and others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Draft of the work plan discussed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Work components also identified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Team members identification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66668" y="1376810"/>
            <a:ext cx="2220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Actions Taken:</a:t>
            </a:r>
          </a:p>
        </p:txBody>
      </p:sp>
    </p:spTree>
    <p:extLst>
      <p:ext uri="{BB962C8B-B14F-4D97-AF65-F5344CB8AC3E}">
        <p14:creationId xmlns:p14="http://schemas.microsoft.com/office/powerpoint/2010/main" val="667174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53310"/>
            <a:ext cx="891124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Organised Special Session on </a:t>
            </a:r>
            <a:r>
              <a:rPr kumimoji="0" lang="en-IN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Satterometery</a:t>
            </a: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in  CGMS  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With an Objective “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Coordination of global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scatterometer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constellation including coverage optimisation and data sharing in response to WIGOS 2040”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Participation from NOAA, EUMETSAT, CMA, NSAOS, ISRO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	Resolved to form a Working Team to discuss the present issues, future </a:t>
            </a:r>
            <a:r>
              <a:rPr kumimoji="0" lang="en-I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scatterometer</a:t>
            </a: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missions and Gap analysis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Team will be formed by CGMS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sng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Suggestion to have coordinated CEOS-CGMS team to take into account the user requirement from CGMS and missions feasibility by CEOS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889" y="1342944"/>
            <a:ext cx="2220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Actions Taken: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12744" y="44288"/>
            <a:ext cx="5799908" cy="990600"/>
          </a:xfrm>
          <a:prstGeom prst="rect">
            <a:avLst/>
          </a:prstGeom>
        </p:spPr>
        <p:txBody>
          <a:bodyPr anchor="ctr"/>
          <a:lstStyle>
            <a:lvl1pPr algn="l">
              <a:defRPr sz="210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342900"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685800"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028700"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371600"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anose="020B0704020202020204" pitchFamily="34" charset="0"/>
                <a:cs typeface="Arial Bold" panose="020B0704020202020204" pitchFamily="34" charset="0"/>
                <a:sym typeface="Arial Bold"/>
              </a:rPr>
              <a:t>Focus on Virtual Constellation (VC)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anose="020B0704020202020204" pitchFamily="34" charset="0"/>
                <a:cs typeface="Arial Bold" panose="020B0704020202020204" pitchFamily="34" charset="0"/>
                <a:sym typeface="Arial Bold"/>
              </a:rPr>
            </a:br>
            <a:r>
              <a:rPr kumimoji="0" lang="en-I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old" panose="020B0704020202020204" pitchFamily="34" charset="0"/>
                <a:cs typeface="Arial Bold" panose="020B0704020202020204" pitchFamily="34" charset="0"/>
                <a:sym typeface="Arial Bold"/>
              </a:rPr>
              <a:t>Status of the work</a:t>
            </a:r>
            <a:endParaRPr kumimoji="0" lang="en-IN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Bold" panose="020B0704020202020204" pitchFamily="34" charset="0"/>
              <a:cs typeface="Arial Bold" panose="020B0704020202020204" pitchFamily="34" charset="0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421811798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068" y="1721570"/>
            <a:ext cx="8911245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Working Team being formed to prepare comprehensive document  to</a:t>
            </a:r>
          </a:p>
          <a:p>
            <a:pPr marL="742950" marR="0" lvl="1" indent="-28575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Identify and recommend validation sources and metrics</a:t>
            </a:r>
          </a:p>
          <a:p>
            <a:pPr marL="742950" marR="0" lvl="1" indent="-28575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Inter-calibration of the backscatter data from different sensors </a:t>
            </a:r>
          </a:p>
          <a:p>
            <a:pPr marL="742950" marR="0" lvl="1" indent="-28575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Generate climate quality products</a:t>
            </a:r>
          </a:p>
          <a:p>
            <a:pPr marL="742950" marR="0" lvl="1" indent="-28575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Development </a:t>
            </a:r>
            <a:r>
              <a:rPr kumimoji="0" lang="en-I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 unified </a:t>
            </a: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GMFs and retrieval algorithms for all space-borne </a:t>
            </a:r>
            <a:r>
              <a:rPr kumimoji="0" lang="en-I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scatterometers</a:t>
            </a:r>
            <a:endParaRPr kumimoji="0" lang="en-IN" sz="20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742950" marR="0" lvl="1" indent="-28575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Algorithms for extreme wind cases and impact of other environmental parameters</a:t>
            </a:r>
          </a:p>
          <a:p>
            <a:pPr marL="742950" marR="0" lvl="1" indent="-28575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Identification of the global </a:t>
            </a:r>
            <a:r>
              <a:rPr kumimoji="0" lang="en-I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scatterometer</a:t>
            </a:r>
            <a:r>
              <a: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constellation to monitor extreme events, diurnal variability, improvement in NWP forecast, climate products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068" y="1259905"/>
            <a:ext cx="2220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Actions Taken: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8943" y="38473"/>
            <a:ext cx="5799908" cy="990600"/>
          </a:xfrm>
          <a:prstGeom prst="rect">
            <a:avLst/>
          </a:prstGeom>
        </p:spPr>
        <p:txBody>
          <a:bodyPr anchor="ctr"/>
          <a:lstStyle>
            <a:lvl1pPr algn="l">
              <a:defRPr sz="210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342900"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685800"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028700"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371600" algn="r">
              <a:defRPr sz="2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anose="020B0704020202020204" pitchFamily="34" charset="0"/>
                <a:cs typeface="Arial Bold" panose="020B0704020202020204" pitchFamily="34" charset="0"/>
                <a:sym typeface="Arial Bold"/>
              </a:rPr>
              <a:t>Focus on Virtual Constellation (VC)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anose="020B0704020202020204" pitchFamily="34" charset="0"/>
                <a:cs typeface="Arial Bold" panose="020B0704020202020204" pitchFamily="34" charset="0"/>
                <a:sym typeface="Arial Bold"/>
              </a:rPr>
            </a:br>
            <a:r>
              <a:rPr kumimoji="0" lang="en-I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old" panose="020B0704020202020204" pitchFamily="34" charset="0"/>
                <a:cs typeface="Arial Bold" panose="020B0704020202020204" pitchFamily="34" charset="0"/>
                <a:sym typeface="Arial Bold"/>
              </a:rPr>
              <a:t>Status of the work</a:t>
            </a:r>
            <a:endParaRPr kumimoji="0" lang="en-IN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Bold" panose="020B0704020202020204" pitchFamily="34" charset="0"/>
              <a:cs typeface="Arial Bold" panose="020B0704020202020204" pitchFamily="34" charset="0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7235403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3304" y="0"/>
            <a:ext cx="9264315" cy="999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anose="020B0704020202020204" pitchFamily="34" charset="0"/>
                <a:cs typeface="Arial Bold" panose="020B0704020202020204" pitchFamily="34" charset="0"/>
              </a:rPr>
              <a:t>Applications focus on SDGs for BIMSTEC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old" panose="020B0704020202020204" pitchFamily="34" charset="0"/>
                <a:cs typeface="Arial Bold" panose="020B0704020202020204" pitchFamily="34" charset="0"/>
              </a:rPr>
              <a:t>Potential Applications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2192" y="1199824"/>
          <a:ext cx="9023682" cy="5333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845">
                  <a:extLst>
                    <a:ext uri="{9D8B030D-6E8A-4147-A177-3AD203B41FA5}">
                      <a16:colId xmlns:a16="http://schemas.microsoft.com/office/drawing/2014/main" val="700821706"/>
                    </a:ext>
                  </a:extLst>
                </a:gridCol>
                <a:gridCol w="4458082">
                  <a:extLst>
                    <a:ext uri="{9D8B030D-6E8A-4147-A177-3AD203B41FA5}">
                      <a16:colId xmlns:a16="http://schemas.microsoft.com/office/drawing/2014/main" val="400451414"/>
                    </a:ext>
                  </a:extLst>
                </a:gridCol>
                <a:gridCol w="2984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Application Categories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Application Types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Linkages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220842"/>
                  </a:ext>
                </a:extLst>
              </a:tr>
              <a:tr h="6623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Land Use</a:t>
                      </a:r>
                      <a:r>
                        <a:rPr lang="en-US" sz="1600" b="1" baseline="0" dirty="0" smtClean="0"/>
                        <a:t> Land Cover (LULC)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Level – 1 &amp; Level-2 LULC mapping &amp; Change detection with special reference to </a:t>
                      </a:r>
                      <a:r>
                        <a:rPr lang="en-US" sz="1600" dirty="0" smtClean="0"/>
                        <a:t>Urban sprawl</a:t>
                      </a:r>
                      <a:r>
                        <a:rPr lang="en-US" sz="1600" baseline="0" dirty="0" smtClean="0"/>
                        <a:t> &amp; snow cover mapping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SDG</a:t>
                      </a:r>
                      <a:r>
                        <a:rPr lang="en-US" sz="1600" baseline="0" dirty="0" smtClean="0"/>
                        <a:t> 2, 3, 6, 7, 11, 12, 13 </a:t>
                      </a:r>
                    </a:p>
                    <a:p>
                      <a:pPr marL="171450" indent="-171450" algn="l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Sustainable Land management (SLM), Land Degradation Neutrality (LDN)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276817"/>
                  </a:ext>
                </a:extLst>
              </a:tr>
              <a:tr h="67536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/>
                        <a:t>   Water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Water quality (e.g. turbidity)</a:t>
                      </a:r>
                      <a:r>
                        <a:rPr lang="en-US" sz="1600" baseline="0" dirty="0" smtClean="0"/>
                        <a:t> assessment for </a:t>
                      </a:r>
                      <a:r>
                        <a:rPr lang="en-US" sz="1600" dirty="0" smtClean="0"/>
                        <a:t>Case 2 &amp; Case 3</a:t>
                      </a:r>
                      <a:r>
                        <a:rPr lang="en-US" sz="1600" baseline="0" dirty="0" smtClean="0"/>
                        <a:t> water, Water spread area, PFZ &amp; coastline change detection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SDG 6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Global Water Watch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602619"/>
                  </a:ext>
                </a:extLst>
              </a:tr>
              <a:tr h="1218333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         </a:t>
                      </a:r>
                      <a:r>
                        <a:rPr lang="en-US" sz="1600" b="1" dirty="0" smtClean="0"/>
                        <a:t>          Agriculture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Mapping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annual &amp; seasonal-scale</a:t>
                      </a:r>
                      <a:r>
                        <a:rPr lang="en-US" sz="1600" baseline="0" dirty="0" smtClean="0"/>
                        <a:t> net cultivated / sown area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Dominant crop type mapping and condition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US" sz="1600" dirty="0" smtClean="0"/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SDG 2, GEOGLAM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33887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          </a:t>
                      </a:r>
                    </a:p>
                    <a:p>
                      <a:pPr algn="l"/>
                      <a:r>
                        <a:rPr lang="en-US" sz="1600" dirty="0" smtClean="0"/>
                        <a:t>                 </a:t>
                      </a:r>
                      <a:r>
                        <a:rPr lang="en-US" sz="1600" b="1" dirty="0" smtClean="0"/>
                        <a:t>Forest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Forest cover monitoring and change /loss</a:t>
                      </a:r>
                      <a:r>
                        <a:rPr lang="en-US" sz="1600" baseline="0" dirty="0" smtClean="0"/>
                        <a:t> assessment (e.g. Deforestation alert, degradation, burnt area)</a:t>
                      </a:r>
                      <a:endParaRPr 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71450" marR="0" indent="-17145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UN Strategic</a:t>
                      </a:r>
                      <a:r>
                        <a:rPr lang="en-US" sz="1600" baseline="0" dirty="0" smtClean="0"/>
                        <a:t> Plan for Forests (</a:t>
                      </a:r>
                      <a:r>
                        <a:rPr lang="en-US" sz="1600" dirty="0" smtClean="0"/>
                        <a:t>UNSPF) </a:t>
                      </a:r>
                    </a:p>
                    <a:p>
                      <a:pPr marL="171450" marR="0" indent="-17145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 smtClean="0"/>
                        <a:t>Aichi Biodiversity targets</a:t>
                      </a:r>
                    </a:p>
                    <a:p>
                      <a:pPr marL="171450" marR="0" indent="-17145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 smtClean="0"/>
                        <a:t>SDG 13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6537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Mapping forest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phenological</a:t>
                      </a:r>
                      <a:r>
                        <a:rPr lang="en-US" sz="1600" baseline="0" dirty="0" smtClean="0"/>
                        <a:t> metrics (SOS: Start-Of-Season, MOS: Maximum-Of-Season, EOS: End-Of-Season)</a:t>
                      </a: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166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63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Defaul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1867</Words>
  <Application>Microsoft Office PowerPoint</Application>
  <PresentationFormat>On-screen Show (4:3)</PresentationFormat>
  <Paragraphs>332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Arial Bold</vt:lpstr>
      <vt:lpstr>Arial Narrow</vt:lpstr>
      <vt:lpstr>Arial Rounded MT Bold</vt:lpstr>
      <vt:lpstr>Avenir Roman</vt:lpstr>
      <vt:lpstr>Calibri</vt:lpstr>
      <vt:lpstr>Calibri Light</vt:lpstr>
      <vt:lpstr>Courier New</vt:lpstr>
      <vt:lpstr>Droid Serif</vt:lpstr>
      <vt:lpstr>Helvetica</vt:lpstr>
      <vt:lpstr>Helvetica Neue</vt:lpstr>
      <vt:lpstr>Noto Sans Symbols</vt:lpstr>
      <vt:lpstr>Wingdings</vt:lpstr>
      <vt:lpstr>Default</vt:lpstr>
      <vt:lpstr>1_Default</vt:lpstr>
      <vt:lpstr>PowerPoint Presentation</vt:lpstr>
      <vt:lpstr>PowerPoint Presentation</vt:lpstr>
      <vt:lpstr>Focus on Virtual Constellation (VC)</vt:lpstr>
      <vt:lpstr>PowerPoint Presentation</vt:lpstr>
      <vt:lpstr>Focus on Virtual Constellation (VC)</vt:lpstr>
      <vt:lpstr>Focus on Virtual Constellation (VC) Status of the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2020-09-02T07:03:42Z</dcterms:created>
  <dcterms:modified xsi:type="dcterms:W3CDTF">2020-09-07T06:33:59Z</dcterms:modified>
</cp:coreProperties>
</file>