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21" r:id="rId3"/>
    <p:sldId id="324" r:id="rId4"/>
    <p:sldId id="331" r:id="rId5"/>
    <p:sldId id="332" r:id="rId6"/>
    <p:sldId id="329" r:id="rId7"/>
    <p:sldId id="330" r:id="rId8"/>
    <p:sldId id="312" r:id="rId9"/>
    <p:sldId id="325" r:id="rId10"/>
    <p:sldId id="326" r:id="rId11"/>
    <p:sldId id="284" r:id="rId12"/>
    <p:sldId id="283" r:id="rId13"/>
    <p:sldId id="316" r:id="rId14"/>
    <p:sldId id="328" r:id="rId15"/>
    <p:sldId id="286" r:id="rId16"/>
    <p:sldId id="320" r:id="rId1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mith" initials="L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386F6-4174-46D5-91A9-0CD5E6FD66D7}" v="1" dt="2019-02-20T23:25:17.54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/>
    <p:restoredTop sz="91887" autoAdjust="0"/>
  </p:normalViewPr>
  <p:slideViewPr>
    <p:cSldViewPr>
      <p:cViewPr varScale="1">
        <p:scale>
          <a:sx n="98" d="100"/>
          <a:sy n="98" d="100"/>
        </p:scale>
        <p:origin x="-18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6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77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The goal of the CEOS WGISS Carbon Science Community Portal (called the Carbon Portal, or simply the Portal hereafter) is to support Carbon Science Mission in CEOS and other communities/organizations and demonstrate the usage of CEOS WGISS Connected Assets by providing easy discovery of and access to carbon-related data resources in CEOS member agencies.</a:t>
            </a:r>
            <a:r>
              <a:rPr lang="en-US" dirty="0" smtClean="0">
                <a:effectLst/>
              </a:rPr>
              <a:t> </a:t>
            </a:r>
          </a:p>
          <a:p>
            <a:endParaRPr lang="en-US" sz="2400" dirty="0" smtClean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endParaRPr lang="en-US" sz="2400" dirty="0" smtClean="0">
              <a:latin typeface="+mn-lt"/>
              <a:ea typeface="+mn-ea"/>
              <a:cs typeface="+mn-cs"/>
              <a:sym typeface="Avenir Roman"/>
            </a:endParaRPr>
          </a:p>
          <a:p>
            <a:endParaRPr lang="en-US" sz="2400" dirty="0" smtClean="0">
              <a:latin typeface="+mn-lt"/>
              <a:ea typeface="+mn-ea"/>
              <a:cs typeface="+mn-cs"/>
              <a:sym typeface="Avenir Roman"/>
            </a:endParaRPr>
          </a:p>
          <a:p>
            <a:r>
              <a:rPr lang="en-US" sz="2400" dirty="0" smtClean="0">
                <a:latin typeface="+mn-lt"/>
                <a:ea typeface="+mn-ea"/>
                <a:cs typeface="+mn-cs"/>
                <a:sym typeface="Avenir Roman"/>
              </a:rPr>
              <a:t>Search in Special Regions: G</a:t>
            </a:r>
            <a:r>
              <a:rPr lang="en-US" sz="2000" dirty="0" smtClean="0">
                <a:latin typeface="+mn-lt"/>
                <a:ea typeface="+mn-ea"/>
                <a:cs typeface="+mn-cs"/>
                <a:sym typeface="Avenir Roman"/>
              </a:rPr>
              <a:t>lobal, RECCAP, </a:t>
            </a:r>
            <a:r>
              <a:rPr lang="en-US" sz="2000" dirty="0" err="1" smtClean="0">
                <a:latin typeface="+mn-lt"/>
                <a:ea typeface="+mn-ea"/>
                <a:cs typeface="+mn-cs"/>
                <a:sym typeface="Avenir Roman"/>
              </a:rPr>
              <a:t>TransCom</a:t>
            </a:r>
            <a:r>
              <a:rPr lang="en-US" sz="2000" dirty="0" smtClean="0">
                <a:latin typeface="+mn-lt"/>
                <a:ea typeface="+mn-ea"/>
                <a:cs typeface="+mn-cs"/>
                <a:sym typeface="Avenir Roman"/>
              </a:rPr>
              <a:t>, Country Names, ECV Inventory)</a:t>
            </a:r>
            <a:endParaRPr lang="en-US" sz="1800" dirty="0" smtClean="0">
              <a:latin typeface="+mn-lt"/>
              <a:ea typeface="+mn-ea"/>
              <a:cs typeface="+mn-cs"/>
              <a:sym typeface="Avenir Roman"/>
            </a:endParaRPr>
          </a:p>
          <a:p>
            <a:r>
              <a:rPr lang="en-US" sz="2400" dirty="0" smtClean="0">
                <a:latin typeface="+mn-lt"/>
                <a:ea typeface="+mn-ea"/>
                <a:cs typeface="+mn-cs"/>
                <a:sym typeface="Avenir Roman"/>
              </a:rPr>
              <a:t>Temporal Searches: support for time range and specific date</a:t>
            </a:r>
            <a:endParaRPr lang="en-US" sz="1800" dirty="0" smtClean="0">
              <a:latin typeface="+mn-lt"/>
              <a:ea typeface="+mn-ea"/>
              <a:cs typeface="+mn-cs"/>
              <a:sym typeface="Avenir Roman"/>
            </a:endParaRPr>
          </a:p>
          <a:p>
            <a:r>
              <a:rPr lang="en-US" sz="2400" dirty="0" smtClean="0">
                <a:latin typeface="+mn-lt"/>
                <a:ea typeface="+mn-ea"/>
                <a:cs typeface="+mn-cs"/>
                <a:sym typeface="Avenir Roman"/>
              </a:rPr>
              <a:t>Pre-defined Carbon topics/datasets: (A</a:t>
            </a:r>
            <a:r>
              <a:rPr lang="en-US" sz="2000" dirty="0" smtClean="0">
                <a:latin typeface="+mn-lt"/>
                <a:ea typeface="+mn-ea"/>
                <a:cs typeface="+mn-cs"/>
                <a:sym typeface="Avenir Roman"/>
              </a:rPr>
              <a:t>tmospheric, Ecosystem, Ocean, Mixed-Theme)</a:t>
            </a:r>
          </a:p>
          <a:p>
            <a:r>
              <a:rPr lang="en-US" sz="2400" dirty="0" smtClean="0">
                <a:latin typeface="+mn-lt"/>
                <a:ea typeface="+mn-ea"/>
                <a:cs typeface="+mn-cs"/>
                <a:sym typeface="Avenir Roman"/>
              </a:rPr>
              <a:t>Keywords (auto-completion with IDN Science Keywords)</a:t>
            </a:r>
          </a:p>
          <a:p>
            <a:r>
              <a:rPr lang="en-US" sz="2400" dirty="0" smtClean="0">
                <a:latin typeface="+mn-lt"/>
                <a:ea typeface="+mn-ea"/>
                <a:cs typeface="+mn-cs"/>
                <a:sym typeface="Avenir Roman"/>
              </a:rPr>
              <a:t>Return records from both CWIC and FedEO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47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926472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32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96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600" b="1" dirty="0" smtClean="0"/>
              <a:t>Relevancy Ranking of Data Search Results</a:t>
            </a:r>
          </a:p>
          <a:p>
            <a:pPr lvl="1"/>
            <a:r>
              <a:rPr lang="en-US" sz="1600" dirty="0" smtClean="0"/>
              <a:t>14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March 2017</a:t>
            </a:r>
          </a:p>
          <a:p>
            <a:pPr lvl="2"/>
            <a:r>
              <a:rPr lang="en-US" sz="1400" dirty="0" smtClean="0"/>
              <a:t>Stefano </a:t>
            </a:r>
            <a:r>
              <a:rPr lang="en-US" sz="1400" dirty="0" err="1" smtClean="0"/>
              <a:t>Nativi</a:t>
            </a:r>
            <a:r>
              <a:rPr lang="en-US" sz="1400" dirty="0" smtClean="0"/>
              <a:t> (GEOSS EVOLVE)</a:t>
            </a:r>
          </a:p>
          <a:p>
            <a:pPr lvl="2"/>
            <a:r>
              <a:rPr lang="en-US" sz="1400" dirty="0" smtClean="0"/>
              <a:t>Chris Lynnes and James Norton (NASA)</a:t>
            </a: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b="1" dirty="0" smtClean="0"/>
              <a:t>Data Cubes for Large Scale Data Analytics</a:t>
            </a:r>
          </a:p>
          <a:p>
            <a:pPr lvl="1"/>
            <a:r>
              <a:rPr lang="en-US" sz="1600" dirty="0" smtClean="0"/>
              <a:t>19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June 2017</a:t>
            </a:r>
          </a:p>
          <a:p>
            <a:pPr lvl="2"/>
            <a:r>
              <a:rPr lang="en-US" sz="1400" dirty="0" smtClean="0"/>
              <a:t>Rob Woodcock (CSIRO)</a:t>
            </a:r>
          </a:p>
          <a:p>
            <a:pPr lvl="2"/>
            <a:r>
              <a:rPr lang="en-US" sz="1400" dirty="0" smtClean="0"/>
              <a:t>Brian </a:t>
            </a:r>
            <a:r>
              <a:rPr lang="en-US" sz="1400" dirty="0" err="1" smtClean="0"/>
              <a:t>Killough</a:t>
            </a:r>
            <a:r>
              <a:rPr lang="en-US" sz="1400" dirty="0" smtClean="0"/>
              <a:t> (CEOS SEO)</a:t>
            </a: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b="1" dirty="0" smtClean="0"/>
              <a:t>Burgeoning Role of Python for Earth Observation Data Analysis </a:t>
            </a:r>
          </a:p>
          <a:p>
            <a:pPr lvl="1"/>
            <a:r>
              <a:rPr lang="en-US" sz="1600" dirty="0" smtClean="0"/>
              <a:t>22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of August 2017</a:t>
            </a:r>
          </a:p>
          <a:p>
            <a:pPr lvl="2"/>
            <a:r>
              <a:rPr lang="en-US" sz="1400" dirty="0" smtClean="0"/>
              <a:t>Syed </a:t>
            </a:r>
            <a:r>
              <a:rPr lang="en-US" sz="1400" dirty="0" err="1" smtClean="0"/>
              <a:t>Rizvi</a:t>
            </a:r>
            <a:r>
              <a:rPr lang="en-US" sz="1400" dirty="0" smtClean="0"/>
              <a:t> (Open Data Cube)</a:t>
            </a:r>
          </a:p>
          <a:p>
            <a:pPr lvl="2"/>
            <a:r>
              <a:rPr lang="en-US" sz="1400" dirty="0" smtClean="0"/>
              <a:t>Rich </a:t>
            </a:r>
            <a:r>
              <a:rPr lang="en-US" sz="1400" dirty="0" err="1" smtClean="0"/>
              <a:t>Signell</a:t>
            </a:r>
            <a:r>
              <a:rPr lang="en-US" sz="1400" dirty="0" smtClean="0"/>
              <a:t> (USGS)</a:t>
            </a:r>
          </a:p>
          <a:p>
            <a:pPr lvl="2"/>
            <a:r>
              <a:rPr lang="en-US" sz="1400" dirty="0" err="1" smtClean="0"/>
              <a:t>Alber</a:t>
            </a:r>
            <a:r>
              <a:rPr lang="en-US" sz="1400" dirty="0" smtClean="0"/>
              <a:t> Sanchez (INPE)</a:t>
            </a:r>
          </a:p>
          <a:p>
            <a:pPr marL="514350" indent="-514350" rtl="0">
              <a:buFont typeface="+mj-lt"/>
              <a:buAutoNum type="arabicPeriod"/>
            </a:pPr>
            <a:r>
              <a:rPr lang="en-US" sz="1600" b="1" dirty="0" smtClean="0"/>
              <a:t>The OGC Coverage Standards Suite:  Introduction and Overview</a:t>
            </a:r>
          </a:p>
          <a:p>
            <a:pPr lvl="1" rtl="0"/>
            <a:r>
              <a:rPr lang="en-US" sz="1600" dirty="0" smtClean="0"/>
              <a:t>19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January 2018</a:t>
            </a:r>
          </a:p>
          <a:p>
            <a:pPr lvl="2" rtl="0"/>
            <a:r>
              <a:rPr lang="en-US" sz="1400" dirty="0" err="1" smtClean="0"/>
              <a:t>Dr</a:t>
            </a:r>
            <a:r>
              <a:rPr lang="en-US" sz="1400" dirty="0" smtClean="0"/>
              <a:t> Peter Baumann (</a:t>
            </a:r>
            <a:r>
              <a:rPr lang="en-US" sz="1400" dirty="0" err="1" smtClean="0"/>
              <a:t>Rasdaman</a:t>
            </a:r>
            <a:r>
              <a:rPr lang="en-US" sz="1400" dirty="0" smtClean="0"/>
              <a:t>)</a:t>
            </a: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/>
              <a:t>Scrum and scale agile methods</a:t>
            </a:r>
          </a:p>
          <a:p>
            <a:pPr lvl="1" rtl="0"/>
            <a:r>
              <a:rPr lang="en-US" sz="1600" dirty="0" smtClean="0"/>
              <a:t>31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of July 2018</a:t>
            </a:r>
          </a:p>
          <a:p>
            <a:pPr lvl="2" rtl="0"/>
            <a:r>
              <a:rPr lang="en-US" sz="1400" dirty="0" smtClean="0"/>
              <a:t>Ms. Dana Shum (Raytheon NASA)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36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36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4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6BBE0-5903-8148-8103-7D7D6F9BA880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defTabSz="9778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72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6BBE0-5903-8148-8103-7D7D6F9BA880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defTabSz="9778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7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6BBE0-5903-8148-8103-7D7D6F9BA880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defTabSz="9778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75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6BBE0-5903-8148-8103-7D7D6F9BA880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defTabSz="9778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7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6BBE0-5903-8148-8103-7D7D6F9BA880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defTabSz="9778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92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75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7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3124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TW2019,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VC-WG-AHT Working Day 9 Sept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981200" y="152400"/>
            <a:ext cx="495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9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3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90" y="666750"/>
            <a:ext cx="4810857" cy="187483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8" y="2722566"/>
            <a:ext cx="4826977" cy="1093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171044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7.gif"/><Relationship Id="rId9" Type="http://schemas.openxmlformats.org/officeDocument/2006/relationships/hyperlink" Target="https://gis.csiss.gmu.edu/carbon/cwicpor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7.gi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7.gi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7.gif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1496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Data Exploitation/Use and Architecture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Mirko Albani, ESA, WGISS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Chair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Cindy </a:t>
            </a:r>
            <a:r>
              <a:rPr lang="en-AU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Ong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CSIRO, WGCV Chair</a:t>
            </a:r>
            <a:endParaRPr lang="en-AU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2019 SIT Technical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Workshop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VC/WG/AHT Working Day</a:t>
            </a:r>
            <a:endParaRPr lang="en-AU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Session 2, Agenda Item #2.1</a:t>
            </a:r>
            <a:endParaRPr lang="en-AU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Fairbanks, Alaska,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USA, 9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September 2019</a:t>
            </a:r>
          </a:p>
        </p:txBody>
      </p:sp>
      <p:pic>
        <p:nvPicPr>
          <p:cNvPr id="12" name="ceos_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152400"/>
            <a:ext cx="5867400" cy="533400"/>
          </a:xfrm>
        </p:spPr>
        <p:txBody>
          <a:bodyPr/>
          <a:lstStyle/>
          <a:p>
            <a:pPr algn="ctr"/>
            <a:r>
              <a:rPr lang="en-US" b="1" dirty="0" smtClean="0"/>
              <a:t>WGISS Connected Data Assets (CDA)</a:t>
            </a:r>
            <a:endParaRPr lang="en-US" b="1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9" y="2057400"/>
            <a:ext cx="4850371" cy="34289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2192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000" dirty="0" smtClean="0">
                <a:sym typeface="Avenir Roman"/>
              </a:rPr>
              <a:t>Relying on </a:t>
            </a:r>
            <a:r>
              <a:rPr lang="en-US" sz="2000" b="1" i="1" dirty="0" smtClean="0">
                <a:sym typeface="Avenir Roman"/>
              </a:rPr>
              <a:t>IDN/CWIC/FedEO components</a:t>
            </a:r>
            <a:r>
              <a:rPr lang="en-US" sz="2000" dirty="0" smtClean="0">
                <a:sym typeface="Avenir Roman"/>
              </a:rPr>
              <a:t>, provides </a:t>
            </a:r>
            <a:r>
              <a:rPr lang="en-US" sz="2000" dirty="0">
                <a:sym typeface="Avenir Roman"/>
              </a:rPr>
              <a:t>a single entry point for external clients to discover and access CEOS agencies </a:t>
            </a:r>
            <a:r>
              <a:rPr lang="en-US" sz="2000" dirty="0" smtClean="0">
                <a:sym typeface="Avenir Roman"/>
              </a:rPr>
              <a:t>data</a:t>
            </a:r>
            <a:endParaRPr lang="en-US" sz="28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/>
          <a:srcRect l="12310" t="10915" r="12072"/>
          <a:stretch/>
        </p:blipFill>
        <p:spPr>
          <a:xfrm>
            <a:off x="5562600" y="3733800"/>
            <a:ext cx="2916195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00600" y="1905000"/>
            <a:ext cx="4267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>
                <a:latin typeface="+mj-lt"/>
                <a:sym typeface="Avenir Roman"/>
              </a:rPr>
              <a:t>Search</a:t>
            </a:r>
            <a:r>
              <a:rPr lang="en-US" dirty="0" smtClean="0">
                <a:latin typeface="+mj-lt"/>
                <a:sym typeface="Avenir Roman"/>
              </a:rPr>
              <a:t> </a:t>
            </a:r>
            <a:r>
              <a:rPr lang="en-US" dirty="0">
                <a:latin typeface="+mj-lt"/>
                <a:sym typeface="Avenir Roman"/>
              </a:rPr>
              <a:t>over </a:t>
            </a:r>
            <a:r>
              <a:rPr lang="en-US" dirty="0" smtClean="0">
                <a:latin typeface="+mj-lt"/>
                <a:sym typeface="Avenir Roman"/>
              </a:rPr>
              <a:t>33,000 </a:t>
            </a:r>
            <a:r>
              <a:rPr lang="en-US" dirty="0">
                <a:latin typeface="+mj-lt"/>
                <a:sym typeface="Avenir Roman"/>
              </a:rPr>
              <a:t>collections in </a:t>
            </a:r>
            <a:r>
              <a:rPr lang="en-US" dirty="0" smtClean="0">
                <a:latin typeface="+mj-lt"/>
                <a:sym typeface="Avenir Roman"/>
              </a:rPr>
              <a:t>IDN &amp; </a:t>
            </a:r>
            <a:r>
              <a:rPr lang="en-US" i="1" dirty="0" smtClean="0">
                <a:latin typeface="+mj-lt"/>
                <a:sym typeface="Avenir Roman"/>
              </a:rPr>
              <a:t>Access</a:t>
            </a:r>
            <a:r>
              <a:rPr lang="en-US" dirty="0" smtClean="0">
                <a:latin typeface="+mj-lt"/>
                <a:sym typeface="Avenir Roman"/>
              </a:rPr>
              <a:t> </a:t>
            </a:r>
            <a:r>
              <a:rPr lang="en-US" dirty="0">
                <a:latin typeface="+mj-lt"/>
                <a:sym typeface="Avenir Roman"/>
              </a:rPr>
              <a:t>over </a:t>
            </a:r>
            <a:r>
              <a:rPr lang="en-US" dirty="0" smtClean="0">
                <a:latin typeface="+mj-lt"/>
                <a:sym typeface="Avenir Roman"/>
              </a:rPr>
              <a:t>5,000 </a:t>
            </a:r>
            <a:r>
              <a:rPr lang="en-US" dirty="0">
                <a:latin typeface="+mj-lt"/>
                <a:sym typeface="Avenir Roman"/>
              </a:rPr>
              <a:t>collections with associated over 300+ million granules (granule search</a:t>
            </a:r>
            <a:r>
              <a:rPr lang="en-US" dirty="0" smtClean="0">
                <a:latin typeface="+mj-lt"/>
                <a:sym typeface="Avenir Roman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+mj-lt"/>
              <a:sym typeface="Avenir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j-lt"/>
                <a:sym typeface="Avenir Roman"/>
              </a:rPr>
              <a:t>Harmonized CEOS Branding</a:t>
            </a:r>
            <a:endParaRPr lang="en-US" dirty="0">
              <a:latin typeface="+mj-lt"/>
              <a:sym typeface="Avenir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5791200"/>
            <a:ext cx="8839200" cy="461665"/>
            <a:chOff x="1600200" y="5070107"/>
            <a:chExt cx="5943600" cy="461665"/>
          </a:xfrm>
        </p:grpSpPr>
        <p:sp>
          <p:nvSpPr>
            <p:cNvPr id="10" name="Rectangle 9"/>
            <p:cNvSpPr/>
            <p:nvPr/>
          </p:nvSpPr>
          <p:spPr>
            <a:xfrm>
              <a:off x="1600200" y="5070107"/>
              <a:ext cx="5943600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2" indent="0">
                <a:spcAft>
                  <a:spcPts val="600"/>
                </a:spcAft>
              </a:pPr>
              <a:r>
                <a:rPr lang="en-US" sz="1200" b="1" dirty="0" smtClean="0">
                  <a:latin typeface="+mj-lt"/>
                </a:rPr>
                <a:t>	</a:t>
              </a:r>
              <a:r>
                <a:rPr lang="en-US" sz="1200" b="1" dirty="0">
                  <a:latin typeface="+mj-lt"/>
                </a:rPr>
                <a:t>DATA-2: </a:t>
              </a:r>
              <a:r>
                <a:rPr lang="en-US" sz="1200" dirty="0">
                  <a:latin typeface="+mj-lt"/>
                </a:rPr>
                <a:t>Full representation and accessibility of CEOS Agency datasets through WGISS Standards and </a:t>
              </a:r>
              <a:r>
                <a:rPr lang="en-US" sz="1200" dirty="0" smtClean="0">
                  <a:latin typeface="+mj-lt"/>
                </a:rPr>
                <a:t>Connected Data 	Assets </a:t>
              </a:r>
              <a:r>
                <a:rPr lang="en-US" sz="1200" dirty="0">
                  <a:latin typeface="+mj-lt"/>
                </a:rPr>
                <a:t>Infrastructure (i.e. IDN, CWIC, FEDEO). </a:t>
              </a:r>
              <a:r>
                <a:rPr lang="en-US" sz="1200" dirty="0">
                  <a:solidFill>
                    <a:srgbClr val="0000FF"/>
                  </a:solidFill>
                  <a:latin typeface="+mj-lt"/>
                </a:rPr>
                <a:t>Q2 every year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676" y="5146307"/>
              <a:ext cx="204952" cy="29792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 rot="20163105">
            <a:off x="5555510" y="4225465"/>
            <a:ext cx="2921994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CEOS Service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4374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828800"/>
            <a:ext cx="3124200" cy="426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dirty="0" smtClean="0">
                <a:latin typeface="+mj-lt"/>
              </a:rPr>
              <a:t>Led by NOAA and GMU</a:t>
            </a:r>
          </a:p>
          <a:p>
            <a:r>
              <a:rPr lang="en-US" sz="1600" dirty="0" smtClean="0">
                <a:latin typeface="+mj-lt"/>
              </a:rPr>
              <a:t>Search: Special Regions, Temporal,</a:t>
            </a:r>
            <a:r>
              <a:rPr lang="en-US" sz="1200" dirty="0" smtClean="0"/>
              <a:t> </a:t>
            </a:r>
            <a:r>
              <a:rPr lang="en-US" sz="1600" dirty="0" smtClean="0">
                <a:latin typeface="+mj-lt"/>
              </a:rPr>
              <a:t>Pre</a:t>
            </a:r>
            <a:r>
              <a:rPr lang="en-US" sz="1600" dirty="0">
                <a:latin typeface="+mj-lt"/>
              </a:rPr>
              <a:t>-defined </a:t>
            </a:r>
            <a:r>
              <a:rPr lang="en-US" sz="1600" dirty="0" smtClean="0">
                <a:latin typeface="+mj-lt"/>
              </a:rPr>
              <a:t>Carbon topics</a:t>
            </a:r>
            <a:r>
              <a:rPr lang="en-US" sz="1600" dirty="0">
                <a:latin typeface="+mj-lt"/>
              </a:rPr>
              <a:t>/</a:t>
            </a:r>
            <a:r>
              <a:rPr lang="en-US" sz="1600" dirty="0" smtClean="0">
                <a:latin typeface="+mj-lt"/>
              </a:rPr>
              <a:t>datasets, Keywords</a:t>
            </a:r>
          </a:p>
          <a:p>
            <a:r>
              <a:rPr lang="en-US" sz="1600" dirty="0" smtClean="0">
                <a:latin typeface="+mj-lt"/>
              </a:rPr>
              <a:t>Returns records from both CWIC and FedEO</a:t>
            </a:r>
          </a:p>
          <a:p>
            <a:r>
              <a:rPr lang="en-US" sz="1600" dirty="0" smtClean="0"/>
              <a:t>Issued in Q2 2019 and available on-line for users. Next release at WGISS-48.</a:t>
            </a:r>
            <a:endParaRPr lang="en-US" sz="16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304800"/>
            <a:ext cx="6781800" cy="5016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500"/>
              </a:spcBef>
              <a:buSzPct val="100000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WGISS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Carbon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Community Portal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7525" y="3937580"/>
            <a:ext cx="3763126" cy="215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828800"/>
            <a:ext cx="475744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/>
          <p:nvPr/>
        </p:nvSpPr>
        <p:spPr bwMode="auto">
          <a:xfrm>
            <a:off x="3124200" y="3962400"/>
            <a:ext cx="2057848" cy="2209800"/>
          </a:xfrm>
          <a:prstGeom prst="wedgeEllipseCallout">
            <a:avLst>
              <a:gd name="adj1" fmla="val 79314"/>
              <a:gd name="adj2" fmla="val -7722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475" y="4267200"/>
            <a:ext cx="1524000" cy="1629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99674" y="4419598"/>
            <a:ext cx="1295400" cy="51934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23474" y="5257798"/>
            <a:ext cx="1295400" cy="51934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1828800"/>
            <a:ext cx="3352800" cy="136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2667000"/>
            <a:ext cx="215095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304800" y="5431152"/>
            <a:ext cx="2590800" cy="512448"/>
            <a:chOff x="1770529" y="5755907"/>
            <a:chExt cx="5163671" cy="250102"/>
          </a:xfrm>
        </p:grpSpPr>
        <p:sp>
          <p:nvSpPr>
            <p:cNvPr id="17" name="Rectangle 16"/>
            <p:cNvSpPr/>
            <p:nvPr/>
          </p:nvSpPr>
          <p:spPr>
            <a:xfrm>
              <a:off x="1770529" y="5755907"/>
              <a:ext cx="5163671" cy="25010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dirty="0" smtClean="0">
                  <a:latin typeface="+mj-lt"/>
                  <a:cs typeface="Helvetica"/>
                </a:rPr>
                <a:t>CARB-15</a:t>
              </a:r>
              <a:r>
                <a:rPr lang="en-US" sz="1200" dirty="0" smtClean="0">
                  <a:latin typeface="+mj-lt"/>
                  <a:cs typeface="Helvetica"/>
                </a:rPr>
                <a:t>: </a:t>
              </a:r>
              <a:r>
                <a:rPr lang="en-US" sz="1200" dirty="0">
                  <a:latin typeface="+mj-lt"/>
                </a:rPr>
                <a:t>Carbon </a:t>
              </a:r>
              <a:r>
                <a:rPr lang="en-US" sz="1200" dirty="0" smtClean="0">
                  <a:latin typeface="+mj-lt"/>
                </a:rPr>
                <a:t>Data	 	Portal prototype. </a:t>
              </a:r>
              <a:r>
                <a:rPr lang="en-US" sz="1200" dirty="0" smtClean="0">
                  <a:solidFill>
                    <a:srgbClr val="0000FF"/>
                  </a:solidFill>
                  <a:latin typeface="+mj-lt"/>
                </a:rPr>
                <a:t>Q2 2019</a:t>
              </a:r>
              <a:endParaRPr lang="en-US" sz="1200" dirty="0">
                <a:solidFill>
                  <a:srgbClr val="0000FF"/>
                </a:solidFill>
                <a:latin typeface="+mj-lt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902" y="5822572"/>
              <a:ext cx="640863" cy="156474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28600" y="4611469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u="sng" dirty="0">
                <a:hlinkClick r:id="rId9"/>
              </a:rPr>
              <a:t>https://gis.csiss.gmu.edu/carbon/cwicport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119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800873" cy="212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172200" cy="533400"/>
          </a:xfrm>
        </p:spPr>
        <p:txBody>
          <a:bodyPr/>
          <a:lstStyle/>
          <a:p>
            <a:pPr algn="ctr"/>
            <a:r>
              <a:rPr lang="en-US" b="1" dirty="0" smtClean="0"/>
              <a:t>Future Data Architectures (FDA)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1295400"/>
            <a:ext cx="4267200" cy="1077988"/>
            <a:chOff x="-3393141" y="5438956"/>
            <a:chExt cx="5978987" cy="788505"/>
          </a:xfrm>
        </p:grpSpPr>
        <p:sp>
          <p:nvSpPr>
            <p:cNvPr id="5" name="Rectangle 4"/>
            <p:cNvSpPr/>
            <p:nvPr/>
          </p:nvSpPr>
          <p:spPr>
            <a:xfrm>
              <a:off x="-3393141" y="5438956"/>
              <a:ext cx="5978987" cy="7885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lvl="1" indent="457200" defTabSz="45720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0" dirty="0">
                  <a:solidFill>
                    <a:prstClr val="black"/>
                  </a:solidFill>
                  <a:latin typeface="Helvetica"/>
                  <a:cs typeface="Helvetica"/>
                </a:rPr>
                <a:t>FDA-8</a:t>
              </a:r>
              <a:r>
                <a:rPr lang="en-US" sz="1400" kern="0" dirty="0">
                  <a:solidFill>
                    <a:prstClr val="black"/>
                  </a:solidFill>
                  <a:latin typeface="Helvetica"/>
                  <a:cs typeface="Helvetica"/>
                </a:rPr>
                <a:t>: </a:t>
              </a:r>
              <a:r>
                <a:rPr lang="en-US" sz="1400" kern="0" dirty="0">
                  <a:solidFill>
                    <a:prstClr val="black"/>
                  </a:solidFill>
                  <a:latin typeface="Helvetica"/>
                </a:rPr>
                <a:t>Establish a common description of </a:t>
              </a:r>
              <a:r>
                <a:rPr lang="en-US" sz="1400" kern="0" dirty="0" smtClean="0">
                  <a:solidFill>
                    <a:prstClr val="black"/>
                  </a:solidFill>
                  <a:latin typeface="Helvetica"/>
                </a:rPr>
                <a:t>	Future </a:t>
              </a:r>
              <a:r>
                <a:rPr lang="en-US" sz="1400" kern="0" dirty="0">
                  <a:solidFill>
                    <a:prstClr val="black"/>
                  </a:solidFill>
                  <a:latin typeface="Helvetica"/>
                </a:rPr>
                <a:t>Data </a:t>
              </a:r>
              <a:r>
                <a:rPr lang="en-US" sz="1400" kern="0" dirty="0" smtClean="0">
                  <a:solidFill>
                    <a:prstClr val="black"/>
                  </a:solidFill>
                  <a:latin typeface="Helvetica"/>
                </a:rPr>
                <a:t>Architectures </a:t>
              </a:r>
              <a:r>
                <a:rPr lang="en-US" sz="1400" kern="0" dirty="0">
                  <a:solidFill>
                    <a:prstClr val="black"/>
                  </a:solidFill>
                  <a:latin typeface="Helvetica"/>
                </a:rPr>
                <a:t>functional blocks </a:t>
              </a:r>
              <a:r>
                <a:rPr lang="en-US" sz="1400" kern="0" dirty="0" smtClean="0">
                  <a:solidFill>
                    <a:prstClr val="black"/>
                  </a:solidFill>
                  <a:latin typeface="Helvetica"/>
                </a:rPr>
                <a:t>	and </a:t>
              </a:r>
              <a:r>
                <a:rPr lang="en-US" sz="1400" kern="0" dirty="0">
                  <a:solidFill>
                    <a:prstClr val="black"/>
                  </a:solidFill>
                  <a:latin typeface="Helvetica"/>
                </a:rPr>
                <a:t>identify interfaces and interoperability </a:t>
              </a:r>
              <a:r>
                <a:rPr lang="en-US" sz="1400" kern="0" dirty="0" smtClean="0">
                  <a:solidFill>
                    <a:prstClr val="black"/>
                  </a:solidFill>
                  <a:latin typeface="Helvetica"/>
                </a:rPr>
                <a:t>	approaches. </a:t>
              </a:r>
              <a:r>
                <a:rPr lang="en-US" sz="1400" kern="0" dirty="0" smtClean="0">
                  <a:solidFill>
                    <a:srgbClr val="0000FF"/>
                  </a:solidFill>
                  <a:latin typeface="Helvetica"/>
                </a:rPr>
                <a:t>Q3 2019</a:t>
              </a:r>
              <a:endParaRPr lang="en-US" sz="1400" kern="0" dirty="0">
                <a:solidFill>
                  <a:srgbClr val="0000FF"/>
                </a:solidFill>
                <a:latin typeface="Helvetica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9606" y="5717641"/>
              <a:ext cx="352657" cy="20573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181600" y="1371600"/>
            <a:ext cx="3581400" cy="830227"/>
            <a:chOff x="-4141628" y="6262174"/>
            <a:chExt cx="5978987" cy="830227"/>
          </a:xfrm>
        </p:grpSpPr>
        <p:sp>
          <p:nvSpPr>
            <p:cNvPr id="11" name="Rectangle 10"/>
            <p:cNvSpPr/>
            <p:nvPr/>
          </p:nvSpPr>
          <p:spPr>
            <a:xfrm>
              <a:off x="-4141628" y="6262174"/>
              <a:ext cx="5978987" cy="83022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 smtClean="0">
                  <a:latin typeface="+mj-lt"/>
                  <a:cs typeface="Helvetica"/>
                </a:rPr>
                <a:t>FDA-9</a:t>
              </a:r>
              <a:r>
                <a:rPr lang="en-US" sz="1400" dirty="0" smtClean="0">
                  <a:latin typeface="+mj-lt"/>
                  <a:cs typeface="Helvetica"/>
                </a:rPr>
                <a:t>: </a:t>
              </a:r>
              <a:r>
                <a:rPr lang="en-US" sz="1400" dirty="0">
                  <a:latin typeface="+mj-lt"/>
                </a:rPr>
                <a:t>Inventory </a:t>
              </a:r>
              <a:r>
                <a:rPr lang="en-US" sz="1400" dirty="0" smtClean="0">
                  <a:latin typeface="+mj-lt"/>
                </a:rPr>
                <a:t>and characterize 	existing </a:t>
              </a:r>
              <a:r>
                <a:rPr lang="en-US" sz="1400" dirty="0">
                  <a:latin typeface="+mj-lt"/>
                </a:rPr>
                <a:t>FDAs </a:t>
              </a:r>
              <a:r>
                <a:rPr lang="en-US" sz="1400" dirty="0" smtClean="0">
                  <a:latin typeface="+mj-lt"/>
                </a:rPr>
                <a:t>operated </a:t>
              </a:r>
              <a:r>
                <a:rPr lang="en-US" sz="1400" dirty="0">
                  <a:latin typeface="+mj-lt"/>
                </a:rPr>
                <a:t>by </a:t>
              </a:r>
              <a:r>
                <a:rPr lang="en-US" sz="1400" dirty="0" smtClean="0">
                  <a:latin typeface="+mj-lt"/>
                </a:rPr>
                <a:t>both 	public </a:t>
              </a:r>
              <a:r>
                <a:rPr lang="en-US" sz="1400" dirty="0">
                  <a:latin typeface="+mj-lt"/>
                </a:rPr>
                <a:t>and private </a:t>
              </a:r>
              <a:r>
                <a:rPr lang="en-US" sz="1400" dirty="0" smtClean="0">
                  <a:latin typeface="+mj-lt"/>
                </a:rPr>
                <a:t>entities. </a:t>
              </a:r>
              <a:r>
                <a:rPr lang="en-US" sz="1400" dirty="0" smtClean="0">
                  <a:solidFill>
                    <a:srgbClr val="0000FF"/>
                  </a:solidFill>
                  <a:latin typeface="Helvetica"/>
                </a:rPr>
                <a:t>Q4 2019</a:t>
              </a:r>
              <a:endParaRPr lang="en-US" sz="1400" dirty="0">
                <a:solidFill>
                  <a:srgbClr val="0000FF"/>
                </a:solidFill>
                <a:latin typeface="Helvetica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45597" y="6566973"/>
              <a:ext cx="440032" cy="236445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572000"/>
            <a:ext cx="4062138" cy="2057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81000" y="274320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First draft of common </a:t>
            </a:r>
            <a:r>
              <a:rPr lang="en-US" dirty="0">
                <a:latin typeface="+mj-lt"/>
              </a:rPr>
              <a:t>description and building blocks document under finalization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48200" y="2590800"/>
            <a:ext cx="441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FDA Elements inventory V1 finalized and circulated in WGISS; it will be maintained up to date and used as input for further FDA related activities in WGISS (e.g. action FDA-14).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58790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248400" cy="449922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2400" b="1" dirty="0" smtClean="0">
                <a:latin typeface="+mj-lt"/>
                <a:cs typeface="Arial Bold" panose="020B0704020202020204" pitchFamily="34" charset="0"/>
              </a:rPr>
              <a:t>SW Tools and Services Discovery </a:t>
            </a:r>
            <a:r>
              <a:rPr lang="en-US" sz="2400" b="1" dirty="0">
                <a:latin typeface="+mj-lt"/>
                <a:cs typeface="Arial Bold" panose="020B0704020202020204" pitchFamily="34" charset="0"/>
              </a:rPr>
              <a:t>and Access t</a:t>
            </a:r>
            <a:r>
              <a:rPr lang="en-US" sz="2400" b="1" dirty="0" smtClean="0">
                <a:latin typeface="+mj-lt"/>
                <a:cs typeface="Arial Bold" panose="020B0704020202020204" pitchFamily="34" charset="0"/>
              </a:rPr>
              <a:t>hrough </a:t>
            </a:r>
            <a:r>
              <a:rPr lang="en-US" sz="2400" b="1" dirty="0">
                <a:latin typeface="+mj-lt"/>
                <a:cs typeface="Arial Bold" panose="020B0704020202020204" pitchFamily="34" charset="0"/>
              </a:rPr>
              <a:t>WGISS </a:t>
            </a:r>
            <a:r>
              <a:rPr lang="en-US" sz="2400" b="1" dirty="0" smtClean="0">
                <a:latin typeface="+mj-lt"/>
                <a:cs typeface="Arial Bold" panose="020B0704020202020204" pitchFamily="34" charset="0"/>
              </a:rPr>
              <a:t>CDA</a:t>
            </a:r>
            <a:endParaRPr lang="en-US" sz="2400" b="1" dirty="0">
              <a:latin typeface="+mj-lt"/>
              <a:cs typeface="Arial Bold" panose="020B07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3800" y="5751493"/>
            <a:ext cx="525780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 indent="0">
              <a:spcAft>
                <a:spcPts val="600"/>
              </a:spcAft>
            </a:pPr>
            <a:r>
              <a:rPr lang="en-US" sz="1400" dirty="0" smtClean="0">
                <a:latin typeface="+mj-lt"/>
              </a:rPr>
              <a:t>	</a:t>
            </a:r>
            <a:r>
              <a:rPr lang="en-US" sz="1400" b="1" dirty="0" smtClean="0">
                <a:latin typeface="+mj-lt"/>
              </a:rPr>
              <a:t>FDA</a:t>
            </a:r>
            <a:r>
              <a:rPr lang="en-US" sz="1400" b="1" dirty="0">
                <a:latin typeface="+mj-lt"/>
              </a:rPr>
              <a:t>-14</a:t>
            </a:r>
            <a:r>
              <a:rPr lang="en-US" sz="1400" dirty="0">
                <a:latin typeface="+mj-lt"/>
              </a:rPr>
              <a:t>:</a:t>
            </a:r>
            <a:r>
              <a:rPr lang="en-US" sz="1400" dirty="0"/>
              <a:t> </a:t>
            </a:r>
            <a:r>
              <a:rPr lang="en-US" sz="1400" dirty="0">
                <a:latin typeface="+mj-lt"/>
              </a:rPr>
              <a:t>Facilitate discovery and access for end users </a:t>
            </a:r>
            <a:r>
              <a:rPr lang="en-US" sz="1400" dirty="0" smtClean="0">
                <a:latin typeface="+mj-lt"/>
              </a:rPr>
              <a:t>to 	data </a:t>
            </a:r>
            <a:r>
              <a:rPr lang="en-US" sz="1400" dirty="0">
                <a:latin typeface="+mj-lt"/>
              </a:rPr>
              <a:t>analytics and processing tools and </a:t>
            </a:r>
            <a:r>
              <a:rPr lang="en-US" sz="1400" dirty="0" smtClean="0">
                <a:latin typeface="+mj-lt"/>
              </a:rPr>
              <a:t>services through 	WGISS </a:t>
            </a:r>
            <a:r>
              <a:rPr lang="en-US" sz="1400" dirty="0">
                <a:latin typeface="+mj-lt"/>
              </a:rPr>
              <a:t>Connected Data Assets </a:t>
            </a:r>
            <a:r>
              <a:rPr lang="en-US" sz="1400" dirty="0" smtClean="0">
                <a:latin typeface="+mj-lt"/>
              </a:rPr>
              <a:t>Infrastructure. </a:t>
            </a:r>
            <a:r>
              <a:rPr lang="en-US" sz="1400" dirty="0">
                <a:solidFill>
                  <a:srgbClr val="0000FF"/>
                </a:solidFill>
              </a:rPr>
              <a:t>Q4 </a:t>
            </a:r>
            <a:r>
              <a:rPr lang="en-US" sz="1400" dirty="0" smtClean="0">
                <a:solidFill>
                  <a:srgbClr val="0000FF"/>
                </a:solidFill>
              </a:rPr>
              <a:t>2020</a:t>
            </a:r>
            <a:endParaRPr lang="en-US" sz="14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096000"/>
            <a:ext cx="250598" cy="26801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962400" y="4038600"/>
            <a:ext cx="50292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Discovery/access </a:t>
            </a:r>
            <a:r>
              <a:rPr lang="en-US" dirty="0" smtClean="0">
                <a:latin typeface="+mj-lt"/>
              </a:rPr>
              <a:t>of FDA elements available </a:t>
            </a:r>
            <a:r>
              <a:rPr lang="en-US" dirty="0">
                <a:latin typeface="+mj-lt"/>
              </a:rPr>
              <a:t>at </a:t>
            </a:r>
            <a:r>
              <a:rPr lang="en-US" dirty="0" smtClean="0">
                <a:latin typeface="+mj-lt"/>
              </a:rPr>
              <a:t>CEOS agencies through:</a:t>
            </a:r>
          </a:p>
          <a:p>
            <a:pPr marL="285750" lvl="7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latin typeface="+mj-lt"/>
              </a:rPr>
              <a:t>Step 1: web </a:t>
            </a:r>
            <a:r>
              <a:rPr lang="en-US" sz="1600" dirty="0">
                <a:latin typeface="+mj-lt"/>
              </a:rPr>
              <a:t>page </a:t>
            </a:r>
            <a:r>
              <a:rPr lang="en-US" sz="1600" dirty="0" smtClean="0">
                <a:latin typeface="+mj-lt"/>
              </a:rPr>
              <a:t>on </a:t>
            </a:r>
            <a:r>
              <a:rPr lang="en-US" sz="1600" dirty="0">
                <a:latin typeface="+mj-lt"/>
              </a:rPr>
              <a:t>WGISS web-site </a:t>
            </a:r>
            <a:r>
              <a:rPr lang="en-US" sz="1600" dirty="0" smtClean="0">
                <a:latin typeface="+mj-lt"/>
              </a:rPr>
              <a:t>by Q4 2019</a:t>
            </a:r>
            <a:endParaRPr lang="en-US" sz="1600" dirty="0">
              <a:latin typeface="+mj-lt"/>
            </a:endParaRPr>
          </a:p>
          <a:p>
            <a:pPr marL="285750" lvl="5" indent="-285750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latin typeface="+mj-lt"/>
              </a:rPr>
              <a:t>Step 2: WGISS Connected Data Assets (linked to CEOS Agencies data) </a:t>
            </a:r>
            <a:r>
              <a:rPr lang="en-US" sz="1600" dirty="0"/>
              <a:t>by Q4 </a:t>
            </a:r>
            <a:r>
              <a:rPr lang="en-US" sz="1600" dirty="0" smtClean="0"/>
              <a:t>2020</a:t>
            </a:r>
            <a:endParaRPr lang="en-US" sz="16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99DE045-7FE3-F04D-AE37-CD103A72CA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038600"/>
            <a:ext cx="2667000" cy="24874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733800" y="2895600"/>
            <a:ext cx="5257800" cy="830227"/>
            <a:chOff x="955213" y="5755907"/>
            <a:chExt cx="5978987" cy="830227"/>
          </a:xfrm>
        </p:grpSpPr>
        <p:sp>
          <p:nvSpPr>
            <p:cNvPr id="13" name="Rectangle 12"/>
            <p:cNvSpPr/>
            <p:nvPr/>
          </p:nvSpPr>
          <p:spPr>
            <a:xfrm>
              <a:off x="955213" y="5755907"/>
              <a:ext cx="5978987" cy="83022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 smtClean="0">
                  <a:latin typeface="+mj-lt"/>
                  <a:cs typeface="Helvetica"/>
                </a:rPr>
                <a:t>FDA-10</a:t>
              </a:r>
              <a:r>
                <a:rPr lang="en-US" sz="1400" dirty="0" smtClean="0">
                  <a:latin typeface="+mj-lt"/>
                  <a:cs typeface="Helvetica"/>
                </a:rPr>
                <a:t>: Finalize i</a:t>
              </a:r>
              <a:r>
                <a:rPr lang="en-US" sz="1400" dirty="0" smtClean="0">
                  <a:latin typeface="+mj-lt"/>
                </a:rPr>
                <a:t>nventory </a:t>
              </a:r>
              <a:r>
                <a:rPr lang="en-US" sz="1400" dirty="0">
                  <a:latin typeface="+mj-lt"/>
                </a:rPr>
                <a:t>of </a:t>
              </a:r>
              <a:r>
                <a:rPr lang="en-US" sz="1400" dirty="0" smtClean="0">
                  <a:latin typeface="+mj-lt"/>
                </a:rPr>
                <a:t>CEOS agencies (</a:t>
              </a:r>
              <a:r>
                <a:rPr lang="en-US" sz="1400" dirty="0">
                  <a:latin typeface="+mj-lt"/>
                </a:rPr>
                <a:t>Open </a:t>
              </a:r>
              <a:r>
                <a:rPr lang="en-US" sz="1400" dirty="0" smtClean="0">
                  <a:latin typeface="+mj-lt"/>
                </a:rPr>
                <a:t>	Source) Software </a:t>
              </a:r>
              <a:r>
                <a:rPr lang="en-US" sz="1400" dirty="0">
                  <a:latin typeface="+mj-lt"/>
                </a:rPr>
                <a:t>and </a:t>
              </a:r>
              <a:r>
                <a:rPr lang="en-US" sz="1400" dirty="0" smtClean="0">
                  <a:latin typeface="+mj-lt"/>
                </a:rPr>
                <a:t>Tools and </a:t>
              </a:r>
              <a:r>
                <a:rPr lang="en-US" sz="1400" dirty="0">
                  <a:latin typeface="+mj-lt"/>
                </a:rPr>
                <a:t>implement a </a:t>
              </a:r>
              <a:r>
                <a:rPr lang="en-US" sz="1400" dirty="0" smtClean="0">
                  <a:latin typeface="+mj-lt"/>
                </a:rPr>
                <a:t>	mechanism 	for discovery </a:t>
              </a:r>
              <a:r>
                <a:rPr lang="en-US" sz="1400" dirty="0">
                  <a:latin typeface="+mj-lt"/>
                </a:rPr>
                <a:t>and </a:t>
              </a:r>
              <a:r>
                <a:rPr lang="en-US" sz="1400" dirty="0" smtClean="0">
                  <a:latin typeface="+mj-lt"/>
                </a:rPr>
                <a:t>access. </a:t>
              </a:r>
              <a:r>
                <a:rPr lang="en-US" sz="1400" dirty="0">
                  <a:solidFill>
                    <a:srgbClr val="0000FF"/>
                  </a:solidFill>
                  <a:latin typeface="Helvetica"/>
                </a:rPr>
                <a:t>Q3 </a:t>
              </a:r>
              <a:r>
                <a:rPr lang="en-US" sz="1400" dirty="0" smtClean="0">
                  <a:solidFill>
                    <a:srgbClr val="0000FF"/>
                  </a:solidFill>
                  <a:latin typeface="Helvetica"/>
                </a:rPr>
                <a:t>2019</a:t>
              </a:r>
              <a:endParaRPr lang="en-US" sz="1400" dirty="0">
                <a:solidFill>
                  <a:srgbClr val="0000FF"/>
                </a:solidFill>
                <a:latin typeface="Helvetica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17" y="6060707"/>
              <a:ext cx="297925" cy="26801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52400" y="1371600"/>
            <a:ext cx="3352800" cy="2391508"/>
            <a:chOff x="5410200" y="1447800"/>
            <a:chExt cx="3581400" cy="2391508"/>
          </a:xfrm>
        </p:grpSpPr>
        <p:pic>
          <p:nvPicPr>
            <p:cNvPr id="18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447800"/>
              <a:ext cx="3581400" cy="215428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362200"/>
              <a:ext cx="3581400" cy="14771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3733800" y="1295400"/>
            <a:ext cx="52578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Finalized inventory of Open Source SW and Tools (V1) available at CEOS agencies;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+mj-lt"/>
              </a:rPr>
              <a:t>Discovery/access through web page in WGISS web-site being implemented in cooperation with SEO team.</a:t>
            </a:r>
          </a:p>
        </p:txBody>
      </p:sp>
    </p:spTree>
    <p:extLst>
      <p:ext uri="{BB962C8B-B14F-4D97-AF65-F5344CB8AC3E}">
        <p14:creationId xmlns:p14="http://schemas.microsoft.com/office/powerpoint/2010/main" val="66394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127409" y="245036"/>
            <a:ext cx="6449048" cy="533400"/>
          </a:xfrm>
        </p:spPr>
        <p:txBody>
          <a:bodyPr/>
          <a:lstStyle/>
          <a:p>
            <a:pPr algn="ctr"/>
            <a:r>
              <a:rPr lang="en-US" b="1" dirty="0" smtClean="0"/>
              <a:t>FDA Elements Demonstration Workshop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49237" y="1419347"/>
            <a:ext cx="8815469" cy="52251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11 FDA elements presentations and demonstrations, FDA-08 and FDA-09 actions addressed</a:t>
            </a:r>
          </a:p>
          <a:p>
            <a:r>
              <a:rPr lang="en-US" dirty="0"/>
              <a:t>GEO </a:t>
            </a:r>
            <a:r>
              <a:rPr lang="en-US" dirty="0" err="1" smtClean="0"/>
              <a:t>AquaWatch</a:t>
            </a:r>
            <a:endParaRPr lang="en-US" dirty="0" smtClean="0"/>
          </a:p>
          <a:p>
            <a:r>
              <a:rPr lang="en-US" dirty="0" smtClean="0"/>
              <a:t>CEOS </a:t>
            </a:r>
            <a:r>
              <a:rPr lang="en-US" dirty="0"/>
              <a:t>SEO Client Interfaces and Open Data </a:t>
            </a:r>
            <a:r>
              <a:rPr lang="en-US" dirty="0" smtClean="0"/>
              <a:t>Cube</a:t>
            </a:r>
          </a:p>
          <a:p>
            <a:r>
              <a:rPr lang="en-US" dirty="0" smtClean="0"/>
              <a:t>USGS </a:t>
            </a:r>
            <a:r>
              <a:rPr lang="en-US" dirty="0"/>
              <a:t>Architecture for Services in the Cloud </a:t>
            </a:r>
            <a:endParaRPr lang="en-US" dirty="0" smtClean="0"/>
          </a:p>
          <a:p>
            <a:r>
              <a:rPr lang="en-US" dirty="0" smtClean="0"/>
              <a:t>ESA </a:t>
            </a:r>
            <a:r>
              <a:rPr lang="en-US" dirty="0"/>
              <a:t>PDGS Data </a:t>
            </a:r>
            <a:r>
              <a:rPr lang="en-US" dirty="0" smtClean="0"/>
              <a:t>Cube</a:t>
            </a:r>
            <a:endParaRPr lang="en-US" dirty="0"/>
          </a:p>
          <a:p>
            <a:r>
              <a:rPr lang="en-US" dirty="0" smtClean="0"/>
              <a:t>European Data </a:t>
            </a:r>
            <a:r>
              <a:rPr lang="en-US" dirty="0"/>
              <a:t>Cube Service</a:t>
            </a:r>
          </a:p>
          <a:p>
            <a:r>
              <a:rPr lang="en-US" dirty="0" smtClean="0"/>
              <a:t>GEOhazard </a:t>
            </a:r>
            <a:r>
              <a:rPr lang="en-US" dirty="0"/>
              <a:t>Thematic Exploitation </a:t>
            </a:r>
            <a:r>
              <a:rPr lang="en-US" dirty="0" smtClean="0"/>
              <a:t>Platform</a:t>
            </a:r>
          </a:p>
          <a:p>
            <a:r>
              <a:rPr lang="en-US" dirty="0" smtClean="0"/>
              <a:t>Copernicus </a:t>
            </a:r>
            <a:r>
              <a:rPr lang="en-US" dirty="0"/>
              <a:t>Data &amp;</a:t>
            </a:r>
            <a:r>
              <a:rPr lang="en-US" dirty="0" smtClean="0"/>
              <a:t> </a:t>
            </a:r>
            <a:r>
              <a:rPr lang="en-US" dirty="0"/>
              <a:t>Exploitation Platform – Deutschland (</a:t>
            </a:r>
            <a:r>
              <a:rPr lang="en-US" i="1" dirty="0"/>
              <a:t>CODE</a:t>
            </a:r>
            <a:r>
              <a:rPr lang="en-US" dirty="0"/>
              <a:t>-</a:t>
            </a:r>
            <a:r>
              <a:rPr lang="en-US" i="1" dirty="0"/>
              <a:t>DE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Food </a:t>
            </a:r>
            <a:r>
              <a:rPr lang="en-US" dirty="0"/>
              <a:t>Security Thematic Exploitation Platform with </a:t>
            </a:r>
            <a:r>
              <a:rPr lang="en-US" dirty="0" smtClean="0"/>
              <a:t>Demo</a:t>
            </a:r>
          </a:p>
          <a:p>
            <a:r>
              <a:rPr lang="en-US" dirty="0"/>
              <a:t>Plateforme d’Exploitation des Produits Sentinel (</a:t>
            </a:r>
            <a:r>
              <a:rPr lang="en-US" i="1" dirty="0"/>
              <a:t>PEPS</a:t>
            </a:r>
            <a:r>
              <a:rPr lang="en-US" dirty="0" smtClean="0"/>
              <a:t>)</a:t>
            </a:r>
          </a:p>
          <a:p>
            <a:r>
              <a:rPr lang="en-US" dirty="0" smtClean="0"/>
              <a:t>JASMIN </a:t>
            </a:r>
            <a:r>
              <a:rPr lang="en-US" dirty="0"/>
              <a:t>Super Data </a:t>
            </a:r>
            <a:r>
              <a:rPr lang="en-US" dirty="0" smtClean="0"/>
              <a:t>Cluster</a:t>
            </a:r>
          </a:p>
          <a:p>
            <a:r>
              <a:rPr lang="en-US" dirty="0" smtClean="0"/>
              <a:t>Big </a:t>
            </a:r>
            <a:r>
              <a:rPr lang="en-US" dirty="0"/>
              <a:t>Data Approaches Supporting Market Growth in EO at the Satellite Applications </a:t>
            </a:r>
            <a:r>
              <a:rPr lang="en-US" dirty="0" smtClean="0"/>
              <a:t>Catapult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059701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600200" y="228600"/>
            <a:ext cx="6248400" cy="533400"/>
          </a:xfrm>
        </p:spPr>
        <p:txBody>
          <a:bodyPr/>
          <a:lstStyle/>
          <a:p>
            <a:pPr algn="ctr"/>
            <a:r>
              <a:rPr lang="en-US" b="1" dirty="0" smtClean="0"/>
              <a:t>Technology Webinars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62600" y="1371600"/>
            <a:ext cx="32766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Joint webinars and advertising with: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WGCapD</a:t>
            </a: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GEO (</a:t>
            </a:r>
            <a:r>
              <a:rPr lang="en-US" sz="1200" dirty="0" err="1" smtClean="0"/>
              <a:t>e.g</a:t>
            </a:r>
            <a:r>
              <a:rPr lang="en-US" sz="1200" dirty="0" smtClean="0"/>
              <a:t> </a:t>
            </a:r>
            <a:r>
              <a:rPr lang="en-US" sz="1200" dirty="0" err="1" smtClean="0"/>
              <a:t>NextGEOSS</a:t>
            </a:r>
            <a:r>
              <a:rPr lang="en-US" sz="1200" dirty="0" smtClean="0"/>
              <a:t>, GEOSS Evolve)</a:t>
            </a:r>
            <a:endParaRPr lang="en-US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Federation of Earth Science Information Partners (ESIP)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457200" y="1676400"/>
            <a:ext cx="2895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dirty="0"/>
              <a:t>http://ceos.org/ourwork/workinggroups/wgiss/technology-exploration</a:t>
            </a:r>
            <a:r>
              <a:rPr lang="en-US" sz="1200" dirty="0"/>
              <a:t>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143000"/>
            <a:ext cx="1447800" cy="1447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600" y="2667000"/>
            <a:ext cx="4343400" cy="582467"/>
            <a:chOff x="1770529" y="5755907"/>
            <a:chExt cx="4247536" cy="582467"/>
          </a:xfrm>
        </p:grpSpPr>
        <p:sp>
          <p:nvSpPr>
            <p:cNvPr id="10" name="Rectangle 9"/>
            <p:cNvSpPr/>
            <p:nvPr/>
          </p:nvSpPr>
          <p:spPr>
            <a:xfrm>
              <a:off x="1770529" y="5755907"/>
              <a:ext cx="4247536" cy="58246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latin typeface="Helvetica"/>
                  <a:cs typeface="Helvetica"/>
                </a:rPr>
                <a:t>DATA</a:t>
              </a:r>
              <a:r>
                <a:rPr lang="en-US" sz="1400" b="1" dirty="0" smtClean="0">
                  <a:latin typeface="Helvetica"/>
                  <a:cs typeface="Helvetica"/>
                </a:rPr>
                <a:t>-11</a:t>
              </a:r>
              <a:r>
                <a:rPr lang="en-US" sz="1400" dirty="0" smtClean="0">
                  <a:latin typeface="Helvetica"/>
                  <a:cs typeface="Helvetica"/>
                </a:rPr>
                <a:t>: </a:t>
              </a:r>
              <a:r>
                <a:rPr lang="en-US" sz="1400" dirty="0">
                  <a:latin typeface="Helvetica"/>
                  <a:cs typeface="Helvetica"/>
                </a:rPr>
                <a:t>Data and Technology </a:t>
              </a:r>
              <a:r>
                <a:rPr lang="en-US" sz="1400" dirty="0" smtClean="0">
                  <a:latin typeface="Helvetica"/>
                  <a:cs typeface="Helvetica"/>
                </a:rPr>
                <a:t>Exploration 	webinars </a:t>
              </a:r>
              <a:r>
                <a:rPr lang="en-US" sz="1400" dirty="0">
                  <a:latin typeface="Helvetica"/>
                  <a:cs typeface="Helvetica"/>
                </a:rPr>
                <a:t>and </a:t>
              </a:r>
              <a:r>
                <a:rPr lang="en-US" sz="1400" dirty="0" smtClean="0">
                  <a:latin typeface="Helvetica"/>
                  <a:cs typeface="Helvetica"/>
                </a:rPr>
                <a:t>workshops. </a:t>
              </a:r>
              <a:r>
                <a:rPr lang="en-US" sz="1400" dirty="0">
                  <a:solidFill>
                    <a:srgbClr val="0000FF"/>
                  </a:solidFill>
                </a:rPr>
                <a:t>Q4 2019</a:t>
              </a:r>
              <a:endParaRPr lang="en-US" sz="14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29" y="5908307"/>
              <a:ext cx="297925" cy="297925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5029200" y="2667000"/>
            <a:ext cx="3733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latin typeface="+mj-lt"/>
                <a:cs typeface="Helvetica"/>
              </a:rPr>
              <a:t>	FDA-5</a:t>
            </a:r>
            <a:r>
              <a:rPr lang="en-US" sz="1400" dirty="0" smtClean="0">
                <a:latin typeface="+mj-lt"/>
                <a:cs typeface="Helvetica"/>
              </a:rPr>
              <a:t>: </a:t>
            </a:r>
            <a:r>
              <a:rPr lang="en-US" sz="1400" dirty="0" smtClean="0">
                <a:latin typeface="Helvetica"/>
                <a:cs typeface="Helvetica"/>
              </a:rPr>
              <a:t>P</a:t>
            </a:r>
            <a:r>
              <a:rPr lang="en-US" sz="1400" dirty="0">
                <a:latin typeface="Helvetica"/>
                <a:cs typeface="Helvetica"/>
              </a:rPr>
              <a:t>romote awareness of </a:t>
            </a:r>
            <a:r>
              <a:rPr lang="en-US" sz="1400" dirty="0" smtClean="0">
                <a:latin typeface="Helvetica"/>
                <a:cs typeface="Helvetica"/>
              </a:rPr>
              <a:t>FDAs 	(with SEO and WGCapD). </a:t>
            </a:r>
            <a:r>
              <a:rPr lang="en-US" sz="1400" dirty="0" smtClean="0">
                <a:solidFill>
                  <a:srgbClr val="0000FF"/>
                </a:solidFill>
                <a:latin typeface="Helvetica"/>
                <a:cs typeface="Helvetica"/>
              </a:rPr>
              <a:t>Q3 2019 </a:t>
            </a:r>
            <a:endParaRPr lang="en-US" sz="14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19400"/>
            <a:ext cx="304649" cy="297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810000"/>
            <a:ext cx="4356100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810000"/>
            <a:ext cx="4203700" cy="26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453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600200" y="228600"/>
            <a:ext cx="6248400" cy="533400"/>
          </a:xfrm>
        </p:spPr>
        <p:txBody>
          <a:bodyPr/>
          <a:lstStyle/>
          <a:p>
            <a:pPr algn="ctr"/>
            <a:r>
              <a:rPr lang="en-US" b="1" dirty="0" smtClean="0"/>
              <a:t>Technology Exploration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371600"/>
            <a:ext cx="4038600" cy="1143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/>
              <a:t>Draft Single Sign-On white paper generated and currently being reviewed by WGISS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867400"/>
            <a:ext cx="4191000" cy="5824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latin typeface="+mj-lt"/>
                <a:cs typeface="Helvetica"/>
              </a:rPr>
              <a:t>DATA-13</a:t>
            </a:r>
            <a:r>
              <a:rPr lang="en-US" sz="1400" dirty="0" smtClean="0">
                <a:latin typeface="+mj-lt"/>
                <a:cs typeface="Helvetica"/>
              </a:rPr>
              <a:t>: </a:t>
            </a:r>
            <a:r>
              <a:rPr lang="en-US" sz="1400" dirty="0">
                <a:latin typeface="+mj-lt"/>
              </a:rPr>
              <a:t>Develop a </a:t>
            </a:r>
            <a:r>
              <a:rPr lang="en-US" sz="1400" dirty="0">
                <a:latin typeface="Helvetica"/>
                <a:cs typeface="Helvetica"/>
              </a:rPr>
              <a:t>White Paper on </a:t>
            </a:r>
            <a:r>
              <a:rPr lang="en-US" sz="1400" dirty="0" smtClean="0">
                <a:latin typeface="Helvetica"/>
                <a:cs typeface="Helvetica"/>
              </a:rPr>
              <a:t>Single 	Sign</a:t>
            </a:r>
            <a:r>
              <a:rPr lang="en-US" sz="1400" dirty="0">
                <a:latin typeface="Helvetica"/>
                <a:cs typeface="Helvetica"/>
              </a:rPr>
              <a:t>-On (SSO) </a:t>
            </a:r>
            <a:r>
              <a:rPr lang="en-US" sz="1400" dirty="0" smtClean="0">
                <a:latin typeface="Helvetica"/>
                <a:cs typeface="Helvetica"/>
              </a:rPr>
              <a:t>authentication. </a:t>
            </a:r>
            <a:r>
              <a:rPr lang="en-US" sz="1400" dirty="0" smtClean="0">
                <a:solidFill>
                  <a:srgbClr val="0000FF"/>
                </a:solidFill>
              </a:rPr>
              <a:t>Q2 </a:t>
            </a:r>
            <a:r>
              <a:rPr lang="en-US" sz="1400" dirty="0">
                <a:solidFill>
                  <a:srgbClr val="0000FF"/>
                </a:solidFill>
              </a:rPr>
              <a:t>2019</a:t>
            </a:r>
            <a:endParaRPr lang="en-US" sz="1400" dirty="0"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43200"/>
            <a:ext cx="4146460" cy="27817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1" y="6019800"/>
            <a:ext cx="304649" cy="29792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876800" y="5867400"/>
            <a:ext cx="4114800" cy="8302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latin typeface="+mj-lt"/>
                <a:cs typeface="Helvetica"/>
              </a:rPr>
              <a:t>DATA</a:t>
            </a:r>
            <a:r>
              <a:rPr lang="en-US" sz="1400" b="1" dirty="0">
                <a:latin typeface="+mj-lt"/>
                <a:cs typeface="Helvetica"/>
              </a:rPr>
              <a:t>-15: </a:t>
            </a:r>
            <a:r>
              <a:rPr lang="en-US" sz="1400" dirty="0">
                <a:latin typeface="Helvetica"/>
                <a:cs typeface="Helvetica"/>
              </a:rPr>
              <a:t>Explore emerging trends and </a:t>
            </a:r>
            <a:r>
              <a:rPr lang="en-US" sz="1400" dirty="0" smtClean="0">
                <a:latin typeface="Helvetica"/>
                <a:cs typeface="Helvetica"/>
              </a:rPr>
              <a:t>	disrupting </a:t>
            </a:r>
            <a:r>
              <a:rPr lang="en-US" sz="1400" dirty="0">
                <a:latin typeface="Helvetica"/>
                <a:cs typeface="Helvetica"/>
              </a:rPr>
              <a:t>technologies </a:t>
            </a:r>
            <a:r>
              <a:rPr lang="en-US" sz="1400" dirty="0" smtClean="0">
                <a:latin typeface="Helvetica"/>
                <a:cs typeface="Helvetica"/>
              </a:rPr>
              <a:t>for adoption </a:t>
            </a:r>
            <a:r>
              <a:rPr lang="en-US" sz="1400" dirty="0">
                <a:latin typeface="Helvetica"/>
                <a:cs typeface="Helvetica"/>
              </a:rPr>
              <a:t>in </a:t>
            </a:r>
            <a:r>
              <a:rPr lang="en-US" sz="1400" dirty="0" smtClean="0">
                <a:latin typeface="Helvetica"/>
                <a:cs typeface="Helvetica"/>
              </a:rPr>
              <a:t>EO. 	Summarize as </a:t>
            </a:r>
            <a:r>
              <a:rPr lang="en-US" sz="1400" dirty="0">
                <a:latin typeface="Helvetica"/>
                <a:cs typeface="Helvetica"/>
              </a:rPr>
              <a:t>white papers. </a:t>
            </a:r>
            <a:r>
              <a:rPr lang="en-US" sz="1400" dirty="0" smtClean="0">
                <a:solidFill>
                  <a:srgbClr val="0000FF"/>
                </a:solidFill>
                <a:latin typeface="Helvetica"/>
                <a:cs typeface="Helvetica"/>
              </a:rPr>
              <a:t>Q4 2020</a:t>
            </a:r>
            <a:endParaRPr lang="en-US" sz="14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179075"/>
            <a:ext cx="304649" cy="297925"/>
          </a:xfrm>
          <a:prstGeom prst="rect">
            <a:avLst/>
          </a:prstGeom>
        </p:spPr>
      </p:pic>
      <p:pic>
        <p:nvPicPr>
          <p:cNvPr id="24" name="Picture 4" descr="Afbeeldingsresultaat voor artificial intellige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2990806" cy="2048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1" name="Content Placeholder 1"/>
          <p:cNvSpPr txBox="1">
            <a:spLocks/>
          </p:cNvSpPr>
          <p:nvPr/>
        </p:nvSpPr>
        <p:spPr>
          <a:xfrm>
            <a:off x="5029200" y="1371600"/>
            <a:ext cx="3810000" cy="144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Ad-hoc sessions on Artificial Intelligence and Machine Learning held at WGISS-46 and WGISS-47</a:t>
            </a:r>
          </a:p>
        </p:txBody>
      </p:sp>
    </p:spTree>
    <p:extLst>
      <p:ext uri="{BB962C8B-B14F-4D97-AF65-F5344CB8AC3E}">
        <p14:creationId xmlns:p14="http://schemas.microsoft.com/office/powerpoint/2010/main" val="15639792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295400"/>
            <a:ext cx="8839200" cy="5105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698500" indent="-698500" algn="l" defTabSz="914400" rtl="0">
              <a:buSzPct val="120000"/>
              <a:buNone/>
            </a:pPr>
            <a:r>
              <a:rPr lang="en-AU" kern="1200" dirty="0">
                <a:latin typeface="Calibri" charset="0"/>
                <a:ea typeface="ＭＳ Ｐゴシック" charset="0"/>
                <a:cs typeface="Calibri" charset="0"/>
              </a:rPr>
              <a:t>#1: 	</a:t>
            </a:r>
            <a:r>
              <a:rPr lang="en-AU" kern="1200" dirty="0" smtClean="0">
                <a:latin typeface="Calibri" charset="0"/>
                <a:ea typeface="ＭＳ Ｐゴシック" charset="0"/>
                <a:cs typeface="Calibri" charset="0"/>
              </a:rPr>
              <a:t>CEOS </a:t>
            </a:r>
            <a:r>
              <a:rPr lang="en-AU" kern="1200" dirty="0">
                <a:latin typeface="Calibri" charset="0"/>
                <a:ea typeface="ＭＳ Ｐゴシック" charset="0"/>
                <a:cs typeface="Calibri" charset="0"/>
              </a:rPr>
              <a:t>data discovery, access and </a:t>
            </a:r>
            <a:r>
              <a:rPr lang="en-AU" kern="1200" dirty="0" smtClean="0">
                <a:latin typeface="Calibri" charset="0"/>
                <a:ea typeface="ＭＳ Ｐゴシック" charset="0"/>
                <a:cs typeface="Calibri" charset="0"/>
              </a:rPr>
              <a:t>stewardship</a:t>
            </a:r>
            <a:endParaRPr lang="en-AU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698500" indent="-698500" algn="l" defTabSz="914400" rtl="0">
              <a:buSzPct val="120000"/>
              <a:buNone/>
            </a:pPr>
            <a:endParaRPr lang="en-AU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698500" indent="-698500" algn="l" defTabSz="914400" rtl="0">
              <a:buSzPct val="120000"/>
              <a:buNone/>
            </a:pPr>
            <a:r>
              <a:rPr lang="en-AU" kern="1200" dirty="0" smtClean="0">
                <a:latin typeface="Calibri" charset="0"/>
                <a:ea typeface="ＭＳ Ｐゴシック" charset="0"/>
                <a:cs typeface="Calibri" charset="0"/>
              </a:rPr>
              <a:t>#</a:t>
            </a:r>
            <a:r>
              <a:rPr lang="en-AU" kern="1200" dirty="0">
                <a:latin typeface="Calibri" charset="0"/>
                <a:ea typeface="ＭＳ Ｐゴシック" charset="0"/>
                <a:cs typeface="Calibri" charset="0"/>
              </a:rPr>
              <a:t>2: 	</a:t>
            </a:r>
            <a:r>
              <a:rPr lang="en-AU" kern="1200" dirty="0">
                <a:latin typeface="Calibri" charset="0"/>
                <a:ea typeface="ＭＳ Ｐゴシック" charset="0"/>
                <a:cs typeface="Calibri" charset="0"/>
              </a:rPr>
              <a:t>Data exploitation </a:t>
            </a:r>
            <a:r>
              <a:rPr lang="en-AU" kern="1200" dirty="0" smtClean="0">
                <a:latin typeface="Calibri" charset="0"/>
                <a:ea typeface="ＭＳ Ｐゴシック" charset="0"/>
                <a:cs typeface="Calibri" charset="0"/>
              </a:rPr>
              <a:t>tools, future </a:t>
            </a:r>
            <a:r>
              <a:rPr lang="en-AU" kern="1200" dirty="0">
                <a:latin typeface="Calibri" charset="0"/>
                <a:ea typeface="ＭＳ Ｐゴシック" charset="0"/>
                <a:cs typeface="Calibri" charset="0"/>
              </a:rPr>
              <a:t>Data Architectures and Technologies</a:t>
            </a:r>
          </a:p>
          <a:p>
            <a:pPr marL="698500" indent="-698500" algn="l" defTabSz="914400" rtl="0">
              <a:buSzPct val="120000"/>
              <a:buNone/>
            </a:pPr>
            <a:endParaRPr lang="en-AU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698500" indent="-698500" algn="l" defTabSz="914400" rtl="0">
              <a:buSzPct val="120000"/>
              <a:buNone/>
            </a:pPr>
            <a:r>
              <a:rPr lang="en-AU" kern="1200" dirty="0" smtClean="0">
                <a:latin typeface="Calibri" charset="0"/>
                <a:ea typeface="ＭＳ Ｐゴシック" charset="0"/>
                <a:cs typeface="Calibri" charset="0"/>
              </a:rPr>
              <a:t>#</a:t>
            </a:r>
            <a:r>
              <a:rPr lang="en-AU" kern="1200" dirty="0">
                <a:latin typeface="Calibri" charset="0"/>
                <a:ea typeface="ＭＳ Ｐゴシック" charset="0"/>
                <a:cs typeface="Calibri" charset="0"/>
              </a:rPr>
              <a:t>3: </a:t>
            </a:r>
            <a:r>
              <a:rPr lang="en-AU" kern="1200" dirty="0" smtClean="0">
                <a:latin typeface="Calibri" charset="0"/>
                <a:ea typeface="ＭＳ Ｐゴシック" charset="0"/>
                <a:cs typeface="Calibri" charset="0"/>
              </a:rPr>
              <a:t>	</a:t>
            </a:r>
            <a:r>
              <a:rPr lang="en-AU" kern="1200" dirty="0" smtClean="0">
                <a:latin typeface="Calibri" charset="0"/>
                <a:ea typeface="ＭＳ Ｐゴシック" charset="0"/>
                <a:cs typeface="Calibri" charset="0"/>
              </a:rPr>
              <a:t>WGCV product validation</a:t>
            </a:r>
            <a:endParaRPr lang="en-AU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698500" indent="-698500" algn="l" defTabSz="914400" rtl="0">
              <a:buSzPct val="120000"/>
              <a:buNone/>
            </a:pPr>
            <a:endParaRPr lang="en-AU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698500" indent="-698500" algn="l" defTabSz="914400" rtl="0">
              <a:buSzPct val="120000"/>
              <a:buNone/>
            </a:pPr>
            <a:r>
              <a:rPr lang="en-AU" kern="1200" dirty="0" smtClean="0">
                <a:latin typeface="Calibri" charset="0"/>
                <a:ea typeface="ＭＳ Ｐゴシック" charset="0"/>
                <a:cs typeface="Calibri" charset="0"/>
              </a:rPr>
              <a:t>#4: </a:t>
            </a:r>
            <a:r>
              <a:rPr lang="en-AU" kern="1200" dirty="0">
                <a:latin typeface="Calibri" charset="0"/>
                <a:ea typeface="ＭＳ Ｐゴシック" charset="0"/>
                <a:cs typeface="Calibri" charset="0"/>
              </a:rPr>
              <a:t>	How these activities can support VCs and AHT, including end user access to VC data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800600" cy="523220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800" b="1" dirty="0" smtClean="0">
                <a:latin typeface="Tahoma" charset="0"/>
                <a:ea typeface="ＭＳ Ｐゴシック" charset="0"/>
                <a:cs typeface="ＭＳ Ｐゴシック" charset="0"/>
              </a:rPr>
              <a:t>4 </a:t>
            </a:r>
            <a:r>
              <a:rPr lang="en-US" sz="2800" b="1" dirty="0">
                <a:latin typeface="Tahoma" charset="0"/>
                <a:ea typeface="ＭＳ Ｐゴシック" charset="0"/>
                <a:cs typeface="ＭＳ Ｐゴシック" charset="0"/>
              </a:rPr>
              <a:t>Discussion Topics</a:t>
            </a:r>
            <a:endParaRPr lang="en-US" sz="28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2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5562600" cy="830997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400" b="1" dirty="0" smtClean="0">
                <a:latin typeface="Tahoma" charset="0"/>
                <a:ea typeface="ＭＳ Ｐゴシック" charset="0"/>
                <a:cs typeface="ＭＳ Ｐゴシック" charset="0"/>
              </a:rPr>
              <a:t>#1: </a:t>
            </a:r>
            <a:r>
              <a:rPr lang="en-AU" sz="2400" b="1" dirty="0">
                <a:latin typeface="Tahoma" charset="0"/>
                <a:ea typeface="ＭＳ Ｐゴシック" charset="0"/>
                <a:cs typeface="ＭＳ Ｐゴシック" charset="0"/>
              </a:rPr>
              <a:t>CEOS data discovery, access and stewardship</a:t>
            </a:r>
            <a:endParaRPr lang="en-US" sz="2400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5D1DFB20-3FDF-3B48-A2BC-BF68C6894EEE}"/>
              </a:ext>
            </a:extLst>
          </p:cNvPr>
          <p:cNvSpPr txBox="1">
            <a:spLocks/>
          </p:cNvSpPr>
          <p:nvPr/>
        </p:nvSpPr>
        <p:spPr>
          <a:xfrm>
            <a:off x="152400" y="1212850"/>
            <a:ext cx="8839200" cy="5105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Arial"/>
              <a:buNone/>
              <a:tabLst/>
              <a:defRPr/>
            </a:pPr>
            <a:r>
              <a:rPr kumimoji="0" lang="en-A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Background an</a:t>
            </a:r>
            <a:r>
              <a:rPr lang="en-AU" b="1" kern="1200" dirty="0" smtClean="0">
                <a:latin typeface="Calibri" charset="0"/>
                <a:ea typeface="ＭＳ Ｐゴシック" charset="0"/>
                <a:cs typeface="Calibri" charset="0"/>
              </a:rPr>
              <a:t>d status</a:t>
            </a:r>
            <a:endParaRPr kumimoji="0" lang="en-AU" b="1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  <a:sym typeface="Arial Bold"/>
            </a:endParaRPr>
          </a:p>
          <a:p>
            <a:pPr marL="264536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800" b="1" kern="1200" dirty="0">
                <a:latin typeface="Calibri" charset="0"/>
                <a:ea typeface="ＭＳ Ｐゴシック" charset="0"/>
                <a:cs typeface="Calibri" charset="0"/>
              </a:rPr>
              <a:t>WGISS Connected Data Assets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(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  <a:sym typeface="Avenir Roman"/>
              </a:rPr>
              <a:t>relying on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  <a:sym typeface="Avenir Roman"/>
              </a:rPr>
              <a:t>CWIC/IDN/FedEO), provides a single entry point for external clients to discover and access CEOS agencies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  <a:sym typeface="Avenir Roman"/>
              </a:rPr>
              <a:t>data</a:t>
            </a:r>
          </a:p>
          <a:p>
            <a:pPr marL="690563" lvl="1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  <a:sym typeface="Avenir Roman"/>
              </a:rPr>
              <a:t>Search over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  <a:sym typeface="Avenir Roman"/>
              </a:rPr>
              <a:t>33,000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  <a:sym typeface="Avenir Roman"/>
              </a:rPr>
              <a:t>collections in the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  <a:sym typeface="Avenir Roman"/>
              </a:rPr>
              <a:t>IDN, access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  <a:sym typeface="Avenir Roman"/>
              </a:rPr>
              <a:t>over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  <a:sym typeface="Avenir Roman"/>
              </a:rPr>
              <a:t>5,000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  <a:sym typeface="Avenir Roman"/>
              </a:rPr>
              <a:t>collections with associated over 300+ million granules (granule search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  <a:sym typeface="Avenir Roman"/>
              </a:rPr>
              <a:t>). </a:t>
            </a:r>
          </a:p>
          <a:p>
            <a:pPr marL="690563" lvl="1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  <a:sym typeface="Avenir Roman"/>
              </a:rPr>
              <a:t>Being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  <a:sym typeface="Avenir Roman"/>
              </a:rPr>
              <a:t>enlarged with new partners and continuously populated with additional data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  <a:sym typeface="Avenir Roman"/>
              </a:rPr>
              <a:t>collections also focusing on CEOS WG/AHT needs and results (e.g. ECV inventory)</a:t>
            </a:r>
          </a:p>
          <a:p>
            <a:pPr marL="690563" lvl="1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  <a:sym typeface="Avenir Roman"/>
              </a:rPr>
              <a:t>Client Portals: GEOSS Platform, Carbon Portal</a:t>
            </a:r>
          </a:p>
          <a:p>
            <a:pPr marL="264536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  <a:sym typeface="Avenir Roman"/>
              </a:rPr>
              <a:t>WGISS drafted a </a:t>
            </a:r>
            <a:r>
              <a:rPr lang="en-US" sz="1800" b="1" kern="1200" dirty="0" smtClean="0">
                <a:latin typeface="Calibri" charset="0"/>
                <a:ea typeface="ＭＳ Ｐゴシック" charset="0"/>
                <a:cs typeface="Calibri" charset="0"/>
                <a:sym typeface="Avenir Roman"/>
              </a:rPr>
              <a:t>Data Stewardship Reference Model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  <a:sym typeface="Avenir Roman"/>
              </a:rPr>
              <a:t>and several supporting best practices addressing data and information management and stewardship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Arial"/>
              <a:buNone/>
              <a:tabLst/>
              <a:defRPr/>
            </a:pPr>
            <a:endParaRPr lang="en-AU" sz="1800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Arial"/>
              <a:buNone/>
              <a:tabLst/>
              <a:defRPr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Questions</a:t>
            </a:r>
          </a:p>
          <a:p>
            <a:pPr marL="264536" marR="0" lvl="0" indent="-26511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How can we make sure all VCs data are discoverable/accessible through WGISS CDA?</a:t>
            </a:r>
          </a:p>
          <a:p>
            <a:pPr marL="264536" marR="0" lvl="0" indent="-26511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How to ensure application by CEOS agencies of Data Stewardship approaches?</a:t>
            </a:r>
          </a:p>
          <a:p>
            <a:pPr marL="264536" marR="0" lvl="0" indent="-26511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Any opportunity/synergy/need from VCs and AHT leading to the development of thematic portals providing discovery/access to relevant data and exploitation tools/services?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17224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828800" y="159603"/>
            <a:ext cx="5791200" cy="830997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400" b="1" dirty="0" smtClean="0">
                <a:latin typeface="Tahoma" charset="0"/>
                <a:ea typeface="ＭＳ Ｐゴシック" charset="0"/>
                <a:cs typeface="ＭＳ Ｐゴシック" charset="0"/>
              </a:rPr>
              <a:t>#2: </a:t>
            </a:r>
            <a:r>
              <a:rPr lang="en-US" sz="2400" b="1" dirty="0">
                <a:latin typeface="Tahoma" charset="0"/>
                <a:ea typeface="ＭＳ Ｐゴシック" charset="0"/>
                <a:cs typeface="ＭＳ Ｐゴシック" charset="0"/>
              </a:rPr>
              <a:t>Data Exploitation </a:t>
            </a:r>
            <a:r>
              <a:rPr lang="en-US" sz="2400" b="1" dirty="0">
                <a:latin typeface="Tahoma" charset="0"/>
                <a:ea typeface="ＭＳ Ｐゴシック" charset="0"/>
                <a:cs typeface="ＭＳ Ｐゴシック" charset="0"/>
              </a:rPr>
              <a:t>Tools, Future Data Architectures </a:t>
            </a:r>
            <a:r>
              <a:rPr lang="en-US" sz="2400" b="1" dirty="0" smtClean="0">
                <a:latin typeface="Tahoma" charset="0"/>
                <a:ea typeface="ＭＳ Ｐゴシック" charset="0"/>
                <a:cs typeface="ＭＳ Ｐゴシック" charset="0"/>
              </a:rPr>
              <a:t>&amp; Technologies</a:t>
            </a:r>
            <a:endParaRPr lang="en-US" sz="24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5D1DFB20-3FDF-3B48-A2BC-BF68C6894EEE}"/>
              </a:ext>
            </a:extLst>
          </p:cNvPr>
          <p:cNvSpPr txBox="1">
            <a:spLocks/>
          </p:cNvSpPr>
          <p:nvPr/>
        </p:nvSpPr>
        <p:spPr>
          <a:xfrm>
            <a:off x="152400" y="1143000"/>
            <a:ext cx="8915400" cy="5486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Arial"/>
              <a:buNone/>
              <a:tabLst/>
              <a:defRPr/>
            </a:pPr>
            <a:r>
              <a:rPr kumimoji="0" lang="en-A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Background and Status</a:t>
            </a:r>
            <a:endParaRPr kumimoji="0" lang="en-AU" b="1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  <a:sym typeface="Arial Bold"/>
            </a:endParaRPr>
          </a:p>
          <a:p>
            <a:pPr marL="264536" marR="0" lvl="0" indent="-26511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Due to the increase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in open data, open source software and cloud computing, there are many new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“data exploitation” </a:t>
            </a:r>
            <a:r>
              <a:rPr kumimoji="0" lang="en-A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tools</a:t>
            </a:r>
            <a:r>
              <a:rPr kumimoji="0" lang="en-AU" sz="1800" b="1" i="0" u="none" strike="noStrike" kern="120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 and services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available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to the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world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. Concept of “</a:t>
            </a:r>
            <a:r>
              <a:rPr kumimoji="0" lang="en-A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bring the user to data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” lead to the development of several thematic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kumimoji="0" lang="en-AU" sz="1800" b="0" i="0" u="none" strike="noStrike" kern="120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application environments: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  <a:sym typeface="Arial Bold"/>
            </a:endParaRPr>
          </a:p>
          <a:p>
            <a:pPr marL="690563" lvl="1" indent="-265113" algn="l" defTabSz="914400" rtl="0">
              <a:buSzPct val="120000"/>
              <a:buFont typeface="Wingdings" charset="2"/>
              <a:buChar char="§"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The </a:t>
            </a: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Open Data Cube (</a:t>
            </a: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ODC</a:t>
            </a:r>
            <a:r>
              <a:rPr lang="en-AU" sz="1600" kern="1200" dirty="0" smtClean="0">
                <a:latin typeface="Calibri" charset="0"/>
                <a:ea typeface="ＭＳ Ｐゴシック" charset="0"/>
                <a:cs typeface="Calibri" charset="0"/>
              </a:rPr>
              <a:t>), </a:t>
            </a: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 Thematic Domain or Mission </a:t>
            </a: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Exploitation Platforms 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(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e.g. GEO 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Hazards, BIOMASS/NISAR), </a:t>
            </a: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Copernicus </a:t>
            </a: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Data and Information Access Services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(DIAS</a:t>
            </a: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),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 etc</a:t>
            </a: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. 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  <a:sym typeface="Arial Bold"/>
            </a:endParaRPr>
          </a:p>
          <a:p>
            <a:pPr marL="264536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WGISS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has produced </a:t>
            </a:r>
            <a:r>
              <a:rPr lang="en-AU" sz="1800" b="1" i="1" kern="1200" dirty="0" smtClean="0">
                <a:latin typeface="Calibri" charset="0"/>
                <a:ea typeface="ＭＳ Ｐゴシック" charset="0"/>
                <a:cs typeface="Calibri" charset="0"/>
              </a:rPr>
              <a:t>inventories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 of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OSS and Tools available at CEOS agencies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and of existing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Future Data Architecture Elements and is implementing a mechanism to </a:t>
            </a:r>
            <a:r>
              <a:rPr lang="en-AU" sz="1800" b="1" i="1" kern="1200" dirty="0">
                <a:latin typeface="Calibri" charset="0"/>
                <a:ea typeface="ＭＳ Ｐゴシック" charset="0"/>
                <a:cs typeface="Calibri" charset="0"/>
              </a:rPr>
              <a:t>facilitate discovery and access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 for users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in cooperation with SEO through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the WGISS web-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site, and as second step through the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WGISS Connected Data Assets (link to CEOS Agencies data)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  <a:endParaRPr kumimoji="0" lang="en-A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  <a:sym typeface="Arial Bold"/>
            </a:endParaRPr>
          </a:p>
          <a:p>
            <a:pPr marL="264536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WGISS:</a:t>
            </a:r>
          </a:p>
          <a:p>
            <a:pPr marL="690563" lvl="1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Is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establishing a common description of Future Data Architectures functional blocks to better identify interfaces and interoperability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approaches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;</a:t>
            </a:r>
          </a:p>
          <a:p>
            <a:pPr marL="690563" lvl="1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Started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looking into </a:t>
            </a:r>
            <a:r>
              <a:rPr lang="en-GB" sz="1800" kern="1200" dirty="0">
                <a:latin typeface="Calibri" charset="0"/>
                <a:ea typeface="ＭＳ Ｐゴシック" charset="0"/>
                <a:cs typeface="Calibri" charset="0"/>
              </a:rPr>
              <a:t>interoperability between FDA </a:t>
            </a:r>
            <a:r>
              <a:rPr lang="en-GB" sz="1800" kern="1200" dirty="0">
                <a:latin typeface="Calibri" charset="0"/>
                <a:ea typeface="ＭＳ Ｐゴシック" charset="0"/>
                <a:cs typeface="Calibri" charset="0"/>
              </a:rPr>
              <a:t>elements with </a:t>
            </a:r>
            <a:r>
              <a:rPr lang="en-GB" sz="1800" kern="1200" dirty="0">
                <a:latin typeface="Calibri" charset="0"/>
                <a:ea typeface="ＭＳ Ｐゴシック" charset="0"/>
                <a:cs typeface="Calibri" charset="0"/>
              </a:rPr>
              <a:t>initial focus on interoperability/connection between Data Cubes (ODC / HMDC / DCFS)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 and with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DIAS, with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potential </a:t>
            </a:r>
            <a:r>
              <a:rPr lang="en-GB" sz="1800" kern="1200" dirty="0" smtClean="0">
                <a:latin typeface="Calibri" charset="0"/>
                <a:ea typeface="ＭＳ Ｐゴシック" charset="0"/>
                <a:cs typeface="Calibri" charset="0"/>
              </a:rPr>
              <a:t>follow</a:t>
            </a:r>
            <a:r>
              <a:rPr lang="en-GB" sz="1800" kern="1200" dirty="0">
                <a:latin typeface="Calibri" charset="0"/>
                <a:ea typeface="ＭＳ Ｐゴシック" charset="0"/>
                <a:cs typeface="Calibri" charset="0"/>
              </a:rPr>
              <a:t>-up standardization activities in </a:t>
            </a:r>
            <a:r>
              <a:rPr lang="en-GB" sz="1800" kern="1200" dirty="0" smtClean="0">
                <a:latin typeface="Calibri" charset="0"/>
                <a:ea typeface="ＭＳ Ｐゴシック" charset="0"/>
                <a:cs typeface="Calibri" charset="0"/>
              </a:rPr>
              <a:t>the frame of OGC;</a:t>
            </a:r>
            <a:endParaRPr lang="en-US" sz="1800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690563" lvl="1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GB" sz="1800" kern="1200" dirty="0" smtClean="0">
                <a:latin typeface="Calibri" charset="0"/>
                <a:ea typeface="ＭＳ Ｐゴシック" charset="0"/>
                <a:cs typeface="Calibri" charset="0"/>
              </a:rPr>
              <a:t>Supporting outreach </a:t>
            </a:r>
            <a:r>
              <a:rPr lang="en-GB" sz="1800" kern="1200" dirty="0">
                <a:latin typeface="Calibri" charset="0"/>
                <a:ea typeface="ＭＳ Ｐゴシック" charset="0"/>
                <a:cs typeface="Calibri" charset="0"/>
              </a:rPr>
              <a:t>and awareness raising </a:t>
            </a:r>
            <a:r>
              <a:rPr lang="en-GB" sz="1800" kern="1200" dirty="0" smtClean="0">
                <a:latin typeface="Calibri" charset="0"/>
                <a:ea typeface="ＭＳ Ｐゴシック" charset="0"/>
                <a:cs typeface="Calibri" charset="0"/>
              </a:rPr>
              <a:t>on </a:t>
            </a:r>
            <a:r>
              <a:rPr lang="en-GB" sz="1800" kern="1200" dirty="0">
                <a:latin typeface="Calibri" charset="0"/>
                <a:ea typeface="ＭＳ Ｐゴシック" charset="0"/>
                <a:cs typeface="Calibri" charset="0"/>
              </a:rPr>
              <a:t>FDA in cooperation with </a:t>
            </a:r>
            <a:r>
              <a:rPr lang="en-GB" sz="1800" kern="1200" dirty="0" smtClean="0">
                <a:latin typeface="Calibri" charset="0"/>
                <a:ea typeface="ＭＳ Ｐゴシック" charset="0"/>
                <a:cs typeface="Calibri" charset="0"/>
              </a:rPr>
              <a:t>WGCapD;</a:t>
            </a:r>
            <a:endParaRPr lang="en-GB" sz="1800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690563" lvl="1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GB" sz="1800" kern="1200" dirty="0">
                <a:latin typeface="Calibri" charset="0"/>
                <a:ea typeface="ＭＳ Ｐゴシック" charset="0"/>
                <a:cs typeface="Calibri" charset="0"/>
              </a:rPr>
              <a:t>Exploring Artificial Intelligence and other technologies </a:t>
            </a:r>
            <a:r>
              <a:rPr lang="en-GB" sz="1800" kern="1200" dirty="0" smtClean="0">
                <a:latin typeface="Calibri" charset="0"/>
                <a:ea typeface="ＭＳ Ｐゴシック" charset="0"/>
                <a:cs typeface="Calibri" charset="0"/>
              </a:rPr>
              <a:t>that can </a:t>
            </a:r>
            <a:r>
              <a:rPr lang="en-GB" sz="1800" kern="1200" dirty="0">
                <a:latin typeface="Calibri" charset="0"/>
                <a:ea typeface="ＭＳ Ｐゴシック" charset="0"/>
                <a:cs typeface="Calibri" charset="0"/>
              </a:rPr>
              <a:t>be of help for EO.</a:t>
            </a:r>
            <a:endParaRPr lang="en-AU" sz="1800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Arial"/>
              <a:buNone/>
              <a:tabLst/>
              <a:defRPr/>
            </a:pPr>
            <a:endParaRPr kumimoji="0" lang="en-A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07593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5D1DFB20-3FDF-3B48-A2BC-BF68C6894EEE}"/>
              </a:ext>
            </a:extLst>
          </p:cNvPr>
          <p:cNvSpPr txBox="1">
            <a:spLocks/>
          </p:cNvSpPr>
          <p:nvPr/>
        </p:nvSpPr>
        <p:spPr>
          <a:xfrm>
            <a:off x="76200" y="1219200"/>
            <a:ext cx="8991600" cy="5486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Arial"/>
              <a:buNone/>
              <a:tabLst/>
              <a:defRPr/>
            </a:pPr>
            <a:r>
              <a:rPr kumimoji="0" lang="en-A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Questions</a:t>
            </a:r>
            <a:endParaRPr lang="en-AU" sz="18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264536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How can we exploit at best current FDA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elements and existing tools at CEOS agencies?</a:t>
            </a:r>
          </a:p>
          <a:p>
            <a:pPr marL="264536" indent="-265113" algn="l" defTabSz="914400" rtl="0">
              <a:buSzPct val="120000"/>
              <a:buFont typeface="Wingdings" charset="2"/>
              <a:buChar char="§"/>
              <a:defRPr/>
            </a:pPr>
            <a:endParaRPr lang="en-AU" sz="1800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264536" lvl="0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Are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the existing tools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/ FDA elements / platforms meeting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the needs of a broad set of global users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?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What other data exploitation tools / FDA elements should CEOS consider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?</a:t>
            </a:r>
          </a:p>
          <a:p>
            <a:pPr marL="264536" lvl="0" indent="-265113" algn="l" defTabSz="914400" rtl="0">
              <a:buSzPct val="120000"/>
              <a:buFont typeface="Wingdings" charset="2"/>
              <a:buChar char="§"/>
              <a:defRPr/>
            </a:pPr>
            <a:endParaRPr lang="en-AU" sz="1800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264536" lvl="0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How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to identify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most relevant and suitable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concepts and guide future evolutions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?</a:t>
            </a:r>
          </a:p>
          <a:p>
            <a:pPr marL="0" lvl="0" indent="0" algn="l" defTabSz="914400" rtl="0">
              <a:buSzPct val="120000"/>
              <a:buNone/>
              <a:defRPr/>
            </a:pPr>
            <a:endParaRPr lang="en-AU" sz="1800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264536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How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to facilitate use of existing AI and ML technologies in EO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?</a:t>
            </a:r>
          </a:p>
          <a:p>
            <a:pPr marL="264536" indent="-265113" algn="l" defTabSz="914400" rtl="0">
              <a:buSzPct val="120000"/>
              <a:buFont typeface="Wingdings" charset="2"/>
              <a:buChar char="§"/>
              <a:defRPr/>
            </a:pPr>
            <a:endParaRPr lang="en-AU" sz="1800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264536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How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can we improve connection/links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and support to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GEO activities/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initiatives through the use of these elements?</a:t>
            </a:r>
            <a:endParaRPr lang="en-AU" sz="1800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0" indent="0" algn="l" defTabSz="914400" rtl="0">
              <a:buSzPct val="120000"/>
              <a:buNone/>
              <a:defRPr/>
            </a:pPr>
            <a:endParaRPr lang="en-AU" sz="18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264536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How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can the work of FDA across the VC/WG be coordinated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?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Is coordination between LSI-VC, WGISS and SEO good enough? Need to reinforce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? How?</a:t>
            </a:r>
            <a:endParaRPr lang="en-AU" sz="1800" kern="1200" dirty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159603"/>
            <a:ext cx="5791200" cy="830997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400" b="1" dirty="0" smtClean="0">
                <a:latin typeface="Tahoma" charset="0"/>
                <a:ea typeface="ＭＳ Ｐゴシック" charset="0"/>
                <a:cs typeface="ＭＳ Ｐゴシック" charset="0"/>
              </a:rPr>
              <a:t>#2: </a:t>
            </a:r>
            <a:r>
              <a:rPr lang="en-US" sz="2400" b="1" dirty="0">
                <a:latin typeface="Tahoma" charset="0"/>
                <a:ea typeface="ＭＳ Ｐゴシック" charset="0"/>
                <a:cs typeface="ＭＳ Ｐゴシック" charset="0"/>
              </a:rPr>
              <a:t>Data Exploitation </a:t>
            </a:r>
            <a:r>
              <a:rPr lang="en-US" sz="2400" b="1" dirty="0">
                <a:latin typeface="Tahoma" charset="0"/>
                <a:ea typeface="ＭＳ Ｐゴシック" charset="0"/>
                <a:cs typeface="ＭＳ Ｐゴシック" charset="0"/>
              </a:rPr>
              <a:t>Tools, Future Data Architectures </a:t>
            </a:r>
            <a:r>
              <a:rPr lang="en-US" sz="2400" b="1" dirty="0" smtClean="0">
                <a:latin typeface="Tahoma" charset="0"/>
                <a:ea typeface="ＭＳ Ｐゴシック" charset="0"/>
                <a:cs typeface="ＭＳ Ｐゴシック" charset="0"/>
              </a:rPr>
              <a:t>&amp; Technologies</a:t>
            </a:r>
            <a:endParaRPr lang="en-US" sz="24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5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562600" cy="461665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400" b="1" dirty="0" smtClean="0">
                <a:latin typeface="Tahoma" charset="0"/>
                <a:ea typeface="ＭＳ Ｐゴシック" charset="0"/>
                <a:cs typeface="ＭＳ Ｐゴシック" charset="0"/>
              </a:rPr>
              <a:t>#3: </a:t>
            </a:r>
            <a:r>
              <a:rPr lang="en-US" sz="2400" b="1" dirty="0">
                <a:latin typeface="Tahoma" charset="0"/>
                <a:ea typeface="ＭＳ Ｐゴシック" charset="0"/>
                <a:cs typeface="ＭＳ Ｐゴシック" charset="0"/>
              </a:rPr>
              <a:t>WGCV Product Validation</a:t>
            </a:r>
            <a:endParaRPr lang="en-US" sz="24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5D1DFB20-3FDF-3B48-A2BC-BF68C6894EEE}"/>
              </a:ext>
            </a:extLst>
          </p:cNvPr>
          <p:cNvSpPr txBox="1">
            <a:spLocks/>
          </p:cNvSpPr>
          <p:nvPr/>
        </p:nvSpPr>
        <p:spPr>
          <a:xfrm>
            <a:off x="228600" y="1212850"/>
            <a:ext cx="8712866" cy="54165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Arial"/>
              <a:buNone/>
              <a:tabLst/>
              <a:defRPr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Background</a:t>
            </a:r>
          </a:p>
          <a:p>
            <a:pPr marL="264536" marR="0" lvl="0" indent="-26511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WGCV has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6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 sub-groups, all of which</a:t>
            </a:r>
            <a:r>
              <a:rPr kumimoji="0" lang="en-AU" sz="1800" b="0" i="0" u="none" strike="noStrike" kern="120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could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support product validation.</a:t>
            </a:r>
          </a:p>
          <a:p>
            <a:pPr marL="264536" lvl="0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Validation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is the process of assessing, by independent means, the quality of the data products derived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from EO system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outputs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. </a:t>
            </a:r>
          </a:p>
          <a:p>
            <a:pPr marL="0" lvl="0" indent="0" algn="l" defTabSz="914400" rtl="0">
              <a:buSzPct val="120000"/>
              <a:buNone/>
              <a:defRPr/>
            </a:pPr>
            <a:endParaRPr kumimoji="0" lang="en-AU" sz="1000" b="1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  <a:sym typeface="Arial Bold"/>
            </a:endParaRPr>
          </a:p>
          <a:p>
            <a:pPr marL="0" lvl="0" indent="0" algn="l" defTabSz="914400" rtl="0">
              <a:buSzPct val="120000"/>
              <a:buNone/>
              <a:defRPr/>
            </a:pPr>
            <a:r>
              <a:rPr kumimoji="0" lang="en-A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Status</a:t>
            </a:r>
            <a:endParaRPr kumimoji="0" lang="en-AU" b="1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  <a:sym typeface="Arial Bold"/>
            </a:endParaRPr>
          </a:p>
          <a:p>
            <a:pPr marL="264536" lvl="0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With the current focus on land products the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WGCV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SGs which are best placed and will likely to be contributing to supporting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the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ARD specifications development &amp; peer review assessments are Infrared Visible Optical Sensors (IVOS),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Land Product Validation (LPV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), Synthetic Aperture Radar (SAR) and Terrain Mapping (TMSG). Peer review panel have already been selected and are ready to start and SAR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SG supporting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specifications;</a:t>
            </a:r>
            <a:endParaRPr lang="en-AU" sz="1800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264536" marR="0" lvl="0" indent="-26511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WGISS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and WGCV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cooperating on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the use of Data Cubes to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support CAL/VAL activities through providing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access to EO and concurrent reference data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for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ACIX (16 sites),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LPV (3 sites) and </a:t>
            </a:r>
            <a:r>
              <a:rPr lang="en-US" sz="1800" kern="1200" dirty="0" err="1" smtClean="0">
                <a:latin typeface="Calibri" charset="0"/>
                <a:ea typeface="ＭＳ Ｐゴシック" charset="0"/>
                <a:cs typeface="Calibri" charset="0"/>
              </a:rPr>
              <a:t>RadCalNet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(4 sites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) 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sites </a:t>
            </a:r>
            <a:r>
              <a:rPr lang="en-US" sz="1800" kern="1200" dirty="0" err="1">
                <a:latin typeface="Calibri" charset="0"/>
                <a:ea typeface="ＭＳ Ｐゴシック" charset="0"/>
                <a:cs typeface="Calibri" charset="0"/>
              </a:rPr>
              <a:t>cal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/</a:t>
            </a:r>
            <a:r>
              <a:rPr lang="en-US" sz="1800" kern="1200" dirty="0" err="1">
                <a:latin typeface="Calibri" charset="0"/>
                <a:ea typeface="ＭＳ Ｐゴシック" charset="0"/>
                <a:cs typeface="Calibri" charset="0"/>
              </a:rPr>
              <a:t>val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data, quality indicators and maturity matrix.</a:t>
            </a:r>
            <a:endParaRPr lang="en-US" sz="1800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None/>
              <a:tabLst/>
              <a:defRPr/>
            </a:pPr>
            <a:endParaRPr kumimoji="0" lang="en-AU" sz="1000" b="1" i="0" u="none" strike="noStrike" kern="120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  <a:sym typeface="Arial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Arial"/>
              <a:buNone/>
              <a:tabLst/>
              <a:defRPr/>
            </a:pPr>
            <a:r>
              <a:rPr kumimoji="0" lang="en-A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Questions</a:t>
            </a:r>
            <a:endParaRPr kumimoji="0" lang="en-AU" b="1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  <a:sym typeface="Arial Bold"/>
            </a:endParaRPr>
          </a:p>
          <a:p>
            <a:pPr marL="264536" marR="0" lvl="0" indent="-26511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Are there specific tasks that we need WGCV to address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63720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562600" cy="461665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400" b="1" dirty="0" smtClean="0">
                <a:latin typeface="Tahoma" charset="0"/>
                <a:ea typeface="ＭＳ Ｐゴシック" charset="0"/>
                <a:cs typeface="ＭＳ Ｐゴシック" charset="0"/>
              </a:rPr>
              <a:t>#4: </a:t>
            </a:r>
            <a:r>
              <a:rPr lang="en-US" sz="2400" b="1" dirty="0">
                <a:latin typeface="Tahoma" charset="0"/>
                <a:ea typeface="ＭＳ Ｐゴシック" charset="0"/>
                <a:cs typeface="ＭＳ Ｐゴシック" charset="0"/>
              </a:rPr>
              <a:t>Support to VC+AHT</a:t>
            </a:r>
            <a:endParaRPr lang="en-US" sz="24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5D1DFB20-3FDF-3B48-A2BC-BF68C6894EEE}"/>
              </a:ext>
            </a:extLst>
          </p:cNvPr>
          <p:cNvSpPr txBox="1">
            <a:spLocks/>
          </p:cNvSpPr>
          <p:nvPr/>
        </p:nvSpPr>
        <p:spPr>
          <a:xfrm>
            <a:off x="228600" y="1212850"/>
            <a:ext cx="8712866" cy="54165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Arial"/>
              <a:buNone/>
              <a:tabLst/>
              <a:defRPr/>
            </a:pPr>
            <a:r>
              <a:rPr kumimoji="0" lang="en-A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Background and Status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  <a:sym typeface="Arial Bold"/>
            </a:endParaRPr>
          </a:p>
          <a:p>
            <a:pPr marL="264536" lvl="0" indent="-265113" algn="l" defTabSz="914400" rtl="0">
              <a:buSzPct val="120000"/>
              <a:buFont typeface="Wingdings" charset="2"/>
              <a:buChar char="§"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There is a need to discuss how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ARD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and data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stewardship,</a:t>
            </a:r>
            <a:r>
              <a:rPr kumimoji="0" lang="en-AU" sz="1800" b="0" i="0" u="none" strike="noStrike" kern="120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 discovery, access and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exploitation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tools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/ FDA elements can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support VCs and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Ad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-Hoc Teams (AHT) including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end-user access to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data</a:t>
            </a:r>
            <a:r>
              <a:rPr kumimoji="0" lang="en-AU" sz="1800" b="0" i="0" u="none" strike="noStrike" kern="120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 and </a:t>
            </a:r>
            <a:r>
              <a:rPr kumimoji="0" lang="en-AU" sz="1800" b="0" i="0" u="none" strike="noStrike" kern="120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information.</a:t>
            </a:r>
            <a:endParaRPr lang="en-AU" sz="1800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264536" marR="0" lvl="0" indent="-26511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There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is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no/limited formal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discussion of end-user data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and tools access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among the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VCs,</a:t>
            </a:r>
            <a:r>
              <a:rPr kumimoji="0" lang="en-AU" sz="1800" b="0" i="0" u="none" strike="noStrike" kern="120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AHT and WGs.</a:t>
            </a:r>
            <a:endParaRPr kumimoji="0" lang="en-A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  <a:sym typeface="Arial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  <a:sym typeface="Arial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Arial"/>
              <a:buNone/>
              <a:tabLst/>
              <a:defRPr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Questions</a:t>
            </a:r>
          </a:p>
          <a:p>
            <a:pPr marL="264536" marR="0" lvl="0" indent="-26511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  <a:sym typeface="Arial Bold"/>
              </a:rPr>
              <a:t>Do the VCs,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WGs and Ad-Hoc Teams have a need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and proposed way forward for:</a:t>
            </a:r>
          </a:p>
          <a:p>
            <a:pPr marL="690563" lvl="1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ARD?</a:t>
            </a:r>
          </a:p>
          <a:p>
            <a:pPr marL="690563" lvl="1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One-stop-shop data discovery and access for relevant data sets and tools?</a:t>
            </a:r>
          </a:p>
          <a:p>
            <a:pPr marL="690563" lvl="1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Coordinated approach for data and information stewardship?</a:t>
            </a:r>
          </a:p>
          <a:p>
            <a:pPr marL="690563" lvl="1" indent="-265113" algn="l" defTabSz="914400" rtl="0">
              <a:buSzPct val="120000"/>
              <a:buFont typeface="Wingdings" charset="2"/>
              <a:buChar char="§"/>
              <a:defRPr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Data exploitation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tools and FDA elements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for their end-users?</a:t>
            </a:r>
          </a:p>
          <a:p>
            <a:pPr marL="264536" marR="0" lvl="0" indent="-26511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If so, what should CEOS do to address these needs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?</a:t>
            </a:r>
          </a:p>
          <a:p>
            <a:pPr marL="264536" marR="0" lvl="0" indent="-26511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What could be specific high priority activities to be conducted in coordination between WGs and VCs?</a:t>
            </a:r>
            <a:endParaRPr lang="en-AU" sz="1800" kern="1200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0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43000" y="1600200"/>
            <a:ext cx="7367781" cy="739588"/>
          </a:xfrm>
        </p:spPr>
        <p:txBody>
          <a:bodyPr/>
          <a:lstStyle/>
          <a:p>
            <a:pPr algn="ctr"/>
            <a:r>
              <a:rPr lang="en-GB" sz="3600" b="1" dirty="0" smtClean="0"/>
              <a:t>Back-up slides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1616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pPr algn="ctr"/>
            <a:r>
              <a:rPr lang="en-GB" altLang="en-US" b="1" dirty="0">
                <a:ea typeface="ＭＳ Ｐゴシック" charset="0"/>
                <a:cs typeface="Arial Bold" panose="020B0704020202020204" pitchFamily="34" charset="0"/>
              </a:rPr>
              <a:t>Data Stewardship Best Practices</a:t>
            </a:r>
            <a:br>
              <a:rPr lang="en-GB" altLang="en-US" b="1" dirty="0">
                <a:ea typeface="ＭＳ Ｐゴシック" charset="0"/>
                <a:cs typeface="Arial Bold" panose="020B0704020202020204" pitchFamily="34" charset="0"/>
              </a:rPr>
            </a:br>
            <a:r>
              <a:rPr lang="en-US" b="1" dirty="0">
                <a:ea typeface="ＭＳ Ｐゴシック" charset="0"/>
                <a:cs typeface="Arial Bold" panose="020B0704020202020204" pitchFamily="34" charset="0"/>
              </a:rPr>
              <a:t>Document Tree </a:t>
            </a:r>
            <a:endParaRPr lang="en-US" b="1" dirty="0"/>
          </a:p>
        </p:txBody>
      </p:sp>
      <p:sp>
        <p:nvSpPr>
          <p:cNvPr id="40" name="Rectangle 39"/>
          <p:cNvSpPr/>
          <p:nvPr/>
        </p:nvSpPr>
        <p:spPr>
          <a:xfrm>
            <a:off x="4856315" y="664189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Image Source: http</a:t>
            </a:r>
            <a:r>
              <a:rPr lang="en-US" sz="800" dirty="0"/>
              <a:t>://eastenders.wikia.com/wiki/File:Under-construction.png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0" y="1164285"/>
            <a:ext cx="9144000" cy="5816254"/>
            <a:chOff x="0" y="1041746"/>
            <a:chExt cx="9144000" cy="5816254"/>
          </a:xfrm>
        </p:grpSpPr>
        <p:sp>
          <p:nvSpPr>
            <p:cNvPr id="49" name="Rectangle 48"/>
            <p:cNvSpPr/>
            <p:nvPr/>
          </p:nvSpPr>
          <p:spPr bwMode="auto">
            <a:xfrm>
              <a:off x="0" y="3400425"/>
              <a:ext cx="9144000" cy="34575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r>
                <a:rPr lang="en-US" sz="1600" b="1" smtClean="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0"/>
                  <a:cs typeface="+mn-cs"/>
                </a:rPr>
                <a:t>Technical Documents</a:t>
              </a:r>
              <a:endParaRPr lang="en-US"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1028" y="1041746"/>
              <a:ext cx="9132971" cy="23764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r>
                <a:rPr lang="en-US" sz="1600" b="1" smtClean="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0"/>
                  <a:cs typeface="+mn-cs"/>
                </a:rPr>
                <a:t>Policy Documents</a:t>
              </a:r>
              <a:endParaRPr lang="en-US"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+mn-cs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4071265" y="3562696"/>
              <a:ext cx="1512887" cy="792163"/>
            </a:xfrm>
            <a:prstGeom prst="rect">
              <a:avLst/>
            </a:prstGeom>
            <a:solidFill>
              <a:srgbClr val="C4DC94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Reference Model for Data Stewardship</a:t>
              </a:r>
              <a:endParaRPr lang="en-US" sz="1400" b="1" kern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324821" y="5848696"/>
              <a:ext cx="1514475" cy="790575"/>
            </a:xfrm>
            <a:prstGeom prst="rect">
              <a:avLst/>
            </a:prstGeom>
            <a:solidFill>
              <a:srgbClr val="E9F2D6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EO Data Set</a:t>
              </a:r>
              <a:br>
                <a:rPr lang="en-US" sz="1100" b="1" kern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</a:br>
              <a:r>
                <a:rPr lang="en-US" sz="1100" b="1" kern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Consolidation Process</a:t>
              </a:r>
              <a:endParaRPr lang="en-US" sz="1100" b="1" kern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86510" y="4830461"/>
              <a:ext cx="904490" cy="838200"/>
            </a:xfrm>
            <a:prstGeom prst="rect">
              <a:avLst/>
            </a:prstGeom>
            <a:solidFill>
              <a:srgbClr val="D2E4AE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smtClean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EO Data Preservation Guidelines</a:t>
              </a:r>
              <a:endParaRPr lang="en-US" sz="1100" b="1" kern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6781800" y="3611261"/>
              <a:ext cx="1512887" cy="792163"/>
            </a:xfrm>
            <a:prstGeom prst="rect">
              <a:avLst/>
            </a:prstGeom>
            <a:solidFill>
              <a:srgbClr val="C4DC94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36000" tIns="36000" rIns="36000" bIns="36000" anchor="ctr"/>
            <a:lstStyle/>
            <a:p>
              <a:pPr algn="ctr"/>
              <a:r>
                <a:rPr lang="en-US" sz="1400" b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Glossary of Acronyms and Terms</a:t>
              </a: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4049713" y="1066498"/>
              <a:ext cx="1589087" cy="79216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CEOS Agencies EO Space Data Sets</a:t>
              </a:r>
              <a:endParaRPr lang="en-US" sz="1400" b="1" kern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7" name="Straight Arrow Connector 29"/>
            <p:cNvCxnSpPr>
              <a:cxnSpLocks noChangeShapeType="1"/>
              <a:stCxn id="61" idx="2"/>
              <a:endCxn id="51" idx="0"/>
            </p:cNvCxnSpPr>
            <p:nvPr/>
          </p:nvCxnSpPr>
          <p:spPr bwMode="auto">
            <a:xfrm flipH="1">
              <a:off x="4827709" y="3114374"/>
              <a:ext cx="10991" cy="448322"/>
            </a:xfrm>
            <a:prstGeom prst="straightConnector1">
              <a:avLst/>
            </a:prstGeom>
            <a:noFill/>
            <a:ln w="19050">
              <a:solidFill>
                <a:srgbClr val="4F6228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4267200" y="4830461"/>
              <a:ext cx="1052348" cy="838200"/>
            </a:xfrm>
            <a:prstGeom prst="rect">
              <a:avLst/>
            </a:prstGeom>
            <a:solidFill>
              <a:srgbClr val="D2E4AE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smtClean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Preserved Data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smtClean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Set Content</a:t>
              </a:r>
              <a:endParaRPr lang="en-US" sz="1100" b="1" kern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7322465" y="4830461"/>
              <a:ext cx="983335" cy="838200"/>
            </a:xfrm>
            <a:prstGeom prst="rect">
              <a:avLst/>
            </a:prstGeom>
            <a:solidFill>
              <a:srgbClr val="D2E4AE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Persistent Identifiers Best Practice</a:t>
              </a:r>
              <a:endParaRPr lang="en-US" sz="1100" b="1" kern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990600" y="2239662"/>
              <a:ext cx="1512887" cy="838200"/>
            </a:xfrm>
            <a:prstGeom prst="rect">
              <a:avLst/>
            </a:prstGeom>
            <a:solidFill>
              <a:srgbClr val="C4DC94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36000" tIns="36000" rIns="36000" bIns="36000" anchor="ctr"/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Data Purge Alert Procedure &amp; White Paper</a:t>
              </a: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810000" y="2239661"/>
              <a:ext cx="2057400" cy="874713"/>
            </a:xfrm>
            <a:prstGeom prst="rect">
              <a:avLst/>
            </a:prstGeom>
            <a:solidFill>
              <a:srgbClr val="9DC7B3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Individual organizations'</a:t>
              </a:r>
              <a:br>
                <a:rPr lang="en-US" sz="1400" b="1" kern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</a:br>
              <a:r>
                <a:rPr lang="en-US" sz="1400" b="1" kern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 policies (stewardship, access, ...)</a:t>
              </a:r>
            </a:p>
          </p:txBody>
        </p:sp>
        <p:cxnSp>
          <p:nvCxnSpPr>
            <p:cNvPr id="62" name="Straight Arrow Connector 37"/>
            <p:cNvCxnSpPr>
              <a:cxnSpLocks noChangeShapeType="1"/>
              <a:endCxn id="51" idx="2"/>
            </p:cNvCxnSpPr>
            <p:nvPr/>
          </p:nvCxnSpPr>
          <p:spPr bwMode="auto">
            <a:xfrm flipV="1">
              <a:off x="4825327" y="4354859"/>
              <a:ext cx="3175" cy="338137"/>
            </a:xfrm>
            <a:prstGeom prst="straightConnector1">
              <a:avLst/>
            </a:prstGeom>
            <a:noFill/>
            <a:ln w="19050">
              <a:solidFill>
                <a:srgbClr val="4F622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Box 2"/>
            <p:cNvSpPr txBox="1">
              <a:spLocks noChangeArrowheads="1"/>
            </p:cNvSpPr>
            <p:nvPr/>
          </p:nvSpPr>
          <p:spPr bwMode="auto">
            <a:xfrm>
              <a:off x="3505200" y="3077861"/>
              <a:ext cx="13782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000" b="1" dirty="0" smtClean="0">
                  <a:solidFill>
                    <a:schemeClr val="tx1"/>
                  </a:solidFill>
                </a:rPr>
                <a:t>Recommended / </a:t>
              </a:r>
            </a:p>
            <a:p>
              <a:pPr eaLnBrk="1" hangingPunct="1"/>
              <a:r>
                <a:rPr lang="en-US" sz="1000" b="1" dirty="0" smtClean="0">
                  <a:solidFill>
                    <a:schemeClr val="tx1"/>
                  </a:solidFill>
                </a:rPr>
                <a:t>Reference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3996769" y="5836961"/>
              <a:ext cx="1512888" cy="790575"/>
            </a:xfrm>
            <a:prstGeom prst="rect">
              <a:avLst/>
            </a:prstGeom>
            <a:solidFill>
              <a:srgbClr val="E9F2D6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smtClean="0">
                  <a:solidFill>
                    <a:srgbClr val="000000"/>
                  </a:solidFill>
                  <a:latin typeface="Calibri" charset="0"/>
                </a:rPr>
                <a:t>…</a:t>
              </a:r>
              <a:endParaRPr lang="en-US" sz="1400" b="1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65" name="TextBox 29"/>
            <p:cNvSpPr txBox="1">
              <a:spLocks noChangeArrowheads="1"/>
            </p:cNvSpPr>
            <p:nvPr/>
          </p:nvSpPr>
          <p:spPr bwMode="auto">
            <a:xfrm>
              <a:off x="4044950" y="4355798"/>
              <a:ext cx="76174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000" b="1" smtClean="0">
                  <a:solidFill>
                    <a:schemeClr val="tx1"/>
                  </a:solidFill>
                </a:rPr>
                <a:t>Support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sp>
          <p:nvSpPr>
            <p:cNvPr id="66" name="TextBox 71"/>
            <p:cNvSpPr txBox="1">
              <a:spLocks noChangeArrowheads="1"/>
            </p:cNvSpPr>
            <p:nvPr/>
          </p:nvSpPr>
          <p:spPr bwMode="auto">
            <a:xfrm>
              <a:off x="445415" y="5866159"/>
              <a:ext cx="172878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000" b="1" i="1" smtClean="0">
                  <a:solidFill>
                    <a:schemeClr val="tx1"/>
                  </a:solidFill>
                </a:rPr>
                <a:t>Technical implementation procedures</a:t>
              </a:r>
              <a:endParaRPr lang="en-US" sz="1000" b="1" i="1">
                <a:solidFill>
                  <a:schemeClr val="tx1"/>
                </a:solidFill>
              </a:endParaRPr>
            </a:p>
          </p:txBody>
        </p:sp>
        <p:sp>
          <p:nvSpPr>
            <p:cNvPr id="67" name="TextBox 72"/>
            <p:cNvSpPr txBox="1">
              <a:spLocks noChangeArrowheads="1"/>
            </p:cNvSpPr>
            <p:nvPr/>
          </p:nvSpPr>
          <p:spPr bwMode="auto">
            <a:xfrm>
              <a:off x="381000" y="5059061"/>
              <a:ext cx="172878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000" b="1" i="1" smtClean="0">
                  <a:solidFill>
                    <a:schemeClr val="tx1"/>
                  </a:solidFill>
                </a:rPr>
                <a:t>Guidelines and best practices on specific topics</a:t>
              </a:r>
              <a:endParaRPr lang="en-US" sz="1000" b="1" i="1">
                <a:solidFill>
                  <a:schemeClr val="tx1"/>
                </a:solidFill>
              </a:endParaRPr>
            </a:p>
          </p:txBody>
        </p:sp>
        <p:sp>
          <p:nvSpPr>
            <p:cNvPr id="68" name="TextBox 76"/>
            <p:cNvSpPr txBox="1">
              <a:spLocks noChangeArrowheads="1"/>
            </p:cNvSpPr>
            <p:nvPr/>
          </p:nvSpPr>
          <p:spPr bwMode="auto">
            <a:xfrm>
              <a:off x="445415" y="3883371"/>
              <a:ext cx="17287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000" b="1" i="1" smtClean="0">
                  <a:solidFill>
                    <a:schemeClr val="tx1"/>
                  </a:solidFill>
                </a:rPr>
                <a:t>General guidelines and best practices</a:t>
              </a:r>
              <a:endParaRPr lang="en-US" sz="1000" b="1" i="1">
                <a:solidFill>
                  <a:schemeClr val="tx1"/>
                </a:solidFill>
              </a:endParaRPr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2174202" y="4715221"/>
              <a:ext cx="6769100" cy="2087563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2286000" y="4830461"/>
              <a:ext cx="914400" cy="838200"/>
            </a:xfrm>
            <a:prstGeom prst="rect">
              <a:avLst/>
            </a:prstGeom>
            <a:solidFill>
              <a:srgbClr val="D2E4AE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100" b="1" smtClean="0">
                  <a:solidFill>
                    <a:schemeClr val="tx1"/>
                  </a:solidFill>
                  <a:latin typeface="Calibri" charset="0"/>
                </a:rPr>
                <a:t>Preservation Workflow</a:t>
              </a:r>
              <a:endParaRPr lang="en-US" sz="1100" b="1">
                <a:solidFill>
                  <a:schemeClr val="tx1"/>
                </a:solidFill>
                <a:latin typeface="Calibri" charset="0"/>
              </a:endParaRPr>
            </a:p>
          </p:txBody>
        </p:sp>
        <p:cxnSp>
          <p:nvCxnSpPr>
            <p:cNvPr id="73" name="Straight Arrow Connector 37"/>
            <p:cNvCxnSpPr>
              <a:cxnSpLocks noChangeShapeType="1"/>
              <a:stCxn id="55" idx="2"/>
              <a:endCxn id="61" idx="0"/>
            </p:cNvCxnSpPr>
            <p:nvPr/>
          </p:nvCxnSpPr>
          <p:spPr bwMode="auto">
            <a:xfrm flipH="1">
              <a:off x="4838700" y="1858661"/>
              <a:ext cx="5557" cy="381000"/>
            </a:xfrm>
            <a:prstGeom prst="straightConnector1">
              <a:avLst/>
            </a:prstGeom>
            <a:noFill/>
            <a:ln w="19050">
              <a:solidFill>
                <a:srgbClr val="4F6228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TextBox 116"/>
            <p:cNvSpPr txBox="1">
              <a:spLocks noChangeArrowheads="1"/>
            </p:cNvSpPr>
            <p:nvPr/>
          </p:nvSpPr>
          <p:spPr bwMode="auto">
            <a:xfrm>
              <a:off x="3962400" y="1858661"/>
              <a:ext cx="9163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000" b="1" dirty="0" smtClean="0">
                  <a:solidFill>
                    <a:schemeClr val="tx1"/>
                  </a:solidFill>
                </a:rPr>
                <a:t>Applied to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5395291" y="4830461"/>
              <a:ext cx="929309" cy="838200"/>
            </a:xfrm>
            <a:prstGeom prst="rect">
              <a:avLst/>
            </a:prstGeom>
            <a:solidFill>
              <a:srgbClr val="D2E4AE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smtClean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Associated Knowledge Preservation</a:t>
              </a:r>
              <a:endParaRPr lang="en-US" sz="1100" b="1" kern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6400800" y="4830461"/>
              <a:ext cx="850993" cy="838200"/>
            </a:xfrm>
            <a:prstGeom prst="rect">
              <a:avLst/>
            </a:prstGeom>
            <a:solidFill>
              <a:srgbClr val="D2E4AE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smtClean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WGISS Maturity Matrix</a:t>
              </a:r>
              <a:endParaRPr lang="en-US" sz="1100" b="1" kern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90" name="Straight Arrow Connector 29"/>
          <p:cNvCxnSpPr>
            <a:cxnSpLocks noChangeShapeType="1"/>
            <a:stCxn id="61" idx="1"/>
            <a:endCxn id="60" idx="3"/>
          </p:cNvCxnSpPr>
          <p:nvPr/>
        </p:nvCxnSpPr>
        <p:spPr bwMode="auto">
          <a:xfrm flipH="1" flipV="1">
            <a:off x="2503488" y="2781301"/>
            <a:ext cx="1306513" cy="18256"/>
          </a:xfrm>
          <a:prstGeom prst="straightConnector1">
            <a:avLst/>
          </a:prstGeom>
          <a:noFill/>
          <a:ln w="19050">
            <a:solidFill>
              <a:srgbClr val="4F6228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TextBox 2"/>
          <p:cNvSpPr txBox="1">
            <a:spLocks noChangeArrowheads="1"/>
          </p:cNvSpPr>
          <p:nvPr/>
        </p:nvSpPr>
        <p:spPr bwMode="auto">
          <a:xfrm>
            <a:off x="2514600" y="2362200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000" b="1" dirty="0" smtClean="0">
                <a:solidFill>
                  <a:schemeClr val="tx1"/>
                </a:solidFill>
              </a:rPr>
              <a:t>Recommended / Reference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8" name="Explosion 2 27"/>
          <p:cNvSpPr/>
          <p:nvPr/>
        </p:nvSpPr>
        <p:spPr>
          <a:xfrm>
            <a:off x="6477000" y="755218"/>
            <a:ext cx="2667000" cy="2421132"/>
          </a:xfrm>
          <a:prstGeom prst="irregularSeal2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Calibri"/>
              </a:rPr>
              <a:t>EO Data Stewardship </a:t>
            </a:r>
            <a:br>
              <a:rPr lang="en-US" sz="1600" b="1" dirty="0">
                <a:solidFill>
                  <a:schemeClr val="tx1"/>
                </a:solidFill>
                <a:latin typeface="Calibri"/>
              </a:rPr>
            </a:br>
            <a:r>
              <a:rPr lang="en-US" sz="1600" b="1" dirty="0">
                <a:solidFill>
                  <a:schemeClr val="tx1"/>
                </a:solidFill>
                <a:latin typeface="Calibri"/>
              </a:rPr>
              <a:t>Cooperative Framework</a:t>
            </a:r>
          </a:p>
        </p:txBody>
      </p:sp>
      <p:sp>
        <p:nvSpPr>
          <p:cNvPr id="2" name="Rectangle 1"/>
          <p:cNvSpPr/>
          <p:nvPr/>
        </p:nvSpPr>
        <p:spPr>
          <a:xfrm rot="20118232">
            <a:off x="1481923" y="2299150"/>
            <a:ext cx="5147563" cy="1446550"/>
          </a:xfrm>
          <a:prstGeom prst="rect">
            <a:avLst/>
          </a:prstGeom>
          <a:solidFill>
            <a:schemeClr val="bg1">
              <a:lumMod val="75000"/>
              <a:alpha val="87000"/>
            </a:schemeClr>
          </a:solidFill>
          <a:effectLst>
            <a:softEdge rad="76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Recommended for </a:t>
            </a:r>
          </a:p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application </a:t>
            </a:r>
          </a:p>
        </p:txBody>
      </p:sp>
      <p:sp>
        <p:nvSpPr>
          <p:cNvPr id="34" name="Rectangle 33"/>
          <p:cNvSpPr/>
          <p:nvPr/>
        </p:nvSpPr>
        <p:spPr>
          <a:xfrm rot="20118232">
            <a:off x="1625728" y="4029273"/>
            <a:ext cx="6487373" cy="1446550"/>
          </a:xfrm>
          <a:prstGeom prst="rect">
            <a:avLst/>
          </a:prstGeom>
          <a:solidFill>
            <a:schemeClr val="bg1">
              <a:lumMod val="75000"/>
              <a:alpha val="87000"/>
            </a:schemeClr>
          </a:solidFill>
          <a:effectLst>
            <a:softEdge rad="76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Input to GEO Data </a:t>
            </a:r>
          </a:p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Management Principles</a:t>
            </a:r>
          </a:p>
        </p:txBody>
      </p:sp>
    </p:spTree>
    <p:extLst>
      <p:ext uri="{BB962C8B-B14F-4D97-AF65-F5344CB8AC3E}">
        <p14:creationId xmlns:p14="http://schemas.microsoft.com/office/powerpoint/2010/main" val="695271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</p:bld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16002</TotalTime>
  <Words>1801</Words>
  <Application>Microsoft Macintosh PowerPoint</Application>
  <PresentationFormat>On-screen Show (4:3)</PresentationFormat>
  <Paragraphs>196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</vt:lpstr>
      <vt:lpstr>Data Exploitation/Use and Architecture</vt:lpstr>
      <vt:lpstr>4 Discussion Topics</vt:lpstr>
      <vt:lpstr>#1: CEOS data discovery, access and stewardship</vt:lpstr>
      <vt:lpstr>#2: Data Exploitation Tools, Future Data Architectures &amp; Technologies</vt:lpstr>
      <vt:lpstr>#2: Data Exploitation Tools, Future Data Architectures &amp; Technologies</vt:lpstr>
      <vt:lpstr>#3: WGCV Product Validation</vt:lpstr>
      <vt:lpstr>#4: Support to VC+AHT</vt:lpstr>
      <vt:lpstr>Back-up slides </vt:lpstr>
      <vt:lpstr>PowerPoint Presentation</vt:lpstr>
      <vt:lpstr>PowerPoint Presentation</vt:lpstr>
      <vt:lpstr>WGISS Carbon Community Portal</vt:lpstr>
      <vt:lpstr>PowerPoint Presentation</vt:lpstr>
      <vt:lpstr>SW Tools and Services Discovery and Access through WGISS CDA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Mirko Albani</cp:lastModifiedBy>
  <cp:revision>613</cp:revision>
  <dcterms:modified xsi:type="dcterms:W3CDTF">2019-09-09T19:51:59Z</dcterms:modified>
</cp:coreProperties>
</file>