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1" r:id="rId1"/>
    <p:sldMasterId id="2147483652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embeddedFontLst>
    <p:embeddedFont>
      <p:font typeface="Helvetica Neue" panose="02000503000000020004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>
      <p:cViewPr varScale="1">
        <p:scale>
          <a:sx n="120" d="100"/>
          <a:sy n="120" d="100"/>
        </p:scale>
        <p:origin x="140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" name="Google Shape;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1cbcf5a00_2_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41cbcf5a00_2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1cbcf5a00_2_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41cbcf5a00_2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1cbcf5a00_2_5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41cbcf5a00_2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1cbcf5a00_2_5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41cbcf5a00_2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" name="Google Shape;36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" name="Google Shape;4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" name="Google Shape;50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" name="Google Shape;58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" name="Google Shape;66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" name="Google Shape;74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1cbcf5a00_2_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41cbcf5a00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235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body" idx="1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2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5"/>
          <p:cNvSpPr/>
          <p:nvPr/>
        </p:nvSpPr>
        <p:spPr>
          <a:xfrm>
            <a:off x="76200" y="6629400"/>
            <a:ext cx="23622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TW2019, 11-12 Sept 2019</a:t>
            </a:r>
            <a:endParaRPr sz="1100" b="0" i="1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2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sldNum" idx="1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g"/><Relationship Id="rId11" Type="http://schemas.openxmlformats.org/officeDocument/2006/relationships/image" Target="../media/image32.jpg"/><Relationship Id="rId5" Type="http://schemas.openxmlformats.org/officeDocument/2006/relationships/image" Target="../media/image26.jp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622789" y="2514600"/>
            <a:ext cx="6231369" cy="99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AU" sz="42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SIT Term 2020-21 </a:t>
            </a:r>
            <a:br>
              <a:rPr lang="en-AU" sz="42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AU" sz="42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Prospectus</a:t>
            </a:r>
            <a:br>
              <a:rPr lang="en-AU" sz="42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6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AU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AU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SIT Vice-Chair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SIT TW</a:t>
            </a:r>
            <a:br>
              <a:rPr lang="en-AU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AU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Fairbanks, USA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Sep 2019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6"/>
          <p:cNvSpPr txBox="1"/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AU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10</a:t>
            </a:fld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370114" y="1447800"/>
            <a:ext cx="5649686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rPr lang="en-AU"/>
              <a:t>We have been scoping out venues….</a:t>
            </a:r>
            <a:endParaRPr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rPr lang="en-AU"/>
              <a:t>For our next SIT meeting, </a:t>
            </a:r>
            <a:endParaRPr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rPr lang="en-AU"/>
              <a:t>and the winner is….</a:t>
            </a:r>
            <a:endParaRPr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r>
              <a:rPr lang="en-AU" b="1">
                <a:solidFill>
                  <a:schemeClr val="accent6"/>
                </a:solidFill>
              </a:rPr>
              <a:t>WREST POINT Hotel</a:t>
            </a:r>
            <a:endParaRPr/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AU"/>
              <a:t>Fulfil our meeting’s requirements </a:t>
            </a:r>
            <a:endParaRPr/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AU"/>
              <a:t>Conveniently located on waterfront with great mountain and ocean views (only 5-10min drive from the town centre)</a:t>
            </a:r>
            <a:endParaRPr/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AU"/>
              <a:t>Offers various accommodation room options, with a special discounted rate until 31 Jan 2020: more info soon</a:t>
            </a:r>
            <a:endParaRPr/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AU"/>
              <a:t>+ several dining options onsite</a:t>
            </a:r>
            <a:endParaRPr/>
          </a:p>
          <a:p>
            <a:pPr marL="342900" lvl="0" indent="-215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2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AU"/>
              <a:t>Main Venue</a:t>
            </a:r>
            <a:endParaRPr/>
          </a:p>
        </p:txBody>
      </p:sp>
      <p:pic>
        <p:nvPicPr>
          <p:cNvPr id="108" name="Google Shape;108;p15" descr="Image result for hobart wrest poi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2109" y="4098165"/>
            <a:ext cx="2856012" cy="1905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9" name="Google Shape;10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0836" y="1905000"/>
            <a:ext cx="1727200" cy="12954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0" name="Google Shape;11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24400" y="1242813"/>
            <a:ext cx="2401653" cy="160985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 b="9803"/>
          <a:stretch/>
        </p:blipFill>
        <p:spPr>
          <a:xfrm>
            <a:off x="0" y="1279071"/>
            <a:ext cx="91440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11</a:t>
            </a:fld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228600" y="1485900"/>
            <a:ext cx="88392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rPr lang="en-AU" dirty="0"/>
              <a:t>Brace yourselves for a </a:t>
            </a:r>
            <a:r>
              <a:rPr lang="en-AU" dirty="0">
                <a:solidFill>
                  <a:schemeClr val="accent6"/>
                </a:solidFill>
              </a:rPr>
              <a:t>MONA (Museum of Old and New Art) experience </a:t>
            </a:r>
            <a:r>
              <a:rPr lang="en-AU" dirty="0"/>
              <a:t>Wednesday 1</a:t>
            </a:r>
            <a:r>
              <a:rPr lang="en-AU" baseline="30000" dirty="0"/>
              <a:t>st</a:t>
            </a:r>
            <a:r>
              <a:rPr lang="en-AU" dirty="0"/>
              <a:t> April (TBD)</a:t>
            </a:r>
            <a:endParaRPr dirty="0"/>
          </a:p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rPr lang="en-AU" dirty="0"/>
              <a:t>including an exclusive visit of the Museum and a cocktail/dinner reception</a:t>
            </a:r>
            <a:endParaRPr dirty="0"/>
          </a:p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AU" dirty="0">
                <a:solidFill>
                  <a:schemeClr val="lt1"/>
                </a:solidFill>
              </a:rPr>
              <a:t>More information soon… </a:t>
            </a:r>
            <a:endParaRPr dirty="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AU" dirty="0">
                <a:solidFill>
                  <a:schemeClr val="lt1"/>
                </a:solidFill>
              </a:rPr>
              <a:t>we look forward to welcoming you in Tassie next year!</a:t>
            </a:r>
            <a:endParaRPr dirty="0"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2"/>
          </p:nvPr>
        </p:nvSpPr>
        <p:spPr>
          <a:xfrm>
            <a:off x="1828800" y="288472"/>
            <a:ext cx="6096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AU"/>
              <a:t>Social: exceptional evening at MONA</a:t>
            </a:r>
            <a:endParaRPr/>
          </a:p>
        </p:txBody>
      </p:sp>
      <p:pic>
        <p:nvPicPr>
          <p:cNvPr id="119" name="Google Shape;119;p16" descr="Cruise shi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6598" y="249555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 descr="Camer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55234" y="2539093"/>
            <a:ext cx="838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 descr="Ease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84964" y="2577193"/>
            <a:ext cx="838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 descr="Win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67400" y="2579916"/>
            <a:ext cx="762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21622" y="4302944"/>
            <a:ext cx="1744842" cy="2326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12</a:t>
            </a:fld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1"/>
          </p:nvPr>
        </p:nvSpPr>
        <p:spPr>
          <a:xfrm>
            <a:off x="391886" y="1371600"/>
            <a:ext cx="60960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rPr lang="en-AU"/>
              <a:t>Friday 3/4: </a:t>
            </a:r>
            <a:r>
              <a:rPr lang="en-AU" i="1"/>
              <a:t>free</a:t>
            </a:r>
            <a:r>
              <a:rPr lang="en-AU"/>
              <a:t> so you can explore a bit more around Hobart incl.:</a:t>
            </a:r>
            <a:endParaRPr/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</a:pPr>
            <a:r>
              <a:rPr lang="en-AU" sz="1800"/>
              <a:t>Mount Wellington</a:t>
            </a:r>
            <a:endParaRPr/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</a:pPr>
            <a:r>
              <a:rPr lang="en-AU" sz="1800"/>
              <a:t>Hastings Caves and thermal hot springs</a:t>
            </a:r>
            <a:endParaRPr/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</a:pPr>
            <a:r>
              <a:rPr lang="en-AU" sz="1800"/>
              <a:t>Mount Field National Park and Russell Falls</a:t>
            </a:r>
            <a:endParaRPr/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</a:pPr>
            <a:r>
              <a:rPr lang="en-AU" sz="1800"/>
              <a:t>Port Arthur</a:t>
            </a:r>
            <a:endParaRPr/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</a:pPr>
            <a:r>
              <a:rPr lang="en-AU" sz="1800"/>
              <a:t>Cascades Brewery co</a:t>
            </a:r>
            <a:endParaRPr/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</a:pPr>
            <a:r>
              <a:rPr lang="en-AU" sz="1800"/>
              <a:t>Salamanca Markets</a:t>
            </a:r>
            <a:endParaRPr/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</a:pPr>
            <a:r>
              <a:rPr lang="en-AU" sz="1800"/>
              <a:t>Vineyards</a:t>
            </a:r>
            <a:endParaRPr/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</a:pPr>
            <a:r>
              <a:rPr lang="en-AU" sz="1800"/>
              <a:t>Bruny Island</a:t>
            </a:r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2"/>
          </p:nvPr>
        </p:nvSpPr>
        <p:spPr>
          <a:xfrm>
            <a:off x="2057400" y="304800"/>
            <a:ext cx="5715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AU"/>
              <a:t>Don’t forget : Tassie has a lot to offer</a:t>
            </a:r>
            <a:endParaRPr/>
          </a:p>
        </p:txBody>
      </p:sp>
      <p:pic>
        <p:nvPicPr>
          <p:cNvPr id="131" name="Google Shape;131;p17" descr="Image result for tasman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5106284"/>
            <a:ext cx="3352800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7"/>
          <p:cNvSpPr/>
          <p:nvPr/>
        </p:nvSpPr>
        <p:spPr>
          <a:xfrm>
            <a:off x="391886" y="4976336"/>
            <a:ext cx="45720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rgbClr val="002569"/>
                </a:solidFill>
              </a:rPr>
              <a:t>Field trips and excursions options are being discussed – we’ll be happy to help you organise something so you make the most of your trip Down Under…. and even stay longer to explore the rest of the island!</a:t>
            </a:r>
            <a:endParaRPr/>
          </a:p>
        </p:txBody>
      </p:sp>
      <p:pic>
        <p:nvPicPr>
          <p:cNvPr id="133" name="Google Shape;133;p17" descr="Image result for tasman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9364" y="2362200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13</a:t>
            </a:fld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1590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2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pic>
        <p:nvPicPr>
          <p:cNvPr id="141" name="Google Shape;14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6849" y="1415426"/>
            <a:ext cx="1920451" cy="1440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3496993" y="3295508"/>
            <a:ext cx="2337411" cy="1753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65990" y="4657535"/>
            <a:ext cx="2053484" cy="1540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42386" y="1980472"/>
            <a:ext cx="2544132" cy="190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73991" y="1314644"/>
            <a:ext cx="3168200" cy="237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38312" y="3217196"/>
            <a:ext cx="1920452" cy="144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8275" y="2855764"/>
            <a:ext cx="2580739" cy="193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554321" y="4999139"/>
            <a:ext cx="2222754" cy="1667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5400000">
            <a:off x="6295364" y="4421676"/>
            <a:ext cx="2436028" cy="1827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00"/>
          </a:xfrm>
          <a:prstGeom prst="roundRect">
            <a:avLst>
              <a:gd name="adj" fmla="val 16667"/>
            </a:avLst>
          </a:prstGeom>
          <a:solidFill>
            <a:schemeClr val="lt1">
              <a:alpha val="48235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AU"/>
              <a:t>14</a:t>
            </a:fld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body" idx="2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r>
              <a:rPr lang="en-AU"/>
              <a:t>Feedback</a:t>
            </a:r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body" idx="1"/>
          </p:nvPr>
        </p:nvSpPr>
        <p:spPr>
          <a:xfrm>
            <a:off x="121050" y="14948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AU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…. is most welcome. </a:t>
            </a:r>
            <a:endParaRPr/>
          </a:p>
          <a:p>
            <a:pPr marL="57150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A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look forward to serving CEOS and advancing its important work.</a:t>
            </a:r>
            <a:endParaRPr b="1"/>
          </a:p>
          <a:p>
            <a:pPr marL="9144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endParaRPr sz="18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00"/>
          </a:xfrm>
          <a:prstGeom prst="roundRect">
            <a:avLst>
              <a:gd name="adj" fmla="val 16667"/>
            </a:avLst>
          </a:prstGeom>
          <a:solidFill>
            <a:schemeClr val="lt1">
              <a:alpha val="48235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AU"/>
              <a:t>2</a:t>
            </a:fld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121050" y="14948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CSIRO and GA will take on Chairmanship of the CEOS Strategic Implementation Team (SIT) at CEOS Plenary in October 2019 for a 2-year term</a:t>
            </a:r>
            <a:endParaRPr sz="18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endParaRPr sz="18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 </a:t>
            </a:r>
            <a:r>
              <a:rPr lang="en-AU" sz="18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“..provides strategic guidance on the direction, progress, and status of implementation activities in relation to the established priorities, commitments, and partnerships of the CEOS organization”.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ESA anticipated to serve as SIT Vice-Chair during this term and to take on </a:t>
            </a:r>
            <a:br>
              <a:rPr lang="en-AU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AU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 Chair in late 2021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 Vice-Chair Team has been consulting broadly across the organisation to set outcomes and milestones that are significant and reflect societal needs and CEOS agency priorities (and therefore resources).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endParaRPr sz="18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2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r>
              <a:rPr lang="en-AU"/>
              <a:t>Introduction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00"/>
          </a:xfrm>
          <a:prstGeom prst="roundRect">
            <a:avLst>
              <a:gd name="adj" fmla="val 16667"/>
            </a:avLst>
          </a:prstGeom>
          <a:solidFill>
            <a:schemeClr val="lt1">
              <a:alpha val="48235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AU"/>
              <a:t>3</a:t>
            </a:fld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121050" y="14948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Evoking </a:t>
            </a: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original vision for SIT </a:t>
            </a:r>
            <a:r>
              <a:rPr lang="en-AU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making best use of Principals’ time in SIT meetings </a:t>
            </a:r>
            <a:r>
              <a:rPr lang="en-AU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address significant challenges to be addressed by coordination and observing system harmonisation across space agencies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Focused</a:t>
            </a:r>
            <a:r>
              <a:rPr lang="en-AU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 few priorities – reflecting major thrusts across civil EO programmes and priority needs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Reflecting existing important CEOS WP activities</a:t>
            </a:r>
            <a:r>
              <a:rPr lang="en-AU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that will benefit from being </a:t>
            </a:r>
            <a:r>
              <a:rPr lang="en-AU" sz="18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escalated, elevated and expedited 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general, a focus on outcomes</a:t>
            </a:r>
            <a:endParaRPr sz="18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Effective use of the different meetings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SIT:</a:t>
            </a: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Significant debate and decision - for Principals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TW: </a:t>
            </a:r>
            <a:r>
              <a:rPr lang="en-AU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 Teams reporting, interaction, and prep for Plenary 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meetings cannot accommodate reporting of all CEOS business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effective intersection between CEOS management and working teams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endParaRPr sz="18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r>
              <a:rPr lang="en-AU"/>
              <a:t>SIT 2020-21 Approach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00"/>
          </a:xfrm>
          <a:prstGeom prst="roundRect">
            <a:avLst>
              <a:gd name="adj" fmla="val 16667"/>
            </a:avLst>
          </a:prstGeom>
          <a:solidFill>
            <a:schemeClr val="lt1">
              <a:alpha val="48235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AU"/>
              <a:t>4</a:t>
            </a:fld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r>
              <a:rPr lang="en-AU"/>
              <a:t>Prospectus</a:t>
            </a:r>
            <a:endParaRPr/>
          </a:p>
        </p:txBody>
      </p:sp>
      <p:pic>
        <p:nvPicPr>
          <p:cNvPr id="47" name="Google Shape;4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958" y="628997"/>
            <a:ext cx="8950841" cy="6291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00"/>
          </a:xfrm>
          <a:prstGeom prst="roundRect">
            <a:avLst>
              <a:gd name="adj" fmla="val 16667"/>
            </a:avLst>
          </a:prstGeom>
          <a:solidFill>
            <a:schemeClr val="lt1">
              <a:alpha val="48235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AU"/>
              <a:t>5</a:t>
            </a:fld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2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r>
              <a:rPr lang="en-AU"/>
              <a:t>CEOS ARD Strategy</a:t>
            </a:r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0" y="3424068"/>
            <a:ext cx="8991600" cy="2651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Implementation of the ARD Strategy</a:t>
            </a:r>
            <a:r>
              <a:rPr lang="en-AU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(the Strategy is in development)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Production, promotion, demonstration, uptake of </a:t>
            </a: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CARD4L data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Engagement with Industry</a:t>
            </a:r>
            <a:r>
              <a:rPr lang="en-AU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the concept and practice of ARD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Building on CARD4L foundation and expanding the range of CARD4L data types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endParaRPr sz="18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403499"/>
            <a:ext cx="9144000" cy="1922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00"/>
          </a:xfrm>
          <a:prstGeom prst="roundRect">
            <a:avLst>
              <a:gd name="adj" fmla="val 16667"/>
            </a:avLst>
          </a:prstGeom>
          <a:solidFill>
            <a:schemeClr val="lt1">
              <a:alpha val="48235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AU"/>
              <a:t>6</a:t>
            </a:fld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r>
              <a:rPr lang="en-AU"/>
              <a:t>Carbon &amp; Biomass</a:t>
            </a:r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0" y="3424068"/>
            <a:ext cx="8991600" cy="2651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Supporting the GHG Roadmap process </a:t>
            </a:r>
            <a:r>
              <a:rPr lang="en-AU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escalating, elevating, and accelerating progress towards major milestones, including for 2023 Global Stocktake. </a:t>
            </a: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 prototype flux products.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Encouraging </a:t>
            </a: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stronger and more systematic CEOS engagement with convention frameworks</a:t>
            </a:r>
            <a:r>
              <a:rPr lang="en-AU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building on IPCC outreach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national inventories communities as our future users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Reflecting large investment (2018-2024) in Above-Ground Biomass missions and seeking to </a:t>
            </a: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accelerate the policy relevance of these new data (GFOI, GEOGLAM…)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Promote uptake of biomass datasets beyond science community </a:t>
            </a:r>
            <a:r>
              <a:rPr lang="en-AU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forest monitoring, inventories…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endParaRPr sz="18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44558"/>
            <a:ext cx="9144000" cy="1845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00"/>
          </a:xfrm>
          <a:prstGeom prst="roundRect">
            <a:avLst>
              <a:gd name="adj" fmla="val 16667"/>
            </a:avLst>
          </a:prstGeom>
          <a:solidFill>
            <a:schemeClr val="lt1">
              <a:alpha val="48235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AU"/>
              <a:t>7</a:t>
            </a:fld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2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r>
              <a:rPr lang="en-AU"/>
              <a:t>SDGs</a:t>
            </a:r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0" y="3424068"/>
            <a:ext cx="8991600" cy="2651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Ensuring efficiency in delivering CEOS SDG outcomes, as well as clarity between CEOS &amp; GEO (EO4SDG</a:t>
            </a:r>
            <a:r>
              <a:rPr lang="en-AU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activities</a:t>
            </a:r>
            <a:endParaRPr/>
          </a:p>
          <a:p>
            <a:pPr marL="457200" lvl="0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Focusing on </a:t>
            </a: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few specific indicators and deliver</a:t>
            </a:r>
            <a:endParaRPr/>
          </a:p>
          <a:p>
            <a:pPr marL="914400" lvl="1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Practice, Methods</a:t>
            </a:r>
            <a:endParaRPr/>
          </a:p>
          <a:p>
            <a:pPr marL="914400" lvl="1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Demonstrations</a:t>
            </a:r>
            <a:endParaRPr sz="18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ARD products (TBD)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Encouraging stronger CEOS Agencies involvement and support Ad Hoc team traction</a:t>
            </a:r>
            <a:endParaRPr sz="18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Establishing longer-term strategy for CEOS support to SDGs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endParaRPr sz="18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85139"/>
            <a:ext cx="9144000" cy="18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00"/>
          </a:xfrm>
          <a:prstGeom prst="roundRect">
            <a:avLst>
              <a:gd name="adj" fmla="val 16667"/>
            </a:avLst>
          </a:prstGeom>
          <a:solidFill>
            <a:schemeClr val="lt1">
              <a:alpha val="48235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AU"/>
              <a:t>8</a:t>
            </a:fld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2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r>
              <a:rPr lang="en-AU"/>
              <a:t>Meetings and Processes</a:t>
            </a:r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1"/>
          </p:nvPr>
        </p:nvSpPr>
        <p:spPr>
          <a:xfrm>
            <a:off x="121050" y="14948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 meetings: </a:t>
            </a:r>
            <a:r>
              <a:rPr lang="en-AU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focused on </a:t>
            </a: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Principals </a:t>
            </a:r>
            <a:r>
              <a:rPr lang="en-AU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strategic</a:t>
            </a:r>
            <a:r>
              <a:rPr lang="en-AU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implementation discussions</a:t>
            </a:r>
            <a:endParaRPr sz="18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 meetings: </a:t>
            </a:r>
            <a:r>
              <a:rPr lang="en-AU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reporting and interaction with </a:t>
            </a: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CEOS working teams</a:t>
            </a:r>
            <a:r>
              <a:rPr lang="en-AU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prepare Plenary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Proposing </a:t>
            </a: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3-4 all-hands calls </a:t>
            </a:r>
            <a:r>
              <a:rPr lang="en-AU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each calendar year for CEOS working teams to provide essential reporting and seek feedback/support on obstacles, resourcing etc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CEOS Working Teams Day prior to SIT TW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new CEOS Deliverables site to keep current tasks updated – in lieu of an active CEO maintaining the CEOS WP document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plans to directly absorb workload of CEO – CEOS to continue to seek candidates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to consult directly with working teams to ensure efficient interaction between CEOS working processes and the Principals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SIT-35:  </a:t>
            </a:r>
            <a:r>
              <a:rPr lang="en-AU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Hobart, Tasmania in week of 30</a:t>
            </a:r>
            <a:r>
              <a:rPr lang="en-AU" sz="1800" b="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AU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March 2020 (UNDER REVIEW!)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SIT-TW 2019: </a:t>
            </a:r>
            <a:r>
              <a:rPr lang="en-AU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Zagreb, Croatia in week of 7</a:t>
            </a:r>
            <a:r>
              <a:rPr lang="en-AU" sz="1800" b="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AU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September 2020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endParaRPr sz="18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14"/>
          <p:cNvGrpSpPr/>
          <p:nvPr/>
        </p:nvGrpSpPr>
        <p:grpSpPr>
          <a:xfrm>
            <a:off x="1600200" y="4004586"/>
            <a:ext cx="3962401" cy="2286000"/>
            <a:chOff x="1066798" y="2819400"/>
            <a:chExt cx="3962401" cy="2286000"/>
          </a:xfrm>
        </p:grpSpPr>
        <p:pic>
          <p:nvPicPr>
            <p:cNvPr id="84" name="Google Shape;84;p14"/>
            <p:cNvPicPr preferRelativeResize="0"/>
            <p:nvPr/>
          </p:nvPicPr>
          <p:blipFill rotWithShape="1">
            <a:blip r:embed="rId3">
              <a:alphaModFix/>
            </a:blip>
            <a:srcRect l="54166" t="7333" r="2499" b="12666"/>
            <a:stretch/>
          </p:blipFill>
          <p:spPr>
            <a:xfrm>
              <a:off x="1066798" y="2819400"/>
              <a:ext cx="3962401" cy="228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14" descr="Question mark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1040687">
              <a:off x="1871659" y="3239011"/>
              <a:ext cx="642257" cy="6422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14" descr="Question mark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819600">
              <a:off x="2914298" y="3127266"/>
              <a:ext cx="642257" cy="6422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4" descr="Question mark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819600">
              <a:off x="2342315" y="4058322"/>
              <a:ext cx="642257" cy="6422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4" descr="Question mark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1010479">
              <a:off x="3220982" y="3928204"/>
              <a:ext cx="642257" cy="6422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Google Shape;89;p14"/>
            <p:cNvSpPr/>
            <p:nvPr/>
          </p:nvSpPr>
          <p:spPr>
            <a:xfrm>
              <a:off x="3429000" y="4727605"/>
              <a:ext cx="353786" cy="353786"/>
            </a:xfrm>
            <a:prstGeom prst="ellipse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569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2569"/>
                </a:solidFill>
              </a:endParaRPr>
            </a:p>
          </p:txBody>
        </p:sp>
        <p:sp>
          <p:nvSpPr>
            <p:cNvPr id="90" name="Google Shape;90;p14"/>
            <p:cNvSpPr/>
            <p:nvPr/>
          </p:nvSpPr>
          <p:spPr>
            <a:xfrm rot="8856326">
              <a:off x="3793570" y="4490562"/>
              <a:ext cx="516580" cy="237042"/>
            </a:xfrm>
            <a:prstGeom prst="striped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25400" cap="flat" cmpd="sng">
              <a:solidFill>
                <a:srgbClr val="FF9A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569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2569"/>
                </a:solidFill>
              </a:endParaRPr>
            </a:p>
          </p:txBody>
        </p:sp>
      </p:grpSp>
      <p:sp>
        <p:nvSpPr>
          <p:cNvPr id="91" name="Google Shape;91;p14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9</a:t>
            </a:fld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414637" y="1287823"/>
            <a:ext cx="5474186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AU" dirty="0"/>
              <a:t>SIT-35: </a:t>
            </a:r>
            <a:r>
              <a:rPr lang="en-AU" b="1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en-AU" b="1" baseline="30000" dirty="0">
                <a:solidFill>
                  <a:schemeClr val="bg1">
                    <a:lumMod val="65000"/>
                  </a:schemeClr>
                </a:solidFill>
              </a:rPr>
              <a:t>st</a:t>
            </a:r>
            <a:r>
              <a:rPr lang="en-AU" b="1" dirty="0">
                <a:solidFill>
                  <a:schemeClr val="bg1">
                    <a:lumMod val="65000"/>
                  </a:schemeClr>
                </a:solidFill>
              </a:rPr>
              <a:t> – 2</a:t>
            </a:r>
            <a:r>
              <a:rPr lang="en-AU" b="1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AU" b="1" dirty="0">
                <a:solidFill>
                  <a:schemeClr val="bg1">
                    <a:lumMod val="65000"/>
                  </a:schemeClr>
                </a:solidFill>
              </a:rPr>
              <a:t> April 2020 </a:t>
            </a:r>
            <a:r>
              <a:rPr lang="en-AU" dirty="0"/>
              <a:t>(with side-meetings on Tuesday 31</a:t>
            </a:r>
            <a:r>
              <a:rPr lang="en-AU" baseline="30000" dirty="0"/>
              <a:t>st</a:t>
            </a:r>
            <a:r>
              <a:rPr lang="en-AU" dirty="0"/>
              <a:t> March) </a:t>
            </a:r>
            <a:r>
              <a:rPr lang="en-AU" b="1" dirty="0"/>
              <a:t>TBD</a:t>
            </a:r>
            <a:endParaRPr b="1" dirty="0"/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AU" dirty="0"/>
              <a:t>Main meetings and reception venues selected (booking process)</a:t>
            </a:r>
            <a:endParaRPr dirty="0"/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AU" dirty="0"/>
              <a:t>CSIRO &amp; GA invite you to join us and experience </a:t>
            </a:r>
            <a:r>
              <a:rPr lang="en-AU" b="1" dirty="0"/>
              <a:t>HOBART</a:t>
            </a:r>
            <a:r>
              <a:rPr lang="en-AU" dirty="0"/>
              <a:t>, the capital and most populous city of the Australian island state of Tasmania …</a:t>
            </a:r>
            <a:endParaRPr dirty="0"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2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AU"/>
              <a:t>SIT-35 in Hobart, Australia</a:t>
            </a:r>
            <a:endParaRPr/>
          </a:p>
        </p:txBody>
      </p:sp>
      <p:grpSp>
        <p:nvGrpSpPr>
          <p:cNvPr id="94" name="Google Shape;94;p14"/>
          <p:cNvGrpSpPr/>
          <p:nvPr/>
        </p:nvGrpSpPr>
        <p:grpSpPr>
          <a:xfrm>
            <a:off x="4971908" y="4294658"/>
            <a:ext cx="3326628" cy="2279719"/>
            <a:chOff x="4519007" y="3613729"/>
            <a:chExt cx="3540578" cy="2597409"/>
          </a:xfrm>
        </p:grpSpPr>
        <p:grpSp>
          <p:nvGrpSpPr>
            <p:cNvPr id="95" name="Google Shape;95;p14"/>
            <p:cNvGrpSpPr/>
            <p:nvPr/>
          </p:nvGrpSpPr>
          <p:grpSpPr>
            <a:xfrm>
              <a:off x="4519007" y="3848938"/>
              <a:ext cx="3540578" cy="2362200"/>
              <a:chOff x="4772450" y="3733800"/>
              <a:chExt cx="3540578" cy="2362200"/>
            </a:xfrm>
          </p:grpSpPr>
          <p:pic>
            <p:nvPicPr>
              <p:cNvPr id="96" name="Google Shape;96;p14"/>
              <p:cNvPicPr preferRelativeResize="0"/>
              <p:nvPr/>
            </p:nvPicPr>
            <p:blipFill rotWithShape="1">
              <a:blip r:embed="rId5">
                <a:alphaModFix/>
              </a:blip>
              <a:srcRect l="57113" t="7333" r="4166" b="10000"/>
              <a:stretch/>
            </p:blipFill>
            <p:spPr>
              <a:xfrm>
                <a:off x="4772450" y="3733800"/>
                <a:ext cx="3540578" cy="23622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4705"/>
                  </a:srgbClr>
                </a:outerShdw>
              </a:effectLst>
            </p:spPr>
          </p:pic>
          <p:sp>
            <p:nvSpPr>
              <p:cNvPr id="97" name="Google Shape;97;p14"/>
              <p:cNvSpPr/>
              <p:nvPr/>
            </p:nvSpPr>
            <p:spPr>
              <a:xfrm>
                <a:off x="6034765" y="4490563"/>
                <a:ext cx="1447801" cy="848674"/>
              </a:xfrm>
              <a:prstGeom prst="downArrowCallout">
                <a:avLst>
                  <a:gd name="adj1" fmla="val 25000"/>
                  <a:gd name="adj2" fmla="val 25000"/>
                  <a:gd name="adj3" fmla="val 25000"/>
                  <a:gd name="adj4" fmla="val 64977"/>
                </a:avLst>
              </a:prstGeom>
              <a:solidFill>
                <a:srgbClr val="FFFFFF"/>
              </a:solidFill>
              <a:ln w="25400" cap="flat" cmpd="sng">
                <a:solidFill>
                  <a:srgbClr val="FF9A00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500"/>
                  <a:buFont typeface="Arial"/>
                  <a:buNone/>
                </a:pPr>
                <a:r>
                  <a:rPr lang="en-AU" sz="1500" b="1" i="0" u="none" strike="noStrike" cap="none">
                    <a:solidFill>
                      <a:schemeClr val="dk2"/>
                    </a:solidFill>
                  </a:rPr>
                  <a:t>CEOS SIT-35, Hobart</a:t>
                </a:r>
                <a:endParaRPr/>
              </a:p>
            </p:txBody>
          </p:sp>
        </p:grpSp>
        <p:pic>
          <p:nvPicPr>
            <p:cNvPr id="98" name="Google Shape;98;p14" descr="Group of peopl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022765" y="3613729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9" name="Google Shape;99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02430" y="1325370"/>
            <a:ext cx="2936100" cy="165155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/>
          <p:nvPr/>
        </p:nvSpPr>
        <p:spPr>
          <a:xfrm>
            <a:off x="5715000" y="2987840"/>
            <a:ext cx="3429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500" b="0" i="0" u="none" strike="noStrike" cap="none">
                <a:solidFill>
                  <a:srgbClr val="002569"/>
                </a:solidFill>
              </a:rPr>
              <a:t>A unique Australian place where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500" b="0" i="0" u="none" strike="noStrike" cap="none">
                <a:solidFill>
                  <a:srgbClr val="002569"/>
                </a:solidFill>
              </a:rPr>
              <a:t>you can walk through snow* while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500" b="0" i="0" u="none" strike="noStrike" cap="none">
                <a:solidFill>
                  <a:srgbClr val="002569"/>
                </a:solidFill>
              </a:rPr>
              <a:t>contemplating at ocean views !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500" b="0" i="1" u="none" strike="noStrike" cap="none">
                <a:solidFill>
                  <a:srgbClr val="002569"/>
                </a:solidFill>
              </a:rPr>
              <a:t>*won’t be guaranteed in March though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811</Words>
  <Application>Microsoft Macintosh PowerPoint</Application>
  <PresentationFormat>On-screen Show (4:3)</PresentationFormat>
  <Paragraphs>125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Avenir</vt:lpstr>
      <vt:lpstr>Helvetica Neue</vt:lpstr>
      <vt:lpstr>Calibri</vt:lpstr>
      <vt:lpstr>Arial</vt:lpstr>
      <vt:lpstr>Courier New</vt:lpstr>
      <vt:lpstr>Noto Sans Symbols</vt:lpstr>
      <vt:lpstr>Default</vt:lpstr>
      <vt:lpstr>Default</vt:lpstr>
      <vt:lpstr>CEOS SIT Term 2020-21  Prospectus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CEOS SIT Term 2020-21  Prospectus </dc:title>
  <cp:lastModifiedBy>Microsoft Office User</cp:lastModifiedBy>
  <cp:revision>1</cp:revision>
  <dcterms:modified xsi:type="dcterms:W3CDTF">2019-09-12T18:30:25Z</dcterms:modified>
</cp:coreProperties>
</file>