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78" r:id="rId2"/>
    <p:sldId id="308" r:id="rId3"/>
    <p:sldId id="309" r:id="rId4"/>
    <p:sldId id="313" r:id="rId5"/>
    <p:sldId id="311" r:id="rId6"/>
    <p:sldId id="312" r:id="rId7"/>
    <p:sldId id="318" r:id="rId8"/>
    <p:sldId id="305" r:id="rId9"/>
    <p:sldId id="320" r:id="rId10"/>
    <p:sldId id="317" r:id="rId11"/>
    <p:sldId id="303" r:id="rId12"/>
    <p:sldId id="314" r:id="rId13"/>
    <p:sldId id="302" r:id="rId14"/>
    <p:sldId id="315" r:id="rId15"/>
    <p:sldId id="319" r:id="rId16"/>
    <p:sldId id="306" r:id="rId17"/>
    <p:sldId id="316" r:id="rId18"/>
    <p:sldId id="282" r:id="rId19"/>
    <p:sldId id="283" r:id="rId20"/>
    <p:sldId id="285" r:id="rId21"/>
    <p:sldId id="286" r:id="rId22"/>
    <p:sldId id="288" r:id="rId23"/>
    <p:sldId id="289" r:id="rId24"/>
    <p:sldId id="290" r:id="rId25"/>
    <p:sldId id="293" r:id="rId26"/>
    <p:sldId id="291" r:id="rId27"/>
    <p:sldId id="294" r:id="rId28"/>
    <p:sldId id="295" r:id="rId29"/>
    <p:sldId id="299" r:id="rId30"/>
    <p:sldId id="297" r:id="rId31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7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 cmpd="sng" algn="ctr">
              <a:solidFill>
                <a:schemeClr val="accent6">
                  <a:shade val="95000"/>
                  <a:satMod val="104999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Feuil1!$B$4:$B$19</c:f>
              <c:strCache>
                <c:ptCount val="16"/>
                <c:pt idx="0">
                  <c:v>Aquawatch</c:v>
                </c:pt>
                <c:pt idx="1">
                  <c:v>GEOGLAM</c:v>
                </c:pt>
                <c:pt idx="2">
                  <c:v>GSNL</c:v>
                </c:pt>
                <c:pt idx="3">
                  <c:v>GFOI</c:v>
                </c:pt>
                <c:pt idx="4">
                  <c:v>SCO</c:v>
                </c:pt>
                <c:pt idx="5">
                  <c:v>EO4SDG</c:v>
                </c:pt>
                <c:pt idx="6">
                  <c:v>GEOLDN</c:v>
                </c:pt>
                <c:pt idx="7">
                  <c:v>EO4DRM</c:v>
                </c:pt>
                <c:pt idx="8">
                  <c:v>GEOBLUEPLANET</c:v>
                </c:pt>
                <c:pt idx="9">
                  <c:v>GEODIKR</c:v>
                </c:pt>
                <c:pt idx="10">
                  <c:v>GEODARMA</c:v>
                </c:pt>
                <c:pt idx="11">
                  <c:v>GEO-C</c:v>
                </c:pt>
                <c:pt idx="12">
                  <c:v>Water</c:v>
                </c:pt>
                <c:pt idx="13">
                  <c:v>GEOREG</c:v>
                </c:pt>
                <c:pt idx="14">
                  <c:v>COVERAGE</c:v>
                </c:pt>
                <c:pt idx="15">
                  <c:v>GEOBON</c:v>
                </c:pt>
              </c:strCache>
            </c:strRef>
          </c:cat>
          <c:val>
            <c:numRef>
              <c:f>Feuil1!$D$4:$D$19</c:f>
              <c:numCache>
                <c:formatCode>General</c:formatCode>
                <c:ptCount val="1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B3-4769-AB89-9A361339B1BE}"/>
            </c:ext>
          </c:extLst>
        </c:ser>
        <c:ser>
          <c:idx val="1"/>
          <c:order val="1"/>
          <c:spPr>
            <a:ln w="28575" cap="rnd" cmpd="sng" algn="ctr">
              <a:solidFill>
                <a:schemeClr val="accent5">
                  <a:shade val="95000"/>
                  <a:satMod val="104999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Feuil1!$B$4:$B$19</c:f>
              <c:strCache>
                <c:ptCount val="16"/>
                <c:pt idx="0">
                  <c:v>Aquawatch</c:v>
                </c:pt>
                <c:pt idx="1">
                  <c:v>GEOGLAM</c:v>
                </c:pt>
                <c:pt idx="2">
                  <c:v>GSNL</c:v>
                </c:pt>
                <c:pt idx="3">
                  <c:v>GFOI</c:v>
                </c:pt>
                <c:pt idx="4">
                  <c:v>SCO</c:v>
                </c:pt>
                <c:pt idx="5">
                  <c:v>EO4SDG</c:v>
                </c:pt>
                <c:pt idx="6">
                  <c:v>GEOLDN</c:v>
                </c:pt>
                <c:pt idx="7">
                  <c:v>EO4DRM</c:v>
                </c:pt>
                <c:pt idx="8">
                  <c:v>GEOBLUEPLANET</c:v>
                </c:pt>
                <c:pt idx="9">
                  <c:v>GEODIKR</c:v>
                </c:pt>
                <c:pt idx="10">
                  <c:v>GEODARMA</c:v>
                </c:pt>
                <c:pt idx="11">
                  <c:v>GEO-C</c:v>
                </c:pt>
                <c:pt idx="12">
                  <c:v>Water</c:v>
                </c:pt>
                <c:pt idx="13">
                  <c:v>GEOREG</c:v>
                </c:pt>
                <c:pt idx="14">
                  <c:v>COVERAGE</c:v>
                </c:pt>
                <c:pt idx="15">
                  <c:v>GEOBON</c:v>
                </c:pt>
              </c:strCache>
            </c:strRef>
          </c:cat>
          <c:val>
            <c:numRef>
              <c:f>Feuil1!$D$4:$D$19</c:f>
              <c:numCache>
                <c:formatCode>General</c:formatCode>
                <c:ptCount val="1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B3-4769-AB89-9A361339B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2984928"/>
        <c:axId val="512983616"/>
      </c:radarChart>
      <c:catAx>
        <c:axId val="51298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2983616"/>
        <c:crosses val="autoZero"/>
        <c:auto val="1"/>
        <c:lblAlgn val="ctr"/>
        <c:lblOffset val="100"/>
        <c:noMultiLvlLbl val="0"/>
      </c:catAx>
      <c:valAx>
        <c:axId val="51298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298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95465801680605"/>
          <c:y val="6.3433823529411765E-2"/>
          <c:w val="0.6340906839663879"/>
          <c:h val="0.89746142446206612"/>
        </c:manualLayout>
      </c:layout>
      <c:radarChart>
        <c:radarStyle val="marker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Feuil1!$B$4:$B$19</c:f>
              <c:strCache>
                <c:ptCount val="16"/>
                <c:pt idx="0">
                  <c:v>Aquawatch</c:v>
                </c:pt>
                <c:pt idx="1">
                  <c:v>GEOGLAM</c:v>
                </c:pt>
                <c:pt idx="2">
                  <c:v>GSNL</c:v>
                </c:pt>
                <c:pt idx="3">
                  <c:v>GFOI</c:v>
                </c:pt>
                <c:pt idx="4">
                  <c:v>SCO</c:v>
                </c:pt>
                <c:pt idx="5">
                  <c:v>EO4SDG</c:v>
                </c:pt>
                <c:pt idx="6">
                  <c:v>GEOLDN</c:v>
                </c:pt>
                <c:pt idx="7">
                  <c:v>EO4DRM</c:v>
                </c:pt>
                <c:pt idx="8">
                  <c:v>GEOBLUEPLANET</c:v>
                </c:pt>
                <c:pt idx="9">
                  <c:v>GEODIKR</c:v>
                </c:pt>
                <c:pt idx="10">
                  <c:v>GEODARMA</c:v>
                </c:pt>
                <c:pt idx="11">
                  <c:v>GEO-C</c:v>
                </c:pt>
                <c:pt idx="12">
                  <c:v>Water</c:v>
                </c:pt>
                <c:pt idx="13">
                  <c:v>GEOREG</c:v>
                </c:pt>
                <c:pt idx="14">
                  <c:v>COVERAGE</c:v>
                </c:pt>
                <c:pt idx="15">
                  <c:v>GEOBON</c:v>
                </c:pt>
              </c:strCache>
            </c:strRef>
          </c:cat>
          <c:val>
            <c:numRef>
              <c:f>Feuil1!$C$4:$C$19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96-43F6-ADF0-7FB1104E7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2984928"/>
        <c:axId val="512983616"/>
      </c:radarChart>
      <c:catAx>
        <c:axId val="51298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2983616"/>
        <c:crosses val="autoZero"/>
        <c:auto val="1"/>
        <c:lblAlgn val="ctr"/>
        <c:lblOffset val="100"/>
        <c:noMultiLvlLbl val="0"/>
      </c:catAx>
      <c:valAx>
        <c:axId val="51298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298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82766921522396"/>
          <c:y val="0.14419383169934641"/>
          <c:w val="0.62955212638505142"/>
          <c:h val="0.74783680555555554"/>
        </c:manualLayout>
      </c:layout>
      <c:radarChart>
        <c:radarStyle val="marker"/>
        <c:varyColors val="0"/>
        <c:ser>
          <c:idx val="1"/>
          <c:order val="0"/>
          <c:marker>
            <c:symbol val="none"/>
          </c:marker>
          <c:cat>
            <c:strRef>
              <c:f>Feuil1!$B$4:$B$19</c:f>
              <c:strCache>
                <c:ptCount val="16"/>
                <c:pt idx="0">
                  <c:v>Aquawatch</c:v>
                </c:pt>
                <c:pt idx="1">
                  <c:v>GEOGLAM</c:v>
                </c:pt>
                <c:pt idx="2">
                  <c:v>GSNL</c:v>
                </c:pt>
                <c:pt idx="3">
                  <c:v>GFOI</c:v>
                </c:pt>
                <c:pt idx="4">
                  <c:v>SCO</c:v>
                </c:pt>
                <c:pt idx="5">
                  <c:v>EO4SDG</c:v>
                </c:pt>
                <c:pt idx="6">
                  <c:v>GEOLDN</c:v>
                </c:pt>
                <c:pt idx="7">
                  <c:v>EO4DRM</c:v>
                </c:pt>
                <c:pt idx="8">
                  <c:v>GEOBLUEPLANET</c:v>
                </c:pt>
                <c:pt idx="9">
                  <c:v>GEODIKR</c:v>
                </c:pt>
                <c:pt idx="10">
                  <c:v>GEODARMA</c:v>
                </c:pt>
                <c:pt idx="11">
                  <c:v>GEO-C</c:v>
                </c:pt>
                <c:pt idx="12">
                  <c:v>Water</c:v>
                </c:pt>
                <c:pt idx="13">
                  <c:v>GEOREG</c:v>
                </c:pt>
                <c:pt idx="14">
                  <c:v>COVERAGE</c:v>
                </c:pt>
                <c:pt idx="15">
                  <c:v>GEOBON</c:v>
                </c:pt>
              </c:strCache>
            </c:strRef>
          </c:cat>
          <c:val>
            <c:numRef>
              <c:f>Feuil1!$E$4:$E$19</c:f>
              <c:numCache>
                <c:formatCode>General</c:formatCode>
                <c:ptCount val="16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3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E7-4364-98B7-51775C16B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2984928"/>
        <c:axId val="512983616"/>
      </c:radarChart>
      <c:catAx>
        <c:axId val="51298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2983616"/>
        <c:crosses val="autoZero"/>
        <c:auto val="1"/>
        <c:lblAlgn val="ctr"/>
        <c:lblOffset val="100"/>
        <c:noMultiLvlLbl val="0"/>
      </c:catAx>
      <c:valAx>
        <c:axId val="51298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298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A036E6-6D54-4B78-9ABB-4FE2E18E96D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B128B93-BF90-4BB9-B0C9-762176D455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22F5E1-5195-4792-A0E3-42DC695AF7A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0D5600F-4168-42E9-9FE7-11DD5B8FE0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932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135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</p:spPr>
        <p:txBody>
          <a:bodyPr/>
          <a:lstStyle/>
          <a:p>
            <a:fld id="{0AA59793-C156-499B-A27C-B13B45B618E6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CEOS AC-VC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‹N°›</a:t>
            </a:fld>
            <a:endParaRPr lang="en-US"/>
          </a:p>
        </p:txBody>
      </p:sp>
      <p:pic>
        <p:nvPicPr>
          <p:cNvPr id="10" name="ceos_logo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830385" y="1217405"/>
            <a:ext cx="3343875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0"/>
          <p:cNvSpPr txBox="1">
            <a:spLocks/>
          </p:cNvSpPr>
          <p:nvPr userDrawn="1"/>
        </p:nvSpPr>
        <p:spPr>
          <a:xfrm>
            <a:off x="830386" y="2246635"/>
            <a:ext cx="3741615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</p:spPr>
      </p:pic>
      <p:pic>
        <p:nvPicPr>
          <p:cNvPr id="12" name="ceos_logo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0"/>
          <p:cNvSpPr txBox="1">
            <a:spLocks/>
          </p:cNvSpPr>
          <p:nvPr userDrawn="1"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14" name="Shape 10"/>
          <p:cNvSpPr txBox="1">
            <a:spLocks/>
          </p:cNvSpPr>
          <p:nvPr userDrawn="1"/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4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Shape 11"/>
          <p:cNvSpPr/>
          <p:nvPr userDrawn="1"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7530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‹N°›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03566" y="152400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91653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3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en-US">
                <a:solidFill>
                  <a:srgbClr val="1F497D"/>
                </a:solidFill>
              </a:rPr>
              <a:pPr defTabSz="914400"/>
              <a:t>‹N°›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033998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‹N°›</a:t>
            </a:fld>
            <a:endParaRPr lang="en-US" kern="0">
              <a:solidFill>
                <a:srgbClr val="002569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</p:spPr>
        </p:pic>
      </p:grpSp>
      <p:sp>
        <p:nvSpPr>
          <p:cNvPr id="9" name="Shape 3"/>
          <p:cNvSpPr/>
          <p:nvPr userDrawn="1"/>
        </p:nvSpPr>
        <p:spPr>
          <a:xfrm>
            <a:off x="101600" y="6629401"/>
            <a:ext cx="3149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Technical Workshop September 9-12,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419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2789" y="4642196"/>
            <a:ext cx="6415240" cy="221260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Steven Hosford, ESA/CNES, </a:t>
            </a:r>
            <a:r>
              <a:rPr lang="en-US" dirty="0">
                <a:latin typeface="+mj-lt"/>
              </a:rPr>
              <a:t>CEOS </a:t>
            </a:r>
            <a:r>
              <a:rPr lang="en-US" dirty="0" smtClean="0">
                <a:latin typeface="+mj-lt"/>
              </a:rPr>
              <a:t>Executive Officer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CEOS 2019 SIT Technical Workshop</a:t>
            </a:r>
          </a:p>
          <a:p>
            <a:r>
              <a:rPr lang="en-US" dirty="0" smtClean="0">
                <a:latin typeface="+mj-lt"/>
              </a:rPr>
              <a:t>Agenda </a:t>
            </a:r>
            <a:r>
              <a:rPr lang="en-US" dirty="0">
                <a:latin typeface="+mj-lt"/>
              </a:rPr>
              <a:t>Item </a:t>
            </a:r>
            <a:r>
              <a:rPr lang="en-US" dirty="0" smtClean="0">
                <a:latin typeface="+mj-lt"/>
              </a:rPr>
              <a:t># 1.7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Fairbanks, Alaska, USA</a:t>
            </a:r>
          </a:p>
          <a:p>
            <a:r>
              <a:rPr lang="en-US" dirty="0">
                <a:latin typeface="+mj-lt"/>
              </a:rPr>
              <a:t>11 – 12 September 2019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8" name="Shape 10"/>
          <p:cNvSpPr txBox="1">
            <a:spLocks/>
          </p:cNvSpPr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4400" kern="0" dirty="0" smtClean="0">
                <a:solidFill>
                  <a:schemeClr val="bg1"/>
                </a:solidFill>
                <a:latin typeface="+mj-lt"/>
              </a:rPr>
              <a:t>CEOS </a:t>
            </a:r>
          </a:p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4400" kern="0" dirty="0" smtClean="0">
                <a:solidFill>
                  <a:schemeClr val="bg1"/>
                </a:solidFill>
                <a:latin typeface="+mj-lt"/>
              </a:rPr>
              <a:t>Work Planning</a:t>
            </a:r>
            <a:endParaRPr lang="en-US" sz="4400" kern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/>
          <a:stretch/>
        </p:blipFill>
        <p:spPr>
          <a:xfrm>
            <a:off x="4563186" y="0"/>
            <a:ext cx="2940858" cy="39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10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GEOSS </a:t>
            </a:r>
            <a:r>
              <a:rPr lang="en-US" b="1" dirty="0"/>
              <a:t>Data, Information and Knowledge Resources</a:t>
            </a: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	Specific component on “Satellite Observations” and CEOS is cited as an “Implementing Body”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CEOS </a:t>
            </a:r>
            <a:r>
              <a:rPr lang="en-US" sz="1800" dirty="0"/>
              <a:t>Work plan </a:t>
            </a:r>
            <a:r>
              <a:rPr lang="en-US" sz="1800" dirty="0" smtClean="0"/>
              <a:t>deliverables: </a:t>
            </a:r>
            <a:endParaRPr lang="en-US" sz="1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6604000" cy="533400"/>
          </a:xfrm>
        </p:spPr>
        <p:txBody>
          <a:bodyPr/>
          <a:lstStyle/>
          <a:p>
            <a:r>
              <a:rPr lang="en-US" dirty="0" smtClean="0"/>
              <a:t>Analysis of GEO Work </a:t>
            </a:r>
            <a:r>
              <a:rPr lang="en-US" dirty="0" err="1" smtClean="0"/>
              <a:t>Programme</a:t>
            </a:r>
            <a:endParaRPr lang="en-US" dirty="0" smtClean="0"/>
          </a:p>
          <a:p>
            <a:r>
              <a:rPr lang="en-US" sz="2000" dirty="0"/>
              <a:t>Flagships and initiatives</a:t>
            </a:r>
          </a:p>
          <a:p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27" y="4780183"/>
            <a:ext cx="8134319" cy="18189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435" y="4948515"/>
            <a:ext cx="8134319" cy="18688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427" y="2750782"/>
            <a:ext cx="6785532" cy="15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86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11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66255" y="1392834"/>
            <a:ext cx="11845636" cy="2292552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The </a:t>
            </a:r>
            <a:r>
              <a:rPr lang="fr-FR" sz="2800" b="1" dirty="0">
                <a:solidFill>
                  <a:srgbClr val="FF0000"/>
                </a:solidFill>
              </a:rPr>
              <a:t>16 </a:t>
            </a:r>
            <a:r>
              <a:rPr lang="fr-FR" sz="2800" b="1" dirty="0" err="1">
                <a:solidFill>
                  <a:srgbClr val="FF0000"/>
                </a:solidFill>
              </a:rPr>
              <a:t>Flagships</a:t>
            </a:r>
            <a:r>
              <a:rPr lang="fr-FR" sz="2800" b="1" dirty="0">
                <a:solidFill>
                  <a:srgbClr val="FF0000"/>
                </a:solidFill>
              </a:rPr>
              <a:t>/Initiatives/</a:t>
            </a:r>
            <a:r>
              <a:rPr lang="fr-FR" sz="2800" b="1" dirty="0" err="1">
                <a:solidFill>
                  <a:srgbClr val="FF0000"/>
                </a:solidFill>
              </a:rPr>
              <a:t>subjects</a:t>
            </a:r>
            <a:r>
              <a:rPr lang="fr-FR" sz="2800" b="1" dirty="0">
                <a:solidFill>
                  <a:srgbClr val="FF0000"/>
                </a:solidFill>
              </a:rPr>
              <a:t>/</a:t>
            </a:r>
            <a:r>
              <a:rPr lang="fr-FR" sz="2800" b="1" dirty="0" err="1">
                <a:solidFill>
                  <a:srgbClr val="FF0000"/>
                </a:solidFill>
              </a:rPr>
              <a:t>domains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identified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smtClean="0"/>
              <a:t>				</a:t>
            </a:r>
          </a:p>
          <a:p>
            <a:pPr marL="0" indent="0">
              <a:buNone/>
            </a:pPr>
            <a:r>
              <a:rPr lang="fr-FR" sz="2800" b="1" dirty="0"/>
              <a:t>	</a:t>
            </a:r>
            <a:r>
              <a:rPr lang="fr-FR" sz="2800" b="1" dirty="0" smtClean="0"/>
              <a:t>				</a:t>
            </a:r>
          </a:p>
          <a:p>
            <a:pPr marL="0" indent="0">
              <a:buNone/>
            </a:pPr>
            <a:r>
              <a:rPr lang="fr-FR" sz="2800" b="1" dirty="0"/>
              <a:t>	</a:t>
            </a:r>
            <a:endParaRPr lang="fr-FR" sz="2800" b="1" dirty="0" smtClean="0"/>
          </a:p>
          <a:p>
            <a:pPr marL="0" indent="0">
              <a:buNone/>
            </a:pPr>
            <a:r>
              <a:rPr lang="fr-FR" sz="2800" b="1" dirty="0"/>
              <a:t>	</a:t>
            </a:r>
            <a:r>
              <a:rPr lang="fr-FR" sz="2800" b="1" dirty="0" smtClean="0"/>
              <a:t>				</a:t>
            </a:r>
            <a:r>
              <a:rPr lang="en-US" sz="1800" b="1" dirty="0" smtClean="0"/>
              <a:t>GEO </a:t>
            </a:r>
            <a:r>
              <a:rPr lang="en-US" sz="1800" b="1" dirty="0"/>
              <a:t>Land Degradation </a:t>
            </a:r>
            <a:r>
              <a:rPr lang="en-US" sz="1800" b="1" dirty="0" err="1"/>
              <a:t>Neurality</a:t>
            </a:r>
            <a:r>
              <a:rPr lang="en-US" sz="1800" b="1" dirty="0"/>
              <a:t> – </a:t>
            </a:r>
            <a:r>
              <a:rPr lang="en-US" sz="1600" b="1" dirty="0"/>
              <a:t>GEO </a:t>
            </a:r>
            <a:r>
              <a:rPr lang="en-US" sz="1600" b="1" dirty="0" smtClean="0"/>
              <a:t>LDN</a:t>
            </a:r>
          </a:p>
          <a:p>
            <a:pPr marL="0" indent="0">
              <a:buNone/>
            </a:pPr>
            <a:r>
              <a:rPr lang="en-US" sz="1600" b="1" dirty="0"/>
              <a:t>	</a:t>
            </a:r>
            <a:r>
              <a:rPr lang="en-US" sz="1600" b="1" dirty="0" smtClean="0"/>
              <a:t>				</a:t>
            </a:r>
            <a:r>
              <a:rPr lang="en-US" sz="1800" b="1" dirty="0" smtClean="0"/>
              <a:t>Earth </a:t>
            </a:r>
            <a:r>
              <a:rPr lang="en-US" sz="1800" b="1" dirty="0"/>
              <a:t>Observations for Disaster Risk Management – </a:t>
            </a:r>
            <a:r>
              <a:rPr lang="en-US" sz="1600" b="1" dirty="0" smtClean="0"/>
              <a:t>EO4DRM</a:t>
            </a:r>
          </a:p>
          <a:p>
            <a:pPr marL="0" indent="0">
              <a:buNone/>
            </a:pPr>
            <a:r>
              <a:rPr lang="en-US" sz="1600" b="1" dirty="0"/>
              <a:t>	</a:t>
            </a:r>
            <a:r>
              <a:rPr lang="en-US" sz="1600" b="1" dirty="0" smtClean="0"/>
              <a:t>				</a:t>
            </a:r>
            <a:r>
              <a:rPr lang="en-US" sz="1800" b="1" dirty="0"/>
              <a:t>GEOSS Data, Information and Knowledge </a:t>
            </a:r>
            <a:r>
              <a:rPr lang="en-US" sz="1800" b="1" dirty="0" smtClean="0"/>
              <a:t>Resources</a:t>
            </a:r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				</a:t>
            </a:r>
            <a:r>
              <a:rPr lang="en-US" sz="1800" b="1" dirty="0"/>
              <a:t>Data Access for Risk Management – </a:t>
            </a:r>
            <a:r>
              <a:rPr lang="en-US" sz="1800" b="1" dirty="0" smtClean="0"/>
              <a:t>GEO-DARMA</a:t>
            </a:r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				</a:t>
            </a:r>
            <a:r>
              <a:rPr lang="en-US" sz="1800" b="1" dirty="0"/>
              <a:t>GEO </a:t>
            </a:r>
            <a:r>
              <a:rPr lang="en-US" sz="1800" b="1" dirty="0" smtClean="0"/>
              <a:t>Carbon </a:t>
            </a:r>
            <a:r>
              <a:rPr lang="en-US" sz="1800" b="1" dirty="0"/>
              <a:t>and Greenhouse Gas Initiative </a:t>
            </a:r>
            <a:endParaRPr lang="en-US" sz="1600" dirty="0"/>
          </a:p>
          <a:p>
            <a:pPr marL="0" indent="0">
              <a:buNone/>
            </a:pPr>
            <a:r>
              <a:rPr lang="en-US" sz="1800" b="1" dirty="0" smtClean="0"/>
              <a:t>				</a:t>
            </a:r>
            <a:r>
              <a:rPr lang="en-US" sz="1800" b="1" dirty="0"/>
              <a:t>	</a:t>
            </a:r>
            <a:r>
              <a:rPr lang="en-US" sz="1800" b="1" dirty="0" smtClean="0"/>
              <a:t>“GEO-identified </a:t>
            </a:r>
            <a:r>
              <a:rPr lang="en-US" sz="1800" b="1" dirty="0"/>
              <a:t>water observation </a:t>
            </a:r>
            <a:r>
              <a:rPr lang="en-US" sz="1800" b="1" dirty="0" smtClean="0"/>
              <a:t>requirements” </a:t>
            </a:r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			</a:t>
            </a:r>
            <a:r>
              <a:rPr lang="en-US" sz="1800" b="1" dirty="0"/>
              <a:t>	Regional GEOs (AFRIGEO, AMERIGEO, AOGEO</a:t>
            </a:r>
            <a:r>
              <a:rPr lang="en-US" sz="1800" b="1" dirty="0" smtClean="0"/>
              <a:t>)</a:t>
            </a:r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				GEO BON</a:t>
            </a:r>
          </a:p>
          <a:p>
            <a:pPr marL="0" indent="0">
              <a:buNone/>
            </a:pPr>
            <a:r>
              <a:rPr lang="en-US" sz="1800" b="1" dirty="0"/>
              <a:t>					CEOS Ocean Variables Enabling Research and Applications for </a:t>
            </a:r>
            <a:r>
              <a:rPr lang="en-US" sz="1800" b="1" dirty="0" smtClean="0"/>
              <a:t>					GEO </a:t>
            </a:r>
            <a:r>
              <a:rPr lang="en-US" sz="1800" b="1" dirty="0"/>
              <a:t>- COVERAGE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GEO – CEOS cross-</a:t>
            </a:r>
            <a:r>
              <a:rPr lang="fr-FR" dirty="0" err="1" smtClean="0"/>
              <a:t>analysis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67" y="4192279"/>
            <a:ext cx="3057525" cy="92392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20" y="2275874"/>
            <a:ext cx="2714625" cy="69532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957" y="2275874"/>
            <a:ext cx="2105025" cy="9906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67" y="5501132"/>
            <a:ext cx="4152900" cy="86677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2087" y="2275874"/>
            <a:ext cx="1085850" cy="92392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3292" y="2275874"/>
            <a:ext cx="1285348" cy="150361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5049" y="2275874"/>
            <a:ext cx="1931010" cy="108462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4382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198021" y="1476785"/>
            <a:ext cx="11529391" cy="507600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12</a:t>
            </a:fld>
            <a:endParaRPr lang="en-US" dirty="0">
              <a:solidFill>
                <a:srgbClr val="1F497D"/>
              </a:solidFill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921356"/>
              </p:ext>
            </p:extLst>
          </p:nvPr>
        </p:nvGraphicFramePr>
        <p:xfrm>
          <a:off x="5692641" y="1637881"/>
          <a:ext cx="6325188" cy="48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249901" y="2460563"/>
            <a:ext cx="6099747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4. CEOS is listed as the “implementing body”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3. CEOS </a:t>
            </a:r>
            <a:r>
              <a:rPr lang="en-US" sz="2000" dirty="0"/>
              <a:t>is cited in the description of the activity</a:t>
            </a:r>
            <a:endParaRPr lang="en-US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2. CEOS is listed as a “contributor”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1. CEOS is not cited</a:t>
            </a:r>
            <a:endParaRPr lang="en-US" sz="2000" dirty="0"/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6604000" cy="533400"/>
          </a:xfrm>
        </p:spPr>
        <p:txBody>
          <a:bodyPr/>
          <a:lstStyle/>
          <a:p>
            <a:r>
              <a:rPr lang="fr-FR" sz="2800" dirty="0" smtClean="0"/>
              <a:t>CEOS </a:t>
            </a:r>
            <a:r>
              <a:rPr lang="fr-FR" sz="2800" dirty="0" err="1" smtClean="0"/>
              <a:t>needs</a:t>
            </a:r>
            <a:r>
              <a:rPr lang="fr-FR" sz="2800" dirty="0" smtClean="0"/>
              <a:t> </a:t>
            </a:r>
            <a:r>
              <a:rPr lang="fr-FR" sz="2800" dirty="0" err="1" smtClean="0"/>
              <a:t>expressed</a:t>
            </a:r>
            <a:r>
              <a:rPr lang="fr-FR" sz="2800" dirty="0" smtClean="0"/>
              <a:t> by GEO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11933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00965" y="1477107"/>
            <a:ext cx="11797748" cy="506295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13</a:t>
            </a:fld>
            <a:endParaRPr lang="en-US" dirty="0">
              <a:solidFill>
                <a:srgbClr val="1F497D"/>
              </a:solidFill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571051"/>
              </p:ext>
            </p:extLst>
          </p:nvPr>
        </p:nvGraphicFramePr>
        <p:xfrm>
          <a:off x="5559339" y="1560582"/>
          <a:ext cx="6491357" cy="48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6604000" cy="533400"/>
          </a:xfrm>
        </p:spPr>
        <p:txBody>
          <a:bodyPr/>
          <a:lstStyle/>
          <a:p>
            <a:r>
              <a:rPr lang="en-US" sz="2800" dirty="0"/>
              <a:t>GEO contributions expressed by CEOS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9901" y="2460563"/>
            <a:ext cx="439094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1. </a:t>
            </a:r>
            <a:r>
              <a:rPr lang="en-US" sz="2000" dirty="0" err="1" smtClean="0"/>
              <a:t>GEOxxx</a:t>
            </a:r>
            <a:r>
              <a:rPr lang="en-US" sz="2000" dirty="0" smtClean="0"/>
              <a:t> is cited in CEOS WP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0. </a:t>
            </a:r>
            <a:r>
              <a:rPr lang="en-US" sz="2000" dirty="0" err="1" smtClean="0"/>
              <a:t>GEOxxx</a:t>
            </a:r>
            <a:r>
              <a:rPr lang="en-US" sz="2000" dirty="0" smtClean="0"/>
              <a:t> is not cited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8189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00965" y="1477107"/>
            <a:ext cx="11797748" cy="506295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14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6604000" cy="533400"/>
          </a:xfrm>
        </p:spPr>
        <p:txBody>
          <a:bodyPr/>
          <a:lstStyle/>
          <a:p>
            <a:r>
              <a:rPr lang="en-US" sz="2800" dirty="0" smtClean="0"/>
              <a:t>Likely clarity of requirements to </a:t>
            </a:r>
            <a:r>
              <a:rPr lang="en-US" sz="2800" dirty="0"/>
              <a:t>CEOS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0964" y="1686842"/>
            <a:ext cx="4814138" cy="2416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Ability for GEO initiatives to express their </a:t>
            </a:r>
            <a:endParaRPr lang="en-US" b="1" dirty="0" smtClean="0"/>
          </a:p>
          <a:p>
            <a:r>
              <a:rPr lang="en-US" b="1" dirty="0" smtClean="0"/>
              <a:t>requirements </a:t>
            </a:r>
            <a:r>
              <a:rPr lang="en-US" b="1" dirty="0"/>
              <a:t>(CEO guess)</a:t>
            </a:r>
            <a:endParaRPr lang="fr-F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3. Expert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2. Some knowledge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1. Little knowledge</a:t>
            </a:r>
            <a:endParaRPr lang="en-US" sz="2000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303396"/>
              </p:ext>
            </p:extLst>
          </p:nvPr>
        </p:nvGraphicFramePr>
        <p:xfrm>
          <a:off x="5761601" y="1433632"/>
          <a:ext cx="6125599" cy="514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0407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6629400"/>
            <a:ext cx="406400" cy="187325"/>
          </a:xfrm>
        </p:spPr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15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2386367-07A9-BE4C-ABD1-1E5E0E578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 b="25386"/>
          <a:stretch/>
        </p:blipFill>
        <p:spPr>
          <a:xfrm>
            <a:off x="0" y="1257301"/>
            <a:ext cx="12192000" cy="567343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037C45B-288A-1742-A4F3-1C34C0395657}"/>
              </a:ext>
            </a:extLst>
          </p:cNvPr>
          <p:cNvSpPr txBox="1">
            <a:spLocks/>
          </p:cNvSpPr>
          <p:nvPr/>
        </p:nvSpPr>
        <p:spPr>
          <a:xfrm>
            <a:off x="3086100" y="1769919"/>
            <a:ext cx="8001000" cy="4648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r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2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Questions?</a:t>
            </a:r>
            <a:endParaRPr lang="en-US" sz="32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57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16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				</a:t>
            </a:r>
            <a:r>
              <a:rPr lang="fr-FR" dirty="0"/>
              <a:t> </a:t>
            </a:r>
            <a:r>
              <a:rPr lang="fr-FR" sz="8000" dirty="0"/>
              <a:t>BACK-UP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8403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17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 smtClean="0"/>
              <a:t>GEOHAZARD Supersites and Natural </a:t>
            </a:r>
            <a:r>
              <a:rPr lang="en-US" sz="1800" b="1" dirty="0" smtClean="0"/>
              <a:t>Laboratories</a:t>
            </a: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CEOS is cited in the description of the activity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CEOS Work plan deliverable: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827" y="2138631"/>
            <a:ext cx="7812542" cy="123260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827" y="3899902"/>
            <a:ext cx="9089372" cy="29167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330" y="147840"/>
            <a:ext cx="21050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38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18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CEOS </a:t>
            </a:r>
            <a:r>
              <a:rPr lang="en-US" sz="1800" dirty="0"/>
              <a:t>is cited in the description of the activity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CEOS Work plan deliverable (not </a:t>
            </a:r>
            <a:r>
              <a:rPr lang="en-US" sz="1800" dirty="0" err="1" smtClean="0"/>
              <a:t>CalVal</a:t>
            </a:r>
            <a:r>
              <a:rPr lang="en-US" sz="1800" dirty="0" smtClean="0"/>
              <a:t>)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58" y="2763733"/>
            <a:ext cx="8681766" cy="10266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258" y="4450126"/>
            <a:ext cx="7946651" cy="17323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893" y="271824"/>
            <a:ext cx="2714625" cy="69532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75427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19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6255" y="1770520"/>
            <a:ext cx="11845636" cy="510193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 smtClean="0"/>
              <a:t> 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CEOS is cited in the description of the activity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i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CEOS </a:t>
            </a:r>
            <a:r>
              <a:rPr lang="en-US" sz="1800" dirty="0"/>
              <a:t>Work plan deliverable: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90" y="2552531"/>
            <a:ext cx="8536922" cy="8875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90" y="3972260"/>
            <a:ext cx="9121588" cy="28504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829" y="108596"/>
            <a:ext cx="3057525" cy="92392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58882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66255" y="1720822"/>
            <a:ext cx="11845636" cy="2225013"/>
          </a:xfrm>
        </p:spPr>
        <p:txBody>
          <a:bodyPr/>
          <a:lstStyle/>
          <a:p>
            <a:r>
              <a:rPr lang="en-US" sz="2800" dirty="0" smtClean="0"/>
              <a:t>Work Plan reporting – getting ready for Plenary</a:t>
            </a:r>
          </a:p>
          <a:p>
            <a:endParaRPr lang="en-US" sz="2800" dirty="0"/>
          </a:p>
          <a:p>
            <a:r>
              <a:rPr lang="en-US" sz="2800" dirty="0" smtClean="0"/>
              <a:t>CEOS-GEO WP cross-analysis</a:t>
            </a:r>
            <a:endParaRPr lang="en-US" sz="2800" dirty="0"/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6604000" cy="533400"/>
          </a:xfrm>
        </p:spPr>
        <p:txBody>
          <a:bodyPr/>
          <a:lstStyle/>
          <a:p>
            <a:r>
              <a:rPr lang="fr-FR" sz="4000" dirty="0" err="1" smtClean="0"/>
              <a:t>Summary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6795761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20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 smtClean="0"/>
              <a:t>Global Forest Observing Initiative - GFOI </a:t>
            </a:r>
            <a:r>
              <a:rPr lang="en-US" sz="1800" dirty="0" smtClean="0"/>
              <a:t>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CEOS is cited in the description of the </a:t>
            </a:r>
            <a:r>
              <a:rPr lang="en-US" sz="1800" dirty="0" smtClean="0"/>
              <a:t>activity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6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 </a:t>
            </a:r>
            <a:r>
              <a:rPr lang="en-US" sz="1800" dirty="0"/>
              <a:t>CEOS Work plan deliverable: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736" y="2236251"/>
            <a:ext cx="7183755" cy="142390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913" y="4180158"/>
            <a:ext cx="7195578" cy="23902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159" y="275996"/>
            <a:ext cx="41529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52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21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Space Climate Observatory - SCO </a:t>
            </a:r>
            <a:r>
              <a:rPr lang="en-US" dirty="0" smtClean="0"/>
              <a:t>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CEOS is </a:t>
            </a:r>
            <a:r>
              <a:rPr lang="en-US" sz="1800" dirty="0" smtClean="0"/>
              <a:t>cited in the description of the activity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No CEOS deliverables on SCO in 2019-2021 Work Plan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913" y="2910238"/>
            <a:ext cx="7256089" cy="125534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570" y="187078"/>
            <a:ext cx="10858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04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22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Earth </a:t>
            </a:r>
            <a:r>
              <a:rPr lang="en-US" b="1" dirty="0"/>
              <a:t>Observations for the Sustainable Development </a:t>
            </a:r>
            <a:r>
              <a:rPr lang="en-US" b="1" dirty="0" smtClean="0"/>
              <a:t>Goals - </a:t>
            </a:r>
            <a:r>
              <a:rPr lang="en-US" sz="1800" b="1" dirty="0" smtClean="0"/>
              <a:t>EO4SDG</a:t>
            </a: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	No specific reference in the description of the activity, but CEOS is cited as a Contributor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CEOS </a:t>
            </a:r>
            <a:r>
              <a:rPr lang="en-US" sz="1800" dirty="0"/>
              <a:t>Work plan deliverable: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848" y="2727946"/>
            <a:ext cx="8703673" cy="9474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848" y="4567081"/>
            <a:ext cx="7560609" cy="201261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852" y="1527501"/>
            <a:ext cx="1285348" cy="150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94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23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GEO Land Degradation </a:t>
            </a:r>
            <a:r>
              <a:rPr lang="en-US" b="1" dirty="0" err="1" smtClean="0"/>
              <a:t>Neurality</a:t>
            </a:r>
            <a:r>
              <a:rPr lang="en-US" b="1" dirty="0" smtClean="0"/>
              <a:t> – </a:t>
            </a:r>
            <a:r>
              <a:rPr lang="en-US" sz="1800" b="1" dirty="0" smtClean="0"/>
              <a:t>GEO LDN</a:t>
            </a: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	No specific reference in the description of the activity, but CEOS is cited as a Contributor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No CEOS deliverables on </a:t>
            </a:r>
            <a:r>
              <a:rPr lang="en-US" sz="1800" dirty="0" smtClean="0"/>
              <a:t>GEO LDN </a:t>
            </a:r>
            <a:r>
              <a:rPr lang="en-US" sz="1800" dirty="0"/>
              <a:t>in 2019-2021 Work Plan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848" y="2761139"/>
            <a:ext cx="8623799" cy="624726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6604000" cy="533400"/>
          </a:xfrm>
        </p:spPr>
        <p:txBody>
          <a:bodyPr/>
          <a:lstStyle/>
          <a:p>
            <a:r>
              <a:rPr lang="en-US" dirty="0" smtClean="0"/>
              <a:t>Analysis of GEO Work </a:t>
            </a:r>
            <a:r>
              <a:rPr lang="en-US" dirty="0" err="1" smtClean="0"/>
              <a:t>Programme</a:t>
            </a:r>
            <a:endParaRPr lang="en-US" dirty="0" smtClean="0"/>
          </a:p>
          <a:p>
            <a:r>
              <a:rPr lang="en-US" sz="2000" dirty="0"/>
              <a:t>Flagships and initiatives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96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24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Earth </a:t>
            </a:r>
            <a:r>
              <a:rPr lang="en-US" b="1" dirty="0"/>
              <a:t>Observations for Disaster Risk </a:t>
            </a:r>
            <a:r>
              <a:rPr lang="en-US" b="1" dirty="0" smtClean="0"/>
              <a:t>Management – </a:t>
            </a:r>
            <a:r>
              <a:rPr lang="en-US" sz="1800" b="1" dirty="0" smtClean="0"/>
              <a:t>EO4DRM</a:t>
            </a: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	No specific reference in the description of the activity, but CEOS is cited as a Contributor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No </a:t>
            </a:r>
            <a:r>
              <a:rPr lang="en-US" sz="1800" dirty="0" smtClean="0"/>
              <a:t>explicit mention of EO4DRM </a:t>
            </a:r>
            <a:r>
              <a:rPr lang="en-US" sz="1800" dirty="0"/>
              <a:t>in </a:t>
            </a:r>
            <a:r>
              <a:rPr lang="en-US" sz="1800" dirty="0" smtClean="0"/>
              <a:t>the </a:t>
            </a:r>
            <a:r>
              <a:rPr lang="en-US" sz="1800" dirty="0"/>
              <a:t>CEOS </a:t>
            </a:r>
            <a:r>
              <a:rPr lang="en-US" sz="1800" dirty="0" smtClean="0"/>
              <a:t>2019-2021 </a:t>
            </a:r>
            <a:r>
              <a:rPr lang="en-US" sz="1800" dirty="0"/>
              <a:t>Work </a:t>
            </a:r>
            <a:r>
              <a:rPr lang="en-US" sz="1800" dirty="0" smtClean="0"/>
              <a:t>Plan (but many deliverables on the DRM pilots etc.) </a:t>
            </a:r>
            <a:endParaRPr lang="en-US" sz="1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16" y="2657658"/>
            <a:ext cx="9010787" cy="862374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6604000" cy="533400"/>
          </a:xfrm>
        </p:spPr>
        <p:txBody>
          <a:bodyPr/>
          <a:lstStyle/>
          <a:p>
            <a:r>
              <a:rPr lang="en-US" dirty="0" smtClean="0"/>
              <a:t>Analysis of GEO Work </a:t>
            </a:r>
            <a:r>
              <a:rPr lang="en-US" dirty="0" err="1" smtClean="0"/>
              <a:t>Programme</a:t>
            </a:r>
            <a:endParaRPr lang="en-US" dirty="0" smtClean="0"/>
          </a:p>
          <a:p>
            <a:r>
              <a:rPr lang="en-US" sz="2000" dirty="0"/>
              <a:t>Flagships and initiatives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45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25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Oceans </a:t>
            </a:r>
            <a:r>
              <a:rPr lang="en-US" b="1" dirty="0"/>
              <a:t>and Society: Blue </a:t>
            </a:r>
            <a:r>
              <a:rPr lang="en-US" b="1" dirty="0" smtClean="0"/>
              <a:t>Planet </a:t>
            </a:r>
            <a:r>
              <a:rPr lang="en-US" b="1" dirty="0"/>
              <a:t>–</a:t>
            </a:r>
            <a:r>
              <a:rPr lang="en-US" b="1" dirty="0" smtClean="0"/>
              <a:t> GEO Blue Planet</a:t>
            </a: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	No specific reference to CEOS in the description of the activity, </a:t>
            </a:r>
            <a:r>
              <a:rPr lang="en-US" sz="1800" dirty="0"/>
              <a:t>but CEOS is cited as a Contributor </a:t>
            </a: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	CEOS Work plan deliverable: </a:t>
            </a:r>
            <a:endParaRPr lang="en-US" sz="1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72" y="2705568"/>
            <a:ext cx="8581753" cy="6700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372" y="4051252"/>
            <a:ext cx="8764962" cy="20007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712" y="89452"/>
            <a:ext cx="1931010" cy="108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62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26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Data Access for Risk Management – GEO-DARMA</a:t>
            </a:r>
            <a:endParaRPr lang="en-US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	No specific reference to CEOS in the description of the activity or contributors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i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 </a:t>
            </a:r>
            <a:r>
              <a:rPr lang="en-US" sz="1800" dirty="0"/>
              <a:t>CEOS Work plan deliverable: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72" y="3657902"/>
            <a:ext cx="8701954" cy="2106401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6604000" cy="533400"/>
          </a:xfrm>
        </p:spPr>
        <p:txBody>
          <a:bodyPr/>
          <a:lstStyle/>
          <a:p>
            <a:r>
              <a:rPr lang="en-US" dirty="0" smtClean="0"/>
              <a:t>Analysis of GEO Work </a:t>
            </a:r>
            <a:r>
              <a:rPr lang="en-US" dirty="0" err="1" smtClean="0"/>
              <a:t>Programme</a:t>
            </a:r>
            <a:endParaRPr lang="en-US" dirty="0" smtClean="0"/>
          </a:p>
          <a:p>
            <a:r>
              <a:rPr lang="en-US" sz="2000" dirty="0"/>
              <a:t>Flagships and initiatives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31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27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CEOS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cited</a:t>
            </a:r>
            <a:r>
              <a:rPr lang="fr-FR" dirty="0" smtClean="0"/>
              <a:t> in the description</a:t>
            </a:r>
          </a:p>
          <a:p>
            <a:r>
              <a:rPr lang="fr-FR" dirty="0" smtClean="0"/>
              <a:t>CEOS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cited</a:t>
            </a:r>
            <a:r>
              <a:rPr lang="fr-FR" dirty="0" smtClean="0"/>
              <a:t> as an « </a:t>
            </a:r>
            <a:r>
              <a:rPr lang="fr-FR" dirty="0" err="1" smtClean="0"/>
              <a:t>implementing</a:t>
            </a:r>
            <a:r>
              <a:rPr lang="fr-FR" dirty="0" smtClean="0"/>
              <a:t> body »</a:t>
            </a:r>
            <a:endParaRPr lang="fr-FR" dirty="0" smtClean="0"/>
          </a:p>
          <a:p>
            <a:r>
              <a:rPr lang="fr-FR" dirty="0" smtClean="0"/>
              <a:t>CEOS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cited</a:t>
            </a:r>
            <a:r>
              <a:rPr lang="fr-FR" dirty="0" smtClean="0"/>
              <a:t> as a </a:t>
            </a:r>
            <a:r>
              <a:rPr lang="fr-FR" dirty="0" err="1" smtClean="0"/>
              <a:t>contributor</a:t>
            </a:r>
            <a:endParaRPr lang="fr-FR" dirty="0" smtClean="0"/>
          </a:p>
          <a:p>
            <a:r>
              <a:rPr lang="fr-FR" dirty="0" smtClean="0"/>
              <a:t>CEOS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cited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GEO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11 </a:t>
            </a:r>
            <a:r>
              <a:rPr lang="fr-FR" dirty="0" smtClean="0"/>
              <a:t>GEO </a:t>
            </a:r>
            <a:r>
              <a:rPr lang="fr-FR" dirty="0" err="1" smtClean="0"/>
              <a:t>Flagships</a:t>
            </a:r>
            <a:r>
              <a:rPr lang="fr-FR" dirty="0" smtClean="0"/>
              <a:t> and initiatives have explicit links to CEOS</a:t>
            </a:r>
          </a:p>
          <a:p>
            <a:pPr lvl="1"/>
            <a:r>
              <a:rPr lang="fr-FR" dirty="0" err="1" smtClean="0"/>
              <a:t>Aquawatch</a:t>
            </a:r>
            <a:r>
              <a:rPr lang="fr-FR" dirty="0" smtClean="0"/>
              <a:t>, GEOGLAM, GSNL, GFOI, SCO, EO4SDG, GEO LDN, EO4DRM, GEO-DARMA, GEO Blue </a:t>
            </a:r>
            <a:r>
              <a:rPr lang="fr-FR" dirty="0" err="1" smtClean="0"/>
              <a:t>Planet</a:t>
            </a:r>
            <a:r>
              <a:rPr lang="fr-FR" dirty="0" smtClean="0"/>
              <a:t>, </a:t>
            </a:r>
            <a:r>
              <a:rPr lang="en-US" dirty="0"/>
              <a:t>GEOSS Data, Information and Knowledge </a:t>
            </a:r>
            <a:r>
              <a:rPr lang="en-US" dirty="0" smtClean="0"/>
              <a:t>Resources</a:t>
            </a:r>
            <a:endParaRPr lang="fr-FR" dirty="0" smtClean="0"/>
          </a:p>
          <a:p>
            <a:r>
              <a:rPr lang="en-US" dirty="0" smtClean="0"/>
              <a:t>These links are reciprocated in 8 CEOS WP deliverable</a:t>
            </a:r>
          </a:p>
          <a:p>
            <a:r>
              <a:rPr lang="en-US" dirty="0" smtClean="0"/>
              <a:t>3 GEO FI’s have no explicit CEOS WP deliverable</a:t>
            </a:r>
          </a:p>
          <a:p>
            <a:pPr lvl="1"/>
            <a:r>
              <a:rPr lang="en-US" dirty="0" smtClean="0"/>
              <a:t>SCO – too recent?</a:t>
            </a:r>
          </a:p>
          <a:p>
            <a:pPr lvl="1"/>
            <a:r>
              <a:rPr lang="en-US" dirty="0" smtClean="0"/>
              <a:t>GEO LDN </a:t>
            </a:r>
            <a:r>
              <a:rPr lang="en-US" dirty="0"/>
              <a:t> – too recent?</a:t>
            </a:r>
            <a:endParaRPr lang="en-US" dirty="0" smtClean="0"/>
          </a:p>
          <a:p>
            <a:pPr lvl="1"/>
            <a:r>
              <a:rPr lang="en-US" dirty="0" smtClean="0"/>
              <a:t>EO4DRM – not explicitly mentioned in CEOS WP but closely tied to DRM pilots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r>
              <a:rPr lang="fr-FR" dirty="0" smtClean="0"/>
              <a:t> of GEO to CEOS links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5506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28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listed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r>
              <a:rPr lang="fr-FR" dirty="0" smtClean="0"/>
              <a:t> are </a:t>
            </a:r>
            <a:r>
              <a:rPr lang="fr-FR" dirty="0" err="1" smtClean="0"/>
              <a:t>those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are not </a:t>
            </a:r>
            <a:r>
              <a:rPr lang="fr-FR" dirty="0" err="1" smtClean="0"/>
              <a:t>discussed</a:t>
            </a:r>
            <a:r>
              <a:rPr lang="fr-FR" dirty="0" smtClean="0"/>
              <a:t> </a:t>
            </a:r>
            <a:r>
              <a:rPr lang="fr-FR" dirty="0" err="1" smtClean="0"/>
              <a:t>previously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GEO </a:t>
            </a:r>
            <a:r>
              <a:rPr lang="fr-FR" dirty="0" err="1" smtClean="0"/>
              <a:t>Carbon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and </a:t>
            </a:r>
            <a:r>
              <a:rPr lang="en-US" dirty="0"/>
              <a:t>GEO Carbon and Greenhouse Gas Initiative </a:t>
            </a:r>
            <a:r>
              <a:rPr lang="fr-FR" dirty="0"/>
              <a:t>« GEO-C»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fr-FR" dirty="0" smtClean="0"/>
              <a:t>« </a:t>
            </a:r>
            <a:r>
              <a:rPr lang="fr-FR" dirty="0"/>
              <a:t>GEO-</a:t>
            </a:r>
            <a:r>
              <a:rPr lang="fr-FR" dirty="0" err="1"/>
              <a:t>identified</a:t>
            </a:r>
            <a:r>
              <a:rPr lang="fr-FR" dirty="0"/>
              <a:t> water observation </a:t>
            </a:r>
            <a:r>
              <a:rPr lang="fr-FR" dirty="0" err="1"/>
              <a:t>requirements</a:t>
            </a:r>
            <a:r>
              <a:rPr lang="fr-FR" dirty="0"/>
              <a:t> </a:t>
            </a:r>
            <a:r>
              <a:rPr lang="fr-FR" dirty="0" smtClean="0"/>
              <a:t>»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CEOS links to GEO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59" y="4452421"/>
            <a:ext cx="8741988" cy="1945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659" y="2167757"/>
            <a:ext cx="7920598" cy="142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36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29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fr-FR" dirty="0" err="1" smtClean="0"/>
              <a:t>WGCapD</a:t>
            </a:r>
            <a:r>
              <a:rPr lang="fr-FR" dirty="0" smtClean="0"/>
              <a:t> links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AfriGEO</a:t>
            </a:r>
            <a:r>
              <a:rPr lang="fr-FR" dirty="0" smtClean="0"/>
              <a:t>, AMERIGEO, AOGEO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457200" indent="-457200">
              <a:buFont typeface="+mj-lt"/>
              <a:buAutoNum type="arabicPeriod" startAt="4"/>
            </a:pPr>
            <a:r>
              <a:rPr lang="fr-FR" dirty="0" smtClean="0"/>
              <a:t>CEOS </a:t>
            </a:r>
            <a:r>
              <a:rPr lang="fr-FR" dirty="0" err="1" smtClean="0"/>
              <a:t>Ocean</a:t>
            </a:r>
            <a:r>
              <a:rPr lang="fr-FR" dirty="0" smtClean="0"/>
              <a:t> Variables </a:t>
            </a:r>
            <a:r>
              <a:rPr lang="fr-FR" dirty="0" err="1" smtClean="0"/>
              <a:t>Enabling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and Applications for GEO - COVERAGE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CEOS links to GEO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83" y="1902302"/>
            <a:ext cx="9290517" cy="21947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83" y="4933071"/>
            <a:ext cx="9569076" cy="10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41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CEOS </a:t>
            </a:r>
            <a:r>
              <a:rPr lang="en-US" dirty="0" smtClean="0"/>
              <a:t>2019-2021 </a:t>
            </a:r>
            <a:r>
              <a:rPr lang="en-US" dirty="0"/>
              <a:t>Work Plan </a:t>
            </a:r>
            <a:r>
              <a:rPr lang="en-US" dirty="0" smtClean="0"/>
              <a:t>Status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188842" y="1500810"/>
            <a:ext cx="11509513" cy="4721087"/>
          </a:xfrm>
        </p:spPr>
        <p:txBody>
          <a:bodyPr/>
          <a:lstStyle/>
          <a:p>
            <a:pPr lvl="0"/>
            <a:r>
              <a:rPr lang="en-US" sz="2400" dirty="0" smtClean="0"/>
              <a:t>No exhaustive WP report at this meeting </a:t>
            </a:r>
          </a:p>
          <a:p>
            <a:pPr lvl="0"/>
            <a:r>
              <a:rPr lang="en-US" sz="2400" dirty="0" smtClean="0"/>
              <a:t>To </a:t>
            </a:r>
            <a:r>
              <a:rPr lang="en-US" sz="2400" dirty="0" smtClean="0"/>
              <a:t>enable Plenary reporting, CEOS </a:t>
            </a:r>
            <a:r>
              <a:rPr lang="en-US" sz="2400" dirty="0" smtClean="0"/>
              <a:t>2019-2021 </a:t>
            </a:r>
            <a:r>
              <a:rPr lang="en-US" sz="2400" dirty="0"/>
              <a:t>Work Plan </a:t>
            </a:r>
            <a:r>
              <a:rPr lang="en-US" sz="2400" dirty="0" smtClean="0"/>
              <a:t>updates </a:t>
            </a:r>
            <a:r>
              <a:rPr lang="en-US" sz="2400" dirty="0" smtClean="0"/>
              <a:t>should be </a:t>
            </a:r>
            <a:r>
              <a:rPr lang="en-US" sz="2400" b="1" dirty="0" smtClean="0"/>
              <a:t>provided by all CEOS entities by 30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</a:t>
            </a:r>
            <a:r>
              <a:rPr lang="en-US" sz="2400" b="1" dirty="0" smtClean="0"/>
              <a:t>Sept to</a:t>
            </a:r>
          </a:p>
          <a:p>
            <a:pPr marL="457200" lvl="1" indent="0">
              <a:buNone/>
            </a:pPr>
            <a:r>
              <a:rPr lang="en-US" sz="2400" b="1" dirty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deliverables.ceos.org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0"/>
            <a:endParaRPr lang="en-US" sz="1000" dirty="0" smtClean="0"/>
          </a:p>
          <a:p>
            <a:pPr lvl="0"/>
            <a:r>
              <a:rPr lang="en-US" sz="2400" dirty="0" smtClean="0"/>
              <a:t>CEOS 2019-2021 </a:t>
            </a:r>
            <a:r>
              <a:rPr lang="en-US" sz="2400" dirty="0" smtClean="0"/>
              <a:t>WP reporting at </a:t>
            </a:r>
            <a:r>
              <a:rPr lang="en-US" sz="2400" dirty="0" smtClean="0"/>
              <a:t>33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</a:t>
            </a:r>
            <a:r>
              <a:rPr lang="en-US" sz="2400" dirty="0" smtClean="0"/>
              <a:t>Plenary:</a:t>
            </a:r>
          </a:p>
          <a:p>
            <a:pPr lvl="1"/>
            <a:r>
              <a:rPr lang="en-US" sz="2400" dirty="0" smtClean="0"/>
              <a:t>Written </a:t>
            </a:r>
            <a:r>
              <a:rPr lang="en-US" sz="2400" dirty="0" smtClean="0"/>
              <a:t>“2019-2021 Work Plan Progress Report”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&amp; </a:t>
            </a:r>
            <a:r>
              <a:rPr lang="en-US" sz="2400" dirty="0" smtClean="0"/>
              <a:t>Oral summary report </a:t>
            </a:r>
            <a:r>
              <a:rPr lang="en-US" sz="2400" dirty="0"/>
              <a:t>focusing on </a:t>
            </a:r>
            <a:endParaRPr lang="en-US" sz="2400" dirty="0" smtClean="0"/>
          </a:p>
          <a:p>
            <a:pPr lvl="2"/>
            <a:r>
              <a:rPr lang="en-US" sz="2400" dirty="0" smtClean="0"/>
              <a:t>WP overview and statistics</a:t>
            </a:r>
            <a:endParaRPr lang="en-US" sz="2400" dirty="0"/>
          </a:p>
          <a:p>
            <a:pPr lvl="2"/>
            <a:endParaRPr lang="en-US" sz="1100" b="1" dirty="0" smtClean="0">
              <a:solidFill>
                <a:srgbClr val="FF0000"/>
              </a:solidFill>
            </a:endParaRPr>
          </a:p>
          <a:p>
            <a:pPr lvl="2"/>
            <a:r>
              <a:rPr lang="en-US" sz="2400" b="1" dirty="0" smtClean="0">
                <a:solidFill>
                  <a:srgbClr val="FF0000"/>
                </a:solidFill>
              </a:rPr>
              <a:t>WP deliverables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3"/>
            <a:r>
              <a:rPr lang="en-US" sz="2400" b="1" dirty="0" smtClean="0">
                <a:solidFill>
                  <a:srgbClr val="FF0000"/>
                </a:solidFill>
              </a:rPr>
              <a:t>For </a:t>
            </a:r>
            <a:r>
              <a:rPr lang="en-US" sz="2400" b="1" dirty="0">
                <a:solidFill>
                  <a:srgbClr val="FF0000"/>
                </a:solidFill>
              </a:rPr>
              <a:t>which </a:t>
            </a:r>
            <a:r>
              <a:rPr lang="en-US" sz="2400" b="1" dirty="0" smtClean="0">
                <a:solidFill>
                  <a:srgbClr val="FF0000"/>
                </a:solidFill>
              </a:rPr>
              <a:t>no </a:t>
            </a:r>
            <a:r>
              <a:rPr lang="en-US" sz="2400" b="1" dirty="0" smtClean="0">
                <a:solidFill>
                  <a:srgbClr val="FF0000"/>
                </a:solidFill>
              </a:rPr>
              <a:t>update has been </a:t>
            </a:r>
            <a:r>
              <a:rPr lang="en-US" sz="2400" b="1" dirty="0" smtClean="0">
                <a:solidFill>
                  <a:srgbClr val="FF0000"/>
                </a:solidFill>
              </a:rPr>
              <a:t>provided by 30th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3"/>
            <a:r>
              <a:rPr lang="en-US" sz="2400" b="1" dirty="0" smtClean="0">
                <a:solidFill>
                  <a:srgbClr val="FF0000"/>
                </a:solidFill>
              </a:rPr>
              <a:t>Contain significant modifications in contents/scheduling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/>
          <a:stretch/>
        </p:blipFill>
        <p:spPr>
          <a:xfrm>
            <a:off x="9044607" y="2347737"/>
            <a:ext cx="2922105" cy="38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837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30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fr-FR" dirty="0" smtClean="0"/>
              <a:t>GEO BON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CEOS links to GEO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1920029"/>
            <a:ext cx="8455679" cy="32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688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681649" y="1172916"/>
            <a:ext cx="7017462" cy="5472000"/>
            <a:chOff x="157649" y="1172916"/>
            <a:chExt cx="7017462" cy="5472000"/>
          </a:xfrm>
        </p:grpSpPr>
        <p:sp>
          <p:nvSpPr>
            <p:cNvPr id="75" name="Content Placeholder 1"/>
            <p:cNvSpPr txBox="1">
              <a:spLocks/>
            </p:cNvSpPr>
            <p:nvPr/>
          </p:nvSpPr>
          <p:spPr>
            <a:xfrm>
              <a:off x="157649" y="2993434"/>
              <a:ext cx="3576151" cy="96896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AU" sz="2400" b="1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Deliverable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AU" sz="2400" b="1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Updates</a:t>
              </a:r>
            </a:p>
            <a:p>
              <a:pPr marL="0" indent="0">
                <a:spcBef>
                  <a:spcPts val="0"/>
                </a:spcBef>
                <a:buNone/>
              </a:pPr>
              <a:endParaRPr lang="en-AU" sz="24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1" name="Arc 40"/>
            <p:cNvSpPr>
              <a:spLocks noChangeAspect="1"/>
            </p:cNvSpPr>
            <p:nvPr/>
          </p:nvSpPr>
          <p:spPr>
            <a:xfrm rot="7973980">
              <a:off x="1703111" y="1172916"/>
              <a:ext cx="5472000" cy="5472000"/>
            </a:xfrm>
            <a:prstGeom prst="arc">
              <a:avLst>
                <a:gd name="adj1" fmla="val 2815808"/>
                <a:gd name="adj2" fmla="val 5209401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latinLnBrk="1" hangingPunct="0"/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CEOS WP Annual Cycle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 rot="20815872">
            <a:off x="6033414" y="5795434"/>
            <a:ext cx="1371600" cy="533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January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442126" y="1424401"/>
            <a:ext cx="5004000" cy="4938839"/>
            <a:chOff x="2115406" y="1424400"/>
            <a:chExt cx="5004000" cy="4938839"/>
          </a:xfrm>
        </p:grpSpPr>
        <p:sp>
          <p:nvSpPr>
            <p:cNvPr id="8" name="Arc 7"/>
            <p:cNvSpPr/>
            <p:nvPr/>
          </p:nvSpPr>
          <p:spPr>
            <a:xfrm>
              <a:off x="2213484" y="1460916"/>
              <a:ext cx="4896000" cy="4896000"/>
            </a:xfrm>
            <a:prstGeom prst="arc">
              <a:avLst>
                <a:gd name="adj1" fmla="val 16200000"/>
                <a:gd name="adj2" fmla="val 16183746"/>
              </a:avLst>
            </a:prstGeom>
            <a:ln w="1143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latinLnBrk="1" hangingPunct="0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115406" y="3886200"/>
                <a:ext cx="500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200200" y="3872400"/>
                <a:ext cx="4896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800000">
                <a:off x="2230353" y="3864000"/>
                <a:ext cx="4788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3600000">
                <a:off x="2209690" y="3854746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7200000">
                <a:off x="2182690" y="3933239"/>
                <a:ext cx="4860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9000000">
                <a:off x="2219723" y="3873000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4" name="Content Placeholder 1"/>
          <p:cNvSpPr txBox="1">
            <a:spLocks/>
          </p:cNvSpPr>
          <p:nvPr/>
        </p:nvSpPr>
        <p:spPr>
          <a:xfrm rot="18852440">
            <a:off x="6942254" y="5135255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February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 rot="17414780">
            <a:off x="7548988" y="3908779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 rot="15539337">
            <a:off x="7394787" y="2667214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April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 rot="2533477">
            <a:off x="7156964" y="2059825"/>
            <a:ext cx="666714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May</a:t>
            </a: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 rot="963985">
            <a:off x="6184866" y="1542292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 rot="20423997">
            <a:off x="5088312" y="1483307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July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 rot="18919172">
            <a:off x="4003920" y="2082863"/>
            <a:ext cx="952528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August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 rot="17409751">
            <a:off x="3223576" y="305895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September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 rot="3985976">
            <a:off x="3148442" y="434302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October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 rot="2399681">
            <a:off x="3739406" y="5268617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November</a:t>
            </a: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 rot="800160">
            <a:off x="4780895" y="582988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December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 rot="439333">
            <a:off x="8768883" y="4003234"/>
            <a:ext cx="1090736" cy="685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endParaRPr lang="en-AU" sz="1800" dirty="0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45911" y="1205910"/>
            <a:ext cx="7524360" cy="5593771"/>
            <a:chOff x="1919191" y="1205909"/>
            <a:chExt cx="7524360" cy="5593771"/>
          </a:xfrm>
        </p:grpSpPr>
        <p:sp>
          <p:nvSpPr>
            <p:cNvPr id="60" name="Arc 59"/>
            <p:cNvSpPr>
              <a:spLocks noChangeAspect="1"/>
            </p:cNvSpPr>
            <p:nvPr/>
          </p:nvSpPr>
          <p:spPr>
            <a:xfrm rot="12948272">
              <a:off x="1919191" y="1205909"/>
              <a:ext cx="5472000" cy="5472000"/>
            </a:xfrm>
            <a:prstGeom prst="arc">
              <a:avLst>
                <a:gd name="adj1" fmla="val 9538152"/>
                <a:gd name="adj2" fmla="val 16940065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latinLnBrk="1" hangingPunct="0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" name="Content Placeholder 1"/>
            <p:cNvSpPr txBox="1">
              <a:spLocks/>
            </p:cNvSpPr>
            <p:nvPr/>
          </p:nvSpPr>
          <p:spPr>
            <a:xfrm>
              <a:off x="5867400" y="6407425"/>
              <a:ext cx="3576151" cy="392255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>
                <a:buNone/>
              </a:pPr>
              <a:r>
                <a:rPr lang="en-AU" sz="2400" b="1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Work Plan development</a:t>
              </a:r>
              <a:endParaRPr lang="en-AU" sz="11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35680" y="1328278"/>
            <a:ext cx="5942908" cy="5184000"/>
            <a:chOff x="1308960" y="1328278"/>
            <a:chExt cx="5942908" cy="5184000"/>
          </a:xfrm>
        </p:grpSpPr>
        <p:sp>
          <p:nvSpPr>
            <p:cNvPr id="37" name="Arc 36"/>
            <p:cNvSpPr>
              <a:spLocks noChangeAspect="1"/>
            </p:cNvSpPr>
            <p:nvPr/>
          </p:nvSpPr>
          <p:spPr>
            <a:xfrm rot="14069384">
              <a:off x="2067868" y="1328278"/>
              <a:ext cx="5184000" cy="5184000"/>
            </a:xfrm>
            <a:prstGeom prst="arc">
              <a:avLst>
                <a:gd name="adj1" fmla="val 17120359"/>
                <a:gd name="adj2" fmla="val 17412613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latinLnBrk="1" hangingPunct="0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4" name="Content Placeholder 1"/>
            <p:cNvSpPr txBox="1">
              <a:spLocks/>
            </p:cNvSpPr>
            <p:nvPr/>
          </p:nvSpPr>
          <p:spPr>
            <a:xfrm>
              <a:off x="1308960" y="4648200"/>
              <a:ext cx="2241120" cy="607845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AU" sz="2400" b="1" dirty="0">
                  <a:latin typeface="Calibri" charset="0"/>
                  <a:ea typeface="Calibri" charset="0"/>
                  <a:cs typeface="Calibri" charset="0"/>
                </a:rPr>
                <a:t>CEOS 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AU" sz="2400" b="1" dirty="0">
                  <a:latin typeface="Calibri" charset="0"/>
                  <a:ea typeface="Calibri" charset="0"/>
                  <a:cs typeface="Calibri" charset="0"/>
                </a:rPr>
                <a:t>Plenary</a:t>
              </a:r>
              <a:endParaRPr lang="en-AU" sz="12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88081" y="1314553"/>
            <a:ext cx="5799193" cy="5184000"/>
            <a:chOff x="1461360" y="1314553"/>
            <a:chExt cx="5799193" cy="5184000"/>
          </a:xfrm>
        </p:grpSpPr>
        <p:sp>
          <p:nvSpPr>
            <p:cNvPr id="39" name="Arc 38"/>
            <p:cNvSpPr>
              <a:spLocks noChangeAspect="1"/>
            </p:cNvSpPr>
            <p:nvPr/>
          </p:nvSpPr>
          <p:spPr>
            <a:xfrm rot="17344918">
              <a:off x="2076553" y="1314553"/>
              <a:ext cx="5184000" cy="5184000"/>
            </a:xfrm>
            <a:prstGeom prst="arc">
              <a:avLst>
                <a:gd name="adj1" fmla="val 16200000"/>
                <a:gd name="adj2" fmla="val 16494824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latinLnBrk="1" hangingPunct="0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" name="Content Placeholder 1"/>
            <p:cNvSpPr txBox="1">
              <a:spLocks/>
            </p:cNvSpPr>
            <p:nvPr/>
          </p:nvSpPr>
          <p:spPr>
            <a:xfrm>
              <a:off x="1461360" y="2438400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0" indent="0" algn="l" defTabSz="914400">
                <a:spcBef>
                  <a:spcPts val="0"/>
                </a:spcBef>
                <a:buSzPct val="100000"/>
                <a:buFont typeface="Arial"/>
                <a:buNone/>
                <a:defRPr sz="2400" b="1">
                  <a:latin typeface="Calibri" charset="0"/>
                  <a:ea typeface="Calibri" charset="0"/>
                  <a:cs typeface="Calibri" charset="0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latin typeface="Arial" panose="020B0604020202020204" pitchFamily="34" charset="0"/>
                  <a:ea typeface="Arial Bold"/>
                  <a:cs typeface="Arial" panose="020B0604020202020204" pitchFamily="34" charset="0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latin typeface="Arial" panose="020B0604020202020204" pitchFamily="34" charset="0"/>
                  <a:ea typeface="Arial Bold"/>
                  <a:cs typeface="Arial" panose="020B0604020202020204" pitchFamily="34" charset="0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latin typeface="Arial" panose="020B0604020202020204" pitchFamily="34" charset="0"/>
                  <a:ea typeface="Arial Bold"/>
                  <a:cs typeface="Arial" panose="020B0604020202020204" pitchFamily="34" charset="0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latin typeface="Arial" panose="020B0604020202020204" pitchFamily="34" charset="0"/>
                  <a:ea typeface="Arial Bold"/>
                  <a:cs typeface="Arial" panose="020B0604020202020204" pitchFamily="34" charset="0"/>
                </a:defRPr>
              </a:lvl5pPr>
              <a:lvl6pPr>
                <a:spcBef>
                  <a:spcPts val="500"/>
                </a:spcBef>
                <a:buFont typeface="Arial"/>
                <a:defRPr sz="2400">
                  <a:latin typeface="Arial Bold"/>
                  <a:ea typeface="Arial Bold"/>
                  <a:cs typeface="Arial Bold"/>
                </a:defRPr>
              </a:lvl6pPr>
              <a:lvl7pPr>
                <a:spcBef>
                  <a:spcPts val="500"/>
                </a:spcBef>
                <a:buFont typeface="Arial"/>
                <a:defRPr sz="2400">
                  <a:latin typeface="Arial Bold"/>
                  <a:ea typeface="Arial Bold"/>
                  <a:cs typeface="Arial Bold"/>
                </a:defRPr>
              </a:lvl7pPr>
              <a:lvl8pPr>
                <a:spcBef>
                  <a:spcPts val="500"/>
                </a:spcBef>
                <a:buFont typeface="Arial"/>
                <a:defRPr sz="2400">
                  <a:latin typeface="Arial Bold"/>
                  <a:ea typeface="Arial Bold"/>
                  <a:cs typeface="Arial Bold"/>
                </a:defRPr>
              </a:lvl8pPr>
              <a:lvl9pPr>
                <a:spcBef>
                  <a:spcPts val="500"/>
                </a:spcBef>
                <a:buFont typeface="Arial"/>
                <a:defRPr sz="2400">
                  <a:latin typeface="Arial Bold"/>
                  <a:ea typeface="Arial Bold"/>
                  <a:cs typeface="Arial Bold"/>
                </a:defRPr>
              </a:lvl9pPr>
            </a:lstStyle>
            <a:p>
              <a:r>
                <a:rPr lang="en-AU" dirty="0"/>
                <a:t>SIT TW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90035" y="1316916"/>
            <a:ext cx="7482021" cy="5184000"/>
            <a:chOff x="2063314" y="1316916"/>
            <a:chExt cx="7482021" cy="5184000"/>
          </a:xfrm>
        </p:grpSpPr>
        <p:sp>
          <p:nvSpPr>
            <p:cNvPr id="36" name="Arc 35"/>
            <p:cNvSpPr>
              <a:spLocks noChangeAspect="1"/>
            </p:cNvSpPr>
            <p:nvPr/>
          </p:nvSpPr>
          <p:spPr>
            <a:xfrm rot="3625178">
              <a:off x="2063314" y="1316916"/>
              <a:ext cx="5184000" cy="5184000"/>
            </a:xfrm>
            <a:prstGeom prst="arc">
              <a:avLst>
                <a:gd name="adj1" fmla="val 17486667"/>
                <a:gd name="adj2" fmla="val 17985828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latinLnBrk="1" hangingPunct="0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" name="Content Placeholder 1"/>
            <p:cNvSpPr txBox="1">
              <a:spLocks/>
            </p:cNvSpPr>
            <p:nvPr/>
          </p:nvSpPr>
          <p:spPr>
            <a:xfrm>
              <a:off x="7304215" y="3495261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AU" sz="2400" b="1" dirty="0">
                  <a:latin typeface="Calibri" charset="0"/>
                  <a:ea typeface="Calibri" charset="0"/>
                  <a:cs typeface="Calibri" charset="0"/>
                </a:rPr>
                <a:t>SIT</a:t>
              </a:r>
              <a:endParaRPr lang="en-AU" sz="12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467679" y="1187011"/>
            <a:ext cx="7231433" cy="5472000"/>
            <a:chOff x="-56322" y="1187011"/>
            <a:chExt cx="7231433" cy="5472000"/>
          </a:xfrm>
        </p:grpSpPr>
        <p:sp>
          <p:nvSpPr>
            <p:cNvPr id="74" name="Arc 73"/>
            <p:cNvSpPr>
              <a:spLocks noChangeAspect="1"/>
            </p:cNvSpPr>
            <p:nvPr/>
          </p:nvSpPr>
          <p:spPr>
            <a:xfrm rot="7973980">
              <a:off x="1703111" y="1187011"/>
              <a:ext cx="5472000" cy="5472000"/>
            </a:xfrm>
            <a:prstGeom prst="arc">
              <a:avLst>
                <a:gd name="adj1" fmla="val 1941931"/>
                <a:gd name="adj2" fmla="val 2828476"/>
              </a:avLst>
            </a:prstGeom>
            <a:ln w="1143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latinLnBrk="1" hangingPunct="0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-56322" y="3881735"/>
              <a:ext cx="2056437" cy="461665"/>
            </a:xfrm>
            <a:prstGeom prst="rect">
              <a:avLst/>
            </a:prstGeom>
          </p:spPr>
          <p:txBody>
            <a:bodyPr/>
            <a:lstStyle/>
            <a:p>
              <a:pPr>
                <a:buSzPct val="100000"/>
              </a:pPr>
              <a:r>
                <a:rPr lang="en-AU" sz="2400" b="1" dirty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WP </a:t>
              </a:r>
              <a:r>
                <a:rPr lang="en-AU" sz="2400" b="1" dirty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Progress</a:t>
              </a:r>
            </a:p>
            <a:p>
              <a:pPr>
                <a:buSzPct val="100000"/>
              </a:pPr>
              <a:r>
                <a:rPr lang="en-AU" sz="2400" b="1" dirty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Report (CEO)</a:t>
              </a:r>
              <a:endParaRPr lang="en-AU" sz="24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14266" y="4028404"/>
            <a:ext cx="2103922" cy="1000796"/>
            <a:chOff x="6990266" y="4028404"/>
            <a:chExt cx="2103922" cy="1000796"/>
          </a:xfrm>
        </p:grpSpPr>
        <p:sp>
          <p:nvSpPr>
            <p:cNvPr id="70" name="Content Placeholder 1"/>
            <p:cNvSpPr txBox="1">
              <a:spLocks/>
            </p:cNvSpPr>
            <p:nvPr/>
          </p:nvSpPr>
          <p:spPr>
            <a:xfrm>
              <a:off x="7387824" y="4055573"/>
              <a:ext cx="1706364" cy="97362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AU" sz="18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2019-2021 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AU" sz="18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CEOS Work Plan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AU" sz="1800" b="1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ENDORSED 22</a:t>
              </a:r>
              <a:r>
                <a:rPr lang="en-AU" sz="1800" b="1" baseline="300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nd</a:t>
              </a:r>
              <a:r>
                <a:rPr lang="en-AU" sz="1800" b="1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AU" sz="1800" b="1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March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1435779">
              <a:off x="6990266" y="4028404"/>
              <a:ext cx="292128" cy="733659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defTabSz="457200" latinLnBrk="1" hangingPunct="0"/>
              <a:endParaRPr lang="en-GB">
                <a:solidFill>
                  <a:srgbClr val="00256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4944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2800" dirty="0"/>
              <a:t>CEOS </a:t>
            </a:r>
            <a:r>
              <a:rPr lang="en-GB" sz="2800" dirty="0" smtClean="0"/>
              <a:t>2020-2022 </a:t>
            </a:r>
            <a:r>
              <a:rPr lang="en-GB" sz="2800" dirty="0"/>
              <a:t>Work Plan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981200" y="12954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CEO emails CEOS entities requesting updates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?</a:t>
            </a:r>
            <a:r>
              <a:rPr lang="en-GB" sz="2400" baseline="30000" dirty="0" err="1" smtClean="0">
                <a:solidFill>
                  <a:srgbClr val="FF0000"/>
                </a:solidFill>
              </a:rPr>
              <a:t>th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November</a:t>
            </a:r>
          </a:p>
          <a:p>
            <a:pPr marL="0" indent="0">
              <a:buNone/>
            </a:pPr>
            <a:endParaRPr lang="en-GB" sz="500" dirty="0"/>
          </a:p>
          <a:p>
            <a:pPr marL="0" indent="0">
              <a:buNone/>
            </a:pPr>
            <a:r>
              <a:rPr lang="en-GB" sz="2400" dirty="0"/>
              <a:t>Deadline for updates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?</a:t>
            </a:r>
            <a:r>
              <a:rPr lang="en-GB" sz="2400" baseline="30000" dirty="0" err="1" smtClean="0">
                <a:solidFill>
                  <a:srgbClr val="FF0000"/>
                </a:solidFill>
              </a:rPr>
              <a:t>th</a:t>
            </a:r>
            <a:r>
              <a:rPr lang="en-GB" sz="2400" dirty="0" smtClean="0">
                <a:solidFill>
                  <a:srgbClr val="FF0000"/>
                </a:solidFill>
              </a:rPr>
              <a:t> November + 10 days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400" dirty="0"/>
              <a:t>Work Plan V0 released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?</a:t>
            </a:r>
            <a:r>
              <a:rPr lang="en-GB" sz="2400" baseline="30000" dirty="0" err="1" smtClean="0">
                <a:solidFill>
                  <a:srgbClr val="FF0000"/>
                </a:solidFill>
              </a:rPr>
              <a:t>th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January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2400" dirty="0"/>
              <a:t>Work Plan V0 </a:t>
            </a:r>
            <a:r>
              <a:rPr lang="en-GB" sz="2400" dirty="0"/>
              <a:t>comments by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?</a:t>
            </a:r>
            <a:r>
              <a:rPr lang="en-GB" sz="2400" baseline="30000" dirty="0" err="1" smtClean="0">
                <a:solidFill>
                  <a:srgbClr val="FF0000"/>
                </a:solidFill>
              </a:rPr>
              <a:t>th</a:t>
            </a:r>
            <a:r>
              <a:rPr lang="en-GB" sz="2400" dirty="0" smtClean="0">
                <a:solidFill>
                  <a:srgbClr val="FF0000"/>
                </a:solidFill>
              </a:rPr>
              <a:t> January + 14 days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2400" dirty="0"/>
              <a:t>Work Plan V1 released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?</a:t>
            </a:r>
            <a:r>
              <a:rPr lang="en-GB" sz="2400" baseline="30000" dirty="0" err="1" smtClean="0">
                <a:solidFill>
                  <a:srgbClr val="FF0000"/>
                </a:solidFill>
              </a:rPr>
              <a:t>nd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February</a:t>
            </a:r>
            <a:endParaRPr lang="en-GB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1" y="1905000"/>
            <a:ext cx="2676831" cy="778786"/>
            <a:chOff x="4572000" y="2286000"/>
            <a:chExt cx="2676831" cy="778786"/>
          </a:xfrm>
        </p:grpSpPr>
        <p:sp>
          <p:nvSpPr>
            <p:cNvPr id="5" name="Down Arrow 4"/>
            <p:cNvSpPr/>
            <p:nvPr/>
          </p:nvSpPr>
          <p:spPr>
            <a:xfrm>
              <a:off x="4572000" y="2574013"/>
              <a:ext cx="685800" cy="490773"/>
            </a:xfrm>
            <a:prstGeom prst="downArrow">
              <a:avLst/>
            </a:prstGeom>
            <a:solidFill>
              <a:schemeClr val="accent6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defTabSz="457200" latinLnBrk="1" hangingPunct="0"/>
              <a:endParaRPr lang="en-GB">
                <a:solidFill>
                  <a:srgbClr val="002569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2286000"/>
              <a:ext cx="2067231" cy="646329"/>
            </a:xfrm>
            <a:prstGeom prst="rect">
              <a:avLst/>
            </a:prstGeom>
            <a:noFill/>
            <a:ln w="28575" cap="flat">
              <a:solidFill>
                <a:schemeClr val="accent6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defTabSz="457200" latinLnBrk="1" hangingPunct="0"/>
              <a:r>
                <a:rPr lang="en-GB" dirty="0" smtClean="0"/>
                <a:t>10 days</a:t>
              </a:r>
              <a:r>
                <a:rPr lang="en-GB" dirty="0" smtClean="0">
                  <a:solidFill>
                    <a:srgbClr val="002569"/>
                  </a:solidFill>
                </a:rPr>
                <a:t> </a:t>
              </a:r>
              <a:r>
                <a:rPr lang="en-GB" dirty="0">
                  <a:solidFill>
                    <a:srgbClr val="002569"/>
                  </a:solidFill>
                </a:rPr>
                <a:t>for </a:t>
              </a:r>
            </a:p>
            <a:p>
              <a:pPr defTabSz="457200" latinLnBrk="1" hangingPunct="0"/>
              <a:r>
                <a:rPr lang="en-GB" dirty="0">
                  <a:solidFill>
                    <a:srgbClr val="002569"/>
                  </a:solidFill>
                </a:rPr>
                <a:t>CEOS Entity inputs</a:t>
              </a:r>
              <a:endParaRPr lang="en-GB" dirty="0">
                <a:solidFill>
                  <a:srgbClr val="002569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6000" y="3672230"/>
            <a:ext cx="2987600" cy="764156"/>
            <a:chOff x="4572000" y="4815230"/>
            <a:chExt cx="2987600" cy="764156"/>
          </a:xfrm>
        </p:grpSpPr>
        <p:sp>
          <p:nvSpPr>
            <p:cNvPr id="7" name="Down Arrow 6"/>
            <p:cNvSpPr/>
            <p:nvPr/>
          </p:nvSpPr>
          <p:spPr>
            <a:xfrm>
              <a:off x="4572000" y="5088613"/>
              <a:ext cx="685800" cy="490773"/>
            </a:xfrm>
            <a:prstGeom prst="downArrow">
              <a:avLst/>
            </a:prstGeom>
            <a:solidFill>
              <a:schemeClr val="accent6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defTabSz="457200" latinLnBrk="1" hangingPunct="0"/>
              <a:endParaRPr lang="en-GB">
                <a:solidFill>
                  <a:srgbClr val="002569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71769" y="4815230"/>
              <a:ext cx="2387831" cy="646329"/>
            </a:xfrm>
            <a:prstGeom prst="rect">
              <a:avLst/>
            </a:prstGeom>
            <a:noFill/>
            <a:ln w="28575" cap="flat">
              <a:solidFill>
                <a:schemeClr val="accent6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>
              <a:lvl1pPr marL="0" marR="0" indent="0" algn="l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lvl1pPr>
            </a:lstStyle>
            <a:p>
              <a:r>
                <a:rPr lang="en-GB" dirty="0"/>
                <a:t>2</a:t>
              </a:r>
              <a:r>
                <a:rPr lang="en-GB" dirty="0" smtClean="0"/>
                <a:t> </a:t>
              </a:r>
              <a:r>
                <a:rPr lang="en-GB" dirty="0"/>
                <a:t>weeks for</a:t>
              </a:r>
            </a:p>
            <a:p>
              <a:r>
                <a:rPr lang="en-GB" dirty="0"/>
                <a:t>CEOS Entity feedback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0366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639406" y="1424401"/>
            <a:ext cx="5004000" cy="4938839"/>
            <a:chOff x="2115406" y="1424400"/>
            <a:chExt cx="5004000" cy="4938839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115406" y="3886200"/>
              <a:ext cx="5004000" cy="0"/>
            </a:xfrm>
            <a:prstGeom prst="line">
              <a:avLst/>
            </a:prstGeom>
            <a:noFill/>
            <a:ln w="25400" cap="flat">
              <a:solidFill>
                <a:srgbClr val="FF9A00">
                  <a:alpha val="57000"/>
                </a:srgbClr>
              </a:solidFill>
              <a:prstDash val="sysDash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200200" y="3872400"/>
              <a:ext cx="4896000" cy="0"/>
            </a:xfrm>
            <a:prstGeom prst="line">
              <a:avLst/>
            </a:prstGeom>
            <a:noFill/>
            <a:ln w="25400" cap="flat">
              <a:solidFill>
                <a:srgbClr val="FF9A00">
                  <a:alpha val="57000"/>
                </a:srgbClr>
              </a:solidFill>
              <a:prstDash val="sysDash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/>
            <p:cNvCxnSpPr/>
            <p:nvPr/>
          </p:nvCxnSpPr>
          <p:spPr>
            <a:xfrm rot="1800000">
              <a:off x="2230353" y="3864000"/>
              <a:ext cx="4788000" cy="0"/>
            </a:xfrm>
            <a:prstGeom prst="line">
              <a:avLst/>
            </a:prstGeom>
            <a:noFill/>
            <a:ln w="25400" cap="flat">
              <a:solidFill>
                <a:srgbClr val="FF9A00">
                  <a:alpha val="57000"/>
                </a:srgbClr>
              </a:solidFill>
              <a:prstDash val="sysDash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/>
            <p:cNvCxnSpPr/>
            <p:nvPr/>
          </p:nvCxnSpPr>
          <p:spPr>
            <a:xfrm rot="3600000">
              <a:off x="2209690" y="3854746"/>
              <a:ext cx="4824000" cy="0"/>
            </a:xfrm>
            <a:prstGeom prst="line">
              <a:avLst/>
            </a:prstGeom>
            <a:noFill/>
            <a:ln w="25400" cap="flat">
              <a:solidFill>
                <a:srgbClr val="FF9A00">
                  <a:alpha val="57000"/>
                </a:srgbClr>
              </a:solidFill>
              <a:prstDash val="sysDash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Straight Connector 18"/>
            <p:cNvCxnSpPr/>
            <p:nvPr/>
          </p:nvCxnSpPr>
          <p:spPr>
            <a:xfrm rot="7200000">
              <a:off x="2182690" y="3933239"/>
              <a:ext cx="4860000" cy="0"/>
            </a:xfrm>
            <a:prstGeom prst="line">
              <a:avLst/>
            </a:prstGeom>
            <a:noFill/>
            <a:ln w="25400" cap="flat">
              <a:solidFill>
                <a:srgbClr val="FF9A00">
                  <a:alpha val="57000"/>
                </a:srgbClr>
              </a:solidFill>
              <a:prstDash val="sysDash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19"/>
            <p:cNvCxnSpPr/>
            <p:nvPr/>
          </p:nvCxnSpPr>
          <p:spPr>
            <a:xfrm rot="9000000">
              <a:off x="2219723" y="3873000"/>
              <a:ext cx="4824000" cy="0"/>
            </a:xfrm>
            <a:prstGeom prst="line">
              <a:avLst/>
            </a:prstGeom>
            <a:noFill/>
            <a:ln w="25400" cap="flat">
              <a:solidFill>
                <a:srgbClr val="FF9A00">
                  <a:alpha val="57000"/>
                </a:srgbClr>
              </a:solidFill>
              <a:prstDash val="sysDash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1" name="Oval 20"/>
          <p:cNvSpPr/>
          <p:nvPr/>
        </p:nvSpPr>
        <p:spPr>
          <a:xfrm>
            <a:off x="4020118" y="3694011"/>
            <a:ext cx="4201500" cy="519348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457200" latinLnBrk="1" hangingPunct="0"/>
            <a:endParaRPr lang="en-GB">
              <a:solidFill>
                <a:srgbClr val="0025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CEOS (still) needs you!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74" y="1540462"/>
            <a:ext cx="3769258" cy="4680571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 rot="20815872">
            <a:off x="6230694" y="5795434"/>
            <a:ext cx="1371600" cy="533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January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 rot="18852440">
            <a:off x="7139534" y="5135255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February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 rot="17414780">
            <a:off x="7746268" y="3908779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 rot="15539337">
            <a:off x="7592067" y="2667214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April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 rot="2533477">
            <a:off x="7354244" y="2059825"/>
            <a:ext cx="666714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May</a:t>
            </a: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 rot="963985">
            <a:off x="6382146" y="1542292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 rot="20423997">
            <a:off x="5285592" y="1483307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July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 rot="18919172">
            <a:off x="4201200" y="2082863"/>
            <a:ext cx="952528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August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 rot="17409751">
            <a:off x="3420856" y="305895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September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 rot="3985976">
            <a:off x="3345722" y="434302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October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 rot="2399681">
            <a:off x="3936686" y="5268617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November</a:t>
            </a: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 rot="800160">
            <a:off x="4978175" y="582988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December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05844" y="5197516"/>
            <a:ext cx="1883565" cy="683692"/>
            <a:chOff x="881843" y="5197516"/>
            <a:chExt cx="1883565" cy="683692"/>
          </a:xfrm>
        </p:grpSpPr>
        <p:sp>
          <p:nvSpPr>
            <p:cNvPr id="56" name="Content Placeholder 1"/>
            <p:cNvSpPr txBox="1">
              <a:spLocks/>
            </p:cNvSpPr>
            <p:nvPr/>
          </p:nvSpPr>
          <p:spPr>
            <a:xfrm flipH="1">
              <a:off x="881843" y="5446775"/>
              <a:ext cx="1596182" cy="434433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>
                <a:buNone/>
              </a:pPr>
              <a:r>
                <a:rPr lang="en-AU" sz="1200" b="1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GEO-XV Plenary, </a:t>
              </a:r>
              <a:r>
                <a:rPr lang="en-AU" sz="12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Kyoto, 31</a:t>
              </a:r>
              <a:r>
                <a:rPr lang="en-AU" sz="1200" baseline="300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st</a:t>
              </a:r>
              <a:r>
                <a:rPr lang="en-AU" sz="12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-1</a:t>
              </a:r>
              <a:r>
                <a:rPr lang="en-AU" sz="1200" baseline="300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st</a:t>
              </a:r>
              <a:r>
                <a:rPr lang="en-AU" sz="12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Nov</a:t>
              </a:r>
              <a:endParaRPr lang="en-AU" sz="18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 rot="7707261" flipH="1">
              <a:off x="2217679" y="5011586"/>
              <a:ext cx="361800" cy="733659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defTabSz="457200" latinLnBrk="1" hangingPunct="0"/>
              <a:endParaRPr lang="en-GB">
                <a:solidFill>
                  <a:srgbClr val="002569"/>
                </a:solidFill>
              </a:endParaRPr>
            </a:p>
          </p:txBody>
        </p:sp>
      </p:grpSp>
      <p:sp>
        <p:nvSpPr>
          <p:cNvPr id="59" name="Content Placeholder 1"/>
          <p:cNvSpPr txBox="1">
            <a:spLocks/>
          </p:cNvSpPr>
          <p:nvPr/>
        </p:nvSpPr>
        <p:spPr>
          <a:xfrm rot="439333">
            <a:off x="8966163" y="4003234"/>
            <a:ext cx="1090736" cy="685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endParaRPr lang="en-AU" sz="1800" dirty="0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52600" y="1328278"/>
            <a:ext cx="7023268" cy="5184000"/>
            <a:chOff x="228600" y="1328278"/>
            <a:chExt cx="7023268" cy="5184000"/>
          </a:xfrm>
        </p:grpSpPr>
        <p:sp>
          <p:nvSpPr>
            <p:cNvPr id="37" name="Arc 36"/>
            <p:cNvSpPr>
              <a:spLocks noChangeAspect="1"/>
            </p:cNvSpPr>
            <p:nvPr/>
          </p:nvSpPr>
          <p:spPr>
            <a:xfrm rot="14069384">
              <a:off x="2067868" y="1328278"/>
              <a:ext cx="5184000" cy="5184000"/>
            </a:xfrm>
            <a:prstGeom prst="arc">
              <a:avLst>
                <a:gd name="adj1" fmla="val 17120359"/>
                <a:gd name="adj2" fmla="val 17412613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latinLnBrk="1" hangingPunct="0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4" name="Content Placeholder 1"/>
            <p:cNvSpPr txBox="1">
              <a:spLocks/>
            </p:cNvSpPr>
            <p:nvPr/>
          </p:nvSpPr>
          <p:spPr>
            <a:xfrm>
              <a:off x="228600" y="4365033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AU" sz="1200" b="1" dirty="0">
                  <a:latin typeface="Calibri" charset="0"/>
                  <a:ea typeface="Calibri" charset="0"/>
                  <a:cs typeface="Calibri" charset="0"/>
                </a:rPr>
                <a:t>CEOS 32nd Plenary</a:t>
              </a:r>
              <a:r>
                <a:rPr lang="en-AU" sz="1200" dirty="0">
                  <a:latin typeface="Calibri" charset="0"/>
                  <a:ea typeface="Calibri" charset="0"/>
                  <a:cs typeface="Calibri" charset="0"/>
                </a:rPr>
                <a:t>, Brussels, 16</a:t>
              </a:r>
              <a:r>
                <a:rPr lang="en-AU" sz="1200" baseline="30000" dirty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>
                  <a:latin typeface="Calibri" charset="0"/>
                  <a:ea typeface="Calibri" charset="0"/>
                  <a:cs typeface="Calibri" charset="0"/>
                </a:rPr>
                <a:t>-18</a:t>
              </a:r>
              <a:r>
                <a:rPr lang="en-AU" sz="1200" baseline="30000" dirty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>
                  <a:latin typeface="Calibri" charset="0"/>
                  <a:ea typeface="Calibri" charset="0"/>
                  <a:cs typeface="Calibri" charset="0"/>
                </a:rPr>
                <a:t> Oct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93484" y="1316916"/>
            <a:ext cx="7607916" cy="5184000"/>
            <a:chOff x="2069484" y="1316916"/>
            <a:chExt cx="7607916" cy="5184000"/>
          </a:xfrm>
        </p:grpSpPr>
        <p:sp>
          <p:nvSpPr>
            <p:cNvPr id="36" name="Arc 35"/>
            <p:cNvSpPr>
              <a:spLocks noChangeAspect="1"/>
            </p:cNvSpPr>
            <p:nvPr/>
          </p:nvSpPr>
          <p:spPr>
            <a:xfrm rot="3625178">
              <a:off x="2069484" y="1316916"/>
              <a:ext cx="5184000" cy="5184000"/>
            </a:xfrm>
            <a:prstGeom prst="arc">
              <a:avLst>
                <a:gd name="adj1" fmla="val 17486667"/>
                <a:gd name="adj2" fmla="val 17985828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latinLnBrk="1" hangingPunct="0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" name="Content Placeholder 1"/>
            <p:cNvSpPr txBox="1">
              <a:spLocks/>
            </p:cNvSpPr>
            <p:nvPr/>
          </p:nvSpPr>
          <p:spPr>
            <a:xfrm>
              <a:off x="7436280" y="3450633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AU" sz="1200" b="1" dirty="0">
                  <a:latin typeface="Calibri" charset="0"/>
                  <a:ea typeface="Calibri" charset="0"/>
                  <a:cs typeface="Calibri" charset="0"/>
                </a:rPr>
                <a:t>SIT-34</a:t>
              </a:r>
              <a:r>
                <a:rPr lang="en-AU" sz="1200" dirty="0">
                  <a:latin typeface="Calibri" charset="0"/>
                  <a:ea typeface="Calibri" charset="0"/>
                  <a:cs typeface="Calibri" charset="0"/>
                </a:rPr>
                <a:t>, TBD, USA, 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AU" sz="1200" dirty="0">
                  <a:latin typeface="Calibri" charset="0"/>
                  <a:ea typeface="Calibri" charset="0"/>
                  <a:cs typeface="Calibri" charset="0"/>
                </a:rPr>
                <a:t>1</a:t>
              </a:r>
              <a:r>
                <a:rPr lang="en-AU" sz="1200" baseline="30000" dirty="0">
                  <a:latin typeface="Calibri" charset="0"/>
                  <a:ea typeface="Calibri" charset="0"/>
                  <a:cs typeface="Calibri" charset="0"/>
                </a:rPr>
                <a:t>st</a:t>
              </a:r>
              <a:r>
                <a:rPr lang="en-AU" sz="1200" dirty="0">
                  <a:latin typeface="Calibri" charset="0"/>
                  <a:ea typeface="Calibri" charset="0"/>
                  <a:cs typeface="Calibri" charset="0"/>
                </a:rPr>
                <a:t>-5</a:t>
              </a:r>
              <a:r>
                <a:rPr lang="en-AU" sz="1200" baseline="30000" dirty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>
                  <a:latin typeface="Calibri" charset="0"/>
                  <a:ea typeface="Calibri" charset="0"/>
                  <a:cs typeface="Calibri" charset="0"/>
                </a:rPr>
                <a:t> Oct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49484" y="1154248"/>
            <a:ext cx="6698448" cy="5560280"/>
            <a:chOff x="1925484" y="1154248"/>
            <a:chExt cx="6698448" cy="5560280"/>
          </a:xfrm>
        </p:grpSpPr>
        <p:sp>
          <p:nvSpPr>
            <p:cNvPr id="41" name="Arc 40"/>
            <p:cNvSpPr>
              <a:spLocks noChangeAspect="1"/>
            </p:cNvSpPr>
            <p:nvPr/>
          </p:nvSpPr>
          <p:spPr>
            <a:xfrm rot="19840134">
              <a:off x="1925484" y="1172916"/>
              <a:ext cx="5472000" cy="5472000"/>
            </a:xfrm>
            <a:prstGeom prst="arc">
              <a:avLst>
                <a:gd name="adj1" fmla="val 4910651"/>
                <a:gd name="adj2" fmla="val 5770504"/>
              </a:avLst>
            </a:prstGeom>
            <a:ln w="1143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latinLnBrk="1" hangingPunct="0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Arc 57"/>
            <p:cNvSpPr>
              <a:spLocks noChangeAspect="1"/>
            </p:cNvSpPr>
            <p:nvPr/>
          </p:nvSpPr>
          <p:spPr>
            <a:xfrm rot="2573295">
              <a:off x="1974520" y="1154248"/>
              <a:ext cx="5472000" cy="5472000"/>
            </a:xfrm>
            <a:prstGeom prst="arc">
              <a:avLst>
                <a:gd name="adj1" fmla="val 3815670"/>
                <a:gd name="adj2" fmla="val 5770504"/>
              </a:avLst>
            </a:prstGeom>
            <a:ln w="1143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latinLnBrk="1" hangingPunct="0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53199" y="5791200"/>
              <a:ext cx="2070733" cy="923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200" latinLnBrk="1" hangingPunct="0"/>
              <a:r>
                <a:rPr lang="en-GB" b="1" dirty="0">
                  <a:solidFill>
                    <a:srgbClr val="FF0000"/>
                  </a:solidFill>
                </a:rPr>
                <a:t>CEOS Work Plan </a:t>
              </a:r>
            </a:p>
            <a:p>
              <a:pPr defTabSz="457200" latinLnBrk="1" hangingPunct="0"/>
              <a:r>
                <a:rPr lang="en-GB" b="1" dirty="0">
                  <a:solidFill>
                    <a:srgbClr val="FF0000"/>
                  </a:solidFill>
                </a:rPr>
                <a:t>inputs from CEOS entity leads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Arc 7"/>
          <p:cNvSpPr/>
          <p:nvPr/>
        </p:nvSpPr>
        <p:spPr>
          <a:xfrm>
            <a:off x="3737484" y="1460916"/>
            <a:ext cx="4896000" cy="4896000"/>
          </a:xfrm>
          <a:prstGeom prst="arc">
            <a:avLst>
              <a:gd name="adj1" fmla="val 16200000"/>
              <a:gd name="adj2" fmla="val 16183746"/>
            </a:avLst>
          </a:prstGeom>
          <a:ln w="1143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latinLnBrk="1" hangingPunct="0"/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17492" y="5353290"/>
            <a:ext cx="6031308" cy="11237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457200" latinLnBrk="1" hangingPunct="0"/>
            <a:r>
              <a:rPr lang="en-GB" sz="6000" dirty="0">
                <a:solidFill>
                  <a:srgbClr val="FF0000"/>
                </a:solidFill>
                <a:latin typeface="Maiandra GD" panose="020E0502030308020204" pitchFamily="34" charset="0"/>
              </a:rPr>
              <a:t>CEOS needs you!</a:t>
            </a:r>
            <a:endParaRPr lang="en-GB" sz="6000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49" y="2631980"/>
            <a:ext cx="2666011" cy="26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20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7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66255" y="1720822"/>
            <a:ext cx="11845636" cy="2225013"/>
          </a:xfrm>
        </p:spPr>
        <p:txBody>
          <a:bodyPr/>
          <a:lstStyle/>
          <a:p>
            <a:r>
              <a:rPr lang="en-US" sz="2800" dirty="0" smtClean="0"/>
              <a:t>Work Plan reporting – getting ready for Plenary</a:t>
            </a:r>
          </a:p>
          <a:p>
            <a:endParaRPr lang="en-US" sz="2800" dirty="0"/>
          </a:p>
          <a:p>
            <a:r>
              <a:rPr lang="en-US" sz="2800" b="1" dirty="0" smtClean="0">
                <a:solidFill>
                  <a:srgbClr val="FF0000"/>
                </a:solidFill>
              </a:rPr>
              <a:t>CEOS-GEO WP cross-analysis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6604000" cy="533400"/>
          </a:xfrm>
        </p:spPr>
        <p:txBody>
          <a:bodyPr/>
          <a:lstStyle/>
          <a:p>
            <a:r>
              <a:rPr lang="fr-FR" sz="4000" dirty="0" err="1" smtClean="0"/>
              <a:t>Summary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905631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8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66255" y="1720822"/>
            <a:ext cx="11845636" cy="5101935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Analysis of GEO Work Programme (v2.2) and CEOS Work plan for:</a:t>
            </a:r>
          </a:p>
          <a:p>
            <a:r>
              <a:rPr lang="en-IE" dirty="0" smtClean="0"/>
              <a:t>GEO work programme elements that cite CEOS (not individual space agencies or « satellite data »)</a:t>
            </a:r>
          </a:p>
          <a:p>
            <a:r>
              <a:rPr lang="en-IE" dirty="0" smtClean="0"/>
              <a:t>CEOS Work plan deliverables that cite GEO work programme elements</a:t>
            </a:r>
          </a:p>
          <a:p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Characterisation of the “level” of links and the “likely clarity of requirements”</a:t>
            </a:r>
          </a:p>
          <a:p>
            <a:r>
              <a:rPr lang="en-IE" dirty="0" smtClean="0"/>
              <a:t>GEO work programme links to CEOS</a:t>
            </a:r>
          </a:p>
          <a:p>
            <a:r>
              <a:rPr lang="en-IE" dirty="0" smtClean="0"/>
              <a:t>CEOS links to GEO work programme elements</a:t>
            </a:r>
          </a:p>
          <a:p>
            <a:r>
              <a:rPr lang="en-IE" dirty="0" smtClean="0"/>
              <a:t>Estimation of </a:t>
            </a:r>
            <a:r>
              <a:rPr lang="en-IE" dirty="0"/>
              <a:t>“likely clarity of requirements</a:t>
            </a:r>
            <a:r>
              <a:rPr lang="en-IE" dirty="0" smtClean="0"/>
              <a:t>” from GEO </a:t>
            </a:r>
            <a:r>
              <a:rPr lang="en-IE" dirty="0"/>
              <a:t>w</a:t>
            </a:r>
            <a:r>
              <a:rPr lang="en-IE" dirty="0" smtClean="0"/>
              <a:t>ork </a:t>
            </a:r>
            <a:r>
              <a:rPr lang="en-IE" dirty="0"/>
              <a:t>p</a:t>
            </a:r>
            <a:r>
              <a:rPr lang="en-IE" dirty="0" smtClean="0"/>
              <a:t>rogramme elements to CEOS</a:t>
            </a:r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6604000" cy="533400"/>
          </a:xfrm>
        </p:spPr>
        <p:txBody>
          <a:bodyPr/>
          <a:lstStyle/>
          <a:p>
            <a:r>
              <a:rPr lang="fr-FR" dirty="0" smtClean="0"/>
              <a:t>GEO – CEOS cross-</a:t>
            </a:r>
            <a:r>
              <a:rPr lang="fr-FR" dirty="0" err="1" smtClean="0"/>
              <a:t>analysis</a:t>
            </a:r>
            <a:r>
              <a:rPr lang="fr-FR" dirty="0" smtClean="0"/>
              <a:t>  - </a:t>
            </a:r>
            <a:r>
              <a:rPr lang="fr-FR" dirty="0" err="1" smtClean="0"/>
              <a:t>method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250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9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66255" y="1350116"/>
            <a:ext cx="11845636" cy="5101935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/>
              <a:t>16 GEO </a:t>
            </a:r>
            <a:r>
              <a:rPr lang="fr-FR" sz="2400" b="1" dirty="0" err="1" smtClean="0"/>
              <a:t>Work</a:t>
            </a:r>
            <a:r>
              <a:rPr lang="fr-FR" sz="2400" b="1" dirty="0" smtClean="0"/>
              <a:t> programme </a:t>
            </a:r>
            <a:r>
              <a:rPr lang="fr-FR" sz="2400" b="1" dirty="0" err="1" smtClean="0"/>
              <a:t>elements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identified</a:t>
            </a:r>
            <a:endParaRPr lang="fr-FR" b="1" dirty="0" smtClean="0"/>
          </a:p>
          <a:p>
            <a:pPr marL="0" indent="0">
              <a:buNone/>
            </a:pPr>
            <a:endParaRPr lang="fr-FR" sz="1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11 </a:t>
            </a:r>
            <a:r>
              <a:rPr lang="fr-FR" b="1" dirty="0">
                <a:solidFill>
                  <a:srgbClr val="FF0000"/>
                </a:solidFill>
              </a:rPr>
              <a:t>GEO </a:t>
            </a:r>
            <a:r>
              <a:rPr lang="fr-FR" b="1" dirty="0" err="1" smtClean="0">
                <a:solidFill>
                  <a:srgbClr val="FF0000"/>
                </a:solidFill>
              </a:rPr>
              <a:t>Work</a:t>
            </a:r>
            <a:r>
              <a:rPr lang="fr-FR" b="1" dirty="0" smtClean="0">
                <a:solidFill>
                  <a:srgbClr val="FF0000"/>
                </a:solidFill>
              </a:rPr>
              <a:t> Programme </a:t>
            </a:r>
            <a:r>
              <a:rPr lang="fr-FR" b="1" dirty="0" err="1" smtClean="0">
                <a:solidFill>
                  <a:srgbClr val="FF0000"/>
                </a:solidFill>
              </a:rPr>
              <a:t>elements</a:t>
            </a:r>
            <a:r>
              <a:rPr lang="fr-FR" dirty="0" smtClean="0"/>
              <a:t> </a:t>
            </a:r>
            <a:r>
              <a:rPr lang="fr-FR" dirty="0"/>
              <a:t>have explicit links to CEOS</a:t>
            </a:r>
          </a:p>
          <a:p>
            <a:pPr lvl="1"/>
            <a:r>
              <a:rPr lang="en-US" sz="1800" dirty="0"/>
              <a:t>These </a:t>
            </a:r>
            <a:r>
              <a:rPr lang="en-US" sz="1800" dirty="0"/>
              <a:t>links are reciprocated in 8 CEOS WP deliverable</a:t>
            </a:r>
          </a:p>
          <a:p>
            <a:pPr lvl="1"/>
            <a:r>
              <a:rPr lang="en-US" sz="1800" dirty="0"/>
              <a:t>3 GEO </a:t>
            </a:r>
            <a:r>
              <a:rPr lang="en-US" sz="1800" dirty="0"/>
              <a:t>Work </a:t>
            </a:r>
            <a:r>
              <a:rPr lang="en-US" sz="1800" dirty="0" err="1"/>
              <a:t>Programme</a:t>
            </a:r>
            <a:r>
              <a:rPr lang="en-US" sz="1800" dirty="0"/>
              <a:t> Elements </a:t>
            </a:r>
            <a:r>
              <a:rPr lang="en-US" sz="1800" dirty="0"/>
              <a:t>have no explicit CEOS WP </a:t>
            </a:r>
            <a:r>
              <a:rPr lang="en-US" sz="1800" dirty="0"/>
              <a:t>deliverable: SCO </a:t>
            </a:r>
            <a:r>
              <a:rPr lang="en-US" sz="1800" dirty="0"/>
              <a:t>– too recent</a:t>
            </a:r>
            <a:r>
              <a:rPr lang="en-US" sz="1800" dirty="0"/>
              <a:t>?; GEO </a:t>
            </a:r>
            <a:r>
              <a:rPr lang="en-US" sz="1800" dirty="0"/>
              <a:t>LDN  – too recent</a:t>
            </a:r>
            <a:r>
              <a:rPr lang="en-US" sz="1800" dirty="0"/>
              <a:t>?; EO4DRM </a:t>
            </a:r>
            <a:r>
              <a:rPr lang="en-US" sz="1800" dirty="0"/>
              <a:t>– not explicitly mentioned in CEOS WP but closely tied to DRM </a:t>
            </a:r>
            <a:r>
              <a:rPr lang="en-US" sz="1800" dirty="0"/>
              <a:t>pilots</a:t>
            </a:r>
          </a:p>
          <a:p>
            <a:pPr marL="0" indent="0">
              <a:buNone/>
            </a:pPr>
            <a:endParaRPr lang="fr-FR" sz="1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5 </a:t>
            </a:r>
            <a:r>
              <a:rPr lang="fr-FR" b="1" dirty="0" err="1">
                <a:solidFill>
                  <a:srgbClr val="FF0000"/>
                </a:solidFill>
              </a:rPr>
              <a:t>additional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domains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where</a:t>
            </a:r>
            <a:r>
              <a:rPr lang="fr-FR" b="1" dirty="0">
                <a:solidFill>
                  <a:srgbClr val="FF0000"/>
                </a:solidFill>
              </a:rPr>
              <a:t> CEOS contributions to GEO</a:t>
            </a:r>
            <a:r>
              <a:rPr lang="fr-FR" dirty="0"/>
              <a:t> are </a:t>
            </a:r>
            <a:r>
              <a:rPr lang="fr-FR" dirty="0" err="1"/>
              <a:t>identified</a:t>
            </a:r>
            <a:r>
              <a:rPr lang="fr-FR" dirty="0"/>
              <a:t> in the CEOS 2019-2021 </a:t>
            </a:r>
            <a:r>
              <a:rPr lang="fr-FR" dirty="0" err="1"/>
              <a:t>Work</a:t>
            </a:r>
            <a:r>
              <a:rPr lang="fr-FR" dirty="0"/>
              <a:t> plan</a:t>
            </a:r>
          </a:p>
          <a:p>
            <a:pPr lvl="1"/>
            <a:r>
              <a:rPr lang="fr-FR" sz="1800" dirty="0"/>
              <a:t>GEO-</a:t>
            </a:r>
            <a:r>
              <a:rPr lang="fr-FR" sz="1800" dirty="0" err="1"/>
              <a:t>Carbon</a:t>
            </a:r>
            <a:r>
              <a:rPr lang="fr-FR" sz="1800" dirty="0"/>
              <a:t>.  </a:t>
            </a:r>
            <a:r>
              <a:rPr lang="fr-FR" sz="1800" dirty="0" err="1"/>
              <a:t>Referenced</a:t>
            </a:r>
            <a:r>
              <a:rPr lang="fr-FR" sz="1800" dirty="0"/>
              <a:t> in section header, but no </a:t>
            </a:r>
            <a:r>
              <a:rPr lang="fr-FR" sz="1800" dirty="0" err="1"/>
              <a:t>specific</a:t>
            </a:r>
            <a:r>
              <a:rPr lang="fr-FR" sz="1800" dirty="0"/>
              <a:t> </a:t>
            </a:r>
            <a:r>
              <a:rPr lang="fr-FR" sz="1800" dirty="0" err="1"/>
              <a:t>deliverables</a:t>
            </a:r>
            <a:r>
              <a:rPr lang="fr-FR" sz="1800" dirty="0"/>
              <a:t> </a:t>
            </a:r>
          </a:p>
          <a:p>
            <a:pPr lvl="1"/>
            <a:r>
              <a:rPr lang="fr-FR" sz="1800" dirty="0"/>
              <a:t>Water.  GEO </a:t>
            </a:r>
            <a:r>
              <a:rPr lang="fr-FR" sz="1800" dirty="0" err="1"/>
              <a:t>referenced</a:t>
            </a:r>
            <a:r>
              <a:rPr lang="fr-FR" sz="1800" dirty="0"/>
              <a:t> in WAT-4 </a:t>
            </a:r>
          </a:p>
          <a:p>
            <a:pPr lvl="1"/>
            <a:r>
              <a:rPr lang="fr-FR" sz="1800" dirty="0" err="1"/>
              <a:t>Regional</a:t>
            </a:r>
            <a:r>
              <a:rPr lang="fr-FR" sz="1800" dirty="0"/>
              <a:t> </a:t>
            </a:r>
            <a:r>
              <a:rPr lang="fr-FR" sz="1800" dirty="0" err="1"/>
              <a:t>GEOs</a:t>
            </a:r>
            <a:r>
              <a:rPr lang="fr-FR" sz="1800" dirty="0"/>
              <a:t> (AFRIGEO, AMERIGEO, AOGEO).  Training contributions </a:t>
            </a:r>
            <a:r>
              <a:rPr lang="fr-FR" sz="1800" dirty="0" err="1"/>
              <a:t>through</a:t>
            </a:r>
            <a:r>
              <a:rPr lang="fr-FR" sz="1800" dirty="0"/>
              <a:t> CB-35 and CB-36 </a:t>
            </a:r>
          </a:p>
          <a:p>
            <a:pPr lvl="1"/>
            <a:r>
              <a:rPr lang="fr-FR" sz="1800" dirty="0" err="1"/>
              <a:t>Coverage</a:t>
            </a:r>
            <a:r>
              <a:rPr lang="fr-FR" sz="1800" dirty="0"/>
              <a:t> initiative.  </a:t>
            </a:r>
            <a:r>
              <a:rPr lang="fr-FR" sz="1800" dirty="0" err="1"/>
              <a:t>References</a:t>
            </a:r>
            <a:r>
              <a:rPr lang="fr-FR" sz="1800" dirty="0"/>
              <a:t> GEO marine applications </a:t>
            </a:r>
            <a:r>
              <a:rPr lang="fr-FR" sz="1800" dirty="0" err="1"/>
              <a:t>such</a:t>
            </a:r>
            <a:r>
              <a:rPr lang="fr-FR" sz="1800" dirty="0"/>
              <a:t> as Blue </a:t>
            </a:r>
            <a:r>
              <a:rPr lang="fr-FR" sz="1800" dirty="0" err="1"/>
              <a:t>Planet</a:t>
            </a:r>
            <a:r>
              <a:rPr lang="fr-FR" sz="1800" dirty="0"/>
              <a:t> and MBON</a:t>
            </a:r>
          </a:p>
          <a:p>
            <a:pPr lvl="1"/>
            <a:r>
              <a:rPr lang="fr-FR" sz="1800" dirty="0"/>
              <a:t>GEO BON.   </a:t>
            </a:r>
            <a:r>
              <a:rPr lang="fr-FR" sz="1800" dirty="0" err="1"/>
              <a:t>Cited</a:t>
            </a:r>
            <a:r>
              <a:rPr lang="fr-FR" sz="1800" dirty="0"/>
              <a:t> in </a:t>
            </a:r>
            <a:r>
              <a:rPr lang="fr-FR" sz="1800" dirty="0" err="1"/>
              <a:t>deliverables</a:t>
            </a:r>
            <a:r>
              <a:rPr lang="fr-FR" sz="1800" dirty="0"/>
              <a:t> BON-6 and BON-7.</a:t>
            </a:r>
          </a:p>
          <a:p>
            <a:pPr marL="0" indent="0">
              <a:buNone/>
            </a:pPr>
            <a:r>
              <a:rPr lang="fr-FR" dirty="0" smtClean="0"/>
              <a:t>The </a:t>
            </a:r>
            <a:r>
              <a:rPr lang="fr-FR" dirty="0"/>
              <a:t>GEO </a:t>
            </a:r>
            <a:r>
              <a:rPr lang="fr-FR" dirty="0" err="1"/>
              <a:t>activities</a:t>
            </a:r>
            <a:r>
              <a:rPr lang="fr-FR" dirty="0"/>
              <a:t> </a:t>
            </a:r>
            <a:r>
              <a:rPr lang="fr-FR" dirty="0" err="1"/>
              <a:t>cited</a:t>
            </a:r>
            <a:r>
              <a:rPr lang="fr-FR" dirty="0"/>
              <a:t> </a:t>
            </a:r>
            <a:r>
              <a:rPr lang="fr-FR" dirty="0" err="1"/>
              <a:t>above</a:t>
            </a:r>
            <a:r>
              <a:rPr lang="fr-FR" dirty="0"/>
              <a:t> do not </a:t>
            </a:r>
            <a:r>
              <a:rPr lang="fr-FR" dirty="0" err="1"/>
              <a:t>explicitly</a:t>
            </a:r>
            <a:r>
              <a:rPr lang="fr-FR" dirty="0"/>
              <a:t> </a:t>
            </a:r>
            <a:r>
              <a:rPr lang="fr-FR" dirty="0" err="1"/>
              <a:t>reference</a:t>
            </a:r>
            <a:r>
              <a:rPr lang="fr-FR" dirty="0"/>
              <a:t> CEOS for inputs in the GEO </a:t>
            </a:r>
            <a:r>
              <a:rPr lang="fr-FR" dirty="0" err="1"/>
              <a:t>Work</a:t>
            </a:r>
            <a:r>
              <a:rPr lang="fr-FR" dirty="0"/>
              <a:t> Programme. </a:t>
            </a:r>
          </a:p>
          <a:p>
            <a:pPr marL="31173" indent="0">
              <a:buNone/>
            </a:pPr>
            <a:endParaRPr lang="en-US" dirty="0"/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6604000" cy="533400"/>
          </a:xfrm>
        </p:spPr>
        <p:txBody>
          <a:bodyPr/>
          <a:lstStyle/>
          <a:p>
            <a:r>
              <a:rPr lang="fr-FR" dirty="0" smtClean="0"/>
              <a:t>GEO – CEOS cross-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summary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2874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5244</TotalTime>
  <Words>809</Words>
  <Application>Microsoft Office PowerPoint</Application>
  <PresentationFormat>Grand écran</PresentationFormat>
  <Paragraphs>342</Paragraphs>
  <Slides>30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1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Maiandra GD</vt:lpstr>
      <vt:lpstr>Proxima Nova Regular</vt:lpstr>
      <vt:lpstr>Wingdings</vt:lpstr>
      <vt:lpstr>Default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Recent NASA Contribution to CARB-19 : Land Product Validation Listing – Carbon-related products have been validated according to CEOS LPV standards and documented on the CEOS LPV website</dc:title>
  <dc:creator>MARGOLIS, HANK A. (HQ-DK000)</dc:creator>
  <cp:lastModifiedBy>Hosford Steven</cp:lastModifiedBy>
  <cp:revision>159</cp:revision>
  <cp:lastPrinted>2017-08-23T16:50:31Z</cp:lastPrinted>
  <dcterms:created xsi:type="dcterms:W3CDTF">2017-04-07T17:29:45Z</dcterms:created>
  <dcterms:modified xsi:type="dcterms:W3CDTF">2019-09-11T01:41:49Z</dcterms:modified>
</cp:coreProperties>
</file>