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61" r:id="rId2"/>
    <p:sldId id="271" r:id="rId3"/>
    <p:sldId id="270" r:id="rId4"/>
    <p:sldId id="280" r:id="rId5"/>
    <p:sldId id="272" r:id="rId6"/>
    <p:sldId id="279" r:id="rId7"/>
    <p:sldId id="278" r:id="rId8"/>
    <p:sldId id="273" r:id="rId9"/>
    <p:sldId id="283" r:id="rId10"/>
    <p:sldId id="284" r:id="rId11"/>
    <p:sldId id="285" r:id="rId12"/>
    <p:sldId id="282" r:id="rId13"/>
    <p:sldId id="281" r:id="rId14"/>
    <p:sldId id="274" r:id="rId15"/>
    <p:sldId id="275" r:id="rId16"/>
    <p:sldId id="276" r:id="rId17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979"/>
    <p:restoredTop sz="94705"/>
  </p:normalViewPr>
  <p:slideViewPr>
    <p:cSldViewPr>
      <p:cViewPr varScale="1">
        <p:scale>
          <a:sx n="108" d="100"/>
          <a:sy n="108" d="100"/>
        </p:scale>
        <p:origin x="162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9506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67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30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36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64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17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213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473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49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1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63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79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361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48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79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71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TW2018, 13-14 Sept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1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6200" y="6629400"/>
            <a:ext cx="23622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SIT-33, 24-25 April 2018</a:t>
            </a:r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865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Nancy.D.Searby@nasa.gov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22789" y="2514600"/>
            <a:ext cx="7891819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3600" dirty="0" err="1">
                <a:solidFill>
                  <a:schemeClr val="bg1"/>
                </a:solidFill>
              </a:rPr>
              <a:t>WGCapD</a:t>
            </a:r>
            <a:r>
              <a:rPr lang="en-US" sz="3600" dirty="0">
                <a:solidFill>
                  <a:schemeClr val="bg1"/>
                </a:solidFill>
              </a:rPr>
              <a:t>: Working Group on Capacity Building and Data Democracy</a:t>
            </a:r>
            <a:endParaRPr sz="3600" b="1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Nancy D. </a:t>
            </a:r>
            <a:r>
              <a:rPr lang="en-AU" dirty="0" err="1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Searby</a:t>
            </a: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, PhD, NASA, </a:t>
            </a:r>
            <a:r>
              <a:rPr lang="en-AU" dirty="0" err="1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WGCapD</a:t>
            </a: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 Vice-Chair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CEOS SIT </a:t>
            </a:r>
            <a:r>
              <a:rPr lang="en-AU" sz="1800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Technical Workshop</a:t>
            </a:r>
            <a:endParaRPr lang="en-AU" dirty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Session 7 Partnerships, #7.4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1800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EUMETSAT, Darmstadt, Germany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180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13 – 14 September 2018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6783790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295400"/>
            <a:ext cx="9067800" cy="5715000"/>
          </a:xfrm>
        </p:spPr>
        <p:txBody>
          <a:bodyPr/>
          <a:lstStyle/>
          <a:p>
            <a:pPr marL="411481"/>
            <a:r>
              <a:rPr lang="en-US" sz="2800" dirty="0">
                <a:solidFill>
                  <a:srgbClr val="0070C0"/>
                </a:solidFill>
              </a:rPr>
              <a:t>Discussed Training Calendar, Resource Library, Best Practices, cont’d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Agreed to pursue implementation of EUMETSAT implementation of training calendar used also by </a:t>
            </a:r>
            <a:r>
              <a:rPr lang="en-US" sz="2400" dirty="0" err="1">
                <a:solidFill>
                  <a:schemeClr val="tx1"/>
                </a:solidFill>
              </a:rPr>
              <a:t>VLab</a:t>
            </a:r>
            <a:r>
              <a:rPr lang="en-US" sz="2400" dirty="0">
                <a:solidFill>
                  <a:schemeClr val="tx1"/>
                </a:solidFill>
              </a:rPr>
              <a:t> and WMO Global Campus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Common centralized database for all CEOS agencies to enter information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Freely available API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Front end designed by each agency and for </a:t>
            </a:r>
            <a:r>
              <a:rPr lang="en-US" sz="2400" dirty="0" err="1">
                <a:solidFill>
                  <a:schemeClr val="tx1"/>
                </a:solidFill>
              </a:rPr>
              <a:t>WGCapD</a:t>
            </a:r>
            <a:endParaRPr lang="en-US" sz="2400" dirty="0">
              <a:solidFill>
                <a:schemeClr val="tx1"/>
              </a:solidFill>
            </a:endParaRP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Provides upcoming trainings by region and topic with link to more information</a:t>
            </a: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152400"/>
            <a:ext cx="6019800" cy="533400"/>
          </a:xfrm>
        </p:spPr>
        <p:txBody>
          <a:bodyPr/>
          <a:lstStyle/>
          <a:p>
            <a:pPr algn="ctr"/>
            <a:r>
              <a:rPr lang="en-US" sz="2800" dirty="0" err="1">
                <a:solidFill>
                  <a:srgbClr val="92D050"/>
                </a:solidFill>
              </a:rPr>
              <a:t>VLab</a:t>
            </a:r>
            <a:r>
              <a:rPr lang="en-US" sz="2800" dirty="0">
                <a:solidFill>
                  <a:srgbClr val="92D050"/>
                </a:solidFill>
              </a:rPr>
              <a:t>/CGMS Side Meeting Outcomes</a:t>
            </a:r>
          </a:p>
        </p:txBody>
      </p:sp>
    </p:spTree>
    <p:extLst>
      <p:ext uri="{BB962C8B-B14F-4D97-AF65-F5344CB8AC3E}">
        <p14:creationId xmlns:p14="http://schemas.microsoft.com/office/powerpoint/2010/main" val="150969699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0" y="6039792"/>
            <a:ext cx="7258878" cy="838200"/>
          </a:xfrm>
        </p:spPr>
        <p:txBody>
          <a:bodyPr/>
          <a:lstStyle/>
          <a:p>
            <a:pPr lvl="2"/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rgbClr val="0070C0"/>
                </a:solidFill>
              </a:rPr>
              <a:t>Bring to Plenary for action, endorsement, decision</a:t>
            </a:r>
          </a:p>
          <a:p>
            <a:pPr lvl="2"/>
            <a:endParaRPr lang="en-US" sz="1800" dirty="0">
              <a:solidFill>
                <a:schemeClr val="tx1"/>
              </a:solidFill>
            </a:endParaRPr>
          </a:p>
          <a:p>
            <a:pPr lvl="2"/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152400"/>
            <a:ext cx="6019800" cy="533400"/>
          </a:xfrm>
        </p:spPr>
        <p:txBody>
          <a:bodyPr/>
          <a:lstStyle/>
          <a:p>
            <a:pPr algn="ctr"/>
            <a:r>
              <a:rPr lang="en-US" sz="2800" dirty="0" err="1">
                <a:solidFill>
                  <a:srgbClr val="92D050"/>
                </a:solidFill>
              </a:rPr>
              <a:t>VLab</a:t>
            </a:r>
            <a:r>
              <a:rPr lang="en-US" sz="2800" dirty="0">
                <a:solidFill>
                  <a:srgbClr val="92D050"/>
                </a:solidFill>
              </a:rPr>
              <a:t>/CGMS Side Meeting Outcome Training Calendar Examples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E68A30-0F7F-8F46-A48A-E185FB369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0134"/>
            <a:ext cx="9144000" cy="18110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E5B81B-C187-4743-A03C-8BABF4DAE8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58414"/>
            <a:ext cx="3652112" cy="4333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B425FF-3BEA-C642-97AF-F581E6BCD55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2111" y="3216432"/>
            <a:ext cx="4147073" cy="25172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1C7BAA-B374-0F4A-AAAA-CF3BBBF67D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603989"/>
            <a:ext cx="4114800" cy="28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5218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" y="1066800"/>
            <a:ext cx="9067800" cy="5715000"/>
          </a:xfrm>
        </p:spPr>
        <p:txBody>
          <a:bodyPr/>
          <a:lstStyle/>
          <a:p>
            <a:pPr marL="6858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31173" indent="0">
              <a:buNone/>
            </a:pPr>
            <a:r>
              <a:rPr lang="en-US" sz="2800" dirty="0">
                <a:solidFill>
                  <a:srgbClr val="00B050"/>
                </a:solidFill>
              </a:rPr>
              <a:t>WG collaborations</a:t>
            </a:r>
          </a:p>
          <a:p>
            <a:pPr marL="31173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CB-19: SDG AHT awareness building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Due Q4 2018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Liaison from SDG AHT to </a:t>
            </a:r>
            <a:r>
              <a:rPr lang="en-US" dirty="0" err="1">
                <a:solidFill>
                  <a:schemeClr val="tx1"/>
                </a:solidFill>
              </a:rPr>
              <a:t>WGCapD</a:t>
            </a:r>
            <a:r>
              <a:rPr lang="en-US" dirty="0">
                <a:solidFill>
                  <a:schemeClr val="tx1"/>
                </a:solidFill>
              </a:rPr>
              <a:t> for this action: Argie </a:t>
            </a:r>
            <a:r>
              <a:rPr lang="en-US" dirty="0" err="1">
                <a:solidFill>
                  <a:schemeClr val="tx1"/>
                </a:solidFill>
              </a:rPr>
              <a:t>Kavvada</a:t>
            </a:r>
            <a:r>
              <a:rPr lang="en-US" dirty="0">
                <a:solidFill>
                  <a:schemeClr val="tx1"/>
                </a:solidFill>
              </a:rPr>
              <a:t>/NASA</a:t>
            </a:r>
          </a:p>
          <a:p>
            <a:pPr lvl="1"/>
            <a:r>
              <a:rPr lang="en-AU" dirty="0">
                <a:solidFill>
                  <a:schemeClr val="tx1"/>
                </a:solidFill>
              </a:rPr>
              <a:t>Planning awareness webinar to CEOS and associated community with goal to complete on time</a:t>
            </a:r>
          </a:p>
          <a:p>
            <a:pPr lvl="1"/>
            <a:endParaRPr lang="en-AU" dirty="0"/>
          </a:p>
          <a:p>
            <a:pPr marL="31173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SDG AHT collaboration for upcoming workplan</a:t>
            </a:r>
            <a:endParaRPr lang="en-US" sz="2400" dirty="0"/>
          </a:p>
          <a:p>
            <a:pPr lvl="1"/>
            <a:r>
              <a:rPr lang="en-AU" dirty="0">
                <a:solidFill>
                  <a:schemeClr val="tx1"/>
                </a:solidFill>
              </a:rPr>
              <a:t>Start with 2 mature indicators 6.6.1 (water) and 11.3.1 (Urban) </a:t>
            </a:r>
          </a:p>
          <a:p>
            <a:pPr lvl="1"/>
            <a:r>
              <a:rPr lang="en-AU" dirty="0">
                <a:solidFill>
                  <a:schemeClr val="tx1"/>
                </a:solidFill>
              </a:rPr>
              <a:t>Determine if need to name a different liaison for these next steps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304800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WG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374512925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" y="1143000"/>
            <a:ext cx="9067800" cy="5715000"/>
          </a:xfrm>
        </p:spPr>
        <p:txBody>
          <a:bodyPr/>
          <a:lstStyle/>
          <a:p>
            <a:pPr marL="31173" indent="0">
              <a:buNone/>
            </a:pPr>
            <a:r>
              <a:rPr lang="en-US" sz="2800" dirty="0">
                <a:solidFill>
                  <a:srgbClr val="00B050"/>
                </a:solidFill>
              </a:rPr>
              <a:t>WG collaborations, cont’d</a:t>
            </a:r>
          </a:p>
          <a:p>
            <a:pPr marL="31173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FDA-5: FDA´s awareness building and outreach</a:t>
            </a:r>
          </a:p>
          <a:p>
            <a:pPr lvl="1"/>
            <a:r>
              <a:rPr lang="en-US" dirty="0"/>
              <a:t>Due Q2 2019</a:t>
            </a:r>
          </a:p>
          <a:p>
            <a:pPr lvl="1"/>
            <a:r>
              <a:rPr lang="en-US" dirty="0"/>
              <a:t>WGISS Technology subgroup co-chairs to serve as liaison to </a:t>
            </a:r>
            <a:r>
              <a:rPr lang="en-US" dirty="0" err="1"/>
              <a:t>WGCapD</a:t>
            </a:r>
            <a:endParaRPr lang="en-US" dirty="0"/>
          </a:p>
          <a:p>
            <a:pPr lvl="1"/>
            <a:r>
              <a:rPr lang="en-US" dirty="0" err="1"/>
              <a:t>WGCapD</a:t>
            </a:r>
            <a:r>
              <a:rPr lang="en-US" dirty="0"/>
              <a:t> will support WGISS in their development of a series of awareness-level (1 hour?) webinars targeting potential users of FDA technologies. Potential topics include: </a:t>
            </a:r>
          </a:p>
          <a:p>
            <a:pPr lvl="2"/>
            <a:r>
              <a:rPr lang="en-US" dirty="0"/>
              <a:t>Analysis Ready Data and CARD4L – what’s coming</a:t>
            </a:r>
            <a:r>
              <a:rPr lang="en-US" sz="1800" dirty="0"/>
              <a:t> </a:t>
            </a:r>
          </a:p>
          <a:p>
            <a:pPr lvl="2"/>
            <a:r>
              <a:rPr lang="en-US" dirty="0"/>
              <a:t>Data exploitation tools – examples of what’s there and coming </a:t>
            </a:r>
            <a:endParaRPr lang="en-US" sz="1800" dirty="0"/>
          </a:p>
          <a:p>
            <a:pPr lvl="3"/>
            <a:r>
              <a:rPr lang="en-US" sz="1800" dirty="0"/>
              <a:t>Exploitation and Application Platforms</a:t>
            </a:r>
          </a:p>
          <a:p>
            <a:pPr lvl="3"/>
            <a:r>
              <a:rPr lang="en-US" dirty="0"/>
              <a:t>Data cubes</a:t>
            </a:r>
            <a:r>
              <a:rPr lang="en-US" sz="1800" dirty="0"/>
              <a:t> </a:t>
            </a:r>
          </a:p>
          <a:p>
            <a:pPr lvl="3"/>
            <a:r>
              <a:rPr lang="en-US" dirty="0"/>
              <a:t>Data and Information Access Services (DIAS’s</a:t>
            </a:r>
            <a:r>
              <a:rPr lang="en-US" sz="1800" dirty="0"/>
              <a:t>)</a:t>
            </a:r>
          </a:p>
          <a:p>
            <a:pPr lvl="3"/>
            <a:r>
              <a:rPr lang="en-US" dirty="0"/>
              <a:t>Other examples to be further discussed</a:t>
            </a:r>
            <a:endParaRPr lang="en-US" sz="1800" dirty="0"/>
          </a:p>
          <a:p>
            <a:pPr lvl="1"/>
            <a:r>
              <a:rPr lang="en-US" sz="1800" dirty="0" err="1"/>
              <a:t>WGCapD</a:t>
            </a:r>
            <a:r>
              <a:rPr lang="en-US" sz="1800" dirty="0"/>
              <a:t> will share webinar best practices and share training opportunities to those previously trained through the </a:t>
            </a:r>
            <a:r>
              <a:rPr lang="en-US" sz="1800" dirty="0" err="1"/>
              <a:t>WGCapD</a:t>
            </a:r>
            <a:r>
              <a:rPr lang="en-US" sz="1800" dirty="0"/>
              <a:t> World distribution list.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304800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Infrastructure and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265189978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14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" y="1905000"/>
            <a:ext cx="9067800" cy="4953000"/>
          </a:xfrm>
        </p:spPr>
        <p:txBody>
          <a:bodyPr/>
          <a:lstStyle/>
          <a:p>
            <a:pPr marL="354331" indent="-285750"/>
            <a:r>
              <a:rPr lang="en-US" sz="2400" dirty="0">
                <a:solidFill>
                  <a:srgbClr val="0070C0"/>
                </a:solidFill>
              </a:rPr>
              <a:t>Multiple actions supporting regional GEOSS initiatives</a:t>
            </a:r>
          </a:p>
          <a:p>
            <a:pPr marL="354331" indent="-285750"/>
            <a:r>
              <a:rPr lang="en-US" sz="2400" dirty="0">
                <a:solidFill>
                  <a:schemeClr val="tx1"/>
                </a:solidFill>
              </a:rPr>
              <a:t>Working to re-engage with GEO CB WG now that have new GEO CB Coordinator virtual </a:t>
            </a:r>
            <a:r>
              <a:rPr lang="en-US" sz="2400" dirty="0" err="1">
                <a:solidFill>
                  <a:schemeClr val="tx1"/>
                </a:solidFill>
              </a:rPr>
              <a:t>secondee</a:t>
            </a:r>
            <a:endParaRPr lang="en-US" sz="2400" dirty="0">
              <a:solidFill>
                <a:schemeClr val="tx1"/>
              </a:solidFill>
            </a:endParaRPr>
          </a:p>
          <a:p>
            <a:pPr marL="354331" indent="-285750"/>
            <a:r>
              <a:rPr lang="en-US" sz="2400" dirty="0">
                <a:solidFill>
                  <a:srgbClr val="0070C0"/>
                </a:solidFill>
              </a:rPr>
              <a:t>Sharing capacity building best practices</a:t>
            </a:r>
          </a:p>
          <a:p>
            <a:pPr marL="354331" indent="-285750"/>
            <a:r>
              <a:rPr lang="en-US" sz="2400" dirty="0">
                <a:solidFill>
                  <a:schemeClr val="tx1"/>
                </a:solidFill>
              </a:rPr>
              <a:t>Supporting CEOS SDG AHT and GEO EO4SDG in building awareness of use of EO data in national SDGs </a:t>
            </a:r>
          </a:p>
          <a:p>
            <a:pPr marL="354331" indent="-285750"/>
            <a:r>
              <a:rPr lang="en-US" sz="2400" dirty="0">
                <a:solidFill>
                  <a:srgbClr val="0070C0"/>
                </a:solidFill>
              </a:rPr>
              <a:t>Sharing resources and tools, e.g. </a:t>
            </a:r>
            <a:r>
              <a:rPr lang="en-US" sz="2400" dirty="0" err="1">
                <a:solidFill>
                  <a:srgbClr val="0070C0"/>
                </a:solidFill>
              </a:rPr>
              <a:t>EOCollege</a:t>
            </a:r>
            <a:r>
              <a:rPr lang="en-US" sz="2400" dirty="0">
                <a:solidFill>
                  <a:srgbClr val="0070C0"/>
                </a:solidFill>
              </a:rPr>
              <a:t>, with GEO CB</a:t>
            </a:r>
          </a:p>
          <a:p>
            <a:pPr marL="354331" indent="-285750"/>
            <a:r>
              <a:rPr lang="en-US" sz="2400" dirty="0">
                <a:solidFill>
                  <a:schemeClr val="tx1"/>
                </a:solidFill>
              </a:rPr>
              <a:t>Announcing training opportunities, e.g. webinars, offered by GEO and </a:t>
            </a:r>
            <a:r>
              <a:rPr lang="en-US" sz="2400" dirty="0" err="1">
                <a:solidFill>
                  <a:schemeClr val="tx1"/>
                </a:solidFill>
              </a:rPr>
              <a:t>WGCapD</a:t>
            </a:r>
            <a:r>
              <a:rPr lang="en-US" sz="2400" dirty="0">
                <a:solidFill>
                  <a:schemeClr val="tx1"/>
                </a:solidFill>
              </a:rPr>
              <a:t> with each others’ distribution lists to maximize participation and benefits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304800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Contributions to GEO</a:t>
            </a:r>
          </a:p>
        </p:txBody>
      </p:sp>
    </p:spTree>
    <p:extLst>
      <p:ext uri="{BB962C8B-B14F-4D97-AF65-F5344CB8AC3E}">
        <p14:creationId xmlns:p14="http://schemas.microsoft.com/office/powerpoint/2010/main" val="275626170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15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" y="1143000"/>
            <a:ext cx="9067800" cy="5715000"/>
          </a:xfrm>
        </p:spPr>
        <p:txBody>
          <a:bodyPr/>
          <a:lstStyle/>
          <a:p>
            <a:pPr marL="68581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 marL="354331" indent="-285750"/>
            <a:r>
              <a:rPr lang="en-US" sz="2400" dirty="0">
                <a:solidFill>
                  <a:schemeClr val="tx1"/>
                </a:solidFill>
              </a:rPr>
              <a:t>Agreed to pursue implementation of EUMETSAT implementation of training calendar used also by </a:t>
            </a:r>
            <a:r>
              <a:rPr lang="en-US" sz="2400" dirty="0" err="1">
                <a:solidFill>
                  <a:schemeClr val="tx1"/>
                </a:solidFill>
              </a:rPr>
              <a:t>VLab</a:t>
            </a:r>
            <a:r>
              <a:rPr lang="en-US" sz="2400" dirty="0">
                <a:solidFill>
                  <a:schemeClr val="tx1"/>
                </a:solidFill>
              </a:rPr>
              <a:t> and WMO Global Campus</a:t>
            </a:r>
          </a:p>
          <a:p>
            <a:pPr marL="354331" indent="-285750"/>
            <a:r>
              <a:rPr lang="en-US" sz="2400" i="1" dirty="0">
                <a:solidFill>
                  <a:srgbClr val="0070C0"/>
                </a:solidFill>
              </a:rPr>
              <a:t>Bring to Plenary for action, endorsement, decision</a:t>
            </a:r>
          </a:p>
          <a:p>
            <a:pPr marL="354331" indent="-285750"/>
            <a:endParaRPr lang="en-US" sz="2400" dirty="0">
              <a:solidFill>
                <a:schemeClr val="tx1"/>
              </a:solidFill>
            </a:endParaRPr>
          </a:p>
          <a:p>
            <a:pPr marL="354331" indent="-285750"/>
            <a:r>
              <a:rPr lang="en-US" sz="2400" dirty="0">
                <a:solidFill>
                  <a:schemeClr val="tx1"/>
                </a:solidFill>
              </a:rPr>
              <a:t>White paper for discussion regarding engaging partner CB networks</a:t>
            </a:r>
          </a:p>
          <a:p>
            <a:pPr marL="780358" lvl="1" indent="-285750"/>
            <a:r>
              <a:rPr lang="en-US" sz="2400" dirty="0">
                <a:solidFill>
                  <a:srgbClr val="0070C0"/>
                </a:solidFill>
              </a:rPr>
              <a:t>Space agencies with presence in developing regions, and </a:t>
            </a:r>
          </a:p>
          <a:p>
            <a:pPr marL="780358" lvl="1" indent="-285750"/>
            <a:r>
              <a:rPr lang="en-US" sz="2400" dirty="0">
                <a:solidFill>
                  <a:srgbClr val="0070C0"/>
                </a:solidFill>
              </a:rPr>
              <a:t>International organizations (e.g. UNOOSA, UNESCAP, GEO, CGMS, WMO…) </a:t>
            </a:r>
          </a:p>
          <a:p>
            <a:pPr marL="350838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to share and provide hands on training to use EO data for SDG reporting and to engage in other CEOS </a:t>
            </a:r>
            <a:r>
              <a:rPr lang="en-US" sz="2400" dirty="0" err="1">
                <a:solidFill>
                  <a:schemeClr val="tx1"/>
                </a:solidFill>
              </a:rPr>
              <a:t>WGCapD</a:t>
            </a:r>
            <a:r>
              <a:rPr lang="en-US" sz="2400" dirty="0">
                <a:solidFill>
                  <a:schemeClr val="tx1"/>
                </a:solidFill>
              </a:rPr>
              <a:t> activities</a:t>
            </a:r>
          </a:p>
          <a:p>
            <a:pPr marL="354331" indent="-285750"/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sz="3200" dirty="0">
              <a:solidFill>
                <a:srgbClr val="0070C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152400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Items to take to Plenary for Discussion or Decision</a:t>
            </a:r>
          </a:p>
        </p:txBody>
      </p:sp>
    </p:spTree>
    <p:extLst>
      <p:ext uri="{BB962C8B-B14F-4D97-AF65-F5344CB8AC3E}">
        <p14:creationId xmlns:p14="http://schemas.microsoft.com/office/powerpoint/2010/main" val="403153439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16</a:t>
            </a:fld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sz="quarter" idx="10"/>
          </p:nvPr>
        </p:nvSpPr>
        <p:spPr>
          <a:xfrm>
            <a:off x="457200" y="1447800"/>
            <a:ext cx="8153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70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Thanks</a:t>
            </a:r>
            <a:endParaRPr dirty="0">
              <a:solidFill>
                <a:srgbClr val="0070C0"/>
              </a:solidFill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Vice Chair: Nancy D. </a:t>
            </a:r>
            <a:r>
              <a:rPr lang="en-US" sz="2400" b="0" i="0" u="none" strike="noStrike" cap="none" dirty="0" err="1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Searby</a:t>
            </a:r>
            <a:r>
              <a:rPr lang="en-US" sz="2400" b="0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Ph.D.</a:t>
            </a:r>
            <a:endParaRPr dirty="0"/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Nancy.D.Searby@nasa.gov</a:t>
            </a:r>
            <a:endParaRPr lang="en-US" sz="2400" b="0" i="0" u="none" strike="noStrike" cap="none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on behalf of </a:t>
            </a: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Chair: Dr. Prakash Chauhan</a:t>
            </a: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lang="en-US" sz="2400" dirty="0" err="1">
                <a:latin typeface="Helvetica Neue"/>
                <a:ea typeface="Helvetica Neue"/>
                <a:cs typeface="Helvetica Neue"/>
                <a:sym typeface="Helvetica Neue"/>
              </a:rPr>
              <a:t>WGCapD</a:t>
            </a: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 Members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CFF961-337D-0043-8FC6-166A3179D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750" y="4191000"/>
            <a:ext cx="4144210" cy="2362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DBE56C-FC7F-484F-882A-6588AD3E09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760" y="2717800"/>
            <a:ext cx="14732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1720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" y="1143000"/>
            <a:ext cx="9067800" cy="5715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err="1"/>
              <a:t>WGCapD</a:t>
            </a:r>
            <a:r>
              <a:rPr lang="en-US" dirty="0"/>
              <a:t> has no open SIT-33 actions; Terms of Reference were endorsed.</a:t>
            </a:r>
          </a:p>
          <a:p>
            <a:r>
              <a:rPr lang="en-US" dirty="0"/>
              <a:t>CEOS Work Plan 2018-2020v0 – </a:t>
            </a:r>
            <a:r>
              <a:rPr lang="en-US" dirty="0" err="1"/>
              <a:t>WGCapD’s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11</a:t>
            </a:r>
            <a:r>
              <a:rPr lang="en-US" dirty="0"/>
              <a:t> deliverables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Global activities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CB-28, 30, 31: MOOCs on Radar Backscatter, SAR applications, LCLUC</a:t>
            </a:r>
          </a:p>
          <a:p>
            <a:pPr lvl="2"/>
            <a:r>
              <a:rPr lang="en-US" dirty="0"/>
              <a:t>CB-29: Webinar series on multiple topics, e.g. GEOGLAM and disasters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Regional activities – training in GEO regions</a:t>
            </a:r>
          </a:p>
          <a:p>
            <a:pPr lvl="2"/>
            <a:r>
              <a:rPr lang="en-US" dirty="0"/>
              <a:t>CB-20, 26, 27: </a:t>
            </a:r>
            <a:r>
              <a:rPr lang="en-US" dirty="0" err="1"/>
              <a:t>AmeriGEOSS</a:t>
            </a:r>
            <a:r>
              <a:rPr lang="en-US" dirty="0"/>
              <a:t>, </a:t>
            </a:r>
            <a:r>
              <a:rPr lang="en-US" dirty="0" err="1"/>
              <a:t>AfriGEOSS</a:t>
            </a:r>
            <a:r>
              <a:rPr lang="en-US" dirty="0"/>
              <a:t>, AOGEOSS</a:t>
            </a:r>
          </a:p>
          <a:p>
            <a:pPr lvl="2"/>
            <a:r>
              <a:rPr lang="en-US" dirty="0"/>
              <a:t>CB-32: Regional hands-on training in land cover land use change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CB infrastructure </a:t>
            </a:r>
          </a:p>
          <a:p>
            <a:pPr lvl="2"/>
            <a:r>
              <a:rPr lang="en-US" dirty="0"/>
              <a:t>CB-21: portal-based access to CB and training resources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WG collaborations</a:t>
            </a:r>
          </a:p>
          <a:p>
            <a:pPr lvl="2"/>
            <a:r>
              <a:rPr lang="en-US" dirty="0"/>
              <a:t>CB-19: SDG AHT awareness building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FDA-5: FDA´s awareness building and outreach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304800"/>
            <a:ext cx="6019800" cy="533400"/>
          </a:xfrm>
        </p:spPr>
        <p:txBody>
          <a:bodyPr/>
          <a:lstStyle/>
          <a:p>
            <a:pPr algn="ctr"/>
            <a:r>
              <a:rPr lang="en-US" sz="2800" dirty="0"/>
              <a:t>Linkages to CEOS Work Plan</a:t>
            </a:r>
          </a:p>
        </p:txBody>
      </p:sp>
    </p:spTree>
    <p:extLst>
      <p:ext uri="{BB962C8B-B14F-4D97-AF65-F5344CB8AC3E}">
        <p14:creationId xmlns:p14="http://schemas.microsoft.com/office/powerpoint/2010/main" val="32664717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143000"/>
            <a:ext cx="92202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CB-28, 30, 31: Massive On-line Courses (MOOCs) on Radar Backscatter, SAR applications, LCLUC</a:t>
            </a:r>
          </a:p>
          <a:p>
            <a:r>
              <a:rPr lang="en-US" dirty="0">
                <a:solidFill>
                  <a:srgbClr val="0070C0"/>
                </a:solidFill>
              </a:rPr>
              <a:t>CB-28: MOOC on </a:t>
            </a:r>
            <a:r>
              <a:rPr lang="en-US" b="1" dirty="0">
                <a:solidFill>
                  <a:srgbClr val="00B050"/>
                </a:solidFill>
              </a:rPr>
              <a:t>Radar Backscatter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Due Q1 2019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DLR </a:t>
            </a:r>
            <a:r>
              <a:rPr lang="en-US" dirty="0" err="1">
                <a:solidFill>
                  <a:schemeClr val="tx1"/>
                </a:solidFill>
              </a:rPr>
              <a:t>SAREdu</a:t>
            </a:r>
            <a:r>
              <a:rPr lang="en-US" dirty="0">
                <a:solidFill>
                  <a:schemeClr val="tx1"/>
                </a:solidFill>
              </a:rPr>
              <a:t> with FSU-Jenna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Task is delayed, still expected in Q1 2019</a:t>
            </a:r>
          </a:p>
          <a:p>
            <a:r>
              <a:rPr lang="en-US" dirty="0">
                <a:solidFill>
                  <a:srgbClr val="0070C0"/>
                </a:solidFill>
              </a:rPr>
              <a:t>CB-30: MOOC on </a:t>
            </a:r>
            <a:r>
              <a:rPr lang="en-US" b="1" dirty="0">
                <a:solidFill>
                  <a:srgbClr val="00B050"/>
                </a:solidFill>
              </a:rPr>
              <a:t>SAR Applications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Due Q4 2019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ESA and DLR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Task is delayed, still expected in Q1 2019</a:t>
            </a:r>
          </a:p>
          <a:p>
            <a:r>
              <a:rPr lang="en-US" dirty="0">
                <a:solidFill>
                  <a:srgbClr val="0070C0"/>
                </a:solidFill>
              </a:rPr>
              <a:t>CB-31: MOOC on </a:t>
            </a:r>
            <a:r>
              <a:rPr lang="en-US" b="1" dirty="0">
                <a:solidFill>
                  <a:srgbClr val="00B050"/>
                </a:solidFill>
              </a:rPr>
              <a:t>LCLUC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Due Q4 2019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ESA, DLR, CSA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Potential DLR contribution from MOOC targeting SDG 2 (Zero Hunger) and 13 (Climate Actions)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304800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Global Activities</a:t>
            </a:r>
          </a:p>
        </p:txBody>
      </p:sp>
    </p:spTree>
    <p:extLst>
      <p:ext uri="{BB962C8B-B14F-4D97-AF65-F5344CB8AC3E}">
        <p14:creationId xmlns:p14="http://schemas.microsoft.com/office/powerpoint/2010/main" val="11444670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143000"/>
            <a:ext cx="92202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CB-29: Webinar series on multiple topics, e.g. GEOGLAM and disasters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Due Q3 2019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ISRO with support of NASA, DLR, other theme specialists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Webinars on GEOGLAM and SAR Missions in development, targeting May – July 2019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304800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Global Activities</a:t>
            </a:r>
          </a:p>
        </p:txBody>
      </p:sp>
    </p:spTree>
    <p:extLst>
      <p:ext uri="{BB962C8B-B14F-4D97-AF65-F5344CB8AC3E}">
        <p14:creationId xmlns:p14="http://schemas.microsoft.com/office/powerpoint/2010/main" val="62763709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885208"/>
            <a:ext cx="6400800" cy="5048992"/>
          </a:xfrm>
        </p:spPr>
        <p:txBody>
          <a:bodyPr/>
          <a:lstStyle/>
          <a:p>
            <a:r>
              <a:rPr lang="en-US" sz="1800" dirty="0">
                <a:solidFill>
                  <a:srgbClr val="0070C0"/>
                </a:solidFill>
              </a:rPr>
              <a:t>CB-20: </a:t>
            </a:r>
            <a:r>
              <a:rPr lang="en-US" sz="1800" dirty="0" err="1">
                <a:solidFill>
                  <a:srgbClr val="0070C0"/>
                </a:solidFill>
              </a:rPr>
              <a:t>AmeriGEOSS</a:t>
            </a:r>
            <a:r>
              <a:rPr lang="en-US" sz="1800" dirty="0">
                <a:solidFill>
                  <a:srgbClr val="0070C0"/>
                </a:solidFill>
              </a:rPr>
              <a:t> (Aug 6 – 10, 2018, Brazil)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Due Q4 2018 - </a:t>
            </a:r>
            <a:r>
              <a:rPr lang="en-US" sz="1800" b="1" dirty="0">
                <a:solidFill>
                  <a:schemeClr val="tx1"/>
                </a:solidFill>
              </a:rPr>
              <a:t>Completed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ESA and INPE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ESA trained INPE trainer, INPE led training.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INPE’s TerraMA2 Platform for Monitoring, Analysis and Alert of Environmental Extremes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Remote Sensing Images for Disasters Response</a:t>
            </a:r>
          </a:p>
          <a:p>
            <a:pPr lvl="3"/>
            <a:r>
              <a:rPr lang="en-US" sz="1800" dirty="0">
                <a:solidFill>
                  <a:schemeClr val="tx1"/>
                </a:solidFill>
              </a:rPr>
              <a:t>INPE CBERS4 optical imagery – burned areas</a:t>
            </a:r>
          </a:p>
          <a:p>
            <a:pPr lvl="3"/>
            <a:r>
              <a:rPr lang="en-US" sz="1800" dirty="0">
                <a:solidFill>
                  <a:schemeClr val="tx1"/>
                </a:solidFill>
              </a:rPr>
              <a:t>ESA Sentinel-1 imagery – flooding</a:t>
            </a:r>
          </a:p>
          <a:p>
            <a:pPr lvl="3"/>
            <a:r>
              <a:rPr lang="en-US" sz="1800" dirty="0">
                <a:solidFill>
                  <a:schemeClr val="tx1"/>
                </a:solidFill>
              </a:rPr>
              <a:t>Tools – RUS and SNAP, GEP 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Low actual turnout – 3 of the 10 signed up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NASA also presented an overview of the CEOS </a:t>
            </a:r>
            <a:r>
              <a:rPr lang="en-US" sz="1800" dirty="0" err="1">
                <a:solidFill>
                  <a:schemeClr val="tx1"/>
                </a:solidFill>
              </a:rPr>
              <a:t>WGCapD</a:t>
            </a:r>
            <a:r>
              <a:rPr lang="en-US" sz="1800" dirty="0">
                <a:solidFill>
                  <a:schemeClr val="tx1"/>
                </a:solidFill>
              </a:rPr>
              <a:t> at </a:t>
            </a:r>
            <a:r>
              <a:rPr lang="en-US" sz="1800" dirty="0" err="1">
                <a:solidFill>
                  <a:schemeClr val="tx1"/>
                </a:solidFill>
              </a:rPr>
              <a:t>AmeriGEOSS</a:t>
            </a:r>
            <a:r>
              <a:rPr lang="en-US" sz="1800" dirty="0">
                <a:solidFill>
                  <a:schemeClr val="tx1"/>
                </a:solidFill>
              </a:rPr>
              <a:t> Symposium.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213756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Regional Activities – Training in GEO Regions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4E1E1B-CDD1-8546-96CB-619FED3C9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453" y="1828800"/>
            <a:ext cx="3479347" cy="17264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C1CF95-E592-4A4B-BF50-6E118B126C55}"/>
              </a:ext>
            </a:extLst>
          </p:cNvPr>
          <p:cNvSpPr/>
          <p:nvPr/>
        </p:nvSpPr>
        <p:spPr>
          <a:xfrm>
            <a:off x="76200" y="120083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1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CB-20, 26, 27: </a:t>
            </a:r>
            <a:r>
              <a:rPr lang="en-US" sz="2400" dirty="0" err="1">
                <a:solidFill>
                  <a:srgbClr val="0070C0"/>
                </a:solidFill>
              </a:rPr>
              <a:t>AmeriGEOSS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AfriGEOSS</a:t>
            </a:r>
            <a:r>
              <a:rPr lang="en-US" sz="2400" dirty="0">
                <a:solidFill>
                  <a:srgbClr val="0070C0"/>
                </a:solidFill>
              </a:rPr>
              <a:t>, AOGEOSS</a:t>
            </a:r>
          </a:p>
        </p:txBody>
      </p:sp>
    </p:spTree>
    <p:extLst>
      <p:ext uri="{BB962C8B-B14F-4D97-AF65-F5344CB8AC3E}">
        <p14:creationId xmlns:p14="http://schemas.microsoft.com/office/powerpoint/2010/main" val="4097652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" y="1752600"/>
            <a:ext cx="4749800" cy="50292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CB-26: </a:t>
            </a:r>
            <a:r>
              <a:rPr lang="en-US" dirty="0" err="1">
                <a:solidFill>
                  <a:srgbClr val="0070C0"/>
                </a:solidFill>
              </a:rPr>
              <a:t>AfriGEOSS</a:t>
            </a:r>
            <a:r>
              <a:rPr lang="en-US" dirty="0">
                <a:solidFill>
                  <a:srgbClr val="0070C0"/>
                </a:solidFill>
              </a:rPr>
              <a:t> (training June 22 – 25, 2018, Gabon)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Due Q4 2018 - </a:t>
            </a:r>
            <a:r>
              <a:rPr lang="en-US" b="1" dirty="0">
                <a:solidFill>
                  <a:schemeClr val="tx1"/>
                </a:solidFill>
              </a:rPr>
              <a:t>Completed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ESA, NASA, and UK National Centre for Earth Observation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Provided SAR and GEE training.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SAR applications for flood mapping, pollution mapping, forest height application.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Climate data set processing.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Use of Google Earth Engine for image visualization and processing.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Trained 20 participants.</a:t>
            </a:r>
          </a:p>
          <a:p>
            <a:pPr marL="0" indent="0">
              <a:buNone/>
            </a:pPr>
            <a:endParaRPr lang="en-AU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152400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Regional Activities – Training in GEO Regions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8353F3-5AEE-9144-AA79-C3FA7C6EFDEA}"/>
              </a:ext>
            </a:extLst>
          </p:cNvPr>
          <p:cNvSpPr/>
          <p:nvPr/>
        </p:nvSpPr>
        <p:spPr>
          <a:xfrm>
            <a:off x="46512" y="1295400"/>
            <a:ext cx="8487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1"/>
            <a:r>
              <a:rPr lang="en-US" sz="2400" dirty="0">
                <a:solidFill>
                  <a:srgbClr val="0070C0"/>
                </a:solidFill>
              </a:rPr>
              <a:t>CB-20, 26, 27: </a:t>
            </a:r>
            <a:r>
              <a:rPr lang="en-US" sz="2400" dirty="0" err="1">
                <a:solidFill>
                  <a:srgbClr val="0070C0"/>
                </a:solidFill>
              </a:rPr>
              <a:t>AmeriGEOSS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AfriGEOSS</a:t>
            </a:r>
            <a:r>
              <a:rPr lang="en-US" sz="2400" dirty="0">
                <a:solidFill>
                  <a:srgbClr val="0070C0"/>
                </a:solidFill>
              </a:rPr>
              <a:t>, AOGEOSS</a:t>
            </a:r>
            <a:endParaRPr lang="en-US" sz="2400" dirty="0">
              <a:solidFill>
                <a:schemeClr val="tx1"/>
              </a:solidFill>
            </a:endParaRPr>
          </a:p>
          <a:p>
            <a:pPr marL="68581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72F860-15E4-DA40-A2EE-6B3CA3C52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797" y="1882348"/>
            <a:ext cx="3484603" cy="261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1601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" y="1295400"/>
            <a:ext cx="9144000" cy="5715000"/>
          </a:xfrm>
        </p:spPr>
        <p:txBody>
          <a:bodyPr/>
          <a:lstStyle/>
          <a:p>
            <a:pPr marL="68581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CB-20, 26, 27: </a:t>
            </a:r>
            <a:r>
              <a:rPr lang="en-US" sz="2800" dirty="0" err="1">
                <a:solidFill>
                  <a:srgbClr val="0070C0"/>
                </a:solidFill>
              </a:rPr>
              <a:t>AmeriGEOSS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err="1">
                <a:solidFill>
                  <a:srgbClr val="0070C0"/>
                </a:solidFill>
              </a:rPr>
              <a:t>AfriGEOSS</a:t>
            </a:r>
            <a:r>
              <a:rPr lang="en-US" sz="2800" dirty="0">
                <a:solidFill>
                  <a:srgbClr val="0070C0"/>
                </a:solidFill>
              </a:rPr>
              <a:t>, AOGEOSS, continued</a:t>
            </a:r>
          </a:p>
          <a:p>
            <a:r>
              <a:rPr lang="en-US" sz="2400" dirty="0">
                <a:solidFill>
                  <a:srgbClr val="0070C0"/>
                </a:solidFill>
              </a:rPr>
              <a:t>CB-27: AOGEOSS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Due Q4 2020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ISRO, others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Focusing on EO for SDG training program/webinar with SDG AHT and regional space agencies with target of Q4 2019 or Q1 2020.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CB-32: Regional hands-on training in land cover land use change</a:t>
            </a:r>
            <a:endParaRPr lang="en-US" sz="2400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Due Q4 2019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ESA and NASA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NASA discussing regional training with GISTDA in 2019, coordinating with ESA.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152400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Regional Activities – Training in GEO Regions</a:t>
            </a:r>
          </a:p>
        </p:txBody>
      </p:sp>
    </p:spTree>
    <p:extLst>
      <p:ext uri="{BB962C8B-B14F-4D97-AF65-F5344CB8AC3E}">
        <p14:creationId xmlns:p14="http://schemas.microsoft.com/office/powerpoint/2010/main" val="70721957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1295400"/>
            <a:ext cx="9067800" cy="5715000"/>
          </a:xfrm>
        </p:spPr>
        <p:txBody>
          <a:bodyPr/>
          <a:lstStyle/>
          <a:p>
            <a:pPr marL="68581" indent="0">
              <a:buNone/>
            </a:pPr>
            <a:r>
              <a:rPr lang="en-US" sz="2800" dirty="0">
                <a:solidFill>
                  <a:srgbClr val="00B050"/>
                </a:solidFill>
              </a:rPr>
              <a:t>Infrastructure</a:t>
            </a:r>
          </a:p>
          <a:p>
            <a:pPr marL="68581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CB-21: portal-based access to CB and training resources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Due Q4 2020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NASA, DLR, ISRO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Held side meeting Tuesday with CGMS </a:t>
            </a:r>
            <a:r>
              <a:rPr lang="en-US" sz="2400" dirty="0" err="1">
                <a:solidFill>
                  <a:schemeClr val="tx1"/>
                </a:solidFill>
              </a:rPr>
              <a:t>VLab</a:t>
            </a:r>
            <a:r>
              <a:rPr lang="en-US" sz="2400" dirty="0">
                <a:solidFill>
                  <a:schemeClr val="tx1"/>
                </a:solidFill>
              </a:rPr>
              <a:t> to explore use of CGMS </a:t>
            </a:r>
            <a:r>
              <a:rPr lang="en-US" sz="2400" dirty="0" err="1">
                <a:solidFill>
                  <a:schemeClr val="tx1"/>
                </a:solidFill>
              </a:rPr>
              <a:t>VLab</a:t>
            </a:r>
            <a:r>
              <a:rPr lang="en-US" sz="2400" dirty="0">
                <a:solidFill>
                  <a:schemeClr val="tx1"/>
                </a:solidFill>
              </a:rPr>
              <a:t> Calendar (have API), WMO Global Campus library catalog, and share best practices.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304800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09058878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295400"/>
            <a:ext cx="9296400" cy="5715000"/>
          </a:xfrm>
        </p:spPr>
        <p:txBody>
          <a:bodyPr/>
          <a:lstStyle/>
          <a:p>
            <a:pPr marL="411481"/>
            <a:r>
              <a:rPr lang="en-US" sz="2400" dirty="0">
                <a:solidFill>
                  <a:srgbClr val="0070C0"/>
                </a:solidFill>
              </a:rPr>
              <a:t>Side meeting included 10 in-room and 5 on-line participants</a:t>
            </a:r>
          </a:p>
          <a:p>
            <a:pPr marL="837508" lvl="1"/>
            <a:r>
              <a:rPr lang="en-US" dirty="0" err="1">
                <a:solidFill>
                  <a:schemeClr val="tx1"/>
                </a:solidFill>
              </a:rPr>
              <a:t>VLab</a:t>
            </a:r>
            <a:r>
              <a:rPr lang="en-US" dirty="0">
                <a:solidFill>
                  <a:schemeClr val="tx1"/>
                </a:solidFill>
              </a:rPr>
              <a:t> (TSO, EUMETSAT, WMO) and </a:t>
            </a:r>
          </a:p>
          <a:p>
            <a:pPr marL="837508" lvl="1"/>
            <a:r>
              <a:rPr lang="en-US" dirty="0">
                <a:solidFill>
                  <a:schemeClr val="tx1"/>
                </a:solidFill>
              </a:rPr>
              <a:t>CEOS (SEO, WGISS, </a:t>
            </a:r>
            <a:r>
              <a:rPr lang="en-US" dirty="0" err="1">
                <a:solidFill>
                  <a:schemeClr val="tx1"/>
                </a:solidFill>
              </a:rPr>
              <a:t>WGDisasters</a:t>
            </a:r>
            <a:r>
              <a:rPr lang="en-US" dirty="0">
                <a:solidFill>
                  <a:schemeClr val="tx1"/>
                </a:solidFill>
              </a:rPr>
              <a:t>, SDG AHT, GEOGLAM, SST VC, </a:t>
            </a:r>
            <a:r>
              <a:rPr lang="en-US" dirty="0" err="1">
                <a:solidFill>
                  <a:schemeClr val="tx1"/>
                </a:solidFill>
              </a:rPr>
              <a:t>WGCapD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411481"/>
            <a:r>
              <a:rPr lang="en-US" sz="2400" dirty="0">
                <a:solidFill>
                  <a:srgbClr val="0070C0"/>
                </a:solidFill>
              </a:rPr>
              <a:t>Discussed Training Calendar, Resource Library, Best Practices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Agreed to share numerous best practices, e.g. training methods, translation approaches, use of Creative Commons license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Discussed how do we take the training networks (WMO/CGMS </a:t>
            </a:r>
            <a:r>
              <a:rPr lang="en-US" dirty="0" err="1">
                <a:solidFill>
                  <a:schemeClr val="tx1"/>
                </a:solidFill>
              </a:rPr>
              <a:t>VLab</a:t>
            </a:r>
            <a:r>
              <a:rPr lang="en-US" dirty="0">
                <a:solidFill>
                  <a:schemeClr val="tx1"/>
                </a:solidFill>
              </a:rPr>
              <a:t>, CEOS </a:t>
            </a:r>
            <a:r>
              <a:rPr lang="en-US" dirty="0" err="1">
                <a:solidFill>
                  <a:schemeClr val="tx1"/>
                </a:solidFill>
              </a:rPr>
              <a:t>WGCapD</a:t>
            </a:r>
            <a:r>
              <a:rPr lang="en-US" dirty="0">
                <a:solidFill>
                  <a:schemeClr val="tx1"/>
                </a:solidFill>
              </a:rPr>
              <a:t>, UN space education and training, GEO) that overlap but have different missions and work in concert?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Agreed to follow progress on WMO Global Campus’ implementation of their resource library revision expected fall 2018, </a:t>
            </a:r>
            <a:r>
              <a:rPr lang="en-US" dirty="0" err="1">
                <a:solidFill>
                  <a:schemeClr val="tx1"/>
                </a:solidFill>
              </a:rPr>
              <a:t>VLab’s</a:t>
            </a:r>
            <a:r>
              <a:rPr lang="en-US" dirty="0">
                <a:solidFill>
                  <a:schemeClr val="tx1"/>
                </a:solidFill>
              </a:rPr>
              <a:t> approach to entering resources, and learn from them while exploring other approaches with WGISS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Agreed to meet periodically, e.g. every 6 months</a:t>
            </a:r>
          </a:p>
          <a:p>
            <a:pPr marL="914400" lvl="2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152400"/>
            <a:ext cx="6019800" cy="533400"/>
          </a:xfrm>
        </p:spPr>
        <p:txBody>
          <a:bodyPr/>
          <a:lstStyle/>
          <a:p>
            <a:pPr algn="ctr"/>
            <a:r>
              <a:rPr lang="en-US" sz="2800" dirty="0" err="1">
                <a:solidFill>
                  <a:srgbClr val="92D050"/>
                </a:solidFill>
              </a:rPr>
              <a:t>VLab</a:t>
            </a:r>
            <a:r>
              <a:rPr lang="en-US" sz="2800" dirty="0">
                <a:solidFill>
                  <a:srgbClr val="92D050"/>
                </a:solidFill>
              </a:rPr>
              <a:t>/CGMS Side Meeting Outcomes</a:t>
            </a:r>
          </a:p>
        </p:txBody>
      </p:sp>
    </p:spTree>
    <p:extLst>
      <p:ext uri="{BB962C8B-B14F-4D97-AF65-F5344CB8AC3E}">
        <p14:creationId xmlns:p14="http://schemas.microsoft.com/office/powerpoint/2010/main" val="214118900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9798</TotalTime>
  <Words>2649</Words>
  <Application>Microsoft Macintosh PowerPoint</Application>
  <PresentationFormat>On-screen Show (4:3)</PresentationFormat>
  <Paragraphs>283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 Bold</vt:lpstr>
      <vt:lpstr>Avenir Roman</vt:lpstr>
      <vt:lpstr>Calibri</vt:lpstr>
      <vt:lpstr>Courier New</vt:lpstr>
      <vt:lpstr>Helvetica</vt:lpstr>
      <vt:lpstr>Helvetica Neue</vt:lpstr>
      <vt:lpstr>Noto Sans Symbols</vt:lpstr>
      <vt:lpstr>Proxima Nova Regular</vt:lpstr>
      <vt:lpstr>Wingdings</vt:lpstr>
      <vt:lpstr>Default</vt:lpstr>
      <vt:lpstr>WGCapD: Working Group on Capacity Building and Data Democracy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234</cp:revision>
  <dcterms:modified xsi:type="dcterms:W3CDTF">2018-09-13T20:26:48Z</dcterms:modified>
</cp:coreProperties>
</file>