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6" r:id="rId4"/>
    <p:sldId id="260" r:id="rId5"/>
    <p:sldId id="273" r:id="rId6"/>
    <p:sldId id="274" r:id="rId7"/>
    <p:sldId id="275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756"/>
  </p:normalViewPr>
  <p:slideViewPr>
    <p:cSldViewPr>
      <p:cViewPr varScale="1">
        <p:scale>
          <a:sx n="65" d="100"/>
          <a:sy n="65" d="100"/>
        </p:scale>
        <p:origin x="133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56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2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1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TW2018, 13-14 Sept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006612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Freshwater from Space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Alex Held, Arnold Dekker, Steven Hosford, 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2018 SIT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Technical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Workshop</a:t>
            </a:r>
            <a:endParaRPr lang="en-AU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and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5.8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 – 14 September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 smtClean="0"/>
              <a:t>Objective:</a:t>
            </a:r>
            <a:r>
              <a:rPr lang="en-GB" b="1" i="1" dirty="0" smtClean="0"/>
              <a:t>  “ … Provide </a:t>
            </a:r>
            <a:r>
              <a:rPr lang="en-GB" b="1" i="1" dirty="0"/>
              <a:t>CEOS agencies with consolidated user requirements on parameters measurable from space that help in assessment of land-based fresh water characteristics and </a:t>
            </a:r>
            <a:r>
              <a:rPr lang="en-GB" b="1" i="1" dirty="0" smtClean="0"/>
              <a:t>dynamics … “</a:t>
            </a:r>
          </a:p>
          <a:p>
            <a:pPr lvl="0"/>
            <a:endParaRPr lang="en-GB" sz="1400" b="1" i="1" dirty="0"/>
          </a:p>
          <a:p>
            <a:pPr marL="0" lvl="0" indent="0">
              <a:buNone/>
            </a:pPr>
            <a:r>
              <a:rPr lang="en-GB" b="1" dirty="0" smtClean="0"/>
              <a:t>Structure</a:t>
            </a:r>
          </a:p>
          <a:p>
            <a:r>
              <a:rPr lang="en-GB" i="1" dirty="0" smtClean="0"/>
              <a:t>Invitation only </a:t>
            </a:r>
          </a:p>
          <a:p>
            <a:r>
              <a:rPr lang="en-GB" i="1" dirty="0" smtClean="0"/>
              <a:t>3 co-leads: Alex </a:t>
            </a:r>
            <a:r>
              <a:rPr lang="en-GB" i="1" dirty="0"/>
              <a:t>Held &amp;  Arnold Dekker (</a:t>
            </a:r>
            <a:r>
              <a:rPr lang="en-GB" i="1" dirty="0" smtClean="0"/>
              <a:t>CSIRO), Selma </a:t>
            </a:r>
            <a:r>
              <a:rPr lang="en-GB" i="1" dirty="0" err="1" smtClean="0"/>
              <a:t>Cherchali</a:t>
            </a:r>
            <a:r>
              <a:rPr lang="en-GB" i="1" dirty="0" smtClean="0"/>
              <a:t> (CNES)</a:t>
            </a:r>
          </a:p>
          <a:p>
            <a:r>
              <a:rPr lang="en-GB" i="1" dirty="0" smtClean="0"/>
              <a:t>Programme Committee:  25 experts </a:t>
            </a:r>
          </a:p>
          <a:p>
            <a:pPr lvl="0"/>
            <a:r>
              <a:rPr lang="en-GB" i="1" dirty="0" smtClean="0"/>
              <a:t>40/50 experts drawn from user community</a:t>
            </a:r>
            <a:r>
              <a:rPr lang="en-GB" i="1" dirty="0"/>
              <a:t>, technical experts in space based earth observation </a:t>
            </a:r>
            <a:r>
              <a:rPr lang="en-GB" i="1" dirty="0" smtClean="0"/>
              <a:t>techniques, </a:t>
            </a:r>
            <a:r>
              <a:rPr lang="en-GB" i="1" dirty="0"/>
              <a:t>international </a:t>
            </a:r>
            <a:r>
              <a:rPr lang="en-GB" i="1" dirty="0" smtClean="0"/>
              <a:t>coordination </a:t>
            </a:r>
            <a:r>
              <a:rPr lang="en-GB" i="1" dirty="0" smtClean="0"/>
              <a:t>initiatives</a:t>
            </a:r>
          </a:p>
          <a:p>
            <a:pPr marL="0" lvl="0" indent="0">
              <a:buNone/>
            </a:pPr>
            <a:r>
              <a:rPr lang="en-GB" b="1" i="1" dirty="0" smtClean="0"/>
              <a:t>Venue:</a:t>
            </a:r>
            <a:r>
              <a:rPr lang="en-GB" i="1" dirty="0" smtClean="0"/>
              <a:t>  IHE, Delft, Netherlands</a:t>
            </a:r>
          </a:p>
          <a:p>
            <a:pPr lvl="0"/>
            <a:r>
              <a:rPr lang="en-GB" i="1" dirty="0" smtClean="0"/>
              <a:t>Support from Netherlands Space Office</a:t>
            </a:r>
            <a:endParaRPr lang="en-GB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Workshop objectives and structure</a:t>
            </a:r>
            <a:endParaRPr lang="en-US" dirty="0"/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" t="19355" r="3524" b="9678"/>
          <a:stretch/>
        </p:blipFill>
        <p:spPr bwMode="auto">
          <a:xfrm>
            <a:off x="6448425" y="5791199"/>
            <a:ext cx="2009775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146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4582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Structure</a:t>
            </a:r>
            <a:endParaRPr lang="en-GB" i="1" dirty="0" smtClean="0"/>
          </a:p>
          <a:p>
            <a:r>
              <a:rPr lang="en-GB" i="1" dirty="0" smtClean="0"/>
              <a:t>3 </a:t>
            </a:r>
            <a:r>
              <a:rPr lang="en-GB" i="1" dirty="0"/>
              <a:t>day workshop</a:t>
            </a:r>
          </a:p>
          <a:p>
            <a:pPr lvl="1"/>
            <a:r>
              <a:rPr lang="en-GB" i="1" dirty="0"/>
              <a:t>Day 1 – Sharing the state of the art</a:t>
            </a:r>
          </a:p>
          <a:p>
            <a:pPr lvl="1"/>
            <a:r>
              <a:rPr lang="en-GB" i="1" dirty="0"/>
              <a:t>Day 2 – upcoming observations (space and in-situ) + break-out sessions</a:t>
            </a:r>
          </a:p>
          <a:p>
            <a:pPr lvl="1"/>
            <a:r>
              <a:rPr lang="en-GB" i="1" dirty="0"/>
              <a:t>Day 3 – Break-out, Wrap-up and Next </a:t>
            </a:r>
            <a:r>
              <a:rPr lang="en-GB" i="1" dirty="0" smtClean="0"/>
              <a:t>Steps</a:t>
            </a:r>
            <a:endParaRPr lang="en-GB" i="1" dirty="0"/>
          </a:p>
          <a:p>
            <a:endParaRPr lang="en-GB" sz="1050" dirty="0" smtClean="0"/>
          </a:p>
          <a:p>
            <a:r>
              <a:rPr lang="en-GB" dirty="0" smtClean="0"/>
              <a:t>Focus on 6 water variables</a:t>
            </a:r>
          </a:p>
          <a:p>
            <a:pPr lvl="1"/>
            <a:r>
              <a:rPr lang="en-GB" dirty="0"/>
              <a:t>•	Precipitation (including snow</a:t>
            </a:r>
            <a:r>
              <a:rPr lang="en-GB" dirty="0" smtClean="0"/>
              <a:t>)	</a:t>
            </a:r>
            <a:r>
              <a:rPr lang="en-GB" dirty="0"/>
              <a:t>	</a:t>
            </a:r>
            <a:r>
              <a:rPr lang="en-GB" dirty="0" smtClean="0"/>
              <a:t>Soil </a:t>
            </a:r>
            <a:r>
              <a:rPr lang="en-GB" dirty="0"/>
              <a:t>Moisture</a:t>
            </a:r>
          </a:p>
          <a:p>
            <a:pPr lvl="1"/>
            <a:r>
              <a:rPr lang="en-GB" dirty="0"/>
              <a:t>•	Evaporation / evapotranspiration </a:t>
            </a:r>
            <a:r>
              <a:rPr lang="en-GB" dirty="0" smtClean="0"/>
              <a:t>	Groundwater</a:t>
            </a:r>
            <a:endParaRPr lang="en-GB" dirty="0"/>
          </a:p>
          <a:p>
            <a:pPr lvl="1"/>
            <a:r>
              <a:rPr lang="en-GB" dirty="0"/>
              <a:t>•	Surface water quality </a:t>
            </a:r>
            <a:r>
              <a:rPr lang="en-GB" dirty="0" smtClean="0"/>
              <a:t>			Surface Water quantity</a:t>
            </a:r>
            <a:endParaRPr lang="en-GB" dirty="0"/>
          </a:p>
          <a:p>
            <a:endParaRPr lang="en-GB" sz="700" dirty="0"/>
          </a:p>
          <a:p>
            <a:r>
              <a:rPr lang="en-GB" dirty="0" smtClean="0"/>
              <a:t>Lead and Rapporteur identified and solicited for each variable</a:t>
            </a:r>
          </a:p>
          <a:p>
            <a:r>
              <a:rPr lang="en-GB" dirty="0" smtClean="0"/>
              <a:t>3 to 5 additional experts identified and solicited for each variable </a:t>
            </a:r>
          </a:p>
          <a:p>
            <a:r>
              <a:rPr lang="en-GB" dirty="0" smtClean="0"/>
              <a:t>10 to 15 additional “cross-cutting” participants identified </a:t>
            </a:r>
            <a:r>
              <a:rPr lang="en-GB" dirty="0"/>
              <a:t> and solicited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Workshop objectives and </a:t>
            </a:r>
            <a:r>
              <a:rPr lang="en-US" dirty="0" smtClean="0"/>
              <a:t>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523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1035000" y="2610464"/>
            <a:ext cx="108000" cy="970936"/>
            <a:chOff x="1035000" y="2610464"/>
            <a:chExt cx="108000" cy="970936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1080397" y="2644514"/>
              <a:ext cx="17206" cy="936886"/>
            </a:xfrm>
            <a:prstGeom prst="straightConnector1">
              <a:avLst/>
            </a:prstGeom>
            <a:noFill/>
            <a:ln w="57150" cap="flat">
              <a:solidFill>
                <a:srgbClr val="FFC000"/>
              </a:solidFill>
              <a:prstDash val="solid"/>
              <a:bevel/>
              <a:tailEnd type="oval" w="lg" len="lg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4" name="Oval 23"/>
            <p:cNvSpPr/>
            <p:nvPr/>
          </p:nvSpPr>
          <p:spPr>
            <a:xfrm>
              <a:off x="1035000" y="2610464"/>
              <a:ext cx="108000" cy="108000"/>
            </a:xfrm>
            <a:prstGeom prst="ellipse">
              <a:avLst/>
            </a:prstGeom>
            <a:solidFill>
              <a:srgbClr val="FFFFFF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3561736"/>
            <a:ext cx="6324600" cy="19664"/>
          </a:xfrm>
          <a:prstGeom prst="straightConnector1">
            <a:avLst/>
          </a:prstGeom>
          <a:noFill/>
          <a:ln w="57150" cap="flat">
            <a:solidFill>
              <a:schemeClr val="tx2"/>
            </a:solidFill>
            <a:prstDash val="solid"/>
            <a:bevel/>
            <a:tailEnd type="stealth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/>
          <p:cNvCxnSpPr/>
          <p:nvPr/>
        </p:nvCxnSpPr>
        <p:spPr>
          <a:xfrm>
            <a:off x="533400" y="3550174"/>
            <a:ext cx="2052000" cy="11562"/>
          </a:xfrm>
          <a:prstGeom prst="straightConnector1">
            <a:avLst/>
          </a:prstGeom>
          <a:noFill/>
          <a:ln w="57150" cap="flat">
            <a:solidFill>
              <a:schemeClr val="tx2"/>
            </a:solidFill>
            <a:prstDash val="solid"/>
            <a:bevel/>
            <a:tailEnd type="stealth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/>
          <p:cNvCxnSpPr/>
          <p:nvPr/>
        </p:nvCxnSpPr>
        <p:spPr>
          <a:xfrm>
            <a:off x="2971800" y="3569838"/>
            <a:ext cx="2052000" cy="11562"/>
          </a:xfrm>
          <a:prstGeom prst="straightConnector1">
            <a:avLst/>
          </a:prstGeom>
          <a:noFill/>
          <a:ln w="57150" cap="flat">
            <a:solidFill>
              <a:schemeClr val="tx2"/>
            </a:solidFill>
            <a:prstDash val="solid"/>
            <a:bevel/>
            <a:tailEnd type="stealth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524000"/>
            <a:ext cx="1828800" cy="466128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 smtClean="0"/>
              <a:t>PC Telcon#1</a:t>
            </a:r>
          </a:p>
          <a:p>
            <a:pPr marL="0" lvl="0" indent="0">
              <a:buNone/>
            </a:pPr>
            <a:r>
              <a:rPr lang="en-GB" sz="1400" i="1" dirty="0" smtClean="0"/>
              <a:t>12th July</a:t>
            </a:r>
            <a:endParaRPr lang="en-GB" sz="1400" i="1" dirty="0"/>
          </a:p>
        </p:txBody>
      </p:sp>
      <p:grpSp>
        <p:nvGrpSpPr>
          <p:cNvPr id="48" name="Group 47"/>
          <p:cNvGrpSpPr/>
          <p:nvPr/>
        </p:nvGrpSpPr>
        <p:grpSpPr>
          <a:xfrm>
            <a:off x="990600" y="3581400"/>
            <a:ext cx="1828800" cy="1524000"/>
            <a:chOff x="990600" y="3581400"/>
            <a:chExt cx="1828800" cy="1524000"/>
          </a:xfrm>
        </p:grpSpPr>
        <p:grpSp>
          <p:nvGrpSpPr>
            <p:cNvPr id="21" name="Group 20"/>
            <p:cNvGrpSpPr/>
            <p:nvPr/>
          </p:nvGrpSpPr>
          <p:grpSpPr>
            <a:xfrm flipV="1">
              <a:off x="2027904" y="3581400"/>
              <a:ext cx="108000" cy="970936"/>
              <a:chOff x="2027904" y="2610464"/>
              <a:chExt cx="108000" cy="970936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0" name="Oval 19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26" name="Content Placeholder 1"/>
            <p:cNvSpPr txBox="1">
              <a:spLocks/>
            </p:cNvSpPr>
            <p:nvPr/>
          </p:nvSpPr>
          <p:spPr>
            <a:xfrm>
              <a:off x="990600" y="4639272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PC Telcon#2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24th Aug</a:t>
              </a:r>
              <a:endParaRPr lang="en-GB" sz="1400" i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667000" y="3583856"/>
            <a:ext cx="1828800" cy="1530472"/>
            <a:chOff x="2667000" y="3583856"/>
            <a:chExt cx="1828800" cy="1530472"/>
          </a:xfrm>
        </p:grpSpPr>
        <p:grpSp>
          <p:nvGrpSpPr>
            <p:cNvPr id="27" name="Group 26"/>
            <p:cNvGrpSpPr/>
            <p:nvPr/>
          </p:nvGrpSpPr>
          <p:grpSpPr>
            <a:xfrm flipV="1">
              <a:off x="2863800" y="3583856"/>
              <a:ext cx="108000" cy="970936"/>
              <a:chOff x="2027904" y="2610464"/>
              <a:chExt cx="108000" cy="970936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9" name="Oval 28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34" name="Content Placeholder 1"/>
            <p:cNvSpPr txBox="1">
              <a:spLocks/>
            </p:cNvSpPr>
            <p:nvPr/>
          </p:nvSpPr>
          <p:spPr>
            <a:xfrm>
              <a:off x="2667000" y="46482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PC Telcon#3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18th Sept</a:t>
              </a:r>
              <a:endParaRPr lang="en-GB" sz="1400" i="1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676400" y="1828800"/>
            <a:ext cx="1828800" cy="1752600"/>
            <a:chOff x="1676400" y="1828800"/>
            <a:chExt cx="1828800" cy="1752600"/>
          </a:xfrm>
        </p:grpSpPr>
        <p:grpSp>
          <p:nvGrpSpPr>
            <p:cNvPr id="31" name="Group 30"/>
            <p:cNvGrpSpPr/>
            <p:nvPr/>
          </p:nvGrpSpPr>
          <p:grpSpPr>
            <a:xfrm>
              <a:off x="2667000" y="2610464"/>
              <a:ext cx="108000" cy="970936"/>
              <a:chOff x="2027904" y="2610464"/>
              <a:chExt cx="108000" cy="970936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33" name="Oval 32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30" name="Content Placeholder 1"/>
            <p:cNvSpPr txBox="1">
              <a:spLocks/>
            </p:cNvSpPr>
            <p:nvPr/>
          </p:nvSpPr>
          <p:spPr>
            <a:xfrm>
              <a:off x="1676400" y="18288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Replies from invitations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14th Sept</a:t>
              </a:r>
              <a:endParaRPr lang="en-GB" sz="1400" i="1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135904" y="3200400"/>
              <a:ext cx="531096" cy="0"/>
            </a:xfrm>
            <a:prstGeom prst="straightConnector1">
              <a:avLst/>
            </a:prstGeom>
            <a:noFill/>
            <a:ln w="25400" cap="flat">
              <a:solidFill>
                <a:srgbClr val="FF9A00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55" name="Group 54"/>
          <p:cNvGrpSpPr/>
          <p:nvPr/>
        </p:nvGrpSpPr>
        <p:grpSpPr>
          <a:xfrm>
            <a:off x="3657600" y="1828800"/>
            <a:ext cx="2819400" cy="1752600"/>
            <a:chOff x="3657600" y="1828800"/>
            <a:chExt cx="1828800" cy="1752600"/>
          </a:xfrm>
        </p:grpSpPr>
        <p:grpSp>
          <p:nvGrpSpPr>
            <p:cNvPr id="56" name="Group 55"/>
            <p:cNvGrpSpPr/>
            <p:nvPr/>
          </p:nvGrpSpPr>
          <p:grpSpPr>
            <a:xfrm>
              <a:off x="3733800" y="2610464"/>
              <a:ext cx="108000" cy="970936"/>
              <a:chOff x="2027904" y="2610464"/>
              <a:chExt cx="108000" cy="970936"/>
            </a:xfrm>
          </p:grpSpPr>
          <p:cxnSp>
            <p:nvCxnSpPr>
              <p:cNvPr id="58" name="Straight Arrow Connector 57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59" name="Oval 58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57" name="Content Placeholder 1"/>
            <p:cNvSpPr txBox="1">
              <a:spLocks/>
            </p:cNvSpPr>
            <p:nvPr/>
          </p:nvSpPr>
          <p:spPr>
            <a:xfrm>
              <a:off x="3657600" y="18288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algn="l" defTabSz="914400">
                <a:buFont typeface="Arial"/>
                <a:buNone/>
              </a:pPr>
              <a:r>
                <a:rPr lang="en-GB" b="1" dirty="0" smtClean="0"/>
                <a:t>Finalise participants. Confirm Workshop</a:t>
              </a:r>
            </a:p>
            <a:p>
              <a:pPr marL="0" indent="0" algn="l" defTabSz="914400">
                <a:buFont typeface="Arial"/>
                <a:buNone/>
              </a:pPr>
              <a:r>
                <a:rPr lang="en-GB" sz="1400" i="1" dirty="0"/>
                <a:t> </a:t>
              </a:r>
              <a:r>
                <a:rPr lang="en-GB" sz="1400" i="1" dirty="0" smtClean="0"/>
                <a:t>       30th Sept</a:t>
              </a:r>
              <a:endParaRPr lang="en-GB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01316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Individual nominative invitations sent by PC members since 27</a:t>
            </a:r>
            <a:r>
              <a:rPr lang="en-GB" b="1" baseline="30000" dirty="0" smtClean="0"/>
              <a:t>th</a:t>
            </a:r>
            <a:r>
              <a:rPr lang="en-GB" b="1" dirty="0" smtClean="0"/>
              <a:t> August</a:t>
            </a:r>
          </a:p>
          <a:p>
            <a:r>
              <a:rPr lang="en-GB" dirty="0" smtClean="0"/>
              <a:t>~50 international experts invited</a:t>
            </a:r>
          </a:p>
          <a:p>
            <a:r>
              <a:rPr lang="en-GB" dirty="0" smtClean="0"/>
              <a:t>High percentage of +</a:t>
            </a:r>
            <a:r>
              <a:rPr lang="en-GB" dirty="0" err="1" smtClean="0"/>
              <a:t>ve</a:t>
            </a:r>
            <a:r>
              <a:rPr lang="en-GB" dirty="0" smtClean="0"/>
              <a:t> responses (when responses)</a:t>
            </a:r>
          </a:p>
          <a:p>
            <a:r>
              <a:rPr lang="en-GB" dirty="0" smtClean="0"/>
              <a:t>However, only &gt;20 experts are confirmed as of 14/09</a:t>
            </a:r>
          </a:p>
          <a:p>
            <a:r>
              <a:rPr lang="en-GB" dirty="0" smtClean="0"/>
              <a:t>Consolidation of all replies early next week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round of invitation emails/ new solicitations planned from next week</a:t>
            </a:r>
          </a:p>
          <a:p>
            <a:r>
              <a:rPr lang="en-GB" b="1" dirty="0" smtClean="0"/>
              <a:t>At least 35 participants </a:t>
            </a:r>
            <a:r>
              <a:rPr lang="en-GB" dirty="0" smtClean="0"/>
              <a:t>with broad range of expertise required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Current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7452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3657600" y="1828800"/>
            <a:ext cx="1828800" cy="1752600"/>
            <a:chOff x="3657600" y="1828800"/>
            <a:chExt cx="1828800" cy="1752600"/>
          </a:xfrm>
        </p:grpSpPr>
        <p:grpSp>
          <p:nvGrpSpPr>
            <p:cNvPr id="38" name="Group 37"/>
            <p:cNvGrpSpPr/>
            <p:nvPr/>
          </p:nvGrpSpPr>
          <p:grpSpPr>
            <a:xfrm>
              <a:off x="3733800" y="2610464"/>
              <a:ext cx="108000" cy="970936"/>
              <a:chOff x="2027904" y="2610464"/>
              <a:chExt cx="108000" cy="970936"/>
            </a:xfrm>
          </p:grpSpPr>
          <p:cxnSp>
            <p:nvCxnSpPr>
              <p:cNvPr id="39" name="Straight Arrow Connector 38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40" name="Oval 39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41" name="Content Placeholder 1"/>
            <p:cNvSpPr txBox="1">
              <a:spLocks/>
            </p:cNvSpPr>
            <p:nvPr/>
          </p:nvSpPr>
          <p:spPr>
            <a:xfrm>
              <a:off x="3657600" y="18288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algn="l" defTabSz="914400">
                <a:buFont typeface="Arial"/>
                <a:buNone/>
              </a:pPr>
              <a:r>
                <a:rPr lang="en-GB" b="1" dirty="0" smtClean="0"/>
                <a:t>Finalise participants</a:t>
              </a:r>
            </a:p>
            <a:p>
              <a:pPr marL="0" indent="0" algn="l" defTabSz="914400">
                <a:buFont typeface="Arial"/>
                <a:buNone/>
              </a:pPr>
              <a:r>
                <a:rPr lang="en-GB" sz="1400" i="1" dirty="0"/>
                <a:t> </a:t>
              </a:r>
              <a:r>
                <a:rPr lang="en-GB" sz="1400" i="1" dirty="0" smtClean="0"/>
                <a:t>       30th Sept</a:t>
              </a:r>
              <a:endParaRPr lang="en-GB" sz="1400" i="1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035000" y="2610464"/>
            <a:ext cx="108000" cy="970936"/>
            <a:chOff x="1035000" y="2610464"/>
            <a:chExt cx="108000" cy="970936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1080397" y="2644514"/>
              <a:ext cx="17206" cy="936886"/>
            </a:xfrm>
            <a:prstGeom prst="straightConnector1">
              <a:avLst/>
            </a:prstGeom>
            <a:noFill/>
            <a:ln w="57150" cap="flat">
              <a:solidFill>
                <a:srgbClr val="FFC000"/>
              </a:solidFill>
              <a:prstDash val="solid"/>
              <a:bevel/>
              <a:tailEnd type="oval" w="lg" len="lg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4" name="Oval 23"/>
            <p:cNvSpPr/>
            <p:nvPr/>
          </p:nvSpPr>
          <p:spPr>
            <a:xfrm>
              <a:off x="1035000" y="2610464"/>
              <a:ext cx="108000" cy="108000"/>
            </a:xfrm>
            <a:prstGeom prst="ellipse">
              <a:avLst/>
            </a:prstGeom>
            <a:solidFill>
              <a:srgbClr val="FFFFFF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6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3561736"/>
            <a:ext cx="6324600" cy="19664"/>
          </a:xfrm>
          <a:prstGeom prst="straightConnector1">
            <a:avLst/>
          </a:prstGeom>
          <a:noFill/>
          <a:ln w="57150" cap="flat">
            <a:solidFill>
              <a:schemeClr val="tx2"/>
            </a:solidFill>
            <a:prstDash val="solid"/>
            <a:bevel/>
            <a:tailEnd type="stealth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/>
          <p:cNvCxnSpPr/>
          <p:nvPr/>
        </p:nvCxnSpPr>
        <p:spPr>
          <a:xfrm>
            <a:off x="533400" y="3550174"/>
            <a:ext cx="2052000" cy="11562"/>
          </a:xfrm>
          <a:prstGeom prst="straightConnector1">
            <a:avLst/>
          </a:prstGeom>
          <a:noFill/>
          <a:ln w="57150" cap="flat">
            <a:solidFill>
              <a:schemeClr val="tx2"/>
            </a:solidFill>
            <a:prstDash val="solid"/>
            <a:bevel/>
            <a:tailEnd type="stealth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/>
          <p:cNvCxnSpPr/>
          <p:nvPr/>
        </p:nvCxnSpPr>
        <p:spPr>
          <a:xfrm>
            <a:off x="2971800" y="3569838"/>
            <a:ext cx="2052000" cy="11562"/>
          </a:xfrm>
          <a:prstGeom prst="straightConnector1">
            <a:avLst/>
          </a:prstGeom>
          <a:noFill/>
          <a:ln w="57150" cap="flat">
            <a:solidFill>
              <a:schemeClr val="tx2"/>
            </a:solidFill>
            <a:prstDash val="solid"/>
            <a:bevel/>
            <a:tailEnd type="stealth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524000"/>
            <a:ext cx="1828800" cy="466128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 smtClean="0"/>
              <a:t>PC Telcon#1</a:t>
            </a:r>
          </a:p>
          <a:p>
            <a:pPr marL="0" lvl="0" indent="0">
              <a:buNone/>
            </a:pPr>
            <a:r>
              <a:rPr lang="en-GB" sz="1400" i="1" dirty="0" smtClean="0"/>
              <a:t>12th July</a:t>
            </a:r>
            <a:endParaRPr lang="en-GB" sz="1400" i="1" dirty="0"/>
          </a:p>
        </p:txBody>
      </p:sp>
      <p:grpSp>
        <p:nvGrpSpPr>
          <p:cNvPr id="48" name="Group 47"/>
          <p:cNvGrpSpPr/>
          <p:nvPr/>
        </p:nvGrpSpPr>
        <p:grpSpPr>
          <a:xfrm>
            <a:off x="990600" y="3581400"/>
            <a:ext cx="1828800" cy="1524000"/>
            <a:chOff x="990600" y="3581400"/>
            <a:chExt cx="1828800" cy="1524000"/>
          </a:xfrm>
        </p:grpSpPr>
        <p:grpSp>
          <p:nvGrpSpPr>
            <p:cNvPr id="21" name="Group 20"/>
            <p:cNvGrpSpPr/>
            <p:nvPr/>
          </p:nvGrpSpPr>
          <p:grpSpPr>
            <a:xfrm flipV="1">
              <a:off x="2027904" y="3581400"/>
              <a:ext cx="108000" cy="970936"/>
              <a:chOff x="2027904" y="2610464"/>
              <a:chExt cx="108000" cy="970936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0" name="Oval 19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26" name="Content Placeholder 1"/>
            <p:cNvSpPr txBox="1">
              <a:spLocks/>
            </p:cNvSpPr>
            <p:nvPr/>
          </p:nvSpPr>
          <p:spPr>
            <a:xfrm>
              <a:off x="990600" y="4639272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PC Telcon#2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24th Aug</a:t>
              </a:r>
              <a:endParaRPr lang="en-GB" sz="1400" i="1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667000" y="3583856"/>
            <a:ext cx="1828800" cy="1530472"/>
            <a:chOff x="2667000" y="3583856"/>
            <a:chExt cx="1828800" cy="1530472"/>
          </a:xfrm>
        </p:grpSpPr>
        <p:grpSp>
          <p:nvGrpSpPr>
            <p:cNvPr id="27" name="Group 26"/>
            <p:cNvGrpSpPr/>
            <p:nvPr/>
          </p:nvGrpSpPr>
          <p:grpSpPr>
            <a:xfrm flipV="1">
              <a:off x="2863800" y="3583856"/>
              <a:ext cx="108000" cy="970936"/>
              <a:chOff x="2027904" y="2610464"/>
              <a:chExt cx="108000" cy="970936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9" name="Oval 28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34" name="Content Placeholder 1"/>
            <p:cNvSpPr txBox="1">
              <a:spLocks/>
            </p:cNvSpPr>
            <p:nvPr/>
          </p:nvSpPr>
          <p:spPr>
            <a:xfrm>
              <a:off x="2667000" y="46482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PC Telcon#3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18th Sept</a:t>
              </a:r>
              <a:endParaRPr lang="en-GB" sz="1400" i="1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676400" y="1828800"/>
            <a:ext cx="1828800" cy="1752600"/>
            <a:chOff x="1676400" y="1828800"/>
            <a:chExt cx="1828800" cy="1752600"/>
          </a:xfrm>
        </p:grpSpPr>
        <p:grpSp>
          <p:nvGrpSpPr>
            <p:cNvPr id="31" name="Group 30"/>
            <p:cNvGrpSpPr/>
            <p:nvPr/>
          </p:nvGrpSpPr>
          <p:grpSpPr>
            <a:xfrm>
              <a:off x="2667000" y="2610464"/>
              <a:ext cx="108000" cy="970936"/>
              <a:chOff x="2027904" y="2610464"/>
              <a:chExt cx="108000" cy="970936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33" name="Oval 32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30" name="Content Placeholder 1"/>
            <p:cNvSpPr txBox="1">
              <a:spLocks/>
            </p:cNvSpPr>
            <p:nvPr/>
          </p:nvSpPr>
          <p:spPr>
            <a:xfrm>
              <a:off x="1676400" y="18288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Replies from invitations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14th Sept</a:t>
              </a:r>
              <a:endParaRPr lang="en-GB" sz="1400" i="1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135904" y="3200400"/>
              <a:ext cx="531096" cy="0"/>
            </a:xfrm>
            <a:prstGeom prst="straightConnector1">
              <a:avLst/>
            </a:prstGeom>
            <a:noFill/>
            <a:ln w="25400" cap="flat">
              <a:solidFill>
                <a:srgbClr val="FF9A00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53" name="Group 52"/>
          <p:cNvGrpSpPr/>
          <p:nvPr/>
        </p:nvGrpSpPr>
        <p:grpSpPr>
          <a:xfrm>
            <a:off x="4800600" y="3581400"/>
            <a:ext cx="1828800" cy="1530472"/>
            <a:chOff x="4800600" y="3581400"/>
            <a:chExt cx="1828800" cy="1530472"/>
          </a:xfrm>
        </p:grpSpPr>
        <p:grpSp>
          <p:nvGrpSpPr>
            <p:cNvPr id="42" name="Group 41"/>
            <p:cNvGrpSpPr/>
            <p:nvPr/>
          </p:nvGrpSpPr>
          <p:grpSpPr>
            <a:xfrm flipV="1">
              <a:off x="4997400" y="3581400"/>
              <a:ext cx="108000" cy="970936"/>
              <a:chOff x="2027904" y="2610464"/>
              <a:chExt cx="108000" cy="970936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 flipV="1">
                <a:off x="2073301" y="2644514"/>
                <a:ext cx="17206" cy="936886"/>
              </a:xfrm>
              <a:prstGeom prst="straightConnector1">
                <a:avLst/>
              </a:prstGeom>
              <a:noFill/>
              <a:ln w="57150" cap="flat">
                <a:solidFill>
                  <a:srgbClr val="FFC000"/>
                </a:solidFill>
                <a:prstDash val="solid"/>
                <a:bevel/>
                <a:tailEnd type="oval" w="lg" len="lg"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44" name="Oval 43"/>
              <p:cNvSpPr/>
              <p:nvPr/>
            </p:nvSpPr>
            <p:spPr>
              <a:xfrm>
                <a:off x="2027904" y="2610464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8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</p:grpSp>
        <p:sp>
          <p:nvSpPr>
            <p:cNvPr id="45" name="Content Placeholder 1"/>
            <p:cNvSpPr txBox="1">
              <a:spLocks/>
            </p:cNvSpPr>
            <p:nvPr/>
          </p:nvSpPr>
          <p:spPr>
            <a:xfrm>
              <a:off x="4800600" y="4645744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Finalise agenda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31st Oct</a:t>
              </a:r>
              <a:endParaRPr lang="en-GB" sz="1400" i="1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781800" y="2835722"/>
            <a:ext cx="1828800" cy="1355278"/>
            <a:chOff x="6781800" y="2835722"/>
            <a:chExt cx="1828800" cy="1355278"/>
          </a:xfrm>
        </p:grpSpPr>
        <p:sp>
          <p:nvSpPr>
            <p:cNvPr id="14" name="Explosion 1 13"/>
            <p:cNvSpPr/>
            <p:nvPr/>
          </p:nvSpPr>
          <p:spPr>
            <a:xfrm>
              <a:off x="6781800" y="2835722"/>
              <a:ext cx="1365377" cy="1355278"/>
            </a:xfrm>
            <a:prstGeom prst="irregularSeal1">
              <a:avLst/>
            </a:prstGeom>
            <a:solidFill>
              <a:srgbClr val="FFFFFF"/>
            </a:solidFill>
            <a:ln w="254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sp>
          <p:nvSpPr>
            <p:cNvPr id="47" name="Content Placeholder 1"/>
            <p:cNvSpPr txBox="1">
              <a:spLocks/>
            </p:cNvSpPr>
            <p:nvPr/>
          </p:nvSpPr>
          <p:spPr>
            <a:xfrm>
              <a:off x="6781800" y="3124200"/>
              <a:ext cx="1828800" cy="466128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+mj-lt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GB" b="1" dirty="0" smtClean="0"/>
                <a:t>Freshwater from Space Workshop</a:t>
              </a:r>
            </a:p>
            <a:p>
              <a:pPr marL="0" indent="0" defTabSz="914400">
                <a:buFont typeface="Arial"/>
                <a:buNone/>
              </a:pPr>
              <a:r>
                <a:rPr lang="en-GB" sz="1400" i="1" dirty="0" smtClean="0"/>
                <a:t>13</a:t>
              </a:r>
              <a:r>
                <a:rPr lang="en-GB" sz="1400" i="1" baseline="30000" dirty="0" smtClean="0"/>
                <a:t>th</a:t>
              </a:r>
              <a:r>
                <a:rPr lang="en-GB" sz="1400" i="1" dirty="0" smtClean="0"/>
                <a:t> – 15</a:t>
              </a:r>
              <a:r>
                <a:rPr lang="en-GB" sz="1400" i="1" baseline="30000" dirty="0" smtClean="0"/>
                <a:t>th</a:t>
              </a:r>
              <a:r>
                <a:rPr lang="en-GB" sz="1400" i="1" dirty="0" smtClean="0"/>
                <a:t> Nov</a:t>
              </a:r>
              <a:endParaRPr lang="en-GB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63536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By end September</a:t>
            </a:r>
            <a:r>
              <a:rPr lang="en-GB" dirty="0" smtClean="0"/>
              <a:t> </a:t>
            </a:r>
          </a:p>
          <a:p>
            <a:r>
              <a:rPr lang="en-GB" dirty="0" smtClean="0"/>
              <a:t>Consolidate and finalise participant list</a:t>
            </a:r>
          </a:p>
          <a:p>
            <a:r>
              <a:rPr lang="en-GB" b="1" dirty="0" smtClean="0"/>
              <a:t>Confirm critical mass</a:t>
            </a:r>
            <a:r>
              <a:rPr lang="en-GB" dirty="0" smtClean="0"/>
              <a:t> (35+ participants) for the workshop</a:t>
            </a:r>
          </a:p>
          <a:p>
            <a:r>
              <a:rPr lang="en-GB" dirty="0" smtClean="0"/>
              <a:t>Identify “water variable” leads/rapporteurs and communicate expectations to them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By end October</a:t>
            </a:r>
            <a:r>
              <a:rPr lang="en-GB" dirty="0" smtClean="0"/>
              <a:t> – Finalise agenda 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b="1" dirty="0" smtClean="0"/>
              <a:t>13</a:t>
            </a:r>
            <a:r>
              <a:rPr lang="en-GB" b="1" baseline="30000" dirty="0" smtClean="0"/>
              <a:t>th</a:t>
            </a:r>
            <a:r>
              <a:rPr lang="en-GB" b="1" dirty="0" smtClean="0"/>
              <a:t>- 15</a:t>
            </a:r>
            <a:r>
              <a:rPr lang="en-GB" b="1" baseline="30000" dirty="0" smtClean="0"/>
              <a:t>th</a:t>
            </a:r>
            <a:r>
              <a:rPr lang="en-GB" b="1" dirty="0" smtClean="0"/>
              <a:t> November</a:t>
            </a:r>
            <a:r>
              <a:rPr lang="en-GB" dirty="0" smtClean="0"/>
              <a:t> – Workshop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461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On-screen Show (4:3)</PresentationFormat>
  <Paragraphs>81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Freshwater from 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206</cp:revision>
  <dcterms:modified xsi:type="dcterms:W3CDTF">2018-09-14T07:58:49Z</dcterms:modified>
</cp:coreProperties>
</file>