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4" r:id="rId2"/>
    <p:sldId id="265" r:id="rId3"/>
    <p:sldId id="266" r:id="rId4"/>
    <p:sldId id="267" r:id="rId5"/>
    <p:sldId id="268" r:id="rId6"/>
    <p:sldId id="269" r:id="rId7"/>
    <p:sldId id="270" r:id="rId8"/>
    <p:sldId id="271" r:id="rId9"/>
    <p:sldId id="272" r:id="rId10"/>
    <p:sldId id="273" r:id="rId11"/>
    <p:sldId id="274" r:id="rId12"/>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6"/>
    <p:restoredTop sz="94756"/>
  </p:normalViewPr>
  <p:slideViewPr>
    <p:cSldViewPr>
      <p:cViewPr varScale="1">
        <p:scale>
          <a:sx n="110" d="100"/>
          <a:sy n="110" d="100"/>
        </p:scale>
        <p:origin x="166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3967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267720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9629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6966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95081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TW2018, 13-14 Sept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ceos.org/document_management/Virtual_Constellations/OSVW/OSVW_Terms-of-Reference_Nov2013.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eos.org/ourwork/virtual-constellations/osv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3114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dirty="0" smtClean="0">
                <a:solidFill>
                  <a:schemeClr val="bg1"/>
                </a:solidFill>
                <a:latin typeface="+mj-lt"/>
              </a:rPr>
              <a:t>Recent activities of the OSVW-VC</a:t>
            </a:r>
            <a:endParaRPr sz="6000"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r>
              <a:rPr lang="en-AU" sz="1600" dirty="0" smtClean="0">
                <a:solidFill>
                  <a:srgbClr val="FFFFFF"/>
                </a:solidFill>
                <a:ea typeface="Arial Bold"/>
                <a:cs typeface="Arial Bold"/>
                <a:sym typeface="Arial Bold"/>
              </a:rPr>
              <a:t>Paul </a:t>
            </a:r>
            <a:r>
              <a:rPr lang="en-AU" sz="1600" dirty="0">
                <a:solidFill>
                  <a:srgbClr val="FFFFFF"/>
                </a:solidFill>
                <a:ea typeface="Arial Bold"/>
                <a:cs typeface="Arial Bold"/>
                <a:sym typeface="Arial Bold"/>
              </a:rPr>
              <a:t>Chang (NOAA), Rashmi Sharma  (ISRO), and Stefanie Linow (EUMETSAT</a:t>
            </a:r>
            <a:r>
              <a:rPr lang="en-AU" sz="1600" dirty="0" smtClean="0">
                <a:solidFill>
                  <a:srgbClr val="FFFFFF"/>
                </a:solidFill>
                <a:ea typeface="Arial Bold"/>
                <a:cs typeface="Arial Bold"/>
                <a:sym typeface="Arial Bold"/>
              </a:rPr>
              <a:t>)</a:t>
            </a:r>
          </a:p>
          <a:p>
            <a:pPr defTabSz="914400">
              <a:lnSpc>
                <a:spcPct val="150000"/>
              </a:lnSpc>
              <a:defRPr>
                <a:solidFill>
                  <a:srgbClr val="000000"/>
                </a:solidFill>
              </a:defRPr>
            </a:pPr>
            <a:endParaRPr lang="en-AU" sz="1600" dirty="0">
              <a:solidFill>
                <a:srgbClr val="FFFFFF"/>
              </a:solidFill>
              <a:ea typeface="Arial Bold"/>
              <a:cs typeface="Arial Bold"/>
              <a:sym typeface="Arial Bold"/>
            </a:endParaRPr>
          </a:p>
          <a:p>
            <a:pPr lvl="0" defTabSz="914400">
              <a:lnSpc>
                <a:spcPct val="150000"/>
              </a:lnSpc>
              <a:defRPr>
                <a:solidFill>
                  <a:srgbClr val="000000"/>
                </a:solidFill>
              </a:defRPr>
            </a:pPr>
            <a:r>
              <a:rPr lang="en-US" sz="1600" dirty="0">
                <a:solidFill>
                  <a:srgbClr val="FFFFFF"/>
                </a:solidFill>
                <a:ea typeface="Arial Bold"/>
                <a:cs typeface="Arial Bold"/>
                <a:sym typeface="Arial Bold"/>
              </a:rPr>
              <a:t>CEOS 2018 SIT Technical Workshop</a:t>
            </a:r>
          </a:p>
          <a:p>
            <a:pPr lvl="0" defTabSz="914400">
              <a:lnSpc>
                <a:spcPct val="150000"/>
              </a:lnSpc>
              <a:defRPr>
                <a:solidFill>
                  <a:srgbClr val="000000"/>
                </a:solidFill>
              </a:defRPr>
            </a:pPr>
            <a:r>
              <a:rPr lang="en-US" sz="1600" dirty="0" smtClean="0">
                <a:solidFill>
                  <a:schemeClr val="bg1"/>
                </a:solidFill>
                <a:ea typeface="Arial Bold"/>
                <a:cs typeface="Arial Bold"/>
                <a:sym typeface="Arial Bold"/>
              </a:rPr>
              <a:t>Session: Oceans </a:t>
            </a:r>
            <a:r>
              <a:rPr lang="en-US" sz="1600" dirty="0">
                <a:solidFill>
                  <a:schemeClr val="bg1"/>
                </a:solidFill>
                <a:ea typeface="Arial Bold"/>
                <a:cs typeface="Arial Bold"/>
                <a:sym typeface="Arial Bold"/>
              </a:rPr>
              <a:t>and Water </a:t>
            </a:r>
            <a:r>
              <a:rPr lang="en-US" sz="1600" dirty="0" smtClean="0">
                <a:solidFill>
                  <a:schemeClr val="bg1"/>
                </a:solidFill>
                <a:ea typeface="Arial Bold"/>
                <a:cs typeface="Arial Bold"/>
                <a:sym typeface="Arial Bold"/>
              </a:rPr>
              <a:t>Cycle, Agenda item: 5.5</a:t>
            </a:r>
          </a:p>
          <a:p>
            <a:pPr lvl="0" defTabSz="914400">
              <a:lnSpc>
                <a:spcPct val="150000"/>
              </a:lnSpc>
              <a:defRPr>
                <a:solidFill>
                  <a:srgbClr val="000000"/>
                </a:solidFill>
              </a:defRPr>
            </a:pPr>
            <a:r>
              <a:rPr lang="en-US" sz="1600" dirty="0" smtClean="0">
                <a:solidFill>
                  <a:srgbClr val="FFFFFF"/>
                </a:solidFill>
                <a:ea typeface="Arial Bold"/>
                <a:cs typeface="Arial Bold"/>
                <a:sym typeface="Arial Bold"/>
              </a:rPr>
              <a:t>EUMETSAT, Darmstadt, Germany</a:t>
            </a:r>
          </a:p>
          <a:p>
            <a:pPr lvl="0" defTabSz="914400">
              <a:lnSpc>
                <a:spcPct val="150000"/>
              </a:lnSpc>
              <a:defRPr>
                <a:solidFill>
                  <a:srgbClr val="000000"/>
                </a:solidFill>
              </a:defRPr>
            </a:pPr>
            <a:r>
              <a:rPr lang="en-US" sz="1600" dirty="0" smtClean="0">
                <a:solidFill>
                  <a:srgbClr val="FFFFFF"/>
                </a:solidFill>
                <a:ea typeface="Arial Bold"/>
                <a:cs typeface="Arial Bold"/>
                <a:sym typeface="Arial Bold"/>
              </a:rPr>
              <a:t>13 </a:t>
            </a:r>
            <a:r>
              <a:rPr lang="en-US" sz="1600" dirty="0">
                <a:solidFill>
                  <a:srgbClr val="FFFFFF"/>
                </a:solidFill>
                <a:ea typeface="Arial Bold"/>
                <a:cs typeface="Arial Bold"/>
                <a:sym typeface="Arial Bold"/>
              </a:rPr>
              <a:t>– 14 September 2018</a:t>
            </a: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extLst>
      <p:ext uri="{BB962C8B-B14F-4D97-AF65-F5344CB8AC3E}">
        <p14:creationId xmlns:p14="http://schemas.microsoft.com/office/powerpoint/2010/main" val="2114597498"/>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p:txBody>
          <a:bodyPr/>
          <a:lstStyle/>
          <a:p>
            <a:pPr marL="0" indent="0">
              <a:buNone/>
            </a:pPr>
            <a:r>
              <a:rPr kumimoji="1" lang="en-US" altLang="zh-CN" sz="1800" dirty="0" smtClean="0"/>
              <a:t>Focus </a:t>
            </a:r>
            <a:r>
              <a:rPr kumimoji="1" lang="en-US" altLang="zh-CN" sz="1800" dirty="0"/>
              <a:t>group meeting on calibration/cross-calibration of radar scatterometers for ocean surface wind </a:t>
            </a:r>
            <a:r>
              <a:rPr kumimoji="1" lang="en-US" altLang="zh-CN" sz="1800" dirty="0" smtClean="0"/>
              <a:t>vectors</a:t>
            </a:r>
          </a:p>
          <a:p>
            <a:pPr>
              <a:spcBef>
                <a:spcPts val="1200"/>
              </a:spcBef>
            </a:pPr>
            <a:r>
              <a:rPr kumimoji="1" lang="en-US" altLang="zh-CN" sz="1800" dirty="0"/>
              <a:t>Date: August 27 1:00-5:30pm</a:t>
            </a:r>
          </a:p>
          <a:p>
            <a:pPr>
              <a:spcBef>
                <a:spcPts val="1200"/>
              </a:spcBef>
            </a:pPr>
            <a:r>
              <a:rPr kumimoji="1" lang="en-US" altLang="zh-CN" sz="1800" dirty="0" smtClean="0"/>
              <a:t>Presenting </a:t>
            </a:r>
            <a:r>
              <a:rPr kumimoji="1" lang="en-US" altLang="zh-CN" sz="1800" dirty="0"/>
              <a:t>Organizations: EUMETSAT, KNMI, ICM-CSIC, ISRO, NMSC/CMA, NSOAS, NOAA/NESDIS &amp; CEOS OSVW VC</a:t>
            </a:r>
          </a:p>
          <a:p>
            <a:pPr>
              <a:spcBef>
                <a:spcPts val="1200"/>
              </a:spcBef>
            </a:pPr>
            <a:r>
              <a:rPr kumimoji="1" lang="en-US" altLang="zh-CN" sz="1800" dirty="0"/>
              <a:t>Missions related: METOP, SCATSAT, HY-2, CFOSAT, FY-3 (all current and future scatterometer missions</a:t>
            </a:r>
            <a:r>
              <a:rPr kumimoji="1" lang="en-US" altLang="zh-CN" sz="1800" dirty="0" smtClean="0"/>
              <a:t>)</a:t>
            </a:r>
          </a:p>
        </p:txBody>
      </p:sp>
      <p:sp>
        <p:nvSpPr>
          <p:cNvPr id="4" name="Content Placeholder 3"/>
          <p:cNvSpPr>
            <a:spLocks noGrp="1"/>
          </p:cNvSpPr>
          <p:nvPr>
            <p:ph sz="quarter" idx="11"/>
          </p:nvPr>
        </p:nvSpPr>
        <p:spPr>
          <a:xfrm>
            <a:off x="2057400" y="304800"/>
            <a:ext cx="5638800" cy="762000"/>
          </a:xfrm>
        </p:spPr>
        <p:txBody>
          <a:bodyPr/>
          <a:lstStyle/>
          <a:p>
            <a:r>
              <a:rPr lang="en-GB" dirty="0" smtClean="0"/>
              <a:t>Interactions: </a:t>
            </a:r>
            <a:r>
              <a:rPr lang="en-GB" dirty="0"/>
              <a:t>Microwave Sensors Subgroup (MSSG) @ WGCV</a:t>
            </a:r>
          </a:p>
        </p:txBody>
      </p:sp>
    </p:spTree>
    <p:extLst>
      <p:ext uri="{BB962C8B-B14F-4D97-AF65-F5344CB8AC3E}">
        <p14:creationId xmlns:p14="http://schemas.microsoft.com/office/powerpoint/2010/main" val="319297802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p:txBody>
          <a:bodyPr/>
          <a:lstStyle/>
          <a:p>
            <a:pPr marL="0" indent="0">
              <a:spcBef>
                <a:spcPts val="1200"/>
              </a:spcBef>
              <a:buNone/>
            </a:pPr>
            <a:r>
              <a:rPr kumimoji="1" lang="en-US" altLang="zh-CN" sz="1800" dirty="0" smtClean="0"/>
              <a:t>Meeting objective:</a:t>
            </a:r>
          </a:p>
          <a:p>
            <a:r>
              <a:rPr lang="en-US" altLang="zh-CN" sz="1800" dirty="0"/>
              <a:t>Identify requirements for calibration/cross-calibration of scatterometers for OSVW</a:t>
            </a:r>
          </a:p>
          <a:p>
            <a:r>
              <a:rPr lang="en-US" altLang="zh-CN" sz="1800" dirty="0"/>
              <a:t>Identify priorities for future </a:t>
            </a:r>
            <a:r>
              <a:rPr lang="en-US" altLang="zh-CN" sz="1800" dirty="0" smtClean="0"/>
              <a:t>work, organize </a:t>
            </a:r>
            <a:r>
              <a:rPr lang="en-US" altLang="zh-CN" sz="1800" dirty="0"/>
              <a:t>the focus </a:t>
            </a:r>
            <a:r>
              <a:rPr lang="en-US" altLang="zh-CN" sz="1800" dirty="0" smtClean="0"/>
              <a:t>group, </a:t>
            </a:r>
            <a:r>
              <a:rPr lang="en-US" altLang="zh-CN" sz="1800" dirty="0" err="1" smtClean="0"/>
              <a:t>workplan</a:t>
            </a:r>
            <a:r>
              <a:rPr lang="en-US" altLang="zh-CN" sz="1800" dirty="0" smtClean="0"/>
              <a:t> </a:t>
            </a:r>
            <a:r>
              <a:rPr lang="en-US" altLang="zh-CN" sz="1800" dirty="0"/>
              <a:t>for </a:t>
            </a:r>
            <a:r>
              <a:rPr lang="en-US" altLang="zh-CN" sz="1800" dirty="0" smtClean="0"/>
              <a:t>future</a:t>
            </a:r>
          </a:p>
          <a:p>
            <a:pPr marL="0" indent="0">
              <a:buNone/>
            </a:pPr>
            <a:r>
              <a:rPr lang="en-GB" sz="1800" dirty="0" smtClean="0"/>
              <a:t>Outcomes: </a:t>
            </a:r>
          </a:p>
          <a:p>
            <a:r>
              <a:rPr lang="en-US" altLang="zh-CN" sz="1800" dirty="0">
                <a:latin typeface="Tahoma" charset="0"/>
                <a:ea typeface="宋体" charset="0"/>
              </a:rPr>
              <a:t>Status of scatterometers for OSVW</a:t>
            </a:r>
            <a:endParaRPr lang="en-GB" sz="1800" dirty="0" smtClean="0"/>
          </a:p>
          <a:p>
            <a:r>
              <a:rPr lang="en-US" altLang="zh-CN" sz="1800" dirty="0" smtClean="0"/>
              <a:t>Summary of current practices and recommendations</a:t>
            </a:r>
          </a:p>
          <a:p>
            <a:r>
              <a:rPr lang="en-US" altLang="zh-CN" sz="1800" dirty="0" smtClean="0">
                <a:latin typeface="Tahoma" charset="0"/>
                <a:ea typeface="宋体" charset="0"/>
              </a:rPr>
              <a:t>Requirements for guidelines for Calibration/Cross-calibration</a:t>
            </a:r>
            <a:endParaRPr lang="en-GB" sz="1800" dirty="0"/>
          </a:p>
        </p:txBody>
      </p:sp>
      <p:sp>
        <p:nvSpPr>
          <p:cNvPr id="4" name="Content Placeholder 3"/>
          <p:cNvSpPr>
            <a:spLocks noGrp="1"/>
          </p:cNvSpPr>
          <p:nvPr>
            <p:ph sz="quarter" idx="11"/>
          </p:nvPr>
        </p:nvSpPr>
        <p:spPr>
          <a:xfrm>
            <a:off x="2057400" y="304800"/>
            <a:ext cx="5638800" cy="762000"/>
          </a:xfrm>
        </p:spPr>
        <p:txBody>
          <a:bodyPr/>
          <a:lstStyle/>
          <a:p>
            <a:r>
              <a:rPr lang="en-GB" dirty="0" smtClean="0"/>
              <a:t>Interactions: </a:t>
            </a:r>
            <a:r>
              <a:rPr lang="en-GB" dirty="0"/>
              <a:t>Microwave Sensors Subgroup (MSSG) @ WGCV</a:t>
            </a:r>
          </a:p>
        </p:txBody>
      </p:sp>
    </p:spTree>
    <p:extLst>
      <p:ext uri="{BB962C8B-B14F-4D97-AF65-F5344CB8AC3E}">
        <p14:creationId xmlns:p14="http://schemas.microsoft.com/office/powerpoint/2010/main" val="255603102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60000" y="1620000"/>
            <a:ext cx="6248400" cy="1962836"/>
          </a:xfrm>
        </p:spPr>
        <p:txBody>
          <a:bodyPr/>
          <a:lstStyle/>
          <a:p>
            <a:pPr marL="0" indent="0">
              <a:buNone/>
            </a:pPr>
            <a:r>
              <a:rPr lang="en-US" sz="1800" dirty="0">
                <a:latin typeface="+mn-lt"/>
              </a:rPr>
              <a:t>The Ocean Surface Vector Wind Virtual Constellation (OSVW-VC) fosters the availability of best quality ocean surface vector wind data for applications in short, medium, and decadal time scales in the most efficient manner through international collaboration, scientific innovation, and rigor. </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smtClean="0"/>
              <a:t>Introduction</a:t>
            </a:r>
            <a:endParaRPr lang="en-US" dirty="0"/>
          </a:p>
        </p:txBody>
      </p:sp>
      <p:sp>
        <p:nvSpPr>
          <p:cNvPr id="6" name="Rectangle 5"/>
          <p:cNvSpPr/>
          <p:nvPr/>
        </p:nvSpPr>
        <p:spPr>
          <a:xfrm>
            <a:off x="5548888" y="3715436"/>
            <a:ext cx="3518912" cy="369332"/>
          </a:xfrm>
          <a:prstGeom prst="rect">
            <a:avLst/>
          </a:prstGeom>
        </p:spPr>
        <p:txBody>
          <a:bodyPr wrap="none">
            <a:spAutoFit/>
          </a:bodyPr>
          <a:lstStyle/>
          <a:p>
            <a:pPr marL="0" indent="0">
              <a:buNone/>
            </a:pPr>
            <a:r>
              <a:rPr lang="en-US" dirty="0" smtClean="0">
                <a:latin typeface="+mn-lt"/>
                <a:hlinkClick r:id="rId2" tooltip="OSVW-VC Terms of Reference"/>
              </a:rPr>
              <a:t>[OSVW-VC </a:t>
            </a:r>
            <a:r>
              <a:rPr lang="en-US" dirty="0">
                <a:latin typeface="+mn-lt"/>
                <a:hlinkClick r:id="rId2" tooltip="OSVW-VC Terms of Reference"/>
              </a:rPr>
              <a:t>Terms of </a:t>
            </a:r>
            <a:r>
              <a:rPr lang="en-US" dirty="0" smtClean="0">
                <a:latin typeface="+mn-lt"/>
                <a:hlinkClick r:id="rId2" tooltip="OSVW-VC Terms of Reference"/>
              </a:rPr>
              <a:t>Reference</a:t>
            </a:r>
            <a:r>
              <a:rPr lang="en-US" dirty="0" smtClean="0">
                <a:latin typeface="+mn-lt"/>
              </a:rPr>
              <a:t>]</a:t>
            </a:r>
            <a:endParaRPr lang="en-US" dirty="0">
              <a:latin typeface="+mn-lt"/>
            </a:endParaRPr>
          </a:p>
        </p:txBody>
      </p:sp>
    </p:spTree>
    <p:extLst>
      <p:ext uri="{BB962C8B-B14F-4D97-AF65-F5344CB8AC3E}">
        <p14:creationId xmlns:p14="http://schemas.microsoft.com/office/powerpoint/2010/main" val="280113381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60000" y="1620000"/>
            <a:ext cx="8763000" cy="5105400"/>
          </a:xfrm>
        </p:spPr>
        <p:txBody>
          <a:bodyPr/>
          <a:lstStyle/>
          <a:p>
            <a:pPr>
              <a:spcBef>
                <a:spcPts val="0"/>
              </a:spcBef>
              <a:spcAft>
                <a:spcPts val="1000"/>
              </a:spcAft>
            </a:pPr>
            <a:r>
              <a:rPr lang="en-US" sz="1800" dirty="0" smtClean="0">
                <a:latin typeface="+mn-lt"/>
              </a:rPr>
              <a:t>Improve </a:t>
            </a:r>
            <a:r>
              <a:rPr lang="en-US" sz="1800" dirty="0">
                <a:latin typeface="+mn-lt"/>
              </a:rPr>
              <a:t>coordination, consolidation, and development of the collective OSVW capability</a:t>
            </a:r>
          </a:p>
          <a:p>
            <a:pPr>
              <a:spcBef>
                <a:spcPts val="0"/>
              </a:spcBef>
              <a:spcAft>
                <a:spcPts val="1000"/>
              </a:spcAft>
            </a:pPr>
            <a:r>
              <a:rPr lang="en-US" sz="1800" dirty="0">
                <a:latin typeface="+mn-lt"/>
              </a:rPr>
              <a:t>Achieve a more active engagement by nations operating or preparing satellite ocean surface vector winds sensors with the international wind vector community</a:t>
            </a:r>
          </a:p>
          <a:p>
            <a:pPr>
              <a:spcBef>
                <a:spcPts val="0"/>
              </a:spcBef>
              <a:spcAft>
                <a:spcPts val="1000"/>
              </a:spcAft>
            </a:pPr>
            <a:r>
              <a:rPr lang="en-US" sz="1800" dirty="0">
                <a:latin typeface="+mn-lt"/>
              </a:rPr>
              <a:t>Maintain a </a:t>
            </a:r>
            <a:r>
              <a:rPr lang="en-US" sz="1800" dirty="0" smtClean="0">
                <a:latin typeface="+mn-lt"/>
              </a:rPr>
              <a:t>strong and mutually supportive relationship with the International Ocean Vector Winds Science Team (IOVWST)</a:t>
            </a:r>
          </a:p>
          <a:p>
            <a:pPr>
              <a:spcBef>
                <a:spcPts val="0"/>
              </a:spcBef>
              <a:spcAft>
                <a:spcPts val="1000"/>
              </a:spcAft>
            </a:pPr>
            <a:r>
              <a:rPr lang="en-US" sz="1800" dirty="0" smtClean="0">
                <a:latin typeface="+mn-lt"/>
              </a:rPr>
              <a:t>Provide an interface to CEOS for the IOVWST</a:t>
            </a:r>
          </a:p>
          <a:p>
            <a:pPr>
              <a:spcBef>
                <a:spcPts val="0"/>
              </a:spcBef>
              <a:spcAft>
                <a:spcPts val="1000"/>
              </a:spcAft>
            </a:pPr>
            <a:r>
              <a:rPr lang="en-US" sz="1800" dirty="0" smtClean="0">
                <a:latin typeface="+mn-lt"/>
              </a:rPr>
              <a:t>Develop recommendations on the driving requirements to create, validate, and sustain the development of an international ensemble of Essential Climate Variable (ECV) measurements</a:t>
            </a:r>
          </a:p>
          <a:p>
            <a:pPr>
              <a:spcBef>
                <a:spcPts val="0"/>
              </a:spcBef>
              <a:spcAft>
                <a:spcPts val="1000"/>
              </a:spcAft>
            </a:pPr>
            <a:r>
              <a:rPr lang="en-US" sz="1800" dirty="0" smtClean="0">
                <a:latin typeface="+mn-lt"/>
              </a:rPr>
              <a:t>Provide advice on and advocate to the international community for the importance of OSVW measurements</a:t>
            </a:r>
          </a:p>
          <a:p>
            <a:pPr>
              <a:spcBef>
                <a:spcPts val="0"/>
              </a:spcBef>
              <a:spcAft>
                <a:spcPts val="1000"/>
              </a:spcAft>
            </a:pPr>
            <a:r>
              <a:rPr lang="en-US" sz="1800" dirty="0" smtClean="0">
                <a:latin typeface="+mn-lt"/>
              </a:rPr>
              <a:t>Develop and consolidate training on the use of scatterometer winds for different applications, as well as outreach to the general public to demonstrate the societal benefit of these data</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smtClean="0"/>
              <a:t>OSVW-VC Strategic Objectives</a:t>
            </a:r>
            <a:endParaRPr lang="en-US" dirty="0"/>
          </a:p>
        </p:txBody>
      </p:sp>
    </p:spTree>
    <p:extLst>
      <p:ext uri="{BB962C8B-B14F-4D97-AF65-F5344CB8AC3E}">
        <p14:creationId xmlns:p14="http://schemas.microsoft.com/office/powerpoint/2010/main" val="121711774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p:txBody>
          <a:bodyPr/>
          <a:lstStyle/>
          <a:p>
            <a:r>
              <a:rPr lang="en-GB" dirty="0"/>
              <a:t>OSVW-VC Summary</a:t>
            </a:r>
          </a:p>
          <a:p>
            <a:endParaRPr lang="en-GB" dirty="0"/>
          </a:p>
        </p:txBody>
      </p:sp>
      <p:sp>
        <p:nvSpPr>
          <p:cNvPr id="5" name="Content Placeholder 2"/>
          <p:cNvSpPr>
            <a:spLocks noGrp="1"/>
          </p:cNvSpPr>
          <p:nvPr>
            <p:ph sz="quarter" idx="10"/>
          </p:nvPr>
        </p:nvSpPr>
        <p:spPr>
          <a:xfrm>
            <a:off x="360000" y="1620000"/>
            <a:ext cx="8479200" cy="4323600"/>
          </a:xfrm>
        </p:spPr>
        <p:txBody>
          <a:bodyPr>
            <a:noAutofit/>
          </a:bodyPr>
          <a:lstStyle/>
          <a:p>
            <a:pPr marL="0" indent="0">
              <a:spcBef>
                <a:spcPts val="0"/>
              </a:spcBef>
              <a:spcAft>
                <a:spcPts val="1200"/>
              </a:spcAft>
              <a:buNone/>
            </a:pPr>
            <a:r>
              <a:rPr lang="en-US" sz="1800" dirty="0" smtClean="0">
                <a:latin typeface="+mn-lt"/>
              </a:rPr>
              <a:t>Currently, the OSVW Constellation is mainly anchored by the scatterometer missions of EUMETSAT and ISRO, with a large number of upcoming Chinese scatterometer missions.</a:t>
            </a:r>
          </a:p>
          <a:p>
            <a:pPr marL="0" indent="0">
              <a:spcBef>
                <a:spcPts val="0"/>
              </a:spcBef>
              <a:spcAft>
                <a:spcPts val="1200"/>
              </a:spcAft>
              <a:buNone/>
            </a:pPr>
            <a:r>
              <a:rPr lang="en-US" sz="1800" dirty="0" smtClean="0">
                <a:latin typeface="+mn-lt"/>
              </a:rPr>
              <a:t>The CEOS OSVW-VC advocates:</a:t>
            </a:r>
          </a:p>
          <a:p>
            <a:pPr lvl="1">
              <a:spcBef>
                <a:spcPts val="0"/>
              </a:spcBef>
              <a:spcAft>
                <a:spcPts val="1200"/>
              </a:spcAft>
              <a:buFont typeface="Arial" panose="020B0604020202020204" pitchFamily="34" charset="0"/>
              <a:buChar char="•"/>
            </a:pPr>
            <a:r>
              <a:rPr lang="en-US" sz="1800" b="1" dirty="0" smtClean="0">
                <a:latin typeface="+mn-lt"/>
              </a:rPr>
              <a:t>Open and near real-time data access</a:t>
            </a:r>
          </a:p>
          <a:p>
            <a:pPr lvl="1">
              <a:spcBef>
                <a:spcPts val="0"/>
              </a:spcBef>
              <a:spcAft>
                <a:spcPts val="1200"/>
              </a:spcAft>
              <a:buFont typeface="Arial" panose="020B0604020202020204" pitchFamily="34" charset="0"/>
              <a:buChar char="•"/>
            </a:pPr>
            <a:r>
              <a:rPr lang="en-US" sz="1800" b="1" dirty="0" smtClean="0">
                <a:latin typeface="+mn-lt"/>
              </a:rPr>
              <a:t>Coordination of orbits to optimize temporal sampling</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Cross calibration of missions</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Cal/Val and data product standards</a:t>
            </a:r>
          </a:p>
          <a:p>
            <a:pPr lvl="1">
              <a:spcBef>
                <a:spcPts val="0"/>
              </a:spcBef>
              <a:spcAft>
                <a:spcPts val="1200"/>
              </a:spcAft>
              <a:buFont typeface="Arial" panose="020B0604020202020204" pitchFamily="34" charset="0"/>
              <a:buChar char="•"/>
            </a:pPr>
            <a:r>
              <a:rPr lang="en-US" sz="1800" b="1" dirty="0" smtClean="0">
                <a:latin typeface="+mn-lt"/>
              </a:rPr>
              <a:t>Outreach and education</a:t>
            </a:r>
          </a:p>
          <a:p>
            <a:pPr marL="31173" indent="0">
              <a:spcBef>
                <a:spcPts val="0"/>
              </a:spcBef>
              <a:spcAft>
                <a:spcPts val="1200"/>
              </a:spcAft>
              <a:buNone/>
            </a:pPr>
            <a:r>
              <a:rPr lang="en-US" sz="1800" dirty="0" smtClean="0">
                <a:latin typeface="+mn-lt"/>
              </a:rPr>
              <a:t>Additional information including Terms of Reference can be found at </a:t>
            </a:r>
            <a:r>
              <a:rPr lang="en-US" sz="1800" dirty="0" smtClean="0">
                <a:latin typeface="+mn-lt"/>
                <a:hlinkClick r:id="rId3"/>
              </a:rPr>
              <a:t>http://ceos.org/ourwork/virtual-constellations/osvw/</a:t>
            </a:r>
            <a:endParaRPr lang="en-US" sz="1800" dirty="0" smtClean="0">
              <a:latin typeface="+mn-lt"/>
            </a:endParaRPr>
          </a:p>
        </p:txBody>
      </p:sp>
    </p:spTree>
    <p:extLst>
      <p:ext uri="{BB962C8B-B14F-4D97-AF65-F5344CB8AC3E}">
        <p14:creationId xmlns:p14="http://schemas.microsoft.com/office/powerpoint/2010/main" val="50503417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GB" dirty="0"/>
              <a:t>CEOS </a:t>
            </a:r>
            <a:r>
              <a:rPr lang="en-GB" dirty="0" smtClean="0"/>
              <a:t>OSVW-VC current </a:t>
            </a:r>
            <a:r>
              <a:rPr lang="en-GB" dirty="0"/>
              <a:t>s</a:t>
            </a:r>
            <a:r>
              <a:rPr lang="en-GB" dirty="0" smtClean="0"/>
              <a:t>tatus </a:t>
            </a:r>
            <a:r>
              <a:rPr lang="en-GB" dirty="0"/>
              <a:t>and </a:t>
            </a:r>
            <a:r>
              <a:rPr lang="en-GB" dirty="0" smtClean="0"/>
              <a:t>outlook </a:t>
            </a:r>
            <a:endParaRPr lang="en-GB" dirty="0"/>
          </a:p>
          <a:p>
            <a:endParaRPr lang="en-GB" dirty="0"/>
          </a:p>
        </p:txBody>
      </p:sp>
      <p:sp>
        <p:nvSpPr>
          <p:cNvPr id="6" name="TextBox 5"/>
          <p:cNvSpPr txBox="1"/>
          <p:nvPr/>
        </p:nvSpPr>
        <p:spPr>
          <a:xfrm>
            <a:off x="2971800" y="6122625"/>
            <a:ext cx="4966199" cy="584775"/>
          </a:xfrm>
          <a:prstGeom prst="rect">
            <a:avLst/>
          </a:prstGeom>
          <a:noFill/>
        </p:spPr>
        <p:txBody>
          <a:bodyPr wrap="square" rtlCol="0">
            <a:spAutoFit/>
          </a:bodyPr>
          <a:lstStyle/>
          <a:p>
            <a:r>
              <a:rPr lang="en-GB" sz="1600" b="1" dirty="0" smtClean="0">
                <a:solidFill>
                  <a:srgbClr val="C00000"/>
                </a:solidFill>
              </a:rPr>
              <a:t>Note: Near real-time and open data access not assured for all missions listed</a:t>
            </a:r>
            <a:endParaRPr lang="en-GB" sz="1600" b="1" dirty="0">
              <a:solidFill>
                <a:srgbClr val="C00000"/>
              </a:solidFill>
            </a:endParaRPr>
          </a:p>
        </p:txBody>
      </p:sp>
      <p:pic>
        <p:nvPicPr>
          <p:cNvPr id="108" name="Picture 107"/>
          <p:cNvPicPr>
            <a:picLocks noChangeAspect="1"/>
          </p:cNvPicPr>
          <p:nvPr/>
        </p:nvPicPr>
        <p:blipFill>
          <a:blip r:embed="rId3"/>
          <a:stretch>
            <a:fillRect/>
          </a:stretch>
        </p:blipFill>
        <p:spPr>
          <a:xfrm>
            <a:off x="720000" y="1522800"/>
            <a:ext cx="7832406" cy="4500000"/>
          </a:xfrm>
          <a:prstGeom prst="rect">
            <a:avLst/>
          </a:prstGeom>
        </p:spPr>
      </p:pic>
    </p:spTree>
    <p:extLst>
      <p:ext uri="{BB962C8B-B14F-4D97-AF65-F5344CB8AC3E}">
        <p14:creationId xmlns:p14="http://schemas.microsoft.com/office/powerpoint/2010/main" val="133862553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p:txBody>
          <a:bodyPr/>
          <a:lstStyle/>
          <a:p>
            <a:r>
              <a:rPr lang="en-US" dirty="0"/>
              <a:t>OSVW Constellation </a:t>
            </a:r>
            <a:r>
              <a:rPr lang="en-US" dirty="0" smtClean="0"/>
              <a:t>Status</a:t>
            </a:r>
            <a:endParaRPr lang="en-GB" dirty="0"/>
          </a:p>
        </p:txBody>
      </p:sp>
      <p:sp>
        <p:nvSpPr>
          <p:cNvPr id="5" name="Content Placeholder 2"/>
          <p:cNvSpPr>
            <a:spLocks noGrp="1"/>
          </p:cNvSpPr>
          <p:nvPr>
            <p:ph sz="quarter" idx="10"/>
          </p:nvPr>
        </p:nvSpPr>
        <p:spPr>
          <a:xfrm>
            <a:off x="360000" y="1620000"/>
            <a:ext cx="8153400" cy="4933200"/>
          </a:xfrm>
        </p:spPr>
        <p:txBody>
          <a:bodyPr>
            <a:noAutofit/>
          </a:bodyPr>
          <a:lstStyle/>
          <a:p>
            <a:pPr>
              <a:spcBef>
                <a:spcPts val="0"/>
              </a:spcBef>
              <a:spcAft>
                <a:spcPts val="1000"/>
              </a:spcAft>
            </a:pPr>
            <a:r>
              <a:rPr lang="en-US" sz="1600" dirty="0" smtClean="0">
                <a:latin typeface="+mn-lt"/>
              </a:rPr>
              <a:t>ASCAT (METOP-A&amp;B)</a:t>
            </a:r>
          </a:p>
          <a:p>
            <a:pPr lvl="2">
              <a:spcBef>
                <a:spcPts val="0"/>
              </a:spcBef>
              <a:spcAft>
                <a:spcPts val="1000"/>
              </a:spcAft>
            </a:pPr>
            <a:r>
              <a:rPr lang="en-US" sz="1600" dirty="0" smtClean="0">
                <a:latin typeface="+mn-lt"/>
              </a:rPr>
              <a:t>Open and near real-time data access</a:t>
            </a:r>
          </a:p>
          <a:p>
            <a:pPr lvl="2">
              <a:spcBef>
                <a:spcPts val="0"/>
              </a:spcBef>
              <a:spcAft>
                <a:spcPts val="1000"/>
              </a:spcAft>
            </a:pPr>
            <a:r>
              <a:rPr lang="en-US" sz="1600" dirty="0">
                <a:latin typeface="+mn-lt"/>
              </a:rPr>
              <a:t>METOP-C scheduled for a November 2018 launch</a:t>
            </a:r>
          </a:p>
          <a:p>
            <a:pPr lvl="2">
              <a:spcBef>
                <a:spcPts val="0"/>
              </a:spcBef>
              <a:spcAft>
                <a:spcPts val="1000"/>
              </a:spcAft>
            </a:pPr>
            <a:r>
              <a:rPr lang="en-US" sz="1600" dirty="0" smtClean="0">
                <a:latin typeface="+mn-lt"/>
              </a:rPr>
              <a:t>SCA </a:t>
            </a:r>
            <a:r>
              <a:rPr lang="en-US" sz="1600" dirty="0">
                <a:latin typeface="+mn-lt"/>
              </a:rPr>
              <a:t>(ASCAT Follow-On, EPS-SG, from ~2022 / 23)</a:t>
            </a:r>
          </a:p>
          <a:p>
            <a:pPr lvl="2">
              <a:spcBef>
                <a:spcPts val="0"/>
              </a:spcBef>
              <a:spcAft>
                <a:spcPts val="1000"/>
              </a:spcAft>
            </a:pPr>
            <a:r>
              <a:rPr lang="en-US" sz="1600" dirty="0" smtClean="0">
                <a:latin typeface="+mn-lt"/>
              </a:rPr>
              <a:t>ASCAT available through the EPS-SG/SCA launch</a:t>
            </a:r>
          </a:p>
          <a:p>
            <a:pPr>
              <a:spcBef>
                <a:spcPts val="0"/>
              </a:spcBef>
              <a:spcAft>
                <a:spcPts val="1000"/>
              </a:spcAft>
            </a:pPr>
            <a:r>
              <a:rPr lang="en-US" sz="1600" dirty="0" smtClean="0">
                <a:latin typeface="+mn-lt"/>
              </a:rPr>
              <a:t>SCATSAT September 2017 (injected into ~9:45 am local crossing time and drifting to ~8:45 am)</a:t>
            </a:r>
          </a:p>
          <a:p>
            <a:pPr lvl="2">
              <a:spcBef>
                <a:spcPts val="0"/>
              </a:spcBef>
              <a:spcAft>
                <a:spcPts val="1000"/>
              </a:spcAft>
            </a:pPr>
            <a:r>
              <a:rPr lang="en-US" sz="1600" dirty="0" smtClean="0">
                <a:latin typeface="+mn-lt"/>
              </a:rPr>
              <a:t>Open and near real-time data access (since April 24, 2017)</a:t>
            </a:r>
          </a:p>
          <a:p>
            <a:pPr>
              <a:spcBef>
                <a:spcPts val="0"/>
              </a:spcBef>
              <a:spcAft>
                <a:spcPts val="1000"/>
              </a:spcAft>
            </a:pPr>
            <a:r>
              <a:rPr lang="en-US" sz="1600" dirty="0" smtClean="0">
                <a:latin typeface="+mn-lt"/>
              </a:rPr>
              <a:t>OSCAT follow-on (OceanSat-3&amp;3A) ~2018/2019</a:t>
            </a:r>
          </a:p>
          <a:p>
            <a:pPr>
              <a:spcBef>
                <a:spcPts val="0"/>
              </a:spcBef>
              <a:spcAft>
                <a:spcPts val="1000"/>
              </a:spcAft>
            </a:pPr>
            <a:r>
              <a:rPr lang="en-US" sz="1600" dirty="0" smtClean="0">
                <a:latin typeface="+mn-lt"/>
              </a:rPr>
              <a:t>CMA will be providing OSVW measurements starting with their FY-3E launch (late 2018)</a:t>
            </a:r>
          </a:p>
          <a:p>
            <a:pPr>
              <a:spcBef>
                <a:spcPts val="0"/>
              </a:spcBef>
              <a:spcAft>
                <a:spcPts val="1000"/>
              </a:spcAft>
            </a:pPr>
            <a:r>
              <a:rPr lang="en-US" sz="1600" dirty="0" smtClean="0">
                <a:latin typeface="+mn-lt"/>
              </a:rPr>
              <a:t>NSOAS HY2 series: first tests to provide NRT data </a:t>
            </a:r>
            <a:r>
              <a:rPr lang="en-US" sz="1600" dirty="0">
                <a:latin typeface="+mn-lt"/>
              </a:rPr>
              <a:t>via </a:t>
            </a:r>
            <a:r>
              <a:rPr lang="en-US" sz="1600" dirty="0" smtClean="0">
                <a:latin typeface="+mn-lt"/>
              </a:rPr>
              <a:t>EUMETCast, HY2B </a:t>
            </a:r>
            <a:r>
              <a:rPr lang="en-US" sz="1600" dirty="0">
                <a:latin typeface="+mn-lt"/>
              </a:rPr>
              <a:t>planned for launch in Oct 2018</a:t>
            </a:r>
            <a:endParaRPr lang="en-US" sz="1600" dirty="0" smtClean="0">
              <a:latin typeface="+mn-lt"/>
            </a:endParaRPr>
          </a:p>
          <a:p>
            <a:pPr>
              <a:spcBef>
                <a:spcPts val="0"/>
              </a:spcBef>
              <a:spcAft>
                <a:spcPts val="1000"/>
              </a:spcAft>
            </a:pPr>
            <a:r>
              <a:rPr lang="en-US" sz="1600" dirty="0" smtClean="0">
                <a:latin typeface="+mn-lt"/>
              </a:rPr>
              <a:t>CFOSAT (launch planned for Nov 2018), data distribution pending agreements</a:t>
            </a:r>
            <a:endParaRPr lang="en-US" sz="1600" dirty="0">
              <a:latin typeface="+mn-lt"/>
            </a:endParaRPr>
          </a:p>
        </p:txBody>
      </p:sp>
    </p:spTree>
    <p:extLst>
      <p:ext uri="{BB962C8B-B14F-4D97-AF65-F5344CB8AC3E}">
        <p14:creationId xmlns:p14="http://schemas.microsoft.com/office/powerpoint/2010/main" val="163058986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p:txBody>
          <a:bodyPr anchor="t"/>
          <a:lstStyle/>
          <a:p>
            <a:r>
              <a:rPr lang="en-GB" dirty="0" smtClean="0"/>
              <a:t>Local </a:t>
            </a:r>
            <a:r>
              <a:rPr lang="en-GB" dirty="0"/>
              <a:t>time coverage assessment (ground track</a:t>
            </a:r>
            <a:r>
              <a:rPr lang="en-GB" dirty="0" smtClean="0"/>
              <a:t>)</a:t>
            </a:r>
            <a:endParaRPr lang="en-GB" dirty="0"/>
          </a:p>
        </p:txBody>
      </p:sp>
      <p:sp>
        <p:nvSpPr>
          <p:cNvPr id="6" name="TextBox 5"/>
          <p:cNvSpPr txBox="1"/>
          <p:nvPr/>
        </p:nvSpPr>
        <p:spPr>
          <a:xfrm rot="16200000">
            <a:off x="-1080493" y="3747939"/>
            <a:ext cx="3262432" cy="338554"/>
          </a:xfrm>
          <a:prstGeom prst="rect">
            <a:avLst/>
          </a:prstGeom>
          <a:noFill/>
        </p:spPr>
        <p:txBody>
          <a:bodyPr wrap="none" rtlCol="0">
            <a:spAutoFit/>
          </a:bodyPr>
          <a:lstStyle/>
          <a:p>
            <a:r>
              <a:rPr lang="en-GB" sz="1600" b="1" dirty="0" smtClean="0">
                <a:solidFill>
                  <a:srgbClr val="002060"/>
                </a:solidFill>
                <a:latin typeface="+mn-lt"/>
              </a:rPr>
              <a:t>descending node crossing time</a:t>
            </a:r>
            <a:endParaRPr lang="en-GB" sz="1600" b="1" dirty="0">
              <a:solidFill>
                <a:srgbClr val="002060"/>
              </a:solidFill>
              <a:latin typeface="+mn-lt"/>
            </a:endParaRPr>
          </a:p>
        </p:txBody>
      </p:sp>
      <p:sp>
        <p:nvSpPr>
          <p:cNvPr id="7" name="TextBox 6"/>
          <p:cNvSpPr txBox="1"/>
          <p:nvPr/>
        </p:nvSpPr>
        <p:spPr>
          <a:xfrm>
            <a:off x="3124200" y="6290846"/>
            <a:ext cx="4185863" cy="338554"/>
          </a:xfrm>
          <a:prstGeom prst="rect">
            <a:avLst/>
          </a:prstGeom>
          <a:noFill/>
        </p:spPr>
        <p:txBody>
          <a:bodyPr wrap="square" rtlCol="0">
            <a:spAutoFit/>
          </a:bodyPr>
          <a:lstStyle/>
          <a:p>
            <a:r>
              <a:rPr lang="en-GB" sz="1600" b="1" dirty="0" smtClean="0">
                <a:solidFill>
                  <a:srgbClr val="C00000"/>
                </a:solidFill>
                <a:latin typeface="+mj-lt"/>
              </a:rPr>
              <a:t>WMO observation cycle requirement: 6 h</a:t>
            </a:r>
            <a:endParaRPr lang="en-GB" sz="1600" b="1" dirty="0">
              <a:solidFill>
                <a:srgbClr val="C00000"/>
              </a:solidFill>
              <a:latin typeface="+mj-lt"/>
            </a:endParaRPr>
          </a:p>
        </p:txBody>
      </p:sp>
      <p:pic>
        <p:nvPicPr>
          <p:cNvPr id="52" name="Picture 51"/>
          <p:cNvPicPr>
            <a:picLocks noChangeAspect="1"/>
          </p:cNvPicPr>
          <p:nvPr/>
        </p:nvPicPr>
        <p:blipFill>
          <a:blip r:embed="rId3"/>
          <a:stretch>
            <a:fillRect/>
          </a:stretch>
        </p:blipFill>
        <p:spPr>
          <a:xfrm>
            <a:off x="720000" y="1522800"/>
            <a:ext cx="7794469" cy="4500000"/>
          </a:xfrm>
          <a:prstGeom prst="rect">
            <a:avLst/>
          </a:prstGeom>
        </p:spPr>
      </p:pic>
    </p:spTree>
    <p:extLst>
      <p:ext uri="{BB962C8B-B14F-4D97-AF65-F5344CB8AC3E}">
        <p14:creationId xmlns:p14="http://schemas.microsoft.com/office/powerpoint/2010/main" val="34032637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p:txBody>
          <a:bodyPr/>
          <a:lstStyle/>
          <a:p>
            <a:r>
              <a:rPr lang="en-GB" dirty="0"/>
              <a:t>Optimum (minimum) OSVW constellation</a:t>
            </a:r>
          </a:p>
          <a:p>
            <a:r>
              <a:rPr lang="en-GB" dirty="0"/>
              <a:t>2015 IOVWST meeting recommendation</a:t>
            </a:r>
          </a:p>
          <a:p>
            <a:endParaRPr lang="en-GB" dirty="0"/>
          </a:p>
        </p:txBody>
      </p:sp>
      <p:sp>
        <p:nvSpPr>
          <p:cNvPr id="5" name="Content Placeholder 2"/>
          <p:cNvSpPr>
            <a:spLocks noGrp="1"/>
          </p:cNvSpPr>
          <p:nvPr>
            <p:ph sz="quarter" idx="10"/>
          </p:nvPr>
        </p:nvSpPr>
        <p:spPr/>
        <p:txBody>
          <a:bodyPr>
            <a:normAutofit/>
          </a:bodyPr>
          <a:lstStyle/>
          <a:p>
            <a:r>
              <a:rPr lang="en-US" sz="1800" dirty="0" smtClean="0"/>
              <a:t>At </a:t>
            </a:r>
            <a:r>
              <a:rPr lang="en-US" sz="1800" dirty="0"/>
              <a:t>least 3 </a:t>
            </a:r>
            <a:r>
              <a:rPr lang="en-US" sz="1800" dirty="0" err="1"/>
              <a:t>scatterometers</a:t>
            </a:r>
            <a:r>
              <a:rPr lang="en-US" sz="1800" dirty="0"/>
              <a:t> in orbits designed to roughly meet WMO requirements (observations every 6 hours</a:t>
            </a:r>
            <a:r>
              <a:rPr lang="en-US" sz="1800" dirty="0" smtClean="0"/>
              <a:t>)</a:t>
            </a:r>
          </a:p>
          <a:p>
            <a:r>
              <a:rPr lang="en-US" sz="1800" dirty="0"/>
              <a:t>One instrument in a non-sun-synchronous orbit for sampling the diurnal cycle, better mid-</a:t>
            </a:r>
            <a:r>
              <a:rPr lang="en-US" sz="1800" dirty="0" err="1"/>
              <a:t>lattitude</a:t>
            </a:r>
            <a:r>
              <a:rPr lang="en-US" sz="1800" dirty="0"/>
              <a:t> sampling and provide </a:t>
            </a:r>
            <a:r>
              <a:rPr lang="en-US" sz="1800" dirty="0" smtClean="0"/>
              <a:t>inter-calibration</a:t>
            </a:r>
            <a:endParaRPr lang="en-US" sz="1800" dirty="0"/>
          </a:p>
        </p:txBody>
      </p:sp>
    </p:spTree>
    <p:extLst>
      <p:ext uri="{BB962C8B-B14F-4D97-AF65-F5344CB8AC3E}">
        <p14:creationId xmlns:p14="http://schemas.microsoft.com/office/powerpoint/2010/main" val="421147040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4" name="Content Placeholder 3"/>
          <p:cNvSpPr>
            <a:spLocks noGrp="1"/>
          </p:cNvSpPr>
          <p:nvPr>
            <p:ph sz="quarter" idx="11"/>
          </p:nvPr>
        </p:nvSpPr>
        <p:spPr>
          <a:xfrm>
            <a:off x="2057400" y="304800"/>
            <a:ext cx="5410200" cy="801600"/>
          </a:xfrm>
        </p:spPr>
        <p:txBody>
          <a:bodyPr/>
          <a:lstStyle/>
          <a:p>
            <a:r>
              <a:rPr lang="en-US" dirty="0"/>
              <a:t>Cross-calibration of </a:t>
            </a:r>
            <a:r>
              <a:rPr lang="en-US" dirty="0" smtClean="0"/>
              <a:t>missions</a:t>
            </a:r>
            <a:r>
              <a:rPr lang="en-US" dirty="0"/>
              <a:t>,</a:t>
            </a:r>
            <a:endParaRPr lang="en-US" dirty="0" smtClean="0"/>
          </a:p>
          <a:p>
            <a:r>
              <a:rPr lang="en-US" dirty="0" smtClean="0"/>
              <a:t>Cal/Val </a:t>
            </a:r>
            <a:r>
              <a:rPr lang="en-US" dirty="0"/>
              <a:t>and data product standards</a:t>
            </a:r>
          </a:p>
          <a:p>
            <a:endParaRPr lang="en-GB" dirty="0" smtClean="0"/>
          </a:p>
          <a:p>
            <a:endParaRPr lang="en-GB" dirty="0"/>
          </a:p>
        </p:txBody>
      </p:sp>
      <p:sp>
        <p:nvSpPr>
          <p:cNvPr id="8" name="Content Placeholder 2"/>
          <p:cNvSpPr>
            <a:spLocks noGrp="1"/>
          </p:cNvSpPr>
          <p:nvPr>
            <p:ph sz="quarter" idx="10"/>
          </p:nvPr>
        </p:nvSpPr>
        <p:spPr>
          <a:xfrm>
            <a:off x="360000" y="1620000"/>
            <a:ext cx="8153400" cy="4724400"/>
          </a:xfrm>
        </p:spPr>
        <p:txBody>
          <a:bodyPr>
            <a:noAutofit/>
          </a:bodyPr>
          <a:lstStyle/>
          <a:p>
            <a:pPr marL="0" indent="0">
              <a:lnSpc>
                <a:spcPct val="90000"/>
              </a:lnSpc>
              <a:spcBef>
                <a:spcPts val="0"/>
              </a:spcBef>
              <a:spcAft>
                <a:spcPts val="1200"/>
              </a:spcAft>
              <a:buNone/>
            </a:pPr>
            <a:r>
              <a:rPr lang="en-US" sz="1800" dirty="0" smtClean="0"/>
              <a:t>There are ongoing discussions on the quality assessment of data products and wind retrievals within the context of IOVWST. To name just a few:</a:t>
            </a:r>
          </a:p>
          <a:p>
            <a:pPr>
              <a:lnSpc>
                <a:spcPct val="90000"/>
              </a:lnSpc>
              <a:spcBef>
                <a:spcPts val="0"/>
              </a:spcBef>
              <a:spcAft>
                <a:spcPts val="1200"/>
              </a:spcAft>
            </a:pPr>
            <a:r>
              <a:rPr lang="en-US" sz="1800" dirty="0" smtClean="0"/>
              <a:t>GMF* development and validation</a:t>
            </a:r>
          </a:p>
          <a:p>
            <a:pPr>
              <a:lnSpc>
                <a:spcPct val="90000"/>
              </a:lnSpc>
              <a:spcBef>
                <a:spcPts val="0"/>
              </a:spcBef>
              <a:spcAft>
                <a:spcPts val="1200"/>
              </a:spcAft>
            </a:pPr>
            <a:r>
              <a:rPr lang="en-US" sz="1800" dirty="0" smtClean="0"/>
              <a:t>Comparison of wind retrieval algorithms</a:t>
            </a:r>
          </a:p>
          <a:p>
            <a:pPr>
              <a:lnSpc>
                <a:spcPct val="90000"/>
              </a:lnSpc>
              <a:spcBef>
                <a:spcPts val="0"/>
              </a:spcBef>
              <a:spcAft>
                <a:spcPts val="1200"/>
              </a:spcAft>
            </a:pPr>
            <a:r>
              <a:rPr lang="en-US" sz="1800" dirty="0" smtClean="0"/>
              <a:t>Assessment of rain effects in the tropics (particularly relevant for Ku-band instruments / radiometers)</a:t>
            </a:r>
          </a:p>
          <a:p>
            <a:pPr>
              <a:lnSpc>
                <a:spcPct val="90000"/>
              </a:lnSpc>
              <a:spcBef>
                <a:spcPts val="0"/>
              </a:spcBef>
              <a:spcAft>
                <a:spcPts val="1200"/>
              </a:spcAft>
            </a:pPr>
            <a:r>
              <a:rPr lang="en-US" sz="1800" dirty="0" smtClean="0"/>
              <a:t>Spatial scaling effects</a:t>
            </a:r>
          </a:p>
          <a:p>
            <a:pPr>
              <a:lnSpc>
                <a:spcPct val="90000"/>
              </a:lnSpc>
              <a:spcBef>
                <a:spcPts val="0"/>
              </a:spcBef>
              <a:spcAft>
                <a:spcPts val="1200"/>
              </a:spcAft>
            </a:pPr>
            <a:r>
              <a:rPr lang="en-US" sz="1800" dirty="0" smtClean="0"/>
              <a:t>Generation of a quality-controlled wind reference dataset linking </a:t>
            </a:r>
            <a:r>
              <a:rPr lang="en-US" sz="1800" dirty="0" err="1" smtClean="0"/>
              <a:t>dropsondes</a:t>
            </a:r>
            <a:r>
              <a:rPr lang="en-US" sz="1800" dirty="0" smtClean="0"/>
              <a:t> / buoys / SFMR (plane-based measurements) / SAR </a:t>
            </a:r>
            <a:r>
              <a:rPr lang="en-US" sz="1800" dirty="0" smtClean="0"/>
              <a:t>data</a:t>
            </a:r>
          </a:p>
        </p:txBody>
      </p:sp>
      <p:sp>
        <p:nvSpPr>
          <p:cNvPr id="3" name="Rectangle 2"/>
          <p:cNvSpPr/>
          <p:nvPr/>
        </p:nvSpPr>
        <p:spPr>
          <a:xfrm>
            <a:off x="6880303" y="6211669"/>
            <a:ext cx="2300868" cy="646331"/>
          </a:xfrm>
          <a:prstGeom prst="rect">
            <a:avLst/>
          </a:prstGeom>
        </p:spPr>
        <p:txBody>
          <a:bodyPr wrap="square">
            <a:spAutoFit/>
          </a:bodyPr>
          <a:lstStyle/>
          <a:p>
            <a:pPr algn="l"/>
            <a:r>
              <a:rPr lang="en-US" sz="1200" dirty="0" smtClean="0">
                <a:latin typeface="+mn-lt"/>
              </a:rPr>
              <a:t>* Geophysical Model Function; relates scatterometer measurements to wind</a:t>
            </a:r>
            <a:endParaRPr lang="en-GB" sz="1200" dirty="0">
              <a:latin typeface="+mn-lt"/>
            </a:endParaRPr>
          </a:p>
        </p:txBody>
      </p:sp>
    </p:spTree>
    <p:extLst>
      <p:ext uri="{BB962C8B-B14F-4D97-AF65-F5344CB8AC3E}">
        <p14:creationId xmlns:p14="http://schemas.microsoft.com/office/powerpoint/2010/main" val="55690649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9131</TotalTime>
  <Words>631</Words>
  <Application>Microsoft Office PowerPoint</Application>
  <PresentationFormat>On-screen Show (4:3)</PresentationFormat>
  <Paragraphs>81</Paragraphs>
  <Slides>11</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宋体</vt:lpstr>
      <vt:lpstr>Arial</vt:lpstr>
      <vt:lpstr>Arial Bold</vt:lpstr>
      <vt:lpstr>Avenir Roman</vt:lpstr>
      <vt:lpstr>Calibri</vt:lpstr>
      <vt:lpstr>Courier New</vt:lpstr>
      <vt:lpstr>Droid Serif</vt:lpstr>
      <vt:lpstr>Helvetica</vt:lpstr>
      <vt:lpstr>Proxima Nova Regular</vt:lpstr>
      <vt:lpstr>Tahoma</vt:lpstr>
      <vt:lpstr>Wingdings</vt:lpstr>
      <vt:lpstr>Default</vt:lpstr>
      <vt:lpstr>Recent activities of the OSVW-VC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Stefanie Linow</cp:lastModifiedBy>
  <cp:revision>183</cp:revision>
  <dcterms:modified xsi:type="dcterms:W3CDTF">2018-09-05T16:26:08Z</dcterms:modified>
</cp:coreProperties>
</file>