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64" r:id="rId3"/>
    <p:sldId id="269" r:id="rId4"/>
    <p:sldId id="261" r:id="rId5"/>
    <p:sldId id="270" r:id="rId6"/>
    <p:sldId id="265" r:id="rId7"/>
    <p:sldId id="266" r:id="rId8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sontos, Vardis M (398G)" initials="TVM(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3248" autoAdjust="0"/>
  </p:normalViewPr>
  <p:slideViewPr>
    <p:cSldViewPr>
      <p:cViewPr varScale="1">
        <p:scale>
          <a:sx n="81" d="100"/>
          <a:sy n="81" d="100"/>
        </p:scale>
        <p:origin x="1442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845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3408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4384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n-ea"/>
                <a:cs typeface="Proxima Nova Regular"/>
                <a:sym typeface="Proxima Nova Regular"/>
              </a:rPr>
              <a:t>TW20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n-ea"/>
                <a:cs typeface="Proxima Nova Regular"/>
                <a:sym typeface="Proxima Nova Regular"/>
              </a:rPr>
              <a:t>18, 13-14 Sept 2018</a:t>
            </a:r>
            <a:endParaRPr lang="en-AU" sz="1100" i="1" dirty="0">
              <a:solidFill>
                <a:schemeClr val="tx2"/>
              </a:solidFill>
              <a:latin typeface="+mj-ea"/>
              <a:ea typeface="+mn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open?id=0B0PmOKvabo8lTUstdkp0OS12UV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213360" y="1615111"/>
            <a:ext cx="8424672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EOS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cean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ariables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nabling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esearch and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pplications for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COVERAGE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Initiative:</a:t>
            </a:r>
            <a:endParaRPr sz="28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213360" y="4062262"/>
            <a:ext cx="5943600" cy="1949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NASA</a:t>
            </a:r>
            <a:endParaRPr lang="en-US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1600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CEOS </a:t>
            </a:r>
            <a:r>
              <a:rPr lang="en-AU" sz="1600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SIT 2018 Technical Workshop</a:t>
            </a:r>
            <a:endParaRPr lang="en-AU" sz="1600" dirty="0">
              <a:solidFill>
                <a:srgbClr val="FFFFFF"/>
              </a:solidFill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sz="16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sz="1600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sz="16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#</a:t>
            </a:r>
            <a:r>
              <a:rPr lang="en-US" sz="16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5.2</a:t>
            </a:r>
            <a:endParaRPr lang="en-AU" sz="1600" dirty="0" smtClean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1600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EUMETSAT, Darmstadt, Germany</a:t>
            </a:r>
            <a:endParaRPr lang="en-US" sz="1600" dirty="0">
              <a:solidFill>
                <a:srgbClr val="FFFFFF"/>
              </a:solidFill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1600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13 </a:t>
            </a:r>
            <a:r>
              <a:rPr lang="en-US" sz="1600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– </a:t>
            </a:r>
            <a:r>
              <a:rPr lang="en-US" sz="1600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14 September 2018</a:t>
            </a:r>
            <a:endParaRPr lang="en-US" sz="1600" dirty="0">
              <a:solidFill>
                <a:srgbClr val="FFFFFF"/>
              </a:solidFill>
              <a:ea typeface="Arial Bold"/>
              <a:cs typeface="Arial Bold"/>
              <a:sym typeface="Arial Bold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2400" y="126883"/>
            <a:ext cx="2806211" cy="1203315"/>
            <a:chOff x="492880" y="152400"/>
            <a:chExt cx="2806211" cy="1203315"/>
          </a:xfrm>
        </p:grpSpPr>
        <p:pic>
          <p:nvPicPr>
            <p:cNvPr id="12" name="ceos_logo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92880" y="152400"/>
              <a:ext cx="2507906" cy="99313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5" name="Shape 10"/>
            <p:cNvSpPr txBox="1">
              <a:spLocks/>
            </p:cNvSpPr>
            <p:nvPr/>
          </p:nvSpPr>
          <p:spPr>
            <a:xfrm>
              <a:off x="492880" y="1145532"/>
              <a:ext cx="2806211" cy="21018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 algn="l">
                <a:defRPr sz="4200" b="1">
                  <a:solidFill>
                    <a:srgbClr val="FFFFFF"/>
                  </a:solidFill>
                  <a:latin typeface="Droid Serif"/>
                  <a:ea typeface="Droid Serif"/>
                  <a:cs typeface="Droid Serif"/>
                  <a:sym typeface="Droid Serif"/>
                </a:defRPr>
              </a:lvl1pPr>
              <a:lvl2pPr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2pPr>
              <a:lvl3pPr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3pPr>
              <a:lvl4pPr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4pPr>
              <a:lvl5pPr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5pPr>
              <a:lvl6pPr indent="457200"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914400"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1371600"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1828800"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defTabSz="914400">
                <a:defRPr sz="1800" b="0">
                  <a:solidFill>
                    <a:srgbClr val="000000"/>
                  </a:solidFill>
                </a:defRPr>
              </a:pPr>
              <a:r>
                <a:rPr lang="en-US" sz="1050" dirty="0" smtClean="0">
                  <a:solidFill>
                    <a:schemeClr val="bg1">
                      <a:lumMod val="20000"/>
                      <a:lumOff val="80000"/>
                    </a:schemeClr>
                  </a:solidFill>
                  <a:latin typeface="+mj-lt"/>
                </a:rPr>
                <a:t>Committee on Earth Observation Satellites</a:t>
              </a:r>
              <a:endPara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Shape 10"/>
          <p:cNvSpPr txBox="1">
            <a:spLocks/>
          </p:cNvSpPr>
          <p:nvPr/>
        </p:nvSpPr>
        <p:spPr>
          <a:xfrm>
            <a:off x="213360" y="2623331"/>
            <a:ext cx="3886200" cy="422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Update</a:t>
            </a:r>
            <a:endParaRPr lang="en-US" sz="2000" i="1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" y="3548713"/>
            <a:ext cx="612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FF00"/>
                </a:solidFill>
                <a:latin typeface="+mj-lt"/>
              </a:rPr>
              <a:t>Drs. </a:t>
            </a:r>
            <a:r>
              <a:rPr lang="en-US" i="1" dirty="0" smtClean="0">
                <a:solidFill>
                  <a:srgbClr val="FFFF00"/>
                </a:solidFill>
                <a:latin typeface="+mj-lt"/>
              </a:rPr>
              <a:t>Eric Lindstrom, Vardis </a:t>
            </a:r>
            <a:r>
              <a:rPr lang="en-US" i="1" dirty="0">
                <a:solidFill>
                  <a:srgbClr val="FFFF00"/>
                </a:solidFill>
                <a:latin typeface="+mj-lt"/>
              </a:rPr>
              <a:t>Tsontos &amp; </a:t>
            </a:r>
            <a:r>
              <a:rPr lang="en-US" i="1" dirty="0" smtClean="0">
                <a:solidFill>
                  <a:srgbClr val="FFFF00"/>
                </a:solidFill>
                <a:latin typeface="+mj-lt"/>
              </a:rPr>
              <a:t>Jorge Vazquez</a:t>
            </a:r>
            <a:endParaRPr lang="en-US" i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1371600"/>
            <a:ext cx="9144000" cy="5239328"/>
          </a:xfrm>
        </p:spPr>
        <p:txBody>
          <a:bodyPr/>
          <a:lstStyle/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750" b="1" dirty="0" smtClean="0">
                <a:latin typeface="Calibri" panose="020F0502020204030204" pitchFamily="34" charset="0"/>
              </a:rPr>
              <a:t>CEOS endorsed COVERAGE initiative </a:t>
            </a:r>
            <a:r>
              <a:rPr lang="en-US" sz="1750" dirty="0" smtClean="0">
                <a:latin typeface="Calibri" panose="020F0502020204030204" pitchFamily="34" charset="0"/>
              </a:rPr>
              <a:t>at SIT-32 (April 2017, Paris) as a 3 year pilot project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750" b="1" dirty="0" smtClean="0">
                <a:latin typeface="Calibri" panose="020F0502020204030204" pitchFamily="34" charset="0"/>
              </a:rPr>
              <a:t>Cross-cutting, collaborative </a:t>
            </a:r>
            <a:r>
              <a:rPr lang="en-US" sz="1750" b="1" dirty="0">
                <a:latin typeface="Calibri" panose="020F0502020204030204" pitchFamily="34" charset="0"/>
              </a:rPr>
              <a:t>effort </a:t>
            </a:r>
            <a:r>
              <a:rPr lang="en-US" sz="1750" b="1" dirty="0" smtClean="0">
                <a:latin typeface="Calibri" panose="020F0502020204030204" pitchFamily="34" charset="0"/>
              </a:rPr>
              <a:t>within CEOS </a:t>
            </a:r>
            <a:r>
              <a:rPr lang="en-US" sz="1750" dirty="0" smtClean="0">
                <a:latin typeface="Calibri" panose="020F0502020204030204" pitchFamily="34" charset="0"/>
              </a:rPr>
              <a:t>relevant to the 4 Ocean Virtual Constellations </a:t>
            </a:r>
            <a:r>
              <a:rPr lang="en-US" sz="1750" dirty="0">
                <a:latin typeface="Calibri" panose="020F0502020204030204" pitchFamily="34" charset="0"/>
              </a:rPr>
              <a:t>(SST, </a:t>
            </a:r>
            <a:r>
              <a:rPr lang="en-US" sz="1750" dirty="0" smtClean="0">
                <a:latin typeface="Calibri" panose="020F0502020204030204" pitchFamily="34" charset="0"/>
              </a:rPr>
              <a:t>OST, OCR, OSVW) </a:t>
            </a:r>
            <a:r>
              <a:rPr lang="en-US" sz="1750" dirty="0">
                <a:latin typeface="Calibri" panose="020F0502020204030204" pitchFamily="34" charset="0"/>
              </a:rPr>
              <a:t>and GEO projects (MBON, Blue Planet) to enable more widespread use of ocean satellite data in support of </a:t>
            </a:r>
            <a:r>
              <a:rPr lang="en-US" sz="1750" dirty="0" smtClean="0">
                <a:latin typeface="Calibri" panose="020F0502020204030204" pitchFamily="34" charset="0"/>
              </a:rPr>
              <a:t>applications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75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Response to known needs of the ocean community </a:t>
            </a:r>
            <a:r>
              <a:rPr lang="en-US" sz="175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for improved, more integrated data access for societal benefit</a:t>
            </a:r>
            <a:r>
              <a:rPr lang="en-US" sz="175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75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in support also of SDGs (14 in particular) relating to marine biodiversity &amp; sustainable/ecosystem-based resource management </a:t>
            </a:r>
            <a:endParaRPr lang="en-US" sz="175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750" b="1" dirty="0" smtClean="0">
                <a:latin typeface="Calibri" panose="020F0502020204030204" pitchFamily="34" charset="0"/>
              </a:rPr>
              <a:t>COVERAGE </a:t>
            </a:r>
            <a:r>
              <a:rPr lang="en-US" sz="1750" b="1" dirty="0">
                <a:latin typeface="Calibri" panose="020F0502020204030204" pitchFamily="34" charset="0"/>
              </a:rPr>
              <a:t>aims to </a:t>
            </a:r>
            <a:r>
              <a:rPr lang="en-US" sz="175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develop </a:t>
            </a:r>
            <a:r>
              <a:rPr lang="en-US" sz="175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 data rich </a:t>
            </a:r>
            <a:r>
              <a:rPr lang="en-US" sz="175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Tech. platform </a:t>
            </a:r>
            <a:r>
              <a:rPr lang="en-US" sz="175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for </a:t>
            </a:r>
            <a:r>
              <a:rPr lang="en-US" sz="175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more seamless delivery of analysis </a:t>
            </a:r>
            <a:r>
              <a:rPr lang="en-US" sz="175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ready ocean data</a:t>
            </a:r>
            <a:r>
              <a:rPr lang="en-US" sz="1750" dirty="0" smtClean="0">
                <a:latin typeface="Calibri" panose="020F0502020204030204" pitchFamily="34" charset="0"/>
              </a:rPr>
              <a:t> </a:t>
            </a:r>
            <a:r>
              <a:rPr lang="en-US" sz="1750" dirty="0">
                <a:latin typeface="Calibri" panose="020F0502020204030204" pitchFamily="34" charset="0"/>
              </a:rPr>
              <a:t>to demonstrate the value added of multivariate ocean data integration </a:t>
            </a:r>
            <a:r>
              <a:rPr lang="en-US" sz="1750" dirty="0" smtClean="0">
                <a:latin typeface="Calibri" panose="020F0502020204030204" pitchFamily="34" charset="0"/>
              </a:rPr>
              <a:t>in support </a:t>
            </a:r>
            <a:r>
              <a:rPr lang="en-US" sz="1750" dirty="0">
                <a:latin typeface="Calibri" panose="020F0502020204030204" pitchFamily="34" charset="0"/>
              </a:rPr>
              <a:t>of science, applications, and public </a:t>
            </a:r>
            <a:r>
              <a:rPr lang="en-US" sz="1750" dirty="0" smtClean="0">
                <a:latin typeface="Calibri" panose="020F0502020204030204" pitchFamily="34" charset="0"/>
              </a:rPr>
              <a:t>engagement</a:t>
            </a:r>
            <a:br>
              <a:rPr lang="en-US" sz="1750" dirty="0" smtClean="0">
                <a:latin typeface="Calibri" panose="020F0502020204030204" pitchFamily="34" charset="0"/>
              </a:rPr>
            </a:br>
            <a:r>
              <a:rPr lang="en-US" sz="1750" dirty="0" smtClean="0">
                <a:latin typeface="Calibri" panose="020F0502020204030204" pitchFamily="34" charset="0"/>
              </a:rPr>
              <a:t>- “Fusion environment” leveraging emerging cloud-based infrastructure &amp; open source</a:t>
            </a:r>
            <a:r>
              <a:rPr lang="en-US" sz="1750" dirty="0">
                <a:latin typeface="Calibri" panose="020F0502020204030204" pitchFamily="34" charset="0"/>
              </a:rPr>
              <a:t/>
            </a:r>
            <a:br>
              <a:rPr lang="en-US" sz="1750" dirty="0">
                <a:latin typeface="Calibri" panose="020F0502020204030204" pitchFamily="34" charset="0"/>
              </a:rPr>
            </a:br>
            <a:r>
              <a:rPr lang="en-US" sz="1750" dirty="0" smtClean="0">
                <a:latin typeface="Calibri" panose="020F0502020204030204" pitchFamily="34" charset="0"/>
              </a:rPr>
              <a:t>- </a:t>
            </a:r>
            <a:r>
              <a:rPr lang="en-US" sz="1750" dirty="0" smtClean="0">
                <a:latin typeface="Calibri" panose="020F0502020204030204" pitchFamily="34" charset="0"/>
              </a:rPr>
              <a:t>Curated aggregation of </a:t>
            </a:r>
            <a:r>
              <a:rPr lang="en-US" sz="1750" dirty="0" smtClean="0">
                <a:latin typeface="Calibri" panose="020F0502020204030204" pitchFamily="34" charset="0"/>
              </a:rPr>
              <a:t>high quality, interagency multi-parameter observations</a:t>
            </a:r>
            <a:br>
              <a:rPr lang="en-US" sz="1750" dirty="0" smtClean="0">
                <a:latin typeface="Calibri" panose="020F0502020204030204" pitchFamily="34" charset="0"/>
              </a:rPr>
            </a:br>
            <a:r>
              <a:rPr lang="en-US" sz="1750" dirty="0" smtClean="0">
                <a:latin typeface="Calibri" panose="020F0502020204030204" pitchFamily="34" charset="0"/>
              </a:rPr>
              <a:t>- Near real-time</a:t>
            </a:r>
            <a:r>
              <a:rPr lang="en-US" sz="1750" dirty="0">
                <a:latin typeface="Calibri" panose="020F0502020204030204" pitchFamily="34" charset="0"/>
              </a:rPr>
              <a:t>, collocated to a common grid, thematically </a:t>
            </a:r>
            <a:r>
              <a:rPr lang="en-US" sz="1750" dirty="0" smtClean="0">
                <a:latin typeface="Calibri" panose="020F0502020204030204" pitchFamily="34" charset="0"/>
              </a:rPr>
              <a:t>organized</a:t>
            </a:r>
            <a:br>
              <a:rPr lang="en-US" sz="1750" dirty="0" smtClean="0">
                <a:latin typeface="Calibri" panose="020F0502020204030204" pitchFamily="34" charset="0"/>
              </a:rPr>
            </a:br>
            <a:r>
              <a:rPr lang="en-US" sz="1750" dirty="0" smtClean="0">
                <a:latin typeface="Calibri" panose="020F0502020204030204" pitchFamily="34" charset="0"/>
              </a:rPr>
              <a:t>- Access via value-added data services (data discovery, visualization, </a:t>
            </a:r>
            <a:r>
              <a:rPr lang="en-US" sz="1750" dirty="0" err="1" smtClean="0">
                <a:latin typeface="Calibri" panose="020F0502020204030204" pitchFamily="34" charset="0"/>
              </a:rPr>
              <a:t>subsetting</a:t>
            </a:r>
            <a:r>
              <a:rPr lang="en-US" sz="1750" dirty="0" smtClean="0">
                <a:latin typeface="Calibri" panose="020F0502020204030204" pitchFamily="34" charset="0"/>
              </a:rPr>
              <a:t>, analytics)</a:t>
            </a:r>
            <a:br>
              <a:rPr lang="en-US" sz="1750" dirty="0" smtClean="0">
                <a:latin typeface="Calibri" panose="020F0502020204030204" pitchFamily="34" charset="0"/>
              </a:rPr>
            </a:br>
            <a:r>
              <a:rPr lang="en-US" sz="1750" dirty="0" smtClean="0">
                <a:latin typeface="Calibri" panose="020F0502020204030204" pitchFamily="34" charset="0"/>
              </a:rPr>
              <a:t>- Illustrated in the context of demonstration applications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750" b="1" dirty="0" smtClean="0">
                <a:latin typeface="Calibri" panose="020F0502020204030204" pitchFamily="34" charset="0"/>
              </a:rPr>
              <a:t>Stakeholder Beneficiaries</a:t>
            </a:r>
            <a:r>
              <a:rPr lang="en-US" sz="1750" dirty="0" smtClean="0">
                <a:latin typeface="Calibri" panose="020F0502020204030204" pitchFamily="34" charset="0"/>
              </a:rPr>
              <a:t>:</a:t>
            </a:r>
            <a:br>
              <a:rPr lang="en-US" sz="1750" dirty="0" smtClean="0">
                <a:latin typeface="Calibri" panose="020F0502020204030204" pitchFamily="34" charset="0"/>
              </a:rPr>
            </a:br>
            <a:r>
              <a:rPr lang="en-US" sz="1750" dirty="0" smtClean="0">
                <a:latin typeface="Calibri" panose="020F0502020204030204" pitchFamily="34" charset="0"/>
              </a:rPr>
              <a:t>	</a:t>
            </a:r>
            <a:r>
              <a:rPr lang="en-US" sz="1750" i="1" dirty="0" smtClean="0">
                <a:latin typeface="Calibri" panose="020F0502020204030204" pitchFamily="34" charset="0"/>
              </a:rPr>
              <a:t>Internal</a:t>
            </a:r>
            <a:r>
              <a:rPr lang="en-US" sz="1750" dirty="0">
                <a:latin typeface="Calibri" panose="020F0502020204030204" pitchFamily="34" charset="0"/>
              </a:rPr>
              <a:t>: Ocean </a:t>
            </a:r>
            <a:r>
              <a:rPr lang="en-US" sz="1750" dirty="0" smtClean="0">
                <a:latin typeface="Calibri" panose="020F0502020204030204" pitchFamily="34" charset="0"/>
              </a:rPr>
              <a:t>VCs, WGISS  	    </a:t>
            </a:r>
            <a:r>
              <a:rPr lang="en-US" sz="1750" i="1" dirty="0" smtClean="0">
                <a:latin typeface="Calibri" panose="020F0502020204030204" pitchFamily="34" charset="0"/>
              </a:rPr>
              <a:t>External</a:t>
            </a:r>
            <a:r>
              <a:rPr lang="en-US" sz="1750" dirty="0">
                <a:latin typeface="Calibri" panose="020F0502020204030204" pitchFamily="34" charset="0"/>
              </a:rPr>
              <a:t>:  GEO-Blue Planet, GEO-MBON, </a:t>
            </a:r>
            <a:r>
              <a:rPr lang="en-US" sz="1750" dirty="0" smtClean="0">
                <a:latin typeface="Calibri" panose="020F0502020204030204" pitchFamily="34" charset="0"/>
              </a:rPr>
              <a:t>GOOS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600200" y="304800"/>
            <a:ext cx="6553200" cy="533400"/>
          </a:xfrm>
        </p:spPr>
        <p:txBody>
          <a:bodyPr/>
          <a:lstStyle/>
          <a:p>
            <a:pPr algn="ctr"/>
            <a:r>
              <a:rPr lang="en-US" b="1" dirty="0" smtClean="0"/>
              <a:t>The CEOS COVERAGE Initiative</a:t>
            </a:r>
            <a:endParaRPr lang="en-US" sz="1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8098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600200" y="304800"/>
            <a:ext cx="6553200" cy="533400"/>
          </a:xfrm>
        </p:spPr>
        <p:txBody>
          <a:bodyPr/>
          <a:lstStyle/>
          <a:p>
            <a:pPr algn="ctr"/>
            <a:r>
              <a:rPr lang="en-US" b="1" dirty="0" smtClean="0"/>
              <a:t>COVERAGE Project Plan</a:t>
            </a:r>
            <a:endParaRPr lang="en-US" sz="1000" b="1" dirty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384" y="1143000"/>
            <a:ext cx="9119616" cy="54102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sz="400" i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COVERAGE has a 4-part development concept</a:t>
            </a:r>
          </a:p>
          <a:p>
            <a:pPr lvl="1">
              <a:lnSpc>
                <a:spcPct val="80000"/>
              </a:lnSpc>
            </a:pP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Reflected in COVERAGE inputs to CEOS 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2017-2020 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Work Plan</a:t>
            </a:r>
          </a:p>
          <a:p>
            <a:pPr lvl="1">
              <a:lnSpc>
                <a:spcPct val="80000"/>
              </a:lnSpc>
            </a:pP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Phases:</a:t>
            </a:r>
          </a:p>
          <a:p>
            <a:pPr marL="1257300" lvl="2" indent="-342900">
              <a:lnSpc>
                <a:spcPct val="80000"/>
              </a:lnSpc>
              <a:buAutoNum type="alphaUcPeriod"/>
            </a:pP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Scoping (9 </a:t>
            </a:r>
            <a:r>
              <a:rPr lang="en-US" sz="17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mo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 marL="1257300" lvl="2" indent="-342900">
              <a:lnSpc>
                <a:spcPct val="80000"/>
              </a:lnSpc>
              <a:buAutoNum type="alphaUcPeriod"/>
            </a:pP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Prototype 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Development/Evaluation (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1yr)</a:t>
            </a:r>
          </a:p>
          <a:p>
            <a:pPr marL="1257300" lvl="2" indent="-342900">
              <a:lnSpc>
                <a:spcPct val="80000"/>
              </a:lnSpc>
              <a:buAutoNum type="alphaUcPeriod"/>
            </a:pP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Full 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system development (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1yr)</a:t>
            </a:r>
          </a:p>
          <a:p>
            <a:pPr marL="1257300" lvl="2" indent="-342900">
              <a:lnSpc>
                <a:spcPct val="80000"/>
              </a:lnSpc>
              <a:buAutoNum type="alphaUcPeriod"/>
            </a:pP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Testing/Evaluation 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&amp; transition to operations (6mo)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Project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Initiation –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November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2017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COVERAGE Phase A project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with NASA support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Project core team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@JPL assembled &amp; Project infrastructure in place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US" sz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Phase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 work plan key elements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(ongoing) 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takeholder engagement &amp; collaborative efforts</a:t>
            </a:r>
            <a:endParaRPr lang="en-US" sz="17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Identification of specific GEO-BP/MBON applications COVERAGE would support 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Inventory of target datasets, providers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interfaces</a:t>
            </a:r>
          </a:p>
          <a:p>
            <a:pPr lvl="1">
              <a:lnSpc>
                <a:spcPct val="80000"/>
              </a:lnSpc>
            </a:pP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Use 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case gathering &amp; requirements</a:t>
            </a:r>
          </a:p>
          <a:p>
            <a:pPr lvl="1">
              <a:lnSpc>
                <a:spcPct val="80000"/>
              </a:lnSpc>
            </a:pP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COVERAGE 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system technical architecture, including CEOS and data provider interoperability 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considerations</a:t>
            </a:r>
          </a:p>
          <a:p>
            <a:pPr marL="914400" lvl="2" indent="0">
              <a:lnSpc>
                <a:spcPct val="80000"/>
              </a:lnSpc>
              <a:buNone/>
            </a:pPr>
            <a:endParaRPr lang="en-US" sz="1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914400" lvl="2" indent="0">
              <a:lnSpc>
                <a:spcPct val="80000"/>
              </a:lnSpc>
              <a:buNone/>
            </a:pPr>
            <a:endParaRPr lang="en-US" sz="14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914400" lvl="2" indent="0">
              <a:lnSpc>
                <a:spcPct val="80000"/>
              </a:lnSpc>
              <a:buNone/>
            </a:pPr>
            <a:endParaRPr lang="en-US" sz="1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914400" lvl="2" indent="0">
              <a:lnSpc>
                <a:spcPct val="80000"/>
              </a:lnSpc>
              <a:buNone/>
            </a:pPr>
            <a:endParaRPr lang="en-US" sz="14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914400" lvl="2" indent="0">
              <a:lnSpc>
                <a:spcPct val="80000"/>
              </a:lnSpc>
              <a:buNone/>
            </a:pPr>
            <a:endParaRPr lang="en-US" sz="1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914400" lvl="2" indent="0">
              <a:lnSpc>
                <a:spcPct val="80000"/>
              </a:lnSpc>
              <a:buNone/>
            </a:pPr>
            <a:endParaRPr lang="en-US" sz="2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1">
              <a:lnSpc>
                <a:spcPct val="80000"/>
              </a:lnSpc>
            </a:pPr>
            <a:endParaRPr lang="en-US" sz="18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1">
              <a:lnSpc>
                <a:spcPct val="80000"/>
              </a:lnSpc>
            </a:pPr>
            <a:endParaRPr lang="en-US" sz="18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1">
              <a:lnSpc>
                <a:spcPct val="80000"/>
              </a:lnSpc>
            </a:pPr>
            <a:endParaRPr lang="en-US" sz="18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1">
              <a:lnSpc>
                <a:spcPct val="80000"/>
              </a:lnSpc>
            </a:pPr>
            <a:endParaRPr lang="en-US" sz="18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				</a:t>
            </a:r>
          </a:p>
        </p:txBody>
      </p:sp>
      <p:pic>
        <p:nvPicPr>
          <p:cNvPr id="6" name="Picture 5" descr="C:\Users\vtsontos\Desktop\JPL_Kingston\PODAAC\PROJECTS\COVERAGE\MarketingOutreach\CoverageLogoLabel-ful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25" y="1371600"/>
            <a:ext cx="2598420" cy="83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22968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524000" y="150060"/>
            <a:ext cx="6553200" cy="757320"/>
          </a:xfrm>
        </p:spPr>
        <p:txBody>
          <a:bodyPr/>
          <a:lstStyle/>
          <a:p>
            <a:pPr algn="ctr"/>
            <a:r>
              <a:rPr lang="en-US" b="1" dirty="0" smtClean="0"/>
              <a:t>COVERAGE Activities &amp; Progress</a:t>
            </a:r>
          </a:p>
          <a:p>
            <a:pPr algn="ctr"/>
            <a:r>
              <a:rPr lang="en-US" sz="2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Stakeholder Engagement</a:t>
            </a:r>
            <a:endParaRPr lang="en-US" sz="2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752600"/>
            <a:ext cx="9144000" cy="4495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Advisory Board developed with cross-agency and stakeholder representation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30188" lvl="1" indent="0">
              <a:lnSpc>
                <a:spcPct val="80000"/>
              </a:lnSpc>
              <a:buNone/>
            </a:pPr>
            <a:r>
              <a:rPr lang="en-US" sz="1600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1600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sz="1600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Participants include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:</a:t>
            </a:r>
          </a:p>
          <a:p>
            <a:pPr marL="230188" lvl="1" indent="0">
              <a:lnSpc>
                <a:spcPct val="80000"/>
              </a:lnSpc>
              <a:buNone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NASA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, NOAA,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CNES, EUMETSAT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Copernicus-CMEMS, Australian Bureau Meteorology, Integrated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Marine Ocean Observing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System,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Sargasso Sea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Commission, CEOS Ocean VCs, &amp; WGISS</a:t>
            </a:r>
          </a:p>
          <a:p>
            <a:pPr marL="230188" lvl="1" indent="0">
              <a:lnSpc>
                <a:spcPct val="80000"/>
              </a:lnSpc>
              <a:buNone/>
            </a:pPr>
            <a:endParaRPr lang="en-US" sz="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30188" lvl="1" indent="0">
              <a:lnSpc>
                <a:spcPct val="80000"/>
              </a:lnSpc>
              <a:buNone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productive quarterly Board meetings were conducted (November, April, August) with excellent participation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discussion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400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https://drive.google.com/open?id=0B0PmOKvabo8lTUstdkp0OS12UVk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b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30188" lvl="1" indent="0">
              <a:lnSpc>
                <a:spcPct val="80000"/>
              </a:lnSpc>
              <a:buNone/>
            </a:pPr>
            <a:endParaRPr lang="en-US" sz="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Presentations &amp; Outreach Efforts since SIT-32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(April 2017)</a:t>
            </a:r>
          </a:p>
          <a:p>
            <a:pPr marL="287338" lvl="1" indent="0">
              <a:lnSpc>
                <a:spcPct val="80000"/>
              </a:lnSpc>
              <a:buNone/>
            </a:pPr>
            <a:r>
              <a:rPr lang="en-US" sz="1600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Conference presentations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5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5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600" baseline="30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4</a:t>
            </a:r>
            <a:r>
              <a:rPr lang="en-US" sz="1600" baseline="30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BP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symposium, Copernicus Marine Week-2017, GHRSSTXVII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XVIII,AGU &amp; Ocean Sciences-2018</a:t>
            </a:r>
          </a:p>
          <a:p>
            <a:pPr marL="287338" lvl="1" indent="0">
              <a:lnSpc>
                <a:spcPct val="80000"/>
              </a:lnSpc>
              <a:buNone/>
            </a:pPr>
            <a:endParaRPr lang="en-US" sz="15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7338" lvl="1" indent="0">
              <a:lnSpc>
                <a:spcPct val="80000"/>
              </a:lnSpc>
              <a:buNone/>
            </a:pPr>
            <a:r>
              <a:rPr lang="en-US" sz="1600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Meetings/Teleconferences</a:t>
            </a:r>
          </a:p>
          <a:p>
            <a:pPr marL="287338" lvl="1" indent="0">
              <a:lnSpc>
                <a:spcPct val="80000"/>
              </a:lnSpc>
              <a:buNone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IMOS, CNES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NOAA-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OceanWatch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IOOS, MBON, SSC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NASA/ESDIS, NASA/PODAAC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BP/UNDP-4M initiative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sz="1600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SIT-TW</a:t>
            </a:r>
            <a:br>
              <a:rPr lang="en-US" sz="1600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COVERAGE Workshop Side-Meeting</a:t>
            </a:r>
            <a:b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VC presentation</a:t>
            </a:r>
            <a:b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18636950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7" name="Rectangle 6"/>
          <p:cNvSpPr/>
          <p:nvPr/>
        </p:nvSpPr>
        <p:spPr>
          <a:xfrm>
            <a:off x="76200" y="1196599"/>
            <a:ext cx="67056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7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Completed a review of candidate interagency 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satellite data products across the 4 ocean VC parameters (SST, Winds, SSH, </a:t>
            </a:r>
            <a:r>
              <a:rPr lang="en-US" sz="17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Ocean 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7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olor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for </a:t>
            </a:r>
            <a:r>
              <a:rPr lang="en-US" sz="17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inclusion as a coherent set of 0.25 degree, global </a:t>
            </a:r>
            <a:r>
              <a:rPr lang="en-US" sz="1700" b="1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baseline</a:t>
            </a:r>
            <a:r>
              <a:rPr lang="en-US" sz="17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products for COVERAGE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Selection considerations: highly curated, highest 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add-value 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each 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COVERAGE satellite data profile: 0.25’, global, NRT, multi-year, gap free/L4, interoperable formats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Documentation of data search/access mechanisms, formats, volumes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Shared for comment with Board, VCs, agency experts</a:t>
            </a:r>
            <a:b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5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sz="8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1700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Manageable 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of good options for all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Ocean Color: 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apparent paucity 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L4 gap-free products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heterogeneity in Data Search/Access mechanisms across agencies (NASA, Copernicus-CMEMS, NOAA)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Importance of consideration of higher resolution products as well where applicable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Examine added value of common gridding/interpolation methods to improve coherence in feature resolution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1"/>
          </p:nvPr>
        </p:nvSpPr>
        <p:spPr>
          <a:xfrm>
            <a:off x="1295400" y="152400"/>
            <a:ext cx="6553200" cy="757320"/>
          </a:xfrm>
        </p:spPr>
        <p:txBody>
          <a:bodyPr/>
          <a:lstStyle/>
          <a:p>
            <a:pPr algn="ctr"/>
            <a:r>
              <a:rPr lang="en-US" b="1" dirty="0" smtClean="0"/>
              <a:t>COVERAGE Activities &amp; Progress</a:t>
            </a:r>
          </a:p>
          <a:p>
            <a:pPr algn="ctr"/>
            <a:r>
              <a:rPr lang="en-US" sz="2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Inventory Work</a:t>
            </a:r>
            <a:endParaRPr lang="en-US" sz="2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7209590" y="4793536"/>
            <a:ext cx="1879354" cy="1053828"/>
            <a:chOff x="6913849" y="5562601"/>
            <a:chExt cx="2148506" cy="1204752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9929" y="5562601"/>
              <a:ext cx="2112426" cy="1180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913849" y="6521134"/>
              <a:ext cx="417741" cy="2462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  <a:latin typeface="Arial Narrow" panose="020B0606020202030204" pitchFamily="34" charset="0"/>
                </a:rPr>
                <a:t>CHL-A</a:t>
              </a:r>
              <a:endParaRPr kumimoji="0" lang="en-US" sz="10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Arial Narrow" panose="020B060602020203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02398" y="3616067"/>
            <a:ext cx="1861040" cy="1032133"/>
            <a:chOff x="6947001" y="4111065"/>
            <a:chExt cx="2125413" cy="1178754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0399" y="4111065"/>
              <a:ext cx="2112015" cy="1178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947001" y="5026313"/>
              <a:ext cx="302325" cy="2462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  <a:latin typeface="Arial Narrow" panose="020B0606020202030204" pitchFamily="34" charset="0"/>
                </a:rPr>
                <a:t>SLA</a:t>
              </a:r>
              <a:endParaRPr kumimoji="0" lang="en-US" sz="10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Arial Narrow" panose="020B060602020203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177160" y="2365888"/>
            <a:ext cx="1886280" cy="1115937"/>
            <a:chOff x="6876628" y="2775445"/>
            <a:chExt cx="2185727" cy="1293092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4954" y="2775445"/>
              <a:ext cx="2107401" cy="1169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876628" y="3733162"/>
              <a:ext cx="613365" cy="3353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  <a:latin typeface="Arial Narrow" panose="020B0606020202030204" pitchFamily="34" charset="0"/>
                </a:rPr>
                <a:t>Surface Winds</a:t>
              </a:r>
              <a:endParaRPr kumimoji="0" lang="en-US" sz="10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Arial Narrow" panose="020B060602020203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206753" y="1176652"/>
            <a:ext cx="1861047" cy="1033150"/>
            <a:chOff x="6927204" y="1447800"/>
            <a:chExt cx="2140650" cy="118837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6499" y="1447800"/>
              <a:ext cx="2111355" cy="1168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6927204" y="2389951"/>
              <a:ext cx="297515" cy="2462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  <a:latin typeface="Arial Narrow" panose="020B0606020202030204" pitchFamily="34" charset="0"/>
                </a:rPr>
                <a:t>SST</a:t>
              </a:r>
              <a:endParaRPr kumimoji="0" lang="en-US" sz="10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Arial Narrow" panose="020B060602020203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31640" y="5912119"/>
            <a:ext cx="3057304" cy="945881"/>
            <a:chOff x="6031640" y="5912119"/>
            <a:chExt cx="3057304" cy="94588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56294" y="5912119"/>
              <a:ext cx="2332650" cy="92653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031640" y="6150116"/>
              <a:ext cx="1131380" cy="7078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  <a:latin typeface="Arial Narrow" panose="020B0606020202030204" pitchFamily="34" charset="0"/>
                </a:rPr>
                <a:t>Product </a:t>
              </a:r>
              <a:br>
                <a:rPr kumimoji="0" lang="en-US" sz="1000" b="1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  <a:latin typeface="Arial Narrow" panose="020B0606020202030204" pitchFamily="34" charset="0"/>
                </a:rPr>
              </a:br>
              <a:r>
                <a:rPr lang="en-US" sz="1000" b="1" dirty="0" smtClean="0">
                  <a:latin typeface="Arial Narrow" panose="020B0606020202030204" pitchFamily="34" charset="0"/>
                </a:rPr>
                <a:t>t</a:t>
              </a:r>
              <a:r>
                <a:rPr kumimoji="0" lang="en-US" sz="1000" b="1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  <a:latin typeface="Arial Narrow" panose="020B0606020202030204" pitchFamily="34" charset="0"/>
                </a:rPr>
                <a:t>emporal </a:t>
              </a:r>
              <a:br>
                <a:rPr kumimoji="0" lang="en-US" sz="1000" b="1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  <a:latin typeface="Arial Narrow" panose="020B0606020202030204" pitchFamily="34" charset="0"/>
                </a:rPr>
              </a:br>
              <a:r>
                <a:rPr lang="en-US" sz="1000" b="1" dirty="0" smtClean="0">
                  <a:latin typeface="Arial Narrow" panose="020B0606020202030204" pitchFamily="34" charset="0"/>
                </a:rPr>
                <a:t>c</a:t>
              </a:r>
              <a:r>
                <a:rPr kumimoji="0" lang="en-US" sz="1000" b="1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  <a:latin typeface="Arial Narrow" panose="020B0606020202030204" pitchFamily="34" charset="0"/>
                </a:rPr>
                <a:t>overage</a:t>
              </a:r>
              <a:br>
                <a:rPr kumimoji="0" lang="en-US" sz="1000" b="1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  <a:latin typeface="Arial Narrow" panose="020B0606020202030204" pitchFamily="34" charset="0"/>
                </a:rPr>
              </a:br>
              <a:r>
                <a:rPr kumimoji="0" lang="en-US" sz="1000" b="1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  <a:latin typeface="Arial Narrow" panose="020B0606020202030204" pitchFamily="34" charset="0"/>
                </a:rPr>
                <a:t>comparisons</a:t>
              </a:r>
              <a:endParaRPr kumimoji="0" lang="en-US" sz="10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60958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5" name="Rectangle 4"/>
          <p:cNvSpPr/>
          <p:nvPr/>
        </p:nvSpPr>
        <p:spPr>
          <a:xfrm>
            <a:off x="-16916" y="121757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Pilot application concepts developed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shared and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associated supporting in-situ datasets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identified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Focus on Biological &amp;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esource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anagement Communities – interest in application of EO data but limited expertise/capacity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Support: UN-SDG 14 related to marine biodiversity, ecosystem based management &amp; sustainable fisheries, UN marine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biodiversity treaty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 negotiation for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areas beyond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 jurisdiction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(ABNJ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6916" y="2871180"/>
            <a:ext cx="9127086" cy="1575906"/>
            <a:chOff x="24771" y="2883739"/>
            <a:chExt cx="9127086" cy="1575906"/>
          </a:xfrm>
        </p:grpSpPr>
        <p:sp>
          <p:nvSpPr>
            <p:cNvPr id="9" name="Rectangle 8"/>
            <p:cNvSpPr/>
            <p:nvPr/>
          </p:nvSpPr>
          <p:spPr>
            <a:xfrm>
              <a:off x="24771" y="2950728"/>
              <a:ext cx="680065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High Seas &amp; Regional Fisheries Applications </a:t>
              </a:r>
              <a:r>
                <a:rPr lang="en-US" sz="1600" dirty="0" smtClean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involving integration </a:t>
              </a:r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of ocean remote sensing, physical model and in-situ </a:t>
              </a:r>
              <a:r>
                <a:rPr lang="en-US" sz="1600" dirty="0" smtClean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datasets for operational decision support and research investigations  (</a:t>
              </a:r>
              <a:r>
                <a:rPr lang="en-US" sz="1600" dirty="0" err="1" smtClean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eg</a:t>
              </a:r>
              <a:r>
                <a:rPr lang="en-US" sz="1600" dirty="0" smtClean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spatial catch forecasting</a:t>
              </a:r>
            </a:p>
            <a:p>
              <a:r>
                <a:rPr lang="en-US" sz="1600" u="sng" dirty="0" smtClean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Stakeholder agencies</a:t>
              </a:r>
              <a:r>
                <a:rPr lang="en-US" sz="1600" dirty="0" smtClean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RFMOs, National Fisheries Agencies</a:t>
              </a:r>
              <a:br>
                <a:rPr lang="en-US" sz="1600" dirty="0" smtClean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600" u="sng" dirty="0" smtClean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Supporting Data</a:t>
              </a:r>
              <a:r>
                <a:rPr lang="en-US" sz="1600" dirty="0" smtClean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spatial catch/effort </a:t>
              </a:r>
              <a:r>
                <a:rPr lang="en-US" sz="1600" dirty="0" smtClean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series, AIS, electronic tagging</a:t>
              </a:r>
              <a:endPara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30410" y="2883739"/>
              <a:ext cx="2521447" cy="1575906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-34198" y="4685841"/>
            <a:ext cx="9101998" cy="1618076"/>
            <a:chOff x="0" y="4648200"/>
            <a:chExt cx="9101998" cy="1618076"/>
          </a:xfrm>
        </p:grpSpPr>
        <p:sp>
          <p:nvSpPr>
            <p:cNvPr id="13" name="Rectangle 12"/>
            <p:cNvSpPr/>
            <p:nvPr/>
          </p:nvSpPr>
          <p:spPr>
            <a:xfrm>
              <a:off x="0" y="4648200"/>
              <a:ext cx="65532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636588" algn="l"/>
                </a:tabLst>
              </a:pP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SEASCAPES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tabLst>
                  <a:tab pos="636588" algn="l"/>
                </a:tabLst>
              </a:pPr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biodiversity mapping &amp; habitat modelling in relation to environmental dynamics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tabLst>
                  <a:tab pos="636588" algn="l"/>
                </a:tabLst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ccess to ocean remote sensing data  (Sea 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level Anomaly, </a:t>
              </a:r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SST, 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Winds, and </a:t>
              </a:r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CHL-A and derived products) and services via COVERAGE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Connectivity to OBIS </a:t>
              </a:r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centralized 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repository of marine biogeographic </a:t>
              </a:r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6541" y="4833678"/>
              <a:ext cx="2575457" cy="1432598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2971800" y="6442101"/>
            <a:ext cx="2939536" cy="397133"/>
            <a:chOff x="1881709" y="6282728"/>
            <a:chExt cx="4403601" cy="59492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29016" y="6282729"/>
              <a:ext cx="838597" cy="57527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400" y="6282729"/>
              <a:ext cx="838597" cy="57527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81709" y="6282728"/>
              <a:ext cx="818821" cy="57527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8"/>
            <a:srcRect r="20000"/>
            <a:stretch/>
          </p:blipFill>
          <p:spPr>
            <a:xfrm>
              <a:off x="4440981" y="6282728"/>
              <a:ext cx="838597" cy="57871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9"/>
            <a:srcRect r="19602"/>
            <a:stretch/>
          </p:blipFill>
          <p:spPr>
            <a:xfrm>
              <a:off x="5305100" y="6282728"/>
              <a:ext cx="980210" cy="594928"/>
            </a:xfrm>
            <a:prstGeom prst="rect">
              <a:avLst/>
            </a:prstGeom>
          </p:spPr>
        </p:pic>
      </p:grpSp>
      <p:sp>
        <p:nvSpPr>
          <p:cNvPr id="21" name="Content Placeholder 3"/>
          <p:cNvSpPr>
            <a:spLocks noGrp="1"/>
          </p:cNvSpPr>
          <p:nvPr>
            <p:ph sz="quarter" idx="11"/>
          </p:nvPr>
        </p:nvSpPr>
        <p:spPr>
          <a:xfrm>
            <a:off x="1800226" y="187429"/>
            <a:ext cx="5731916" cy="757320"/>
          </a:xfrm>
        </p:spPr>
        <p:txBody>
          <a:bodyPr/>
          <a:lstStyle/>
          <a:p>
            <a:pPr algn="ctr"/>
            <a:r>
              <a:rPr lang="en-US" sz="2200" i="1" dirty="0" smtClean="0"/>
              <a:t>COVERAGE Pilot Applications </a:t>
            </a:r>
            <a:r>
              <a:rPr lang="en-US" sz="2200" i="1" dirty="0"/>
              <a:t>in Support of GEO-MBON &amp; Blue Planet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1580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2209800" y="152400"/>
            <a:ext cx="5257800" cy="838200"/>
          </a:xfrm>
        </p:spPr>
        <p:txBody>
          <a:bodyPr/>
          <a:lstStyle/>
          <a:p>
            <a:pPr algn="ctr"/>
            <a:r>
              <a:rPr lang="en-US" b="1" dirty="0" smtClean="0"/>
              <a:t>Overall Status of COVERAGE CEOS Work-plan Items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419100" y="3886200"/>
            <a:ext cx="883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Ongoing COVERAGE Phase-A Work 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(COV-3)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B-D project implementation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planCOVERAGE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system Requirements compilation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 design &amp; architecture specification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761869"/>
              </p:ext>
            </p:extLst>
          </p:nvPr>
        </p:nvGraphicFramePr>
        <p:xfrm>
          <a:off x="659876" y="2133600"/>
          <a:ext cx="8229600" cy="127571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924369">
                  <a:extLst>
                    <a:ext uri="{9D8B030D-6E8A-4147-A177-3AD203B41FA5}">
                      <a16:colId xmlns:a16="http://schemas.microsoft.com/office/drawing/2014/main" val="2239660431"/>
                    </a:ext>
                  </a:extLst>
                </a:gridCol>
                <a:gridCol w="5305231">
                  <a:extLst>
                    <a:ext uri="{9D8B030D-6E8A-4147-A177-3AD203B41FA5}">
                      <a16:colId xmlns:a16="http://schemas.microsoft.com/office/drawing/2014/main" val="4173935939"/>
                    </a:ext>
                  </a:extLst>
                </a:gridCol>
              </a:tblGrid>
              <a:tr h="6356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COV-1: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Collaborative framework for COVERAGE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Establish advisory board and collaborative framework describing  how CEOS Agencies, CEOS Entities and stakeholder groups intend to (VCs, GEO-MBON, GEO-Blue Planet) participate in COVERAGE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9201242"/>
                  </a:ext>
                </a:extLst>
              </a:tr>
              <a:tr h="635635">
                <a:tc>
                  <a:txBody>
                    <a:bodyPr/>
                    <a:lstStyle/>
                    <a:p>
                      <a:pPr marL="9271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COV-2: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COVERAGE use cases &amp; focal pilot application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515" marR="4318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Determine priority application for COVERAGE via stakeholders engagement and compile use cases/requirements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61144655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81000" y="1600200"/>
            <a:ext cx="1231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Completed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5325983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 Work: </a:t>
            </a:r>
          </a:p>
          <a:p>
            <a:pPr lvl="0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COV-4 to 6 relate to Phase B – D (prototype &amp; finalized COVERGE system, evaluation)</a:t>
            </a:r>
          </a:p>
        </p:txBody>
      </p:sp>
    </p:spTree>
    <p:extLst>
      <p:ext uri="{BB962C8B-B14F-4D97-AF65-F5344CB8AC3E}">
        <p14:creationId xmlns:p14="http://schemas.microsoft.com/office/powerpoint/2010/main" val="38093019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9902</TotalTime>
  <Words>688</Words>
  <Application>Microsoft Office PowerPoint</Application>
  <PresentationFormat>On-screen Show (4:3)</PresentationFormat>
  <Paragraphs>107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Arial Bold</vt:lpstr>
      <vt:lpstr>Arial Narrow</vt:lpstr>
      <vt:lpstr>Avenir Roman</vt:lpstr>
      <vt:lpstr>Calibri</vt:lpstr>
      <vt:lpstr>Courier New</vt:lpstr>
      <vt:lpstr>Droid Serif</vt:lpstr>
      <vt:lpstr>Helvetica</vt:lpstr>
      <vt:lpstr>Proxima Nova Regular</vt:lpstr>
      <vt:lpstr>Times New Roman</vt:lpstr>
      <vt:lpstr>Wingdings</vt:lpstr>
      <vt:lpstr>Default</vt:lpstr>
      <vt:lpstr>The CEOS Ocean Variables Enabling Research and Applications for GEO (COVERAGE) Initiative: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Tsontos, Vardis M (398G)</cp:lastModifiedBy>
  <cp:revision>240</cp:revision>
  <dcterms:modified xsi:type="dcterms:W3CDTF">2018-09-10T10:04:24Z</dcterms:modified>
</cp:coreProperties>
</file>