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261" r:id="rId3"/>
    <p:sldId id="284" r:id="rId4"/>
    <p:sldId id="279" r:id="rId5"/>
    <p:sldId id="283" r:id="rId6"/>
    <p:sldId id="263" r:id="rId7"/>
    <p:sldId id="307" r:id="rId8"/>
    <p:sldId id="308" r:id="rId9"/>
    <p:sldId id="289" r:id="rId10"/>
    <p:sldId id="299" r:id="rId11"/>
    <p:sldId id="267" r:id="rId12"/>
    <p:sldId id="296" r:id="rId13"/>
    <p:sldId id="268" r:id="rId14"/>
    <p:sldId id="269" r:id="rId15"/>
    <p:sldId id="270" r:id="rId16"/>
    <p:sldId id="271" r:id="rId17"/>
    <p:sldId id="272" r:id="rId18"/>
    <p:sldId id="300" r:id="rId19"/>
    <p:sldId id="301" r:id="rId20"/>
    <p:sldId id="302" r:id="rId21"/>
    <p:sldId id="305" r:id="rId22"/>
    <p:sldId id="309" r:id="rId23"/>
    <p:sldId id="310" r:id="rId24"/>
    <p:sldId id="311" r:id="rId25"/>
    <p:sldId id="312" r:id="rId26"/>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gyro Kavvada" initials="AK" lastIdx="1" clrIdx="0">
    <p:extLst/>
  </p:cmAuthor>
  <p:cmAuthor id="2" name="Kerblat, Flora (L&amp;W, Black Mountain)" initials="KF(BM" lastIdx="5"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2B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37"/>
    <p:restoredTop sz="88574"/>
  </p:normalViewPr>
  <p:slideViewPr>
    <p:cSldViewPr>
      <p:cViewPr>
        <p:scale>
          <a:sx n="125" d="100"/>
          <a:sy n="125" d="100"/>
        </p:scale>
        <p:origin x="832"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commentAuthors" Target="commentAuthors.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3056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3268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859264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6158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53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3717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eaLnBrk="1" fontAlgn="auto" latinLnBrk="0" hangingPunct="1">
              <a:lnSpc>
                <a:spcPct val="125000"/>
              </a:lnSpc>
              <a:spcBef>
                <a:spcPts val="0"/>
              </a:spcBef>
              <a:spcAft>
                <a:spcPts val="0"/>
              </a:spcAft>
              <a:buClrTx/>
              <a:buSzTx/>
              <a:buFontTx/>
              <a:buNone/>
              <a:tabLst/>
              <a:defRPr/>
            </a:pPr>
            <a:r>
              <a:rPr lang="en-CA" sz="3200" kern="1200" dirty="0" smtClean="0">
                <a:latin typeface="+mn-lt"/>
                <a:ea typeface="Arial Bold"/>
                <a:cs typeface="Arial" panose="020B0604020202020204" pitchFamily="34" charset="0"/>
                <a:sym typeface="Arial Bold"/>
              </a:rPr>
              <a:t>focus its activities around the </a:t>
            </a:r>
            <a:r>
              <a:rPr lang="en-CA" sz="3200" b="1" kern="1200" dirty="0" smtClean="0">
                <a:latin typeface="+mn-lt"/>
                <a:ea typeface="Arial Bold"/>
                <a:cs typeface="Arial" panose="020B0604020202020204" pitchFamily="34" charset="0"/>
                <a:sym typeface="Arial Bold"/>
              </a:rPr>
              <a:t>unique role that CEOS should play </a:t>
            </a:r>
            <a:r>
              <a:rPr lang="en-CA" sz="3200" kern="1200" dirty="0" smtClean="0">
                <a:latin typeface="+mn-lt"/>
                <a:ea typeface="Arial Bold"/>
                <a:cs typeface="Arial" panose="020B0604020202020204" pitchFamily="34" charset="0"/>
                <a:sym typeface="Arial Bold"/>
              </a:rPr>
              <a:t>as a coordination body of the Space community efforts to support the integration of satellite EO in support to the full realisation of the SDGs.</a:t>
            </a:r>
          </a:p>
          <a:p>
            <a:pPr marL="0" marR="0" indent="0" algn="l" defTabSz="457200" eaLnBrk="1" fontAlgn="auto" latinLnBrk="0" hangingPunct="1">
              <a:lnSpc>
                <a:spcPct val="125000"/>
              </a:lnSpc>
              <a:spcBef>
                <a:spcPts val="0"/>
              </a:spcBef>
              <a:spcAft>
                <a:spcPts val="0"/>
              </a:spcAft>
              <a:buClrTx/>
              <a:buSzTx/>
              <a:buFontTx/>
              <a:buNone/>
              <a:tabLst/>
              <a:defRPr/>
            </a:pPr>
            <a:endParaRPr lang="en-US" sz="3200" kern="1200" dirty="0" smtClean="0">
              <a:latin typeface="+mn-lt"/>
              <a:ea typeface="Arial Bold"/>
              <a:cs typeface="Arial" panose="020B0604020202020204" pitchFamily="34" charset="0"/>
              <a:sym typeface="Arial Bold"/>
            </a:endParaRPr>
          </a:p>
          <a:p>
            <a:pPr marL="0" marR="0" indent="0" algn="l" defTabSz="457200" eaLnBrk="1" fontAlgn="auto" latinLnBrk="0" hangingPunct="1">
              <a:lnSpc>
                <a:spcPct val="125000"/>
              </a:lnSpc>
              <a:spcBef>
                <a:spcPts val="0"/>
              </a:spcBef>
              <a:spcAft>
                <a:spcPts val="0"/>
              </a:spcAft>
              <a:buClrTx/>
              <a:buSzTx/>
              <a:buFontTx/>
              <a:buNone/>
              <a:tabLst/>
              <a:defRPr/>
            </a:pPr>
            <a:r>
              <a:rPr lang="en-CA" sz="4000" b="1" kern="1200" dirty="0" smtClean="0">
                <a:latin typeface="+mn-lt"/>
                <a:ea typeface="Arial Bold"/>
                <a:cs typeface="Arial" panose="020B0604020202020204" pitchFamily="34" charset="0"/>
                <a:sym typeface="Arial Bold"/>
              </a:rPr>
              <a:t>take stock of the UN processes in place for the SDG </a:t>
            </a:r>
            <a:r>
              <a:rPr lang="en-CA" sz="4000" kern="1200" dirty="0" smtClean="0">
                <a:latin typeface="+mn-lt"/>
                <a:ea typeface="Arial Bold"/>
                <a:cs typeface="Arial" panose="020B0604020202020204" pitchFamily="34" charset="0"/>
                <a:sym typeface="Arial Bold"/>
              </a:rPr>
              <a:t>implementation and of the existing SDG stakeholders (including GEO), </a:t>
            </a:r>
          </a:p>
          <a:p>
            <a:pPr marL="0" marR="0" indent="0" algn="l" defTabSz="457200" eaLnBrk="1" fontAlgn="auto" latinLnBrk="0" hangingPunct="1">
              <a:lnSpc>
                <a:spcPct val="125000"/>
              </a:lnSpc>
              <a:spcBef>
                <a:spcPts val="0"/>
              </a:spcBef>
              <a:spcAft>
                <a:spcPts val="0"/>
              </a:spcAft>
              <a:buClrTx/>
              <a:buSzTx/>
              <a:buFontTx/>
              <a:buNone/>
              <a:tabLst/>
              <a:defRPr/>
            </a:pPr>
            <a:endParaRPr lang="en-US" sz="3200" kern="1200" dirty="0" smtClean="0">
              <a:latin typeface="+mn-lt"/>
              <a:ea typeface="Arial Bold"/>
              <a:cs typeface="Arial" panose="020B0604020202020204" pitchFamily="34" charset="0"/>
              <a:sym typeface="Arial Bold"/>
            </a:endParaRPr>
          </a:p>
          <a:p>
            <a:endParaRPr lang="en-US" dirty="0"/>
          </a:p>
        </p:txBody>
      </p:sp>
    </p:spTree>
    <p:extLst>
      <p:ext uri="{BB962C8B-B14F-4D97-AF65-F5344CB8AC3E}">
        <p14:creationId xmlns:p14="http://schemas.microsoft.com/office/powerpoint/2010/main" val="644351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4719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6099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3025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AU" sz="2400" dirty="0" smtClean="0">
                <a:effectLst/>
                <a:latin typeface="+mn-lt"/>
                <a:ea typeface="+mn-ea"/>
                <a:cs typeface="+mn-cs"/>
                <a:sym typeface="Avenir Roman"/>
              </a:rPr>
              <a:t>Australia (DEA and Open Data Cube)</a:t>
            </a:r>
            <a:endParaRPr lang="en-US" sz="2400" dirty="0" smtClean="0">
              <a:effectLst/>
              <a:latin typeface="+mn-lt"/>
              <a:ea typeface="+mn-ea"/>
              <a:cs typeface="+mn-cs"/>
              <a:sym typeface="Avenir Roman"/>
            </a:endParaRPr>
          </a:p>
          <a:p>
            <a:pPr lvl="2"/>
            <a:r>
              <a:rPr lang="en-AU" sz="2400" dirty="0" smtClean="0">
                <a:effectLst/>
                <a:latin typeface="+mn-lt"/>
                <a:ea typeface="+mn-ea"/>
                <a:cs typeface="+mn-cs"/>
                <a:sym typeface="Avenir Roman"/>
              </a:rPr>
              <a:t>Canada</a:t>
            </a:r>
            <a:endParaRPr lang="en-US" sz="2400" dirty="0" smtClean="0">
              <a:effectLst/>
              <a:latin typeface="+mn-lt"/>
              <a:ea typeface="+mn-ea"/>
              <a:cs typeface="+mn-cs"/>
              <a:sym typeface="Avenir Roman"/>
            </a:endParaRPr>
          </a:p>
          <a:p>
            <a:pPr lvl="2"/>
            <a:r>
              <a:rPr lang="en-AU" sz="2400" dirty="0" smtClean="0">
                <a:effectLst/>
                <a:latin typeface="+mn-lt"/>
                <a:ea typeface="+mn-ea"/>
                <a:cs typeface="+mn-cs"/>
                <a:sym typeface="Avenir Roman"/>
              </a:rPr>
              <a:t>Greece</a:t>
            </a:r>
            <a:endParaRPr lang="en-US" sz="2400" dirty="0" smtClean="0">
              <a:effectLst/>
              <a:latin typeface="+mn-lt"/>
              <a:ea typeface="+mn-ea"/>
              <a:cs typeface="+mn-cs"/>
              <a:sym typeface="Avenir Roman"/>
            </a:endParaRPr>
          </a:p>
          <a:p>
            <a:pPr lvl="2"/>
            <a:r>
              <a:rPr lang="en-AU" sz="2400" dirty="0" smtClean="0">
                <a:effectLst/>
                <a:latin typeface="+mn-lt"/>
                <a:ea typeface="+mn-ea"/>
                <a:cs typeface="+mn-cs"/>
                <a:sym typeface="Avenir Roman"/>
              </a:rPr>
              <a:t>Namibia</a:t>
            </a:r>
            <a:endParaRPr lang="en-US" sz="2400" dirty="0" smtClean="0">
              <a:effectLst/>
              <a:latin typeface="+mn-lt"/>
              <a:ea typeface="+mn-ea"/>
              <a:cs typeface="+mn-cs"/>
              <a:sym typeface="Avenir Roman"/>
            </a:endParaRPr>
          </a:p>
          <a:p>
            <a:pPr lvl="2"/>
            <a:r>
              <a:rPr lang="en-AU" sz="2400" dirty="0" smtClean="0">
                <a:effectLst/>
                <a:latin typeface="+mn-lt"/>
                <a:ea typeface="+mn-ea"/>
                <a:cs typeface="+mn-cs"/>
                <a:sym typeface="Avenir Roman"/>
              </a:rPr>
              <a:t>Switzerland</a:t>
            </a:r>
            <a:endParaRPr lang="en-US" sz="2400" dirty="0" smtClean="0">
              <a:effectLst/>
              <a:latin typeface="+mn-lt"/>
              <a:ea typeface="+mn-ea"/>
              <a:cs typeface="+mn-cs"/>
              <a:sym typeface="Avenir Roman"/>
            </a:endParaRPr>
          </a:p>
          <a:p>
            <a:pPr lvl="2"/>
            <a:r>
              <a:rPr lang="en-AU" sz="2400" dirty="0" smtClean="0">
                <a:effectLst/>
                <a:latin typeface="+mn-lt"/>
                <a:ea typeface="+mn-ea"/>
                <a:cs typeface="+mn-cs"/>
                <a:sym typeface="Avenir Roman"/>
              </a:rPr>
              <a:t>Viet Nam </a:t>
            </a:r>
            <a:endParaRPr lang="en-US" sz="2400" dirty="0" smtClean="0">
              <a:effectLst/>
              <a:latin typeface="+mn-lt"/>
              <a:ea typeface="+mn-ea"/>
              <a:cs typeface="+mn-cs"/>
              <a:sym typeface="Avenir Roman"/>
            </a:endParaRPr>
          </a:p>
          <a:p>
            <a:endParaRPr lang="en-US" dirty="0"/>
          </a:p>
        </p:txBody>
      </p:sp>
    </p:spTree>
    <p:extLst>
      <p:ext uri="{BB962C8B-B14F-4D97-AF65-F5344CB8AC3E}">
        <p14:creationId xmlns:p14="http://schemas.microsoft.com/office/powerpoint/2010/main" val="160308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4668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283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746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TW2018, 13-14 Sept 2018</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D1F61FF-3134-4248-8B62-4E703949FFA0}" type="datetimeFigureOut">
              <a:rPr lang="en-US" smtClean="0"/>
              <a:t>9/13/18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239000" y="6546850"/>
            <a:ext cx="1905000" cy="246221"/>
          </a:xfrm>
        </p:spPr>
        <p:txBody>
          <a:bodyPr/>
          <a:lstStyle/>
          <a:p>
            <a:fld id="{6E6AB5FB-2A23-4AC6-88F6-C1853418CF60}" type="slidenum">
              <a:rPr lang="en-US" smtClean="0"/>
              <a:t>‹#›</a:t>
            </a:fld>
            <a:endParaRPr lang="en-US"/>
          </a:p>
        </p:txBody>
      </p:sp>
    </p:spTree>
    <p:extLst>
      <p:ext uri="{BB962C8B-B14F-4D97-AF65-F5344CB8AC3E}">
        <p14:creationId xmlns:p14="http://schemas.microsoft.com/office/powerpoint/2010/main" val="4262829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sdg-leads@lists.ceos.org" TargetMode="External"/><Relationship Id="rId4" Type="http://schemas.openxmlformats.org/officeDocument/2006/relationships/hyperlink" Target="mailto:Alex.held@csiro.au" TargetMode="External"/><Relationship Id="rId5" Type="http://schemas.openxmlformats.org/officeDocument/2006/relationships/hyperlink" Target="mailto:Flora.Kerblat@csiro.au" TargetMode="External"/><Relationship Id="rId6" Type="http://schemas.openxmlformats.org/officeDocument/2006/relationships/hyperlink" Target="mailto:Marc.paganini@esa.int" TargetMode="External"/><Relationship Id="rId7" Type="http://schemas.openxmlformats.org/officeDocument/2006/relationships/hyperlink" Target="mailto:kim.e.holloway@nasa.gov"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eohandbook.com/sd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ohandbook.com/sdg/" TargetMode="External"/><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381000" y="2281877"/>
            <a:ext cx="8292611"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AU" sz="2800" dirty="0">
                <a:solidFill>
                  <a:schemeClr val="bg1"/>
                </a:solidFill>
                <a:latin typeface="+mj-ea"/>
                <a:ea typeface="+mj-ea"/>
              </a:rPr>
              <a:t>Ad Hoc Team on Sustainable Development Goals (AHT SDG)</a:t>
            </a:r>
            <a:endParaRPr sz="2800" b="1" dirty="0">
              <a:solidFill>
                <a:schemeClr val="bg1"/>
              </a:solidFill>
              <a:latin typeface="+mj-ea"/>
              <a:ea typeface="+mj-ea"/>
            </a:endParaRPr>
          </a:p>
        </p:txBody>
      </p:sp>
      <p:sp>
        <p:nvSpPr>
          <p:cNvPr id="11" name="Shape 11"/>
          <p:cNvSpPr/>
          <p:nvPr/>
        </p:nvSpPr>
        <p:spPr>
          <a:xfrm>
            <a:off x="381000" y="3505200"/>
            <a:ext cx="7530611"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defTabSz="914400">
              <a:spcBef>
                <a:spcPts val="400"/>
              </a:spcBef>
              <a:defRPr>
                <a:solidFill>
                  <a:srgbClr val="000000"/>
                </a:solidFill>
              </a:defRPr>
            </a:pPr>
            <a:r>
              <a:rPr lang="en-AU" dirty="0">
                <a:solidFill>
                  <a:srgbClr val="FFFFFF"/>
                </a:solidFill>
                <a:ea typeface="Arial Bold"/>
                <a:cs typeface="Arial Bold"/>
                <a:sym typeface="Arial Bold"/>
              </a:rPr>
              <a:t>Alex Held, CSIRO, </a:t>
            </a:r>
            <a:r>
              <a:rPr lang="en-AU" dirty="0" smtClean="0">
                <a:solidFill>
                  <a:srgbClr val="FFFFFF"/>
                </a:solidFill>
                <a:ea typeface="Arial Bold"/>
                <a:cs typeface="Arial Bold"/>
                <a:sym typeface="Arial Bold"/>
              </a:rPr>
              <a:t>AHT SDG Co-lead </a:t>
            </a:r>
            <a:r>
              <a:rPr lang="en-AU" dirty="0">
                <a:solidFill>
                  <a:srgbClr val="FFFFFF"/>
                </a:solidFill>
                <a:ea typeface="Arial Bold"/>
                <a:cs typeface="Arial Bold"/>
                <a:sym typeface="Arial Bold"/>
              </a:rPr>
              <a:t>&amp; SIT Vice Chair</a:t>
            </a:r>
          </a:p>
          <a:p>
            <a:pPr defTabSz="914400">
              <a:spcBef>
                <a:spcPts val="400"/>
              </a:spcBef>
              <a:defRPr>
                <a:solidFill>
                  <a:srgbClr val="000000"/>
                </a:solidFill>
              </a:defRPr>
            </a:pPr>
            <a:r>
              <a:rPr lang="en-AU" dirty="0">
                <a:solidFill>
                  <a:srgbClr val="FFFFFF"/>
                </a:solidFill>
                <a:ea typeface="Arial Bold"/>
                <a:cs typeface="Arial Bold"/>
                <a:sym typeface="Arial Bold"/>
              </a:rPr>
              <a:t>Marc Paganini, ESA, AHT SDG </a:t>
            </a:r>
            <a:r>
              <a:rPr lang="en-AU" dirty="0" smtClean="0">
                <a:solidFill>
                  <a:srgbClr val="FFFFFF"/>
                </a:solidFill>
                <a:ea typeface="Arial Bold"/>
                <a:cs typeface="Arial Bold"/>
                <a:sym typeface="Arial Bold"/>
              </a:rPr>
              <a:t>Co-lead</a:t>
            </a:r>
            <a:endParaRPr lang="en-AU" dirty="0">
              <a:solidFill>
                <a:srgbClr val="FFFFFF"/>
              </a:solidFill>
              <a:ea typeface="Arial Bold"/>
              <a:cs typeface="Arial Bold"/>
              <a:sym typeface="Arial Bold"/>
            </a:endParaRPr>
          </a:p>
          <a:p>
            <a:pPr defTabSz="914400">
              <a:spcBef>
                <a:spcPts val="400"/>
              </a:spcBef>
              <a:defRPr>
                <a:solidFill>
                  <a:srgbClr val="000000"/>
                </a:solidFill>
              </a:defRPr>
            </a:pPr>
            <a:r>
              <a:rPr lang="en-AU" dirty="0">
                <a:solidFill>
                  <a:srgbClr val="FFFFFF"/>
                </a:solidFill>
                <a:ea typeface="Arial Bold"/>
                <a:cs typeface="Arial Bold"/>
                <a:sym typeface="Arial Bold"/>
              </a:rPr>
              <a:t>Flora Kerblat, CSIRO, AHT SDG E</a:t>
            </a:r>
            <a:r>
              <a:rPr lang="en-AU" dirty="0" smtClean="0">
                <a:solidFill>
                  <a:srgbClr val="FFFFFF"/>
                </a:solidFill>
                <a:ea typeface="Arial Bold"/>
                <a:cs typeface="Arial Bold"/>
                <a:sym typeface="Arial Bold"/>
              </a:rPr>
              <a:t>xecutive </a:t>
            </a:r>
            <a:r>
              <a:rPr lang="en-AU" dirty="0">
                <a:solidFill>
                  <a:srgbClr val="FFFFFF"/>
                </a:solidFill>
                <a:ea typeface="Arial Bold"/>
                <a:cs typeface="Arial Bold"/>
                <a:sym typeface="Arial Bold"/>
              </a:rPr>
              <a:t>S</a:t>
            </a:r>
            <a:r>
              <a:rPr lang="en-AU" dirty="0" smtClean="0">
                <a:solidFill>
                  <a:srgbClr val="FFFFFF"/>
                </a:solidFill>
                <a:ea typeface="Arial Bold"/>
                <a:cs typeface="Arial Bold"/>
                <a:sym typeface="Arial Bold"/>
              </a:rPr>
              <a:t>ecretary</a:t>
            </a:r>
            <a:endParaRPr lang="en-AU" dirty="0">
              <a:solidFill>
                <a:srgbClr val="FFFFFF"/>
              </a:solidFill>
              <a:ea typeface="Arial Bold"/>
              <a:cs typeface="Arial Bold"/>
              <a:sym typeface="Arial Bold"/>
            </a:endParaRPr>
          </a:p>
          <a:p>
            <a:pPr lvl="0" defTabSz="914400">
              <a:spcBef>
                <a:spcPts val="400"/>
              </a:spcBef>
              <a:defRPr>
                <a:solidFill>
                  <a:srgbClr val="000000"/>
                </a:solidFill>
              </a:defRPr>
            </a:pPr>
            <a:endParaRPr lang="en-AU" dirty="0">
              <a:solidFill>
                <a:srgbClr val="FFFFFF"/>
              </a:solidFill>
              <a:latin typeface="+mj-lt"/>
              <a:ea typeface="Arial Bold"/>
              <a:cs typeface="Arial Bold"/>
              <a:sym typeface="Arial Bold"/>
            </a:endParaRPr>
          </a:p>
          <a:p>
            <a:pPr lvl="0" defTabSz="914400">
              <a:spcBef>
                <a:spcPts val="400"/>
              </a:spcBef>
              <a:defRPr>
                <a:solidFill>
                  <a:srgbClr val="000000"/>
                </a:solidFill>
              </a:defRPr>
            </a:pPr>
            <a:r>
              <a:rPr lang="en-AU" i="1" dirty="0">
                <a:solidFill>
                  <a:srgbClr val="FFFFFF"/>
                </a:solidFill>
                <a:latin typeface="+mj-lt"/>
                <a:ea typeface="Arial Bold"/>
                <a:cs typeface="Arial Bold"/>
                <a:sym typeface="Arial Bold"/>
              </a:rPr>
              <a:t>CEOS 2018 SIT Technical Workshop</a:t>
            </a:r>
          </a:p>
          <a:p>
            <a:pPr lvl="0" defTabSz="914400">
              <a:spcBef>
                <a:spcPts val="400"/>
              </a:spcBef>
              <a:defRPr>
                <a:solidFill>
                  <a:srgbClr val="000000"/>
                </a:solidFill>
              </a:defRPr>
            </a:pPr>
            <a:r>
              <a:rPr lang="en-AU" i="1" dirty="0">
                <a:solidFill>
                  <a:srgbClr val="FFFFFF"/>
                </a:solidFill>
                <a:latin typeface="+mj-lt"/>
                <a:ea typeface="Arial Bold"/>
                <a:cs typeface="Arial Bold"/>
                <a:sym typeface="Arial Bold"/>
              </a:rPr>
              <a:t>Session and </a:t>
            </a:r>
            <a:r>
              <a:rPr i="1" dirty="0">
                <a:solidFill>
                  <a:srgbClr val="FFFFFF"/>
                </a:solidFill>
                <a:latin typeface="+mj-lt"/>
                <a:ea typeface="Arial Bold"/>
                <a:cs typeface="Arial Bold"/>
                <a:sym typeface="Arial Bold"/>
              </a:rPr>
              <a:t>Agenda Item </a:t>
            </a:r>
            <a:r>
              <a:rPr lang="en-US" i="1" dirty="0">
                <a:solidFill>
                  <a:srgbClr val="FFFFFF"/>
                </a:solidFill>
                <a:latin typeface="+mj-lt"/>
                <a:ea typeface="Arial Bold"/>
                <a:cs typeface="Arial Bold"/>
                <a:sym typeface="Arial Bold"/>
              </a:rPr>
              <a:t>#4.2</a:t>
            </a:r>
            <a:endParaRPr i="1" dirty="0">
              <a:solidFill>
                <a:srgbClr val="FFFFFF"/>
              </a:solidFill>
              <a:latin typeface="+mj-lt"/>
              <a:ea typeface="Arial Bold"/>
              <a:cs typeface="Arial Bold"/>
              <a:sym typeface="Arial Bold"/>
            </a:endParaRPr>
          </a:p>
          <a:p>
            <a:pPr lvl="0" defTabSz="914400">
              <a:spcBef>
                <a:spcPts val="400"/>
              </a:spcBef>
              <a:defRPr>
                <a:solidFill>
                  <a:srgbClr val="000000"/>
                </a:solidFill>
              </a:defRPr>
            </a:pPr>
            <a:r>
              <a:rPr lang="en-AU" i="1" dirty="0">
                <a:solidFill>
                  <a:srgbClr val="FFFFFF"/>
                </a:solidFill>
                <a:latin typeface="+mj-lt"/>
                <a:ea typeface="Arial Bold"/>
                <a:cs typeface="Arial Bold"/>
                <a:sym typeface="Arial Bold"/>
              </a:rPr>
              <a:t>EUMETSAT, Darmstadt, Germany</a:t>
            </a:r>
            <a:endParaRPr i="1" dirty="0">
              <a:solidFill>
                <a:srgbClr val="FFFFFF"/>
              </a:solidFill>
              <a:latin typeface="+mj-lt"/>
              <a:ea typeface="Arial Bold"/>
              <a:cs typeface="Arial Bold"/>
              <a:sym typeface="Arial Bold"/>
            </a:endParaRPr>
          </a:p>
          <a:p>
            <a:pPr lvl="0" defTabSz="914400">
              <a:spcBef>
                <a:spcPts val="400"/>
              </a:spcBef>
              <a:defRPr>
                <a:solidFill>
                  <a:srgbClr val="000000"/>
                </a:solidFill>
              </a:defRPr>
            </a:pPr>
            <a:r>
              <a:rPr lang="en-AU" i="1" dirty="0">
                <a:solidFill>
                  <a:srgbClr val="FFFFFF"/>
                </a:solidFill>
                <a:latin typeface="+mj-lt"/>
                <a:ea typeface="Arial Bold"/>
                <a:cs typeface="Arial Bold"/>
                <a:sym typeface="Arial Bold"/>
              </a:rPr>
              <a:t>13 – 14 </a:t>
            </a:r>
            <a:r>
              <a:rPr lang="en-AU" i="1" dirty="0" smtClean="0">
                <a:solidFill>
                  <a:srgbClr val="FFFFFF"/>
                </a:solidFill>
                <a:latin typeface="+mj-lt"/>
                <a:ea typeface="Arial Bold"/>
                <a:cs typeface="Arial Bold"/>
                <a:sym typeface="Arial Bold"/>
              </a:rPr>
              <a:t>September </a:t>
            </a:r>
            <a:r>
              <a:rPr lang="en-AU" i="1" dirty="0">
                <a:solidFill>
                  <a:srgbClr val="FFFFFF"/>
                </a:solidFill>
                <a:latin typeface="+mj-lt"/>
                <a:ea typeface="Arial Bold"/>
                <a:cs typeface="Arial Bold"/>
                <a:sym typeface="Arial Bold"/>
              </a:rPr>
              <a:t>2018</a:t>
            </a:r>
            <a:endParaRPr i="1" dirty="0">
              <a:solidFill>
                <a:srgbClr val="FFFFFF"/>
              </a:solidFill>
              <a:latin typeface="+mj-lt"/>
              <a:ea typeface="Arial Bold"/>
              <a:cs typeface="Arial Bold"/>
              <a:sym typeface="Arial Bold"/>
            </a:endParaRPr>
          </a:p>
        </p:txBody>
      </p:sp>
      <p:pic>
        <p:nvPicPr>
          <p:cNvPr id="12" name="ceos_logo.png"/>
          <p:cNvPicPr/>
          <p:nvPr/>
        </p:nvPicPr>
        <p:blipFill>
          <a:blip r:embed="rId3">
            <a:extLst/>
          </a:blip>
          <a:stretch>
            <a:fillRect/>
          </a:stretch>
        </p:blipFill>
        <p:spPr>
          <a:xfrm>
            <a:off x="685800" y="381000"/>
            <a:ext cx="2507906" cy="993132"/>
          </a:xfrm>
          <a:prstGeom prst="rect">
            <a:avLst/>
          </a:prstGeom>
          <a:ln w="12700">
            <a:miter lim="400000"/>
          </a:ln>
        </p:spPr>
      </p:pic>
      <p:sp>
        <p:nvSpPr>
          <p:cNvPr id="5" name="Shape 10"/>
          <p:cNvSpPr txBox="1">
            <a:spLocks/>
          </p:cNvSpPr>
          <p:nvPr/>
        </p:nvSpPr>
        <p:spPr>
          <a:xfrm>
            <a:off x="685800" y="1403869"/>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
        <p:nvSpPr>
          <p:cNvPr id="4" name="Content Placeholder 3"/>
          <p:cNvSpPr>
            <a:spLocks noGrp="1"/>
          </p:cNvSpPr>
          <p:nvPr>
            <p:ph sz="quarter" idx="11"/>
          </p:nvPr>
        </p:nvSpPr>
        <p:spPr>
          <a:xfrm>
            <a:off x="2057400" y="228600"/>
            <a:ext cx="5334000" cy="533400"/>
          </a:xfrm>
        </p:spPr>
        <p:txBody>
          <a:bodyPr/>
          <a:lstStyle/>
          <a:p>
            <a:r>
              <a:rPr lang="en-US" dirty="0" smtClean="0"/>
              <a:t>Improve collaboration with WGs, VCs and AHTs</a:t>
            </a:r>
            <a:endParaRPr lang="en-US" dirty="0"/>
          </a:p>
        </p:txBody>
      </p:sp>
      <p:sp>
        <p:nvSpPr>
          <p:cNvPr id="5" name="Content Placeholder 2"/>
          <p:cNvSpPr>
            <a:spLocks noGrp="1"/>
          </p:cNvSpPr>
          <p:nvPr>
            <p:ph sz="quarter" idx="10"/>
          </p:nvPr>
        </p:nvSpPr>
        <p:spPr>
          <a:xfrm>
            <a:off x="60960" y="1371600"/>
            <a:ext cx="9017000" cy="4876800"/>
          </a:xfrm>
          <a:solidFill>
            <a:schemeClr val="bg1"/>
          </a:solidFill>
        </p:spPr>
        <p:txBody>
          <a:bodyPr/>
          <a:lstStyle/>
          <a:p>
            <a:pPr algn="l">
              <a:spcBef>
                <a:spcPts val="600"/>
              </a:spcBef>
              <a:buClr>
                <a:schemeClr val="tx1"/>
              </a:buClr>
              <a:buFont typeface="Wingdings" charset="2"/>
              <a:buChar char="§"/>
            </a:pPr>
            <a:r>
              <a:rPr lang="en-US" sz="1600" dirty="0">
                <a:solidFill>
                  <a:schemeClr val="tx1"/>
                </a:solidFill>
              </a:rPr>
              <a:t>There are </a:t>
            </a:r>
            <a:r>
              <a:rPr lang="en-US" sz="1600" b="1" dirty="0" smtClean="0">
                <a:solidFill>
                  <a:schemeClr val="tx1"/>
                </a:solidFill>
              </a:rPr>
              <a:t>synergies</a:t>
            </a:r>
            <a:r>
              <a:rPr lang="en-US" sz="1600" dirty="0" smtClean="0">
                <a:solidFill>
                  <a:schemeClr val="tx1"/>
                </a:solidFill>
              </a:rPr>
              <a:t> </a:t>
            </a:r>
            <a:r>
              <a:rPr lang="en-US" sz="1600" dirty="0">
                <a:solidFill>
                  <a:schemeClr val="tx1"/>
                </a:solidFill>
              </a:rPr>
              <a:t>with </a:t>
            </a:r>
            <a:r>
              <a:rPr lang="en-US" sz="1600" dirty="0" smtClean="0">
                <a:solidFill>
                  <a:schemeClr val="tx1"/>
                </a:solidFill>
              </a:rPr>
              <a:t>activities undertaken under VCs </a:t>
            </a:r>
            <a:r>
              <a:rPr lang="en-US" sz="1600" dirty="0" smtClean="0">
                <a:solidFill>
                  <a:schemeClr val="tx1"/>
                </a:solidFill>
              </a:rPr>
              <a:t>(LSI), AHTs (</a:t>
            </a:r>
            <a:r>
              <a:rPr lang="en-US" sz="1600" dirty="0" smtClean="0">
                <a:solidFill>
                  <a:schemeClr val="tx1"/>
                </a:solidFill>
              </a:rPr>
              <a:t>GFOI, </a:t>
            </a:r>
            <a:r>
              <a:rPr lang="en-US" sz="1600" dirty="0" smtClean="0">
                <a:solidFill>
                  <a:schemeClr val="tx1"/>
                </a:solidFill>
              </a:rPr>
              <a:t>GEOGLAM, FDA), WGs (WGCV</a:t>
            </a:r>
            <a:r>
              <a:rPr lang="en-US" sz="1600" dirty="0">
                <a:solidFill>
                  <a:schemeClr val="tx1"/>
                </a:solidFill>
              </a:rPr>
              <a:t>, </a:t>
            </a:r>
            <a:r>
              <a:rPr lang="en-US" sz="1600" dirty="0" err="1" smtClean="0">
                <a:solidFill>
                  <a:schemeClr val="tx1"/>
                </a:solidFill>
              </a:rPr>
              <a:t>WGCapD</a:t>
            </a:r>
            <a:r>
              <a:rPr lang="en-US" sz="1600" dirty="0" smtClean="0">
                <a:solidFill>
                  <a:schemeClr val="tx1"/>
                </a:solidFill>
              </a:rPr>
              <a:t>, WGISS) and SEO that </a:t>
            </a:r>
            <a:r>
              <a:rPr lang="en-US" sz="1600" b="1" dirty="0" smtClean="0">
                <a:solidFill>
                  <a:schemeClr val="tx1"/>
                </a:solidFill>
              </a:rPr>
              <a:t>must be better </a:t>
            </a:r>
            <a:r>
              <a:rPr lang="en-US" sz="1600" b="1" dirty="0" smtClean="0">
                <a:solidFill>
                  <a:schemeClr val="tx1"/>
                </a:solidFill>
              </a:rPr>
              <a:t>exploited by the AHT SDG</a:t>
            </a:r>
            <a:r>
              <a:rPr lang="en-US" sz="1600" dirty="0" smtClean="0">
                <a:solidFill>
                  <a:schemeClr val="tx1"/>
                </a:solidFill>
              </a:rPr>
              <a:t>.</a:t>
            </a:r>
            <a:endParaRPr lang="en-US" sz="1600" dirty="0">
              <a:solidFill>
                <a:schemeClr val="tx1"/>
              </a:solidFill>
            </a:endParaRPr>
          </a:p>
          <a:p>
            <a:pPr algn="l">
              <a:spcBef>
                <a:spcPts val="600"/>
              </a:spcBef>
              <a:buClr>
                <a:schemeClr val="tx1"/>
              </a:buClr>
              <a:buFont typeface="Wingdings" charset="2"/>
              <a:buChar char="§"/>
            </a:pPr>
            <a:r>
              <a:rPr lang="en-US" sz="1600" dirty="0" smtClean="0">
                <a:solidFill>
                  <a:schemeClr val="tx1"/>
                </a:solidFill>
              </a:rPr>
              <a:t>The AHT will </a:t>
            </a:r>
            <a:r>
              <a:rPr lang="en-US" sz="1600" dirty="0" smtClean="0">
                <a:solidFill>
                  <a:schemeClr val="tx1"/>
                </a:solidFill>
              </a:rPr>
              <a:t>initiate </a:t>
            </a:r>
            <a:r>
              <a:rPr lang="en-US" sz="1600" dirty="0">
                <a:solidFill>
                  <a:schemeClr val="tx1"/>
                </a:solidFill>
              </a:rPr>
              <a:t>a </a:t>
            </a:r>
            <a:r>
              <a:rPr lang="en-US" sz="1600" b="1" dirty="0">
                <a:solidFill>
                  <a:schemeClr val="tx1"/>
                </a:solidFill>
              </a:rPr>
              <a:t>CEOS-level assessment/mapping </a:t>
            </a:r>
            <a:r>
              <a:rPr lang="en-US" sz="1600" dirty="0">
                <a:solidFill>
                  <a:schemeClr val="tx1"/>
                </a:solidFill>
              </a:rPr>
              <a:t>of </a:t>
            </a:r>
            <a:endParaRPr lang="en-US" sz="1600" dirty="0" smtClean="0">
              <a:solidFill>
                <a:schemeClr val="tx1"/>
              </a:solidFill>
            </a:endParaRPr>
          </a:p>
          <a:p>
            <a:pPr lvl="1" algn="l">
              <a:spcBef>
                <a:spcPts val="600"/>
              </a:spcBef>
              <a:buClr>
                <a:schemeClr val="tx1"/>
              </a:buClr>
              <a:buFont typeface="Wingdings" charset="2"/>
              <a:buChar char="§"/>
            </a:pPr>
            <a:r>
              <a:rPr lang="en-US" sz="1600" dirty="0" smtClean="0">
                <a:solidFill>
                  <a:schemeClr val="tx1"/>
                </a:solidFill>
              </a:rPr>
              <a:t>which </a:t>
            </a:r>
            <a:r>
              <a:rPr lang="en-US" sz="1600" dirty="0">
                <a:solidFill>
                  <a:schemeClr val="tx1"/>
                </a:solidFill>
              </a:rPr>
              <a:t>VCs/WGs/AHTs are/could address </a:t>
            </a:r>
            <a:r>
              <a:rPr lang="en-US" sz="1600" dirty="0" smtClean="0">
                <a:solidFill>
                  <a:schemeClr val="tx1"/>
                </a:solidFill>
              </a:rPr>
              <a:t>each of the relevant SDG </a:t>
            </a:r>
            <a:r>
              <a:rPr lang="en-US" sz="1600" dirty="0" smtClean="0">
                <a:solidFill>
                  <a:schemeClr val="tx1"/>
                </a:solidFill>
              </a:rPr>
              <a:t>target/indicator </a:t>
            </a:r>
          </a:p>
          <a:p>
            <a:pPr lvl="1" algn="l">
              <a:spcBef>
                <a:spcPts val="600"/>
              </a:spcBef>
              <a:buClr>
                <a:schemeClr val="tx1"/>
              </a:buClr>
              <a:buFont typeface="Wingdings" charset="2"/>
              <a:buChar char="§"/>
            </a:pPr>
            <a:r>
              <a:rPr lang="en-US" sz="1600" dirty="0" smtClean="0">
                <a:solidFill>
                  <a:schemeClr val="tx1"/>
                </a:solidFill>
              </a:rPr>
              <a:t>which </a:t>
            </a:r>
            <a:r>
              <a:rPr lang="en-US" sz="1600" dirty="0">
                <a:solidFill>
                  <a:schemeClr val="tx1"/>
                </a:solidFill>
              </a:rPr>
              <a:t>VCs/WGs/AHTs are/could address SDG </a:t>
            </a:r>
            <a:r>
              <a:rPr lang="en-US" sz="1600" dirty="0" smtClean="0">
                <a:solidFill>
                  <a:schemeClr val="tx1"/>
                </a:solidFill>
              </a:rPr>
              <a:t>cross-cutting activities </a:t>
            </a:r>
            <a:r>
              <a:rPr lang="en-US" sz="1600" dirty="0" smtClean="0">
                <a:solidFill>
                  <a:schemeClr val="tx1"/>
                </a:solidFill>
              </a:rPr>
              <a:t>(data access, data cubes tailoring for SDGs, on-line platforms for SDGs) </a:t>
            </a:r>
            <a:endParaRPr lang="en-US" sz="1600" dirty="0">
              <a:solidFill>
                <a:schemeClr val="tx1"/>
              </a:solidFill>
            </a:endParaRPr>
          </a:p>
          <a:p>
            <a:pPr marL="457200" lvl="1" indent="0" algn="l">
              <a:spcBef>
                <a:spcPts val="600"/>
              </a:spcBef>
              <a:buClr>
                <a:schemeClr val="tx1"/>
              </a:buClr>
              <a:buNone/>
            </a:pPr>
            <a:r>
              <a:rPr lang="en-US" sz="1600" dirty="0">
                <a:solidFill>
                  <a:schemeClr val="tx1"/>
                </a:solidFill>
              </a:rPr>
              <a:t>A</a:t>
            </a:r>
            <a:r>
              <a:rPr lang="en-US" sz="1600" dirty="0" smtClean="0">
                <a:solidFill>
                  <a:schemeClr val="tx1"/>
                </a:solidFill>
              </a:rPr>
              <a:t>nd </a:t>
            </a:r>
            <a:r>
              <a:rPr lang="en-US" sz="1600" b="1" dirty="0" smtClean="0">
                <a:solidFill>
                  <a:schemeClr val="tx1"/>
                </a:solidFill>
              </a:rPr>
              <a:t>assess the </a:t>
            </a:r>
            <a:r>
              <a:rPr lang="en-US" sz="1600" b="1" dirty="0">
                <a:solidFill>
                  <a:schemeClr val="tx1"/>
                </a:solidFill>
              </a:rPr>
              <a:t>sustainability of their efforts</a:t>
            </a:r>
            <a:r>
              <a:rPr lang="en-US" sz="1600" dirty="0" smtClean="0">
                <a:solidFill>
                  <a:schemeClr val="tx1"/>
                </a:solidFill>
              </a:rPr>
              <a:t>.</a:t>
            </a:r>
          </a:p>
          <a:p>
            <a:pPr marL="316923" indent="-285750" algn="l">
              <a:spcBef>
                <a:spcPts val="600"/>
              </a:spcBef>
              <a:buClr>
                <a:schemeClr val="tx1"/>
              </a:buClr>
              <a:buFont typeface="Wingdings" charset="2"/>
              <a:buChar char="§"/>
            </a:pPr>
            <a:r>
              <a:rPr lang="en-US" sz="1600" dirty="0" smtClean="0">
                <a:solidFill>
                  <a:schemeClr val="tx1"/>
                </a:solidFill>
              </a:rPr>
              <a:t>Similar approach to </a:t>
            </a:r>
            <a:r>
              <a:rPr lang="en-US" sz="1600" b="1" dirty="0" smtClean="0">
                <a:solidFill>
                  <a:schemeClr val="tx1"/>
                </a:solidFill>
              </a:rPr>
              <a:t>GEO EO4SDG engaging with GEO thematic initiatives </a:t>
            </a:r>
            <a:r>
              <a:rPr lang="en-US" sz="1600" dirty="0" smtClean="0">
                <a:solidFill>
                  <a:schemeClr val="tx1"/>
                </a:solidFill>
              </a:rPr>
              <a:t/>
            </a:r>
            <a:br>
              <a:rPr lang="en-US" sz="1600" dirty="0" smtClean="0">
                <a:solidFill>
                  <a:schemeClr val="tx1"/>
                </a:solidFill>
              </a:rPr>
            </a:br>
            <a:r>
              <a:rPr lang="en-US" sz="1600" dirty="0" smtClean="0">
                <a:solidFill>
                  <a:schemeClr val="tx1"/>
                </a:solidFill>
              </a:rPr>
              <a:t>(e.g. GEOGLAM, </a:t>
            </a:r>
            <a:r>
              <a:rPr lang="en-US" sz="1600" dirty="0" err="1" smtClean="0">
                <a:solidFill>
                  <a:schemeClr val="tx1"/>
                </a:solidFill>
              </a:rPr>
              <a:t>Aquawatch</a:t>
            </a:r>
            <a:r>
              <a:rPr lang="en-US" sz="1600" dirty="0" smtClean="0">
                <a:solidFill>
                  <a:schemeClr val="tx1"/>
                </a:solidFill>
              </a:rPr>
              <a:t>, Blue Planet, GEO Wetlands, Human Planet Initiative)</a:t>
            </a:r>
          </a:p>
          <a:p>
            <a:pPr marL="316923" indent="-285750" algn="l">
              <a:spcBef>
                <a:spcPts val="600"/>
              </a:spcBef>
              <a:buClr>
                <a:schemeClr val="tx1"/>
              </a:buClr>
              <a:buFont typeface="Wingdings" charset="2"/>
              <a:buChar char="§"/>
            </a:pPr>
            <a:r>
              <a:rPr lang="en-US" sz="1600" b="1" dirty="0" smtClean="0">
                <a:solidFill>
                  <a:schemeClr val="tx1"/>
                </a:solidFill>
              </a:rPr>
              <a:t>Examples of AHT collaboration with WGs/VCs/AHTs:</a:t>
            </a:r>
          </a:p>
          <a:p>
            <a:pPr marL="742950" lvl="1" indent="-285750" algn="l">
              <a:spcBef>
                <a:spcPts val="600"/>
              </a:spcBef>
              <a:buClr>
                <a:schemeClr val="tx1"/>
              </a:buClr>
              <a:buFont typeface="Wingdings" charset="2"/>
              <a:buChar char="§"/>
            </a:pPr>
            <a:r>
              <a:rPr lang="en-US" sz="1600" u="sng" dirty="0">
                <a:solidFill>
                  <a:schemeClr val="tx1"/>
                </a:solidFill>
              </a:rPr>
              <a:t>EO enabling </a:t>
            </a:r>
            <a:r>
              <a:rPr lang="en-US" sz="1600" u="sng" dirty="0" smtClean="0">
                <a:solidFill>
                  <a:schemeClr val="tx1"/>
                </a:solidFill>
              </a:rPr>
              <a:t>infrastructures</a:t>
            </a:r>
            <a:r>
              <a:rPr lang="en-US" sz="1600" dirty="0" smtClean="0">
                <a:solidFill>
                  <a:schemeClr val="tx1"/>
                </a:solidFill>
              </a:rPr>
              <a:t>: </a:t>
            </a:r>
            <a:r>
              <a:rPr lang="en-US" sz="1600" dirty="0">
                <a:solidFill>
                  <a:srgbClr val="C00000"/>
                </a:solidFill>
              </a:rPr>
              <a:t>SEO</a:t>
            </a:r>
            <a:r>
              <a:rPr lang="en-US" sz="1600" dirty="0">
                <a:solidFill>
                  <a:schemeClr val="tx1"/>
                </a:solidFill>
              </a:rPr>
              <a:t> </a:t>
            </a:r>
            <a:r>
              <a:rPr lang="en-US" sz="1600" dirty="0" smtClean="0">
                <a:solidFill>
                  <a:schemeClr val="tx1"/>
                </a:solidFill>
              </a:rPr>
              <a:t>on Open data Cube </a:t>
            </a:r>
            <a:r>
              <a:rPr lang="en-US" sz="1600" dirty="0" smtClean="0">
                <a:solidFill>
                  <a:schemeClr val="tx1"/>
                </a:solidFill>
              </a:rPr>
              <a:t>(</a:t>
            </a:r>
            <a:r>
              <a:rPr lang="en-US" sz="1600" i="1" dirty="0">
                <a:solidFill>
                  <a:schemeClr val="tx1"/>
                </a:solidFill>
              </a:rPr>
              <a:t>already happening</a:t>
            </a:r>
            <a:r>
              <a:rPr lang="en-US" sz="1600" dirty="0">
                <a:solidFill>
                  <a:schemeClr val="tx1"/>
                </a:solidFill>
              </a:rPr>
              <a:t>) </a:t>
            </a:r>
            <a:endParaRPr lang="en-US" sz="1600" dirty="0" smtClean="0">
              <a:solidFill>
                <a:schemeClr val="tx1"/>
              </a:solidFill>
            </a:endParaRPr>
          </a:p>
          <a:p>
            <a:pPr marL="742950" lvl="1" indent="-285750" algn="l">
              <a:spcBef>
                <a:spcPts val="600"/>
              </a:spcBef>
              <a:buClr>
                <a:schemeClr val="tx1"/>
              </a:buClr>
              <a:buFont typeface="Wingdings" charset="2"/>
              <a:buChar char="§"/>
            </a:pPr>
            <a:r>
              <a:rPr lang="en-US" sz="1600" u="sng" dirty="0" smtClean="0">
                <a:solidFill>
                  <a:schemeClr val="tx1"/>
                </a:solidFill>
              </a:rPr>
              <a:t>Capacity Building:</a:t>
            </a:r>
            <a:r>
              <a:rPr lang="en-US" sz="1600" dirty="0" smtClean="0">
                <a:solidFill>
                  <a:schemeClr val="tx1"/>
                </a:solidFill>
              </a:rPr>
              <a:t> </a:t>
            </a:r>
            <a:r>
              <a:rPr lang="en-US" sz="1600" dirty="0" err="1" smtClean="0">
                <a:solidFill>
                  <a:srgbClr val="C00000"/>
                </a:solidFill>
              </a:rPr>
              <a:t>WGCapD</a:t>
            </a:r>
            <a:r>
              <a:rPr lang="en-US" sz="1600" dirty="0" smtClean="0">
                <a:solidFill>
                  <a:srgbClr val="C00000"/>
                </a:solidFill>
              </a:rPr>
              <a:t> </a:t>
            </a:r>
            <a:r>
              <a:rPr lang="en-US" sz="1600" dirty="0" smtClean="0">
                <a:solidFill>
                  <a:schemeClr val="tx1"/>
                </a:solidFill>
              </a:rPr>
              <a:t>(</a:t>
            </a:r>
            <a:r>
              <a:rPr lang="en-US" sz="1600" i="1" dirty="0" smtClean="0">
                <a:solidFill>
                  <a:schemeClr val="tx1"/>
                </a:solidFill>
              </a:rPr>
              <a:t>collaboration under discussion</a:t>
            </a:r>
            <a:r>
              <a:rPr lang="en-US" sz="1600" dirty="0" smtClean="0">
                <a:solidFill>
                  <a:schemeClr val="tx1"/>
                </a:solidFill>
              </a:rPr>
              <a:t>)</a:t>
            </a:r>
          </a:p>
          <a:p>
            <a:pPr marL="742950" lvl="1" indent="-285750" algn="l">
              <a:spcBef>
                <a:spcPts val="600"/>
              </a:spcBef>
              <a:buClr>
                <a:schemeClr val="tx1"/>
              </a:buClr>
              <a:buFont typeface="Wingdings" charset="2"/>
              <a:buChar char="§"/>
            </a:pPr>
            <a:r>
              <a:rPr lang="en-US" sz="1600" u="sng" dirty="0" smtClean="0">
                <a:solidFill>
                  <a:schemeClr val="tx1"/>
                </a:solidFill>
              </a:rPr>
              <a:t>Data: </a:t>
            </a:r>
            <a:r>
              <a:rPr lang="en-US" sz="1600" dirty="0" smtClean="0">
                <a:solidFill>
                  <a:srgbClr val="C00000"/>
                </a:solidFill>
              </a:rPr>
              <a:t>WGISS</a:t>
            </a:r>
            <a:r>
              <a:rPr lang="en-US" sz="1600" dirty="0" smtClean="0">
                <a:solidFill>
                  <a:schemeClr val="tx1"/>
                </a:solidFill>
              </a:rPr>
              <a:t> </a:t>
            </a:r>
            <a:r>
              <a:rPr lang="en-US" sz="1600" dirty="0">
                <a:solidFill>
                  <a:schemeClr val="tx1"/>
                </a:solidFill>
              </a:rPr>
              <a:t>work on </a:t>
            </a:r>
            <a:r>
              <a:rPr lang="en-AU" sz="1600" dirty="0" smtClean="0">
                <a:solidFill>
                  <a:schemeClr val="tx1"/>
                </a:solidFill>
              </a:rPr>
              <a:t>data discovery </a:t>
            </a:r>
            <a:r>
              <a:rPr lang="en-AU" sz="1600" dirty="0">
                <a:solidFill>
                  <a:schemeClr val="tx1"/>
                </a:solidFill>
              </a:rPr>
              <a:t>and </a:t>
            </a:r>
            <a:r>
              <a:rPr lang="en-AU" sz="1600" dirty="0" smtClean="0">
                <a:solidFill>
                  <a:schemeClr val="tx1"/>
                </a:solidFill>
              </a:rPr>
              <a:t>access</a:t>
            </a:r>
            <a:r>
              <a:rPr lang="en-US" sz="1600" dirty="0" smtClean="0">
                <a:solidFill>
                  <a:schemeClr val="tx1"/>
                </a:solidFill>
              </a:rPr>
              <a:t> (SDG Client Portal)</a:t>
            </a:r>
            <a:endParaRPr lang="en-US" sz="1600" dirty="0">
              <a:solidFill>
                <a:schemeClr val="tx1"/>
              </a:solidFill>
            </a:endParaRPr>
          </a:p>
          <a:p>
            <a:pPr marL="742950" lvl="1" indent="-285750" algn="l">
              <a:spcBef>
                <a:spcPts val="600"/>
              </a:spcBef>
              <a:buClr>
                <a:schemeClr val="tx1"/>
              </a:buClr>
              <a:buFont typeface="Wingdings" charset="2"/>
              <a:buChar char="§"/>
            </a:pPr>
            <a:r>
              <a:rPr lang="en-US" sz="1600" u="sng" dirty="0" smtClean="0">
                <a:solidFill>
                  <a:schemeClr val="tx1"/>
                </a:solidFill>
              </a:rPr>
              <a:t>SDG 14</a:t>
            </a:r>
            <a:r>
              <a:rPr lang="en-US" sz="1600" dirty="0" smtClean="0">
                <a:solidFill>
                  <a:schemeClr val="tx1"/>
                </a:solidFill>
              </a:rPr>
              <a:t>: </a:t>
            </a:r>
            <a:r>
              <a:rPr lang="en-US" sz="1600" dirty="0" smtClean="0">
                <a:solidFill>
                  <a:srgbClr val="C00000"/>
                </a:solidFill>
              </a:rPr>
              <a:t>A</a:t>
            </a:r>
            <a:r>
              <a:rPr lang="en-AU" sz="1600" dirty="0" smtClean="0">
                <a:solidFill>
                  <a:srgbClr val="C00000"/>
                </a:solidFill>
              </a:rPr>
              <a:t>cross-CEOS </a:t>
            </a:r>
            <a:r>
              <a:rPr lang="en-AU" sz="1600" dirty="0">
                <a:solidFill>
                  <a:schemeClr val="tx1"/>
                </a:solidFill>
              </a:rPr>
              <a:t>Coastal strategy assessment </a:t>
            </a:r>
            <a:r>
              <a:rPr lang="en-AU" sz="1600" dirty="0" smtClean="0">
                <a:solidFill>
                  <a:schemeClr val="tx1"/>
                </a:solidFill>
              </a:rPr>
              <a:t>and potential new Coastal AHT </a:t>
            </a:r>
          </a:p>
          <a:p>
            <a:pPr marL="742950" lvl="1" indent="-285750" algn="l">
              <a:spcBef>
                <a:spcPts val="600"/>
              </a:spcBef>
              <a:buClr>
                <a:schemeClr val="tx1"/>
              </a:buClr>
              <a:buFont typeface="Wingdings" charset="2"/>
              <a:buChar char="§"/>
            </a:pPr>
            <a:r>
              <a:rPr lang="en-US" sz="1600" u="sng" dirty="0" smtClean="0">
                <a:solidFill>
                  <a:schemeClr val="tx1"/>
                </a:solidFill>
              </a:rPr>
              <a:t>SDG 2</a:t>
            </a:r>
            <a:r>
              <a:rPr lang="en-US" sz="1600" dirty="0" smtClean="0">
                <a:solidFill>
                  <a:schemeClr val="tx1"/>
                </a:solidFill>
              </a:rPr>
              <a:t>: </a:t>
            </a:r>
            <a:r>
              <a:rPr lang="en-US" sz="1600" dirty="0" smtClean="0">
                <a:solidFill>
                  <a:srgbClr val="C00000"/>
                </a:solidFill>
              </a:rPr>
              <a:t>GEOGLAM AHT</a:t>
            </a:r>
            <a:r>
              <a:rPr lang="en-US" sz="1600" dirty="0" smtClean="0">
                <a:solidFill>
                  <a:schemeClr val="tx1"/>
                </a:solidFill>
              </a:rPr>
              <a:t> collaboration on 2.4.1 (sustainable agriculture)</a:t>
            </a:r>
            <a:r>
              <a:rPr lang="en-US" sz="1600" dirty="0">
                <a:solidFill>
                  <a:schemeClr val="tx1"/>
                </a:solidFill>
              </a:rPr>
              <a:t>	</a:t>
            </a:r>
          </a:p>
          <a:p>
            <a:pPr marL="742950" lvl="1" indent="-285750" algn="l">
              <a:spcBef>
                <a:spcPts val="600"/>
              </a:spcBef>
              <a:buClr>
                <a:schemeClr val="tx1"/>
              </a:buClr>
              <a:buFont typeface="Wingdings" charset="2"/>
              <a:buChar char="§"/>
            </a:pPr>
            <a:endParaRPr lang="en-US" sz="1600" dirty="0" smtClean="0">
              <a:solidFill>
                <a:schemeClr val="tx1"/>
              </a:solidFill>
            </a:endParaRPr>
          </a:p>
          <a:p>
            <a:pPr marL="457200" lvl="1" indent="0" algn="l">
              <a:spcBef>
                <a:spcPts val="600"/>
              </a:spcBef>
              <a:buClr>
                <a:schemeClr val="tx1"/>
              </a:buClr>
              <a:buNone/>
            </a:pPr>
            <a:endParaRPr lang="en-US" sz="1600" dirty="0">
              <a:solidFill>
                <a:schemeClr val="tx1"/>
              </a:solidFill>
            </a:endParaRPr>
          </a:p>
          <a:p>
            <a:pPr lvl="1" algn="l">
              <a:spcBef>
                <a:spcPts val="600"/>
              </a:spcBef>
              <a:buClr>
                <a:schemeClr val="tx1"/>
              </a:buClr>
            </a:pPr>
            <a:endParaRPr lang="en-US" sz="1600" dirty="0">
              <a:solidFill>
                <a:schemeClr val="tx1"/>
              </a:solidFill>
            </a:endParaRPr>
          </a:p>
          <a:p>
            <a:pPr marL="0" indent="0" algn="ctr">
              <a:spcBef>
                <a:spcPts val="600"/>
              </a:spcBef>
              <a:buClr>
                <a:schemeClr val="tx1"/>
              </a:buClr>
              <a:buNone/>
            </a:pPr>
            <a:endParaRPr lang="en-US" sz="1600" i="1" dirty="0">
              <a:solidFill>
                <a:schemeClr val="tx1"/>
              </a:solidFill>
            </a:endParaRPr>
          </a:p>
        </p:txBody>
      </p:sp>
    </p:spTree>
    <p:extLst>
      <p:ext uri="{BB962C8B-B14F-4D97-AF65-F5344CB8AC3E}">
        <p14:creationId xmlns:p14="http://schemas.microsoft.com/office/powerpoint/2010/main" val="66960366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sp>
        <p:nvSpPr>
          <p:cNvPr id="3" name="Content Placeholder 2"/>
          <p:cNvSpPr>
            <a:spLocks noGrp="1"/>
          </p:cNvSpPr>
          <p:nvPr>
            <p:ph sz="quarter" idx="10"/>
          </p:nvPr>
        </p:nvSpPr>
        <p:spPr>
          <a:xfrm>
            <a:off x="152400" y="1676400"/>
            <a:ext cx="8839200" cy="4343400"/>
          </a:xfrm>
        </p:spPr>
        <p:txBody>
          <a:bodyPr/>
          <a:lstStyle/>
          <a:p>
            <a:pPr>
              <a:spcBef>
                <a:spcPts val="1200"/>
              </a:spcBef>
            </a:pPr>
            <a:r>
              <a:rPr lang="en-AU" sz="1600" b="1" dirty="0">
                <a:solidFill>
                  <a:schemeClr val="accent6">
                    <a:lumMod val="75000"/>
                  </a:schemeClr>
                </a:solidFill>
              </a:rPr>
              <a:t>Option 1</a:t>
            </a:r>
            <a:r>
              <a:rPr lang="en-AU" sz="1600" dirty="0">
                <a:solidFill>
                  <a:schemeClr val="accent6">
                    <a:lumMod val="75000"/>
                  </a:schemeClr>
                </a:solidFill>
              </a:rPr>
              <a:t>: </a:t>
            </a:r>
            <a:r>
              <a:rPr lang="en-AU" sz="1600" b="1" dirty="0"/>
              <a:t>Continue as an AHT, </a:t>
            </a:r>
            <a:r>
              <a:rPr lang="en-AU" sz="1600" dirty="0"/>
              <a:t>requesting renewal for another year at Plenary, and continue to use Agencies’ </a:t>
            </a:r>
            <a:r>
              <a:rPr lang="en-AU" sz="1600" u="sng" dirty="0"/>
              <a:t>best efforts </a:t>
            </a:r>
            <a:r>
              <a:rPr lang="en-AU" sz="1600" dirty="0"/>
              <a:t>to support UN and GEO mainstreaming EO in the SDG processes (new co-leads?);</a:t>
            </a:r>
          </a:p>
          <a:p>
            <a:pPr>
              <a:spcBef>
                <a:spcPts val="1200"/>
              </a:spcBef>
            </a:pPr>
            <a:r>
              <a:rPr lang="en-AU" sz="1600" b="1" dirty="0">
                <a:solidFill>
                  <a:schemeClr val="accent6">
                    <a:lumMod val="75000"/>
                  </a:schemeClr>
                </a:solidFill>
              </a:rPr>
              <a:t>Option 2: </a:t>
            </a:r>
            <a:r>
              <a:rPr lang="en-AU" sz="1600" b="1" dirty="0"/>
              <a:t>Continue as an AHT </a:t>
            </a:r>
            <a:r>
              <a:rPr lang="en-AU" sz="1600" dirty="0"/>
              <a:t>to ONLY act as a </a:t>
            </a:r>
            <a:r>
              <a:rPr lang="en-AU" sz="1600" u="sng" dirty="0"/>
              <a:t>CEOS point of contact for external users</a:t>
            </a:r>
            <a:r>
              <a:rPr lang="en-AU" sz="1600" dirty="0"/>
              <a:t>, </a:t>
            </a:r>
            <a:r>
              <a:rPr lang="en-AU" sz="1600" u="sng" dirty="0"/>
              <a:t>without undertaking new activities</a:t>
            </a:r>
            <a:r>
              <a:rPr lang="en-AU" sz="1600" dirty="0"/>
              <a:t>, and forward all specific requests to </a:t>
            </a:r>
            <a:r>
              <a:rPr lang="en-AU" sz="1600" dirty="0" smtClean="0"/>
              <a:t>VC/WGs;</a:t>
            </a:r>
            <a:endParaRPr lang="en-AU" sz="1600" dirty="0"/>
          </a:p>
          <a:p>
            <a:pPr>
              <a:spcBef>
                <a:spcPts val="1200"/>
              </a:spcBef>
            </a:pPr>
            <a:r>
              <a:rPr lang="en-AU" sz="1600" b="1" dirty="0">
                <a:solidFill>
                  <a:schemeClr val="accent6">
                    <a:lumMod val="75000"/>
                  </a:schemeClr>
                </a:solidFill>
              </a:rPr>
              <a:t>Option 3: </a:t>
            </a:r>
            <a:r>
              <a:rPr lang="en-AU" sz="1600" dirty="0"/>
              <a:t>‘Graduate’ and </a:t>
            </a:r>
            <a:r>
              <a:rPr lang="en-AU" sz="1600" b="1" dirty="0"/>
              <a:t>become a CEOS Working Group</a:t>
            </a:r>
            <a:r>
              <a:rPr lang="en-AU" sz="1600" dirty="0"/>
              <a:t> with a more formal work plan, governance system and reporting mechanisms, and therefore </a:t>
            </a:r>
            <a:r>
              <a:rPr lang="en-AU" sz="1600" u="sng" dirty="0"/>
              <a:t>more sustained efforts and support (= commitment) </a:t>
            </a:r>
            <a:r>
              <a:rPr lang="en-AU" sz="1600" dirty="0"/>
              <a:t>from CEOS and </a:t>
            </a:r>
            <a:r>
              <a:rPr lang="en-AU" sz="1600" dirty="0" smtClean="0"/>
              <a:t>WG/VC </a:t>
            </a:r>
            <a:r>
              <a:rPr lang="en-AU" sz="1600" dirty="0"/>
              <a:t>members to implement the work plan;</a:t>
            </a:r>
          </a:p>
          <a:p>
            <a:pPr>
              <a:spcBef>
                <a:spcPts val="1200"/>
              </a:spcBef>
            </a:pPr>
            <a:r>
              <a:rPr lang="en-AU" sz="1600" b="1" dirty="0">
                <a:solidFill>
                  <a:schemeClr val="accent6">
                    <a:lumMod val="75000"/>
                  </a:schemeClr>
                </a:solidFill>
              </a:rPr>
              <a:t>Option 4: </a:t>
            </a:r>
            <a:r>
              <a:rPr lang="en-AU" sz="1600" dirty="0"/>
              <a:t>Consider what the AHT SDG achieved, and still needs to be done from a CEOS perspective, and </a:t>
            </a:r>
            <a:r>
              <a:rPr lang="en-AU" sz="1600" b="1" dirty="0"/>
              <a:t>phase out the AHT with transfer of all AHT activities to GEO EO4SDG </a:t>
            </a:r>
            <a:r>
              <a:rPr lang="en-AU" sz="1600" dirty="0"/>
              <a:t>(including CEOS Agencies support)</a:t>
            </a:r>
          </a:p>
          <a:p>
            <a:pPr>
              <a:spcBef>
                <a:spcPts val="1200"/>
              </a:spcBef>
            </a:pPr>
            <a:r>
              <a:rPr lang="en-AU" sz="1600" b="1" dirty="0">
                <a:solidFill>
                  <a:schemeClr val="accent6">
                    <a:lumMod val="75000"/>
                  </a:schemeClr>
                </a:solidFill>
              </a:rPr>
              <a:t>Option 5: </a:t>
            </a:r>
            <a:r>
              <a:rPr lang="en-AU" sz="1600" dirty="0"/>
              <a:t>Transform the AHT into an </a:t>
            </a:r>
            <a:r>
              <a:rPr lang="en-AU" sz="1600" b="1" dirty="0"/>
              <a:t>“SDG Strategy” </a:t>
            </a:r>
            <a:r>
              <a:rPr lang="en-AU" sz="1600" dirty="0"/>
              <a:t>(given its cross-cutting essence, following the “Carbon Strategy” path), with a </a:t>
            </a:r>
            <a:r>
              <a:rPr lang="en-AU" sz="1600" u="sng" dirty="0"/>
              <a:t>solid work plan and coordination body to map SDG activities to existing CEOS resources </a:t>
            </a:r>
            <a:r>
              <a:rPr lang="en-AU" sz="1600" dirty="0"/>
              <a:t>(VC, WG, </a:t>
            </a:r>
            <a:r>
              <a:rPr lang="en-AU" sz="1600" dirty="0" err="1"/>
              <a:t>etc</a:t>
            </a:r>
            <a:r>
              <a:rPr lang="en-AU" sz="1600" dirty="0"/>
              <a:t>) and continue being the “SDG space arm” focal point for GEO</a:t>
            </a:r>
            <a:endParaRPr lang="en-AU" sz="1800" dirty="0"/>
          </a:p>
          <a:p>
            <a:endParaRPr lang="en-AU" dirty="0"/>
          </a:p>
        </p:txBody>
      </p:sp>
      <p:sp>
        <p:nvSpPr>
          <p:cNvPr id="4" name="Content Placeholder 3"/>
          <p:cNvSpPr>
            <a:spLocks noGrp="1"/>
          </p:cNvSpPr>
          <p:nvPr>
            <p:ph sz="quarter" idx="11"/>
          </p:nvPr>
        </p:nvSpPr>
        <p:spPr>
          <a:xfrm>
            <a:off x="2057400" y="152400"/>
            <a:ext cx="5334000" cy="533400"/>
          </a:xfrm>
        </p:spPr>
        <p:txBody>
          <a:bodyPr/>
          <a:lstStyle/>
          <a:p>
            <a:r>
              <a:rPr lang="en-AU" dirty="0"/>
              <a:t>Future outlook of the AHT SDG:</a:t>
            </a:r>
          </a:p>
          <a:p>
            <a:r>
              <a:rPr lang="en-AU" sz="2000" b="1" i="1" dirty="0">
                <a:solidFill>
                  <a:schemeClr val="accent1">
                    <a:lumMod val="40000"/>
                    <a:lumOff val="60000"/>
                  </a:schemeClr>
                </a:solidFill>
                <a:latin typeface="Arial" panose="020B0604020202020204" pitchFamily="34" charset="0"/>
                <a:ea typeface="Arial"/>
                <a:cs typeface="Arial" panose="020B0604020202020204" pitchFamily="34" charset="0"/>
              </a:rPr>
              <a:t>Options for discussion</a:t>
            </a:r>
          </a:p>
        </p:txBody>
      </p:sp>
    </p:spTree>
    <p:extLst>
      <p:ext uri="{BB962C8B-B14F-4D97-AF65-F5344CB8AC3E}">
        <p14:creationId xmlns:p14="http://schemas.microsoft.com/office/powerpoint/2010/main" val="148078984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12</a:t>
            </a:fld>
            <a:endParaRPr lang="uk-UA" dirty="0"/>
          </a:p>
        </p:txBody>
      </p:sp>
      <p:sp>
        <p:nvSpPr>
          <p:cNvPr id="4" name="Content Placeholder 3"/>
          <p:cNvSpPr>
            <a:spLocks noGrp="1"/>
          </p:cNvSpPr>
          <p:nvPr>
            <p:ph sz="quarter" idx="11"/>
          </p:nvPr>
        </p:nvSpPr>
        <p:spPr/>
        <p:txBody>
          <a:bodyPr/>
          <a:lstStyle/>
          <a:p>
            <a:r>
              <a:rPr lang="en-US" dirty="0"/>
              <a:t>AHT Future Options</a:t>
            </a:r>
          </a:p>
        </p:txBody>
      </p:sp>
      <p:graphicFrame>
        <p:nvGraphicFramePr>
          <p:cNvPr id="7" name="Table 6"/>
          <p:cNvGraphicFramePr>
            <a:graphicFrameLocks noGrp="1"/>
          </p:cNvGraphicFramePr>
          <p:nvPr>
            <p:extLst>
              <p:ext uri="{D42A27DB-BD31-4B8C-83A1-F6EECF244321}">
                <p14:modId xmlns:p14="http://schemas.microsoft.com/office/powerpoint/2010/main" val="1481014553"/>
              </p:ext>
            </p:extLst>
          </p:nvPr>
        </p:nvGraphicFramePr>
        <p:xfrm>
          <a:off x="76200" y="1143000"/>
          <a:ext cx="8991600" cy="5519971"/>
        </p:xfrm>
        <a:graphic>
          <a:graphicData uri="http://schemas.openxmlformats.org/drawingml/2006/table">
            <a:tbl>
              <a:tblPr firstRow="1" bandRow="1">
                <a:tableStyleId>{5940675A-B579-460E-94D1-54222C63F5DA}</a:tableStyleId>
              </a:tblPr>
              <a:tblGrid>
                <a:gridCol w="25146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gridCol w="3429000">
                  <a:extLst>
                    <a:ext uri="{9D8B030D-6E8A-4147-A177-3AD203B41FA5}">
                      <a16:colId xmlns:a16="http://schemas.microsoft.com/office/drawing/2014/main" xmlns="" val="20002"/>
                    </a:ext>
                  </a:extLst>
                </a:gridCol>
              </a:tblGrid>
              <a:tr h="403231">
                <a:tc>
                  <a:txBody>
                    <a:bodyPr/>
                    <a:lstStyle/>
                    <a:p>
                      <a:pPr marL="6350" indent="0" algn="ctr">
                        <a:lnSpc>
                          <a:spcPts val="1210"/>
                        </a:lnSpc>
                        <a:spcBef>
                          <a:spcPts val="0"/>
                        </a:spcBef>
                        <a:spcAft>
                          <a:spcPts val="0"/>
                        </a:spcAft>
                        <a:tabLst/>
                      </a:pPr>
                      <a:r>
                        <a:rPr lang="en-US" sz="1400" b="1" dirty="0">
                          <a:solidFill>
                            <a:srgbClr val="234060"/>
                          </a:solidFill>
                          <a:effectLst/>
                          <a:latin typeface="+mj-lt"/>
                          <a:ea typeface="Calibri" charset="0"/>
                          <a:cs typeface="Calibri" charset="0"/>
                        </a:rPr>
                        <a:t>Options</a:t>
                      </a:r>
                      <a:endParaRPr lang="en-US" sz="1400" dirty="0">
                        <a:effectLst/>
                        <a:latin typeface="+mj-lt"/>
                        <a:ea typeface="Calibri" charset="0"/>
                        <a:cs typeface="Times New Roman" charset="0"/>
                      </a:endParaRPr>
                    </a:p>
                  </a:txBody>
                  <a:tcPr marL="0" marR="0" marT="36000" marB="36000" anchor="ctr">
                    <a:solidFill>
                      <a:schemeClr val="accent1">
                        <a:lumMod val="40000"/>
                        <a:lumOff val="60000"/>
                      </a:schemeClr>
                    </a:solidFill>
                  </a:tcPr>
                </a:tc>
                <a:tc>
                  <a:txBody>
                    <a:bodyPr/>
                    <a:lstStyle/>
                    <a:p>
                      <a:pPr marL="6350" indent="0" algn="ctr">
                        <a:lnSpc>
                          <a:spcPts val="1210"/>
                        </a:lnSpc>
                        <a:spcBef>
                          <a:spcPts val="0"/>
                        </a:spcBef>
                        <a:spcAft>
                          <a:spcPts val="0"/>
                        </a:spcAft>
                        <a:tabLst/>
                      </a:pPr>
                      <a:r>
                        <a:rPr lang="en-US" sz="1400" b="1" dirty="0">
                          <a:solidFill>
                            <a:srgbClr val="234060"/>
                          </a:solidFill>
                          <a:effectLst/>
                          <a:latin typeface="+mj-lt"/>
                          <a:ea typeface="Calibri" charset="0"/>
                          <a:cs typeface="Calibri" charset="0"/>
                        </a:rPr>
                        <a:t>Pros</a:t>
                      </a:r>
                      <a:endParaRPr lang="en-US" sz="1400" dirty="0">
                        <a:effectLst/>
                        <a:latin typeface="+mj-lt"/>
                        <a:ea typeface="Calibri" charset="0"/>
                        <a:cs typeface="Times New Roman" charset="0"/>
                      </a:endParaRPr>
                    </a:p>
                  </a:txBody>
                  <a:tcPr marL="0" marR="0" marT="36000" marB="36000" anchor="ctr">
                    <a:solidFill>
                      <a:schemeClr val="accent1">
                        <a:lumMod val="40000"/>
                        <a:lumOff val="60000"/>
                      </a:schemeClr>
                    </a:solidFill>
                  </a:tcPr>
                </a:tc>
                <a:tc>
                  <a:txBody>
                    <a:bodyPr/>
                    <a:lstStyle/>
                    <a:p>
                      <a:pPr marL="99695" algn="ctr">
                        <a:lnSpc>
                          <a:spcPts val="1210"/>
                        </a:lnSpc>
                        <a:spcBef>
                          <a:spcPts val="0"/>
                        </a:spcBef>
                        <a:spcAft>
                          <a:spcPts val="0"/>
                        </a:spcAft>
                      </a:pPr>
                      <a:r>
                        <a:rPr lang="en-US" sz="1400" b="1" dirty="0">
                          <a:solidFill>
                            <a:srgbClr val="234060"/>
                          </a:solidFill>
                          <a:effectLst/>
                          <a:latin typeface="+mj-lt"/>
                          <a:ea typeface="Calibri" charset="0"/>
                          <a:cs typeface="Calibri" charset="0"/>
                        </a:rPr>
                        <a:t>Cons</a:t>
                      </a:r>
                      <a:endParaRPr lang="en-US" sz="1400" dirty="0">
                        <a:effectLst/>
                        <a:latin typeface="+mj-lt"/>
                        <a:ea typeface="Calibri" charset="0"/>
                        <a:cs typeface="Times New Roman" charset="0"/>
                      </a:endParaRPr>
                    </a:p>
                  </a:txBody>
                  <a:tcPr marL="0" marR="0" marT="36000" marB="36000" anchor="ctr">
                    <a:solidFill>
                      <a:schemeClr val="accent1">
                        <a:lumMod val="40000"/>
                        <a:lumOff val="60000"/>
                      </a:schemeClr>
                    </a:solidFill>
                  </a:tcPr>
                </a:tc>
                <a:extLst>
                  <a:ext uri="{0D108BD9-81ED-4DB2-BD59-A6C34878D82A}">
                    <a16:rowId xmlns:a16="http://schemas.microsoft.com/office/drawing/2014/main" xmlns="" val="10000"/>
                  </a:ext>
                </a:extLst>
              </a:tr>
              <a:tr h="842043">
                <a:tc>
                  <a:txBody>
                    <a:bodyPr/>
                    <a:lstStyle/>
                    <a:p>
                      <a:pPr marL="95250" indent="0" algn="ctr">
                        <a:lnSpc>
                          <a:spcPts val="1210"/>
                        </a:lnSpc>
                        <a:spcAft>
                          <a:spcPts val="0"/>
                        </a:spcAft>
                        <a:tabLst/>
                      </a:pPr>
                      <a:r>
                        <a:rPr lang="en-AU" sz="1200" b="1" dirty="0">
                          <a:solidFill>
                            <a:srgbClr val="FF0000"/>
                          </a:solidFill>
                          <a:latin typeface="+mj-lt"/>
                        </a:rPr>
                        <a:t>Option 1</a:t>
                      </a:r>
                    </a:p>
                    <a:p>
                      <a:pPr marL="95250" indent="0" algn="l">
                        <a:lnSpc>
                          <a:spcPts val="1210"/>
                        </a:lnSpc>
                        <a:spcAft>
                          <a:spcPts val="0"/>
                        </a:spcAft>
                        <a:tabLst/>
                      </a:pPr>
                      <a:r>
                        <a:rPr lang="en-AU" sz="1200" b="1" dirty="0">
                          <a:latin typeface="+mj-lt"/>
                        </a:rPr>
                        <a:t>Continue as an AHT </a:t>
                      </a:r>
                      <a:r>
                        <a:rPr lang="en-AU" sz="1200" b="1" dirty="0" smtClean="0">
                          <a:latin typeface="+mj-lt"/>
                        </a:rPr>
                        <a:t/>
                      </a:r>
                      <a:br>
                        <a:rPr lang="en-AU" sz="1200" b="1" dirty="0" smtClean="0">
                          <a:latin typeface="+mj-lt"/>
                        </a:rPr>
                      </a:br>
                      <a:r>
                        <a:rPr lang="en-AU" sz="1200" b="1" dirty="0" smtClean="0">
                          <a:latin typeface="+mj-lt"/>
                        </a:rPr>
                        <a:t>(</a:t>
                      </a:r>
                      <a:r>
                        <a:rPr lang="en-AU" sz="1200" b="1" dirty="0">
                          <a:latin typeface="+mj-lt"/>
                        </a:rPr>
                        <a:t>best efforts</a:t>
                      </a:r>
                      <a:r>
                        <a:rPr lang="en-AU" sz="1200" b="1" dirty="0" smtClean="0">
                          <a:latin typeface="+mj-lt"/>
                        </a:rPr>
                        <a:t>)</a:t>
                      </a:r>
                      <a:endParaRPr lang="en-AU" sz="1200" b="1" dirty="0">
                        <a:latin typeface="+mj-lt"/>
                      </a:endParaRPr>
                    </a:p>
                  </a:txBody>
                  <a:tcPr marL="36000" marR="36000" marT="72000" marB="72000">
                    <a:solidFill>
                      <a:schemeClr val="bg1"/>
                    </a:solidFill>
                  </a:tcPr>
                </a:tc>
                <a:tc>
                  <a:txBody>
                    <a:bodyPr/>
                    <a:lstStyle/>
                    <a:p>
                      <a:pPr marL="95250" marR="79375" indent="0" algn="l">
                        <a:lnSpc>
                          <a:spcPct val="95000"/>
                        </a:lnSpc>
                        <a:spcBef>
                          <a:spcPts val="600"/>
                        </a:spcBef>
                        <a:spcAft>
                          <a:spcPts val="0"/>
                        </a:spcAft>
                        <a:tabLst/>
                      </a:pPr>
                      <a:r>
                        <a:rPr lang="en-US" sz="1050" dirty="0" smtClean="0">
                          <a:solidFill>
                            <a:schemeClr val="tx1"/>
                          </a:solidFill>
                          <a:effectLst/>
                          <a:latin typeface="+mj-lt"/>
                          <a:ea typeface="Calibri" charset="0"/>
                          <a:cs typeface="+mj-cs"/>
                        </a:rPr>
                        <a:t>CEOS still </a:t>
                      </a:r>
                      <a:r>
                        <a:rPr lang="en-US" sz="1050" dirty="0" err="1" smtClean="0">
                          <a:solidFill>
                            <a:schemeClr val="tx1"/>
                          </a:solidFill>
                          <a:effectLst/>
                          <a:latin typeface="+mj-lt"/>
                          <a:ea typeface="Calibri" charset="0"/>
                          <a:cs typeface="+mj-cs"/>
                        </a:rPr>
                        <a:t>recognised</a:t>
                      </a:r>
                      <a:r>
                        <a:rPr lang="en-US" sz="1050" dirty="0" smtClean="0">
                          <a:solidFill>
                            <a:schemeClr val="tx1"/>
                          </a:solidFill>
                          <a:effectLst/>
                          <a:latin typeface="+mj-lt"/>
                          <a:ea typeface="Calibri" charset="0"/>
                          <a:cs typeface="+mj-cs"/>
                        </a:rPr>
                        <a:t> as key partner </a:t>
                      </a:r>
                      <a:r>
                        <a:rPr lang="en-US" sz="1050" dirty="0" smtClean="0">
                          <a:solidFill>
                            <a:schemeClr val="tx1"/>
                          </a:solidFill>
                          <a:effectLst/>
                          <a:latin typeface="+mj-lt"/>
                          <a:ea typeface="Calibri" charset="0"/>
                          <a:cs typeface="+mj-cs"/>
                        </a:rPr>
                        <a:t>by the </a:t>
                      </a:r>
                      <a:r>
                        <a:rPr lang="en-US" sz="1050" dirty="0" smtClean="0">
                          <a:solidFill>
                            <a:schemeClr val="tx1"/>
                          </a:solidFill>
                          <a:effectLst/>
                          <a:latin typeface="+mj-lt"/>
                          <a:ea typeface="Calibri" charset="0"/>
                          <a:cs typeface="+mj-cs"/>
                        </a:rPr>
                        <a:t>SDG community</a:t>
                      </a:r>
                      <a:r>
                        <a:rPr lang="en-US" sz="1050" baseline="0" dirty="0" smtClean="0">
                          <a:solidFill>
                            <a:schemeClr val="tx1"/>
                          </a:solidFill>
                          <a:effectLst/>
                          <a:latin typeface="+mj-lt"/>
                          <a:ea typeface="Calibri" charset="0"/>
                          <a:cs typeface="+mj-cs"/>
                        </a:rPr>
                        <a:t> to mainstream the use of satellite information in the 2030 agenda.</a:t>
                      </a:r>
                    </a:p>
                    <a:p>
                      <a:pPr marL="95250" marR="79375" indent="0" algn="l">
                        <a:lnSpc>
                          <a:spcPct val="95000"/>
                        </a:lnSpc>
                        <a:spcBef>
                          <a:spcPts val="600"/>
                        </a:spcBef>
                        <a:spcAft>
                          <a:spcPts val="0"/>
                        </a:spcAft>
                        <a:tabLst/>
                      </a:pPr>
                      <a:r>
                        <a:rPr lang="en-US" sz="1050" baseline="0" dirty="0" smtClean="0">
                          <a:solidFill>
                            <a:schemeClr val="tx1"/>
                          </a:solidFill>
                          <a:effectLst/>
                          <a:latin typeface="+mj-lt"/>
                          <a:ea typeface="Calibri" charset="0"/>
                          <a:cs typeface="+mj-cs"/>
                        </a:rPr>
                        <a:t>AHT would </a:t>
                      </a:r>
                      <a:r>
                        <a:rPr lang="en-US" sz="1050" baseline="0" dirty="0" smtClean="0">
                          <a:solidFill>
                            <a:schemeClr val="tx1"/>
                          </a:solidFill>
                          <a:effectLst/>
                          <a:latin typeface="+mj-lt"/>
                          <a:ea typeface="Calibri" charset="0"/>
                          <a:cs typeface="+mj-cs"/>
                        </a:rPr>
                        <a:t>work </a:t>
                      </a:r>
                      <a:r>
                        <a:rPr lang="en-US" sz="1050" baseline="0" dirty="0" smtClean="0">
                          <a:solidFill>
                            <a:schemeClr val="tx1"/>
                          </a:solidFill>
                          <a:effectLst/>
                          <a:latin typeface="+mj-lt"/>
                          <a:ea typeface="Calibri" charset="0"/>
                          <a:cs typeface="+mj-cs"/>
                        </a:rPr>
                        <a:t>with a light structure.</a:t>
                      </a:r>
                      <a:endParaRPr lang="en-US" sz="1050" dirty="0">
                        <a:solidFill>
                          <a:schemeClr val="tx1"/>
                        </a:solidFill>
                        <a:effectLst/>
                        <a:latin typeface="+mj-lt"/>
                        <a:ea typeface="Calibri" charset="0"/>
                        <a:cs typeface="+mj-cs"/>
                      </a:endParaRPr>
                    </a:p>
                  </a:txBody>
                  <a:tcPr marL="36000" marR="36000" marT="72000" marB="72000">
                    <a:solidFill>
                      <a:schemeClr val="bg1"/>
                    </a:solidFill>
                  </a:tcPr>
                </a:tc>
                <a:tc>
                  <a:txBody>
                    <a:bodyPr/>
                    <a:lstStyle/>
                    <a:p>
                      <a:pPr algn="l">
                        <a:spcBef>
                          <a:spcPts val="600"/>
                        </a:spcBef>
                      </a:pPr>
                      <a:r>
                        <a:rPr lang="en-US" sz="1050" dirty="0" smtClean="0">
                          <a:solidFill>
                            <a:schemeClr val="tx1"/>
                          </a:solidFill>
                          <a:latin typeface="+mj-lt"/>
                          <a:cs typeface="+mj-cs"/>
                        </a:rPr>
                        <a:t>AHTs are meant to have</a:t>
                      </a:r>
                      <a:r>
                        <a:rPr lang="en-US" sz="1050" baseline="0" dirty="0" smtClean="0">
                          <a:solidFill>
                            <a:schemeClr val="tx1"/>
                          </a:solidFill>
                          <a:latin typeface="+mj-lt"/>
                          <a:cs typeface="+mj-cs"/>
                        </a:rPr>
                        <a:t> short term objectives. </a:t>
                      </a:r>
                      <a:r>
                        <a:rPr lang="en-US" sz="1050" baseline="0" dirty="0" smtClean="0">
                          <a:solidFill>
                            <a:schemeClr val="tx1"/>
                          </a:solidFill>
                          <a:latin typeface="+mj-lt"/>
                          <a:cs typeface="+mj-cs"/>
                        </a:rPr>
                        <a:t>For how long? What </a:t>
                      </a:r>
                      <a:r>
                        <a:rPr lang="en-US" sz="1050" baseline="0" dirty="0" smtClean="0">
                          <a:solidFill>
                            <a:schemeClr val="tx1"/>
                          </a:solidFill>
                          <a:latin typeface="+mj-lt"/>
                          <a:cs typeface="+mj-cs"/>
                        </a:rPr>
                        <a:t>next?</a:t>
                      </a:r>
                    </a:p>
                    <a:p>
                      <a:pPr algn="l">
                        <a:spcBef>
                          <a:spcPts val="600"/>
                        </a:spcBef>
                      </a:pPr>
                      <a:r>
                        <a:rPr lang="en-US" sz="1050" baseline="0" dirty="0" smtClean="0">
                          <a:solidFill>
                            <a:schemeClr val="tx1"/>
                          </a:solidFill>
                          <a:latin typeface="+mj-lt"/>
                          <a:cs typeface="+mj-cs"/>
                        </a:rPr>
                        <a:t>Will need to </a:t>
                      </a:r>
                      <a:r>
                        <a:rPr lang="en-US" sz="1050" baseline="0" dirty="0" smtClean="0">
                          <a:solidFill>
                            <a:schemeClr val="tx1"/>
                          </a:solidFill>
                          <a:latin typeface="+mj-lt"/>
                          <a:cs typeface="+mj-cs"/>
                        </a:rPr>
                        <a:t>restrict the AHT activities to a number of prioritized deliverables.</a:t>
                      </a:r>
                      <a:endParaRPr lang="en-US" sz="1050" dirty="0">
                        <a:solidFill>
                          <a:schemeClr val="tx1"/>
                        </a:solidFill>
                        <a:latin typeface="+mj-lt"/>
                        <a:cs typeface="+mj-cs"/>
                      </a:endParaRPr>
                    </a:p>
                  </a:txBody>
                  <a:tcPr marL="72000" marR="36000" marT="72000" marB="72000">
                    <a:solidFill>
                      <a:schemeClr val="bg1"/>
                    </a:solidFill>
                  </a:tcPr>
                </a:tc>
                <a:extLst>
                  <a:ext uri="{0D108BD9-81ED-4DB2-BD59-A6C34878D82A}">
                    <a16:rowId xmlns:a16="http://schemas.microsoft.com/office/drawing/2014/main" xmlns="" val="10001"/>
                  </a:ext>
                </a:extLst>
              </a:tr>
              <a:tr h="659726">
                <a:tc>
                  <a:txBody>
                    <a:bodyPr/>
                    <a:lstStyle/>
                    <a:p>
                      <a:pPr marL="95250" indent="0" algn="ctr">
                        <a:tabLst/>
                      </a:pPr>
                      <a:r>
                        <a:rPr lang="en-AU" sz="1200" b="1" dirty="0">
                          <a:solidFill>
                            <a:srgbClr val="FF0000"/>
                          </a:solidFill>
                          <a:latin typeface="+mj-lt"/>
                        </a:rPr>
                        <a:t>Option 2</a:t>
                      </a:r>
                    </a:p>
                    <a:p>
                      <a:pPr marL="95250" indent="0" algn="l">
                        <a:tabLst/>
                      </a:pPr>
                      <a:r>
                        <a:rPr lang="en-AU" sz="1200" b="1" dirty="0">
                          <a:latin typeface="+mj-lt"/>
                        </a:rPr>
                        <a:t>Continue as an AHT </a:t>
                      </a:r>
                      <a:r>
                        <a:rPr lang="en-AU" sz="1200" b="1" dirty="0" smtClean="0">
                          <a:latin typeface="+mj-lt"/>
                        </a:rPr>
                        <a:t/>
                      </a:r>
                      <a:br>
                        <a:rPr lang="en-AU" sz="1200" b="1" dirty="0" smtClean="0">
                          <a:latin typeface="+mj-lt"/>
                        </a:rPr>
                      </a:br>
                      <a:r>
                        <a:rPr lang="en-AU" sz="1200" b="1" dirty="0" smtClean="0">
                          <a:latin typeface="+mj-lt"/>
                        </a:rPr>
                        <a:t>(</a:t>
                      </a:r>
                      <a:r>
                        <a:rPr lang="en-AU" sz="1200" b="1" dirty="0">
                          <a:latin typeface="+mj-lt"/>
                        </a:rPr>
                        <a:t>minimum efforts)</a:t>
                      </a:r>
                    </a:p>
                    <a:p>
                      <a:pPr marL="95250" indent="0" algn="l">
                        <a:tabLst/>
                      </a:pPr>
                      <a:r>
                        <a:rPr lang="en-AU" sz="1200" dirty="0" smtClean="0">
                          <a:latin typeface="+mj-lt"/>
                        </a:rPr>
                        <a:t>act </a:t>
                      </a:r>
                      <a:r>
                        <a:rPr lang="en-AU" sz="1200" dirty="0">
                          <a:latin typeface="+mj-lt"/>
                        </a:rPr>
                        <a:t>as a </a:t>
                      </a:r>
                      <a:r>
                        <a:rPr lang="en-AU" sz="1200" u="sng" dirty="0">
                          <a:latin typeface="+mj-lt"/>
                        </a:rPr>
                        <a:t>CEOS point of contact </a:t>
                      </a:r>
                      <a:endParaRPr lang="en-US" sz="1200" spc="-25" dirty="0">
                        <a:solidFill>
                          <a:schemeClr val="tx1"/>
                        </a:solidFill>
                        <a:effectLst/>
                        <a:latin typeface="+mj-lt"/>
                        <a:ea typeface="Calibri" charset="0"/>
                        <a:cs typeface="Calibri" charset="0"/>
                        <a:sym typeface="Calibri"/>
                      </a:endParaRPr>
                    </a:p>
                  </a:txBody>
                  <a:tcPr marL="36000" marR="36000" marT="72000" marB="72000">
                    <a:solidFill>
                      <a:schemeClr val="bg1"/>
                    </a:solidFill>
                  </a:tcPr>
                </a:tc>
                <a:tc>
                  <a:txBody>
                    <a:bodyPr/>
                    <a:lstStyle/>
                    <a:p>
                      <a:pPr marL="95250" indent="0" algn="l">
                        <a:spcBef>
                          <a:spcPts val="600"/>
                        </a:spcBef>
                        <a:tabLst/>
                      </a:pPr>
                      <a:r>
                        <a:rPr lang="en-US" sz="1050" spc="-25" dirty="0" smtClean="0">
                          <a:solidFill>
                            <a:schemeClr val="tx1"/>
                          </a:solidFill>
                          <a:effectLst/>
                          <a:latin typeface="+mj-lt"/>
                          <a:ea typeface="Calibri" charset="0"/>
                          <a:cs typeface="+mj-cs"/>
                          <a:sym typeface="Calibri"/>
                        </a:rPr>
                        <a:t>Ad-Hoc Team reduced to the</a:t>
                      </a:r>
                      <a:r>
                        <a:rPr lang="en-US" sz="1050" spc="-25" baseline="0" dirty="0" smtClean="0">
                          <a:solidFill>
                            <a:schemeClr val="tx1"/>
                          </a:solidFill>
                          <a:effectLst/>
                          <a:latin typeface="+mj-lt"/>
                          <a:ea typeface="Calibri" charset="0"/>
                          <a:cs typeface="+mj-cs"/>
                          <a:sym typeface="Calibri"/>
                        </a:rPr>
                        <a:t> bare minimum</a:t>
                      </a:r>
                      <a:endParaRPr lang="en-US" sz="1050" spc="-25" dirty="0" smtClean="0">
                        <a:solidFill>
                          <a:schemeClr val="tx1"/>
                        </a:solidFill>
                        <a:effectLst/>
                        <a:latin typeface="+mj-lt"/>
                        <a:ea typeface="Calibri" charset="0"/>
                        <a:cs typeface="+mj-cs"/>
                        <a:sym typeface="Calibri"/>
                      </a:endParaRPr>
                    </a:p>
                    <a:p>
                      <a:pPr marL="95250" indent="0" algn="l">
                        <a:spcBef>
                          <a:spcPts val="600"/>
                        </a:spcBef>
                        <a:tabLst/>
                      </a:pPr>
                      <a:r>
                        <a:rPr lang="en-US" sz="1050" spc="-25" dirty="0" smtClean="0">
                          <a:solidFill>
                            <a:schemeClr val="tx1"/>
                          </a:solidFill>
                          <a:effectLst/>
                          <a:latin typeface="+mj-lt"/>
                          <a:ea typeface="Calibri" charset="0"/>
                          <a:cs typeface="+mj-cs"/>
                          <a:sym typeface="Calibri"/>
                        </a:rPr>
                        <a:t>Minimum efforts on CEOS (both</a:t>
                      </a:r>
                      <a:r>
                        <a:rPr lang="en-US" sz="1050" spc="-25" baseline="0" dirty="0" smtClean="0">
                          <a:solidFill>
                            <a:schemeClr val="tx1"/>
                          </a:solidFill>
                          <a:effectLst/>
                          <a:latin typeface="+mj-lt"/>
                          <a:ea typeface="Calibri" charset="0"/>
                          <a:cs typeface="+mj-cs"/>
                          <a:sym typeface="Calibri"/>
                        </a:rPr>
                        <a:t> on AHT and VCs/WGs)</a:t>
                      </a:r>
                      <a:r>
                        <a:rPr lang="en-US" sz="1050" spc="-25" dirty="0" smtClean="0">
                          <a:solidFill>
                            <a:schemeClr val="tx1"/>
                          </a:solidFill>
                          <a:effectLst/>
                          <a:latin typeface="+mj-lt"/>
                          <a:ea typeface="Calibri" charset="0"/>
                          <a:cs typeface="+mj-cs"/>
                          <a:sym typeface="Calibri"/>
                        </a:rPr>
                        <a:t>. </a:t>
                      </a:r>
                    </a:p>
                  </a:txBody>
                  <a:tcPr marL="36000" marR="36000" marT="72000" marB="72000">
                    <a:solidFill>
                      <a:schemeClr val="bg1"/>
                    </a:solidFill>
                  </a:tcPr>
                </a:tc>
                <a:tc>
                  <a:txBody>
                    <a:bodyPr/>
                    <a:lstStyle/>
                    <a:p>
                      <a:pPr marL="0" marR="0" indent="0" algn="l" defTabSz="457200" eaLnBrk="1" fontAlgn="auto" latinLnBrk="0" hangingPunct="1">
                        <a:lnSpc>
                          <a:spcPct val="100000"/>
                        </a:lnSpc>
                        <a:spcBef>
                          <a:spcPts val="600"/>
                        </a:spcBef>
                        <a:spcAft>
                          <a:spcPts val="0"/>
                        </a:spcAft>
                        <a:buClrTx/>
                        <a:buSzTx/>
                        <a:buFontTx/>
                        <a:buNone/>
                        <a:tabLst/>
                        <a:defRPr/>
                      </a:pPr>
                      <a:r>
                        <a:rPr lang="en-US" sz="1050" spc="-25" dirty="0" smtClean="0">
                          <a:solidFill>
                            <a:schemeClr val="tx1"/>
                          </a:solidFill>
                          <a:effectLst/>
                          <a:latin typeface="+mj-lt"/>
                          <a:ea typeface="Calibri" charset="0"/>
                          <a:cs typeface="+mj-cs"/>
                          <a:sym typeface="Calibri"/>
                        </a:rPr>
                        <a:t>CEOS role will be</a:t>
                      </a:r>
                      <a:r>
                        <a:rPr lang="en-US" sz="1050" spc="-25" baseline="0" dirty="0" smtClean="0">
                          <a:solidFill>
                            <a:schemeClr val="tx1"/>
                          </a:solidFill>
                          <a:effectLst/>
                          <a:latin typeface="+mj-lt"/>
                          <a:ea typeface="Calibri" charset="0"/>
                          <a:cs typeface="+mj-cs"/>
                          <a:sym typeface="Calibri"/>
                        </a:rPr>
                        <a:t> </a:t>
                      </a:r>
                      <a:r>
                        <a:rPr lang="en-US" sz="1050" spc="-25" baseline="0" dirty="0" err="1" smtClean="0">
                          <a:solidFill>
                            <a:schemeClr val="tx1"/>
                          </a:solidFill>
                          <a:effectLst/>
                          <a:latin typeface="+mj-lt"/>
                          <a:ea typeface="Calibri" charset="0"/>
                          <a:cs typeface="+mj-cs"/>
                          <a:sym typeface="Calibri"/>
                        </a:rPr>
                        <a:t>minimised</a:t>
                      </a:r>
                      <a:r>
                        <a:rPr lang="en-US" sz="1050" spc="-25" baseline="0" dirty="0" smtClean="0">
                          <a:solidFill>
                            <a:schemeClr val="tx1"/>
                          </a:solidFill>
                          <a:effectLst/>
                          <a:latin typeface="+mj-lt"/>
                          <a:ea typeface="Calibri" charset="0"/>
                          <a:cs typeface="+mj-cs"/>
                          <a:sym typeface="Calibri"/>
                        </a:rPr>
                        <a:t> and i</a:t>
                      </a:r>
                      <a:r>
                        <a:rPr lang="en-US" sz="1050" spc="-25" dirty="0" smtClean="0">
                          <a:solidFill>
                            <a:schemeClr val="tx1"/>
                          </a:solidFill>
                          <a:effectLst/>
                          <a:latin typeface="+mj-lt"/>
                          <a:ea typeface="Calibri" charset="0"/>
                          <a:cs typeface="+mj-cs"/>
                          <a:sym typeface="Calibri"/>
                        </a:rPr>
                        <a:t>mpact </a:t>
                      </a:r>
                      <a:r>
                        <a:rPr lang="en-US" sz="1050" spc="-25" dirty="0" smtClean="0">
                          <a:solidFill>
                            <a:schemeClr val="tx1"/>
                          </a:solidFill>
                          <a:effectLst/>
                          <a:latin typeface="+mj-lt"/>
                          <a:ea typeface="Calibri" charset="0"/>
                          <a:cs typeface="+mj-cs"/>
                          <a:sym typeface="Calibri"/>
                        </a:rPr>
                        <a:t>will be </a:t>
                      </a:r>
                      <a:r>
                        <a:rPr lang="en-US" sz="1050" spc="-25" dirty="0" smtClean="0">
                          <a:solidFill>
                            <a:schemeClr val="tx1"/>
                          </a:solidFill>
                          <a:effectLst/>
                          <a:latin typeface="+mj-lt"/>
                          <a:ea typeface="Calibri" charset="0"/>
                          <a:cs typeface="+mj-cs"/>
                          <a:sym typeface="Calibri"/>
                        </a:rPr>
                        <a:t>marginal.</a:t>
                      </a:r>
                      <a:endParaRPr lang="en-US" sz="1050" spc="-25" baseline="0" dirty="0" smtClean="0">
                        <a:solidFill>
                          <a:schemeClr val="tx1"/>
                        </a:solidFill>
                        <a:effectLst/>
                        <a:latin typeface="+mj-lt"/>
                        <a:ea typeface="Calibri" charset="0"/>
                        <a:cs typeface="+mj-cs"/>
                        <a:sym typeface="Calibri"/>
                      </a:endParaRPr>
                    </a:p>
                    <a:p>
                      <a:pPr algn="l">
                        <a:spcBef>
                          <a:spcPts val="600"/>
                        </a:spcBef>
                      </a:pPr>
                      <a:r>
                        <a:rPr lang="en-US" sz="1050" spc="-25" baseline="0" dirty="0" smtClean="0">
                          <a:solidFill>
                            <a:schemeClr val="tx1"/>
                          </a:solidFill>
                          <a:effectLst/>
                          <a:latin typeface="+mj-lt"/>
                          <a:ea typeface="Calibri" charset="0"/>
                          <a:cs typeface="+mj-cs"/>
                          <a:sym typeface="Calibri"/>
                        </a:rPr>
                        <a:t>would </a:t>
                      </a:r>
                      <a:r>
                        <a:rPr lang="en-US" sz="1050" spc="-25" baseline="0" dirty="0" smtClean="0">
                          <a:solidFill>
                            <a:schemeClr val="tx1"/>
                          </a:solidFill>
                          <a:effectLst/>
                          <a:latin typeface="+mj-lt"/>
                          <a:ea typeface="Calibri" charset="0"/>
                          <a:cs typeface="+mj-cs"/>
                          <a:sym typeface="Calibri"/>
                        </a:rPr>
                        <a:t>not respond to the objectives of an AHT according to CEOS Governance and Processes.</a:t>
                      </a:r>
                    </a:p>
                    <a:p>
                      <a:pPr algn="l">
                        <a:spcBef>
                          <a:spcPts val="600"/>
                        </a:spcBef>
                      </a:pPr>
                      <a:r>
                        <a:rPr lang="en-US" sz="1050" spc="-25" baseline="0" dirty="0" smtClean="0">
                          <a:solidFill>
                            <a:schemeClr val="tx1"/>
                          </a:solidFill>
                          <a:effectLst/>
                          <a:latin typeface="+mj-lt"/>
                          <a:ea typeface="Calibri" charset="0"/>
                          <a:cs typeface="+mj-cs"/>
                          <a:sym typeface="Calibri"/>
                        </a:rPr>
                        <a:t>Maintaining a “quasi permanent” AHT as a CEOS point of contact  do not justify the AHT continuation.</a:t>
                      </a:r>
                      <a:endParaRPr lang="en-US" sz="1050" spc="-25" dirty="0">
                        <a:solidFill>
                          <a:schemeClr val="tx1"/>
                        </a:solidFill>
                        <a:effectLst/>
                        <a:latin typeface="+mj-lt"/>
                        <a:ea typeface="Calibri" charset="0"/>
                        <a:cs typeface="+mj-cs"/>
                        <a:sym typeface="Calibri"/>
                      </a:endParaRPr>
                    </a:p>
                  </a:txBody>
                  <a:tcPr marL="72000" marR="36000" marT="72000" marB="72000">
                    <a:solidFill>
                      <a:schemeClr val="bg1"/>
                    </a:solidFill>
                  </a:tcPr>
                </a:tc>
                <a:extLst>
                  <a:ext uri="{0D108BD9-81ED-4DB2-BD59-A6C34878D82A}">
                    <a16:rowId xmlns:a16="http://schemas.microsoft.com/office/drawing/2014/main" xmlns="" val="10002"/>
                  </a:ext>
                </a:extLst>
              </a:tr>
              <a:tr h="955357">
                <a:tc>
                  <a:txBody>
                    <a:bodyPr/>
                    <a:lstStyle/>
                    <a:p>
                      <a:pPr marL="95250" indent="0" algn="ctr">
                        <a:tabLst/>
                      </a:pPr>
                      <a:r>
                        <a:rPr lang="en-AU" sz="1200" b="1" spc="-25" dirty="0">
                          <a:solidFill>
                            <a:srgbClr val="FF0000"/>
                          </a:solidFill>
                          <a:effectLst/>
                          <a:latin typeface="+mj-lt"/>
                          <a:ea typeface="Calibri" charset="0"/>
                          <a:cs typeface="Calibri" charset="0"/>
                          <a:sym typeface="Calibri"/>
                        </a:rPr>
                        <a:t>Option 3</a:t>
                      </a:r>
                    </a:p>
                    <a:p>
                      <a:pPr marL="95250" indent="0" algn="l">
                        <a:tabLst/>
                      </a:pPr>
                      <a:r>
                        <a:rPr lang="en-AU" sz="1200" b="1" spc="-25" dirty="0">
                          <a:solidFill>
                            <a:schemeClr val="tx1"/>
                          </a:solidFill>
                          <a:effectLst/>
                          <a:latin typeface="+mj-lt"/>
                          <a:ea typeface="Calibri" charset="0"/>
                          <a:cs typeface="Calibri" charset="0"/>
                          <a:sym typeface="Calibri"/>
                        </a:rPr>
                        <a:t>Become a CEOS Working </a:t>
                      </a:r>
                      <a:r>
                        <a:rPr lang="en-AU" sz="1200" b="1" spc="-25" dirty="0" smtClean="0">
                          <a:solidFill>
                            <a:schemeClr val="tx1"/>
                          </a:solidFill>
                          <a:effectLst/>
                          <a:latin typeface="+mj-lt"/>
                          <a:ea typeface="Calibri" charset="0"/>
                          <a:cs typeface="Calibri" charset="0"/>
                          <a:sym typeface="Calibri"/>
                        </a:rPr>
                        <a:t>Group with a permanent structure </a:t>
                      </a:r>
                      <a:endParaRPr lang="en-AU" sz="1200" b="1" spc="-25" dirty="0">
                        <a:solidFill>
                          <a:schemeClr val="tx1"/>
                        </a:solidFill>
                        <a:effectLst/>
                        <a:latin typeface="+mj-lt"/>
                        <a:ea typeface="Calibri" charset="0"/>
                        <a:cs typeface="Calibri" charset="0"/>
                        <a:sym typeface="Calibri"/>
                      </a:endParaRPr>
                    </a:p>
                  </a:txBody>
                  <a:tcPr marL="36000" marR="36000" marT="72000" marB="72000">
                    <a:solidFill>
                      <a:schemeClr val="bg1"/>
                    </a:solidFill>
                  </a:tcPr>
                </a:tc>
                <a:tc>
                  <a:txBody>
                    <a:bodyPr/>
                    <a:lstStyle/>
                    <a:p>
                      <a:pPr marL="95250" indent="0" algn="l">
                        <a:spcBef>
                          <a:spcPts val="600"/>
                        </a:spcBef>
                        <a:tabLst/>
                      </a:pPr>
                      <a:r>
                        <a:rPr lang="en-US" sz="1050" spc="-25" dirty="0" smtClean="0">
                          <a:solidFill>
                            <a:schemeClr val="tx1"/>
                          </a:solidFill>
                          <a:effectLst/>
                          <a:latin typeface="+mj-lt"/>
                          <a:ea typeface="Calibri" charset="0"/>
                          <a:cs typeface="+mj-cs"/>
                          <a:sym typeface="Calibri"/>
                        </a:rPr>
                        <a:t>High Visibility for CEOS </a:t>
                      </a:r>
                      <a:endParaRPr lang="en-US" sz="1050" spc="-25" dirty="0" smtClean="0">
                        <a:solidFill>
                          <a:schemeClr val="tx1"/>
                        </a:solidFill>
                        <a:effectLst/>
                        <a:latin typeface="+mj-lt"/>
                        <a:ea typeface="Calibri" charset="0"/>
                        <a:cs typeface="+mj-cs"/>
                        <a:sym typeface="Calibri"/>
                      </a:endParaRPr>
                    </a:p>
                    <a:p>
                      <a:pPr marL="95250" indent="0" algn="l">
                        <a:spcBef>
                          <a:spcPts val="600"/>
                        </a:spcBef>
                        <a:tabLst/>
                      </a:pPr>
                      <a:r>
                        <a:rPr lang="en-US" sz="1050" spc="-25" dirty="0" smtClean="0">
                          <a:solidFill>
                            <a:schemeClr val="tx1"/>
                          </a:solidFill>
                          <a:effectLst/>
                          <a:latin typeface="+mj-lt"/>
                          <a:ea typeface="Calibri" charset="0"/>
                          <a:cs typeface="+mj-cs"/>
                          <a:sym typeface="Calibri"/>
                        </a:rPr>
                        <a:t>Maximize </a:t>
                      </a:r>
                      <a:r>
                        <a:rPr lang="en-US" sz="1050" spc="-25" dirty="0" smtClean="0">
                          <a:solidFill>
                            <a:schemeClr val="tx1"/>
                          </a:solidFill>
                          <a:effectLst/>
                          <a:latin typeface="+mj-lt"/>
                          <a:ea typeface="Calibri" charset="0"/>
                          <a:cs typeface="+mj-cs"/>
                          <a:sym typeface="Calibri"/>
                        </a:rPr>
                        <a:t>impact for CEOS Agencies</a:t>
                      </a:r>
                    </a:p>
                    <a:p>
                      <a:pPr marL="95250" indent="0" algn="l">
                        <a:spcBef>
                          <a:spcPts val="600"/>
                        </a:spcBef>
                        <a:tabLst/>
                      </a:pPr>
                      <a:r>
                        <a:rPr lang="en-US" sz="1050" spc="-25" dirty="0" smtClean="0">
                          <a:solidFill>
                            <a:schemeClr val="tx1"/>
                          </a:solidFill>
                          <a:effectLst/>
                          <a:latin typeface="+mj-lt"/>
                          <a:ea typeface="Calibri" charset="0"/>
                          <a:cs typeface="+mj-cs"/>
                          <a:sym typeface="Calibri"/>
                        </a:rPr>
                        <a:t>Would be the 3</a:t>
                      </a:r>
                      <a:r>
                        <a:rPr lang="en-US" sz="1050" spc="-25" baseline="30000" dirty="0" smtClean="0">
                          <a:solidFill>
                            <a:schemeClr val="tx1"/>
                          </a:solidFill>
                          <a:effectLst/>
                          <a:latin typeface="+mj-lt"/>
                          <a:ea typeface="Calibri" charset="0"/>
                          <a:cs typeface="+mj-cs"/>
                          <a:sym typeface="Calibri"/>
                        </a:rPr>
                        <a:t>rd</a:t>
                      </a:r>
                      <a:r>
                        <a:rPr lang="en-US" sz="1050" spc="-25" dirty="0" smtClean="0">
                          <a:solidFill>
                            <a:schemeClr val="tx1"/>
                          </a:solidFill>
                          <a:effectLst/>
                          <a:latin typeface="+mj-lt"/>
                          <a:ea typeface="Calibri" charset="0"/>
                          <a:cs typeface="+mj-cs"/>
                          <a:sym typeface="Calibri"/>
                        </a:rPr>
                        <a:t> thematic Working Groups</a:t>
                      </a:r>
                      <a:r>
                        <a:rPr lang="en-US" sz="1050" spc="-25" baseline="0" dirty="0" smtClean="0">
                          <a:solidFill>
                            <a:schemeClr val="tx1"/>
                          </a:solidFill>
                          <a:effectLst/>
                          <a:latin typeface="+mj-lt"/>
                          <a:ea typeface="Calibri" charset="0"/>
                          <a:cs typeface="+mj-cs"/>
                          <a:sym typeface="Calibri"/>
                        </a:rPr>
                        <a:t> (with Climate and Disaster) </a:t>
                      </a:r>
                      <a:r>
                        <a:rPr lang="en-US" sz="1050" spc="-25" baseline="0" dirty="0" smtClean="0">
                          <a:solidFill>
                            <a:schemeClr val="tx1"/>
                          </a:solidFill>
                          <a:effectLst/>
                          <a:latin typeface="+mj-lt"/>
                          <a:ea typeface="Calibri" charset="0"/>
                          <a:cs typeface="+mj-cs"/>
                          <a:sym typeface="Calibri"/>
                        </a:rPr>
                        <a:t>responding </a:t>
                      </a:r>
                      <a:r>
                        <a:rPr lang="en-US" sz="1050" spc="-25" baseline="0" dirty="0" smtClean="0">
                          <a:solidFill>
                            <a:schemeClr val="tx1"/>
                          </a:solidFill>
                          <a:effectLst/>
                          <a:latin typeface="+mj-lt"/>
                          <a:ea typeface="Calibri" charset="0"/>
                          <a:cs typeface="+mj-cs"/>
                          <a:sym typeface="Calibri"/>
                        </a:rPr>
                        <a:t>to the 3 top priorities of GEO and main Global Societal Agendas.</a:t>
                      </a:r>
                      <a:endParaRPr lang="en-US" sz="1050" spc="-25" dirty="0">
                        <a:solidFill>
                          <a:schemeClr val="tx1"/>
                        </a:solidFill>
                        <a:effectLst/>
                        <a:latin typeface="+mj-lt"/>
                        <a:ea typeface="Calibri" charset="0"/>
                        <a:cs typeface="+mj-cs"/>
                        <a:sym typeface="Calibri"/>
                      </a:endParaRPr>
                    </a:p>
                  </a:txBody>
                  <a:tcPr marL="36000" marR="36000" marT="72000" marB="72000">
                    <a:solidFill>
                      <a:schemeClr val="bg1"/>
                    </a:solidFill>
                  </a:tcPr>
                </a:tc>
                <a:tc>
                  <a:txBody>
                    <a:bodyPr/>
                    <a:lstStyle/>
                    <a:p>
                      <a:pPr algn="l">
                        <a:spcBef>
                          <a:spcPts val="600"/>
                        </a:spcBef>
                      </a:pPr>
                      <a:r>
                        <a:rPr lang="en-US" sz="1050" spc="-25" dirty="0" smtClean="0">
                          <a:solidFill>
                            <a:schemeClr val="tx1"/>
                          </a:solidFill>
                          <a:effectLst/>
                          <a:latin typeface="+mj-lt"/>
                          <a:ea typeface="Calibri" charset="0"/>
                          <a:cs typeface="+mj-cs"/>
                          <a:sym typeface="Calibri"/>
                        </a:rPr>
                        <a:t>Needs a stronger engagement from the CEOS agencies,</a:t>
                      </a:r>
                    </a:p>
                    <a:p>
                      <a:pPr algn="l">
                        <a:spcBef>
                          <a:spcPts val="600"/>
                        </a:spcBef>
                      </a:pPr>
                      <a:r>
                        <a:rPr lang="en-US" sz="1050" spc="-25" dirty="0" smtClean="0">
                          <a:solidFill>
                            <a:schemeClr val="tx1"/>
                          </a:solidFill>
                          <a:effectLst/>
                          <a:latin typeface="+mj-lt"/>
                          <a:ea typeface="Calibri" charset="0"/>
                          <a:cs typeface="+mj-cs"/>
                          <a:sym typeface="Calibri"/>
                        </a:rPr>
                        <a:t>Will</a:t>
                      </a:r>
                      <a:r>
                        <a:rPr lang="en-US" sz="1050" spc="-25" baseline="0" dirty="0" smtClean="0">
                          <a:solidFill>
                            <a:schemeClr val="tx1"/>
                          </a:solidFill>
                          <a:effectLst/>
                          <a:latin typeface="+mj-lt"/>
                          <a:ea typeface="Calibri" charset="0"/>
                          <a:cs typeface="+mj-cs"/>
                          <a:sym typeface="Calibri"/>
                        </a:rPr>
                        <a:t> require formal work plan, governance system and reporting mechanisms, </a:t>
                      </a:r>
                    </a:p>
                    <a:p>
                      <a:pPr algn="l">
                        <a:spcBef>
                          <a:spcPts val="600"/>
                        </a:spcBef>
                      </a:pPr>
                      <a:r>
                        <a:rPr lang="en-US" sz="1050" spc="-25" baseline="0" dirty="0" smtClean="0">
                          <a:solidFill>
                            <a:schemeClr val="tx1"/>
                          </a:solidFill>
                          <a:effectLst/>
                          <a:latin typeface="+mj-lt"/>
                          <a:ea typeface="Calibri" charset="0"/>
                          <a:cs typeface="+mj-cs"/>
                          <a:sym typeface="Calibri"/>
                        </a:rPr>
                        <a:t>Imply more sustained efforts and support (= commitment</a:t>
                      </a:r>
                      <a:r>
                        <a:rPr lang="en-US" sz="1050" spc="-25" baseline="0" dirty="0" smtClean="0">
                          <a:solidFill>
                            <a:schemeClr val="tx1"/>
                          </a:solidFill>
                          <a:effectLst/>
                          <a:latin typeface="+mj-lt"/>
                          <a:ea typeface="Calibri" charset="0"/>
                          <a:cs typeface="+mj-cs"/>
                          <a:sym typeface="Calibri"/>
                        </a:rPr>
                        <a:t>) from most CEOS bodies (collaborative framework across CEOS).</a:t>
                      </a:r>
                      <a:endParaRPr lang="en-US" sz="1050" spc="-25" dirty="0">
                        <a:solidFill>
                          <a:schemeClr val="tx1"/>
                        </a:solidFill>
                        <a:effectLst/>
                        <a:latin typeface="+mj-lt"/>
                        <a:ea typeface="Calibri" charset="0"/>
                        <a:cs typeface="+mj-cs"/>
                        <a:sym typeface="Calibri"/>
                      </a:endParaRPr>
                    </a:p>
                  </a:txBody>
                  <a:tcPr marL="72000" marR="36000" marT="72000" marB="72000">
                    <a:solidFill>
                      <a:schemeClr val="bg1"/>
                    </a:solidFill>
                  </a:tcPr>
                </a:tc>
                <a:extLst>
                  <a:ext uri="{0D108BD9-81ED-4DB2-BD59-A6C34878D82A}">
                    <a16:rowId xmlns:a16="http://schemas.microsoft.com/office/drawing/2014/main" xmlns="" val="10003"/>
                  </a:ext>
                </a:extLst>
              </a:tr>
              <a:tr h="502702">
                <a:tc>
                  <a:txBody>
                    <a:bodyPr/>
                    <a:lstStyle/>
                    <a:p>
                      <a:pPr marL="95250" indent="0" algn="ctr">
                        <a:tabLst/>
                      </a:pPr>
                      <a:r>
                        <a:rPr lang="en-US" sz="1200" b="1" spc="-25" dirty="0">
                          <a:solidFill>
                            <a:srgbClr val="FF0000"/>
                          </a:solidFill>
                          <a:effectLst/>
                          <a:latin typeface="+mj-lt"/>
                          <a:ea typeface="Calibri" charset="0"/>
                          <a:cs typeface="Calibri" charset="0"/>
                          <a:sym typeface="Calibri"/>
                        </a:rPr>
                        <a:t>Option 4</a:t>
                      </a:r>
                    </a:p>
                    <a:p>
                      <a:pPr marL="95250" indent="0" algn="l">
                        <a:tabLst/>
                      </a:pPr>
                      <a:r>
                        <a:rPr lang="en-US" sz="1200" b="1" spc="-25" dirty="0">
                          <a:solidFill>
                            <a:schemeClr val="tx1"/>
                          </a:solidFill>
                          <a:effectLst/>
                          <a:latin typeface="+mj-lt"/>
                          <a:ea typeface="Calibri" charset="0"/>
                          <a:cs typeface="Calibri" charset="0"/>
                          <a:sym typeface="Calibri"/>
                        </a:rPr>
                        <a:t>Phase out the AHT with transfer of all AHT activities to GEO </a:t>
                      </a:r>
                      <a:r>
                        <a:rPr lang="en-US" sz="1200" b="1" spc="-25" dirty="0" smtClean="0">
                          <a:solidFill>
                            <a:schemeClr val="tx1"/>
                          </a:solidFill>
                          <a:effectLst/>
                          <a:latin typeface="+mj-lt"/>
                          <a:ea typeface="Calibri" charset="0"/>
                          <a:cs typeface="Calibri" charset="0"/>
                          <a:sym typeface="Calibri"/>
                        </a:rPr>
                        <a:t>EO4SDG</a:t>
                      </a:r>
                      <a:endParaRPr lang="en-US" sz="1200" b="1" spc="-25" dirty="0">
                        <a:solidFill>
                          <a:schemeClr val="tx1"/>
                        </a:solidFill>
                        <a:effectLst/>
                        <a:latin typeface="+mj-lt"/>
                        <a:ea typeface="Calibri" charset="0"/>
                        <a:cs typeface="Calibri" charset="0"/>
                        <a:sym typeface="Calibri"/>
                      </a:endParaRPr>
                    </a:p>
                  </a:txBody>
                  <a:tcPr marL="36000" marR="36000" marT="72000" marB="72000">
                    <a:solidFill>
                      <a:schemeClr val="bg1"/>
                    </a:solidFill>
                  </a:tcPr>
                </a:tc>
                <a:tc>
                  <a:txBody>
                    <a:bodyPr/>
                    <a:lstStyle/>
                    <a:p>
                      <a:pPr marL="95250" indent="0" algn="l">
                        <a:spcBef>
                          <a:spcPts val="600"/>
                        </a:spcBef>
                        <a:tabLst/>
                      </a:pPr>
                      <a:r>
                        <a:rPr lang="en-US" sz="1050" spc="-25" baseline="0" dirty="0" smtClean="0">
                          <a:solidFill>
                            <a:schemeClr val="tx1"/>
                          </a:solidFill>
                          <a:effectLst/>
                          <a:latin typeface="+mj-lt"/>
                          <a:ea typeface="Calibri" charset="0"/>
                          <a:cs typeface="+mj-cs"/>
                          <a:sym typeface="Calibri"/>
                        </a:rPr>
                        <a:t>No efforts required by CEOS.</a:t>
                      </a:r>
                    </a:p>
                    <a:p>
                      <a:pPr marL="95250" indent="0" algn="l">
                        <a:spcBef>
                          <a:spcPts val="600"/>
                        </a:spcBef>
                        <a:tabLst/>
                      </a:pPr>
                      <a:r>
                        <a:rPr lang="en-US" sz="1050" spc="-25" baseline="0" dirty="0" smtClean="0">
                          <a:solidFill>
                            <a:schemeClr val="tx1"/>
                          </a:solidFill>
                          <a:effectLst/>
                          <a:latin typeface="+mj-lt"/>
                          <a:ea typeface="Calibri" charset="0"/>
                          <a:cs typeface="+mj-cs"/>
                          <a:sym typeface="Calibri"/>
                        </a:rPr>
                        <a:t>CEOS Agencies will still participate but individually under the GEO coordination</a:t>
                      </a:r>
                      <a:endParaRPr lang="en-US" sz="1050" spc="-25" dirty="0">
                        <a:solidFill>
                          <a:schemeClr val="tx1"/>
                        </a:solidFill>
                        <a:effectLst/>
                        <a:latin typeface="+mj-lt"/>
                        <a:ea typeface="Calibri" charset="0"/>
                        <a:cs typeface="+mj-cs"/>
                        <a:sym typeface="Calibri"/>
                      </a:endParaRPr>
                    </a:p>
                  </a:txBody>
                  <a:tcPr marL="36000" marR="36000" marT="72000" marB="72000">
                    <a:solidFill>
                      <a:schemeClr val="bg1"/>
                    </a:solidFill>
                  </a:tcPr>
                </a:tc>
                <a:tc>
                  <a:txBody>
                    <a:bodyPr/>
                    <a:lstStyle/>
                    <a:p>
                      <a:pPr algn="l">
                        <a:spcBef>
                          <a:spcPts val="600"/>
                        </a:spcBef>
                      </a:pPr>
                      <a:r>
                        <a:rPr lang="en-US" sz="1050" spc="-25" dirty="0" smtClean="0">
                          <a:solidFill>
                            <a:schemeClr val="tx1"/>
                          </a:solidFill>
                          <a:effectLst/>
                          <a:latin typeface="+mj-lt"/>
                          <a:ea typeface="Calibri" charset="0"/>
                          <a:cs typeface="+mj-cs"/>
                          <a:sym typeface="Calibri"/>
                        </a:rPr>
                        <a:t>GEO EO4SDG</a:t>
                      </a:r>
                      <a:r>
                        <a:rPr lang="en-US" sz="1050" spc="-25" baseline="0" dirty="0" smtClean="0">
                          <a:solidFill>
                            <a:schemeClr val="tx1"/>
                          </a:solidFill>
                          <a:effectLst/>
                          <a:latin typeface="+mj-lt"/>
                          <a:ea typeface="Calibri" charset="0"/>
                          <a:cs typeface="+mj-cs"/>
                          <a:sym typeface="Calibri"/>
                        </a:rPr>
                        <a:t> does not have the resources to address all issues related to the adoption of EO solutions for the SDGs</a:t>
                      </a:r>
                    </a:p>
                    <a:p>
                      <a:pPr algn="l">
                        <a:spcBef>
                          <a:spcPts val="600"/>
                        </a:spcBef>
                      </a:pPr>
                      <a:r>
                        <a:rPr lang="en-US" sz="1050" spc="-25" baseline="0" dirty="0" smtClean="0">
                          <a:solidFill>
                            <a:schemeClr val="tx1"/>
                          </a:solidFill>
                          <a:effectLst/>
                          <a:latin typeface="+mj-lt"/>
                          <a:ea typeface="Calibri" charset="0"/>
                          <a:cs typeface="+mj-cs"/>
                          <a:sym typeface="Calibri"/>
                        </a:rPr>
                        <a:t>CEOS role will totally </a:t>
                      </a:r>
                      <a:r>
                        <a:rPr lang="en-US" sz="1050" spc="-25" baseline="0" dirty="0" smtClean="0">
                          <a:solidFill>
                            <a:schemeClr val="tx1"/>
                          </a:solidFill>
                          <a:effectLst/>
                          <a:latin typeface="+mj-lt"/>
                          <a:ea typeface="Calibri" charset="0"/>
                          <a:cs typeface="+mj-cs"/>
                          <a:sym typeface="Calibri"/>
                        </a:rPr>
                        <a:t>disappear.</a:t>
                      </a:r>
                      <a:endParaRPr lang="en-US" sz="1050" spc="-25" dirty="0">
                        <a:solidFill>
                          <a:schemeClr val="tx1"/>
                        </a:solidFill>
                        <a:effectLst/>
                        <a:latin typeface="+mj-lt"/>
                        <a:ea typeface="Calibri" charset="0"/>
                        <a:cs typeface="+mj-cs"/>
                        <a:sym typeface="Calibri"/>
                      </a:endParaRPr>
                    </a:p>
                  </a:txBody>
                  <a:tcPr marL="72000" marR="36000" marT="72000" marB="72000">
                    <a:solidFill>
                      <a:schemeClr val="bg1"/>
                    </a:solidFill>
                  </a:tcPr>
                </a:tc>
                <a:extLst>
                  <a:ext uri="{0D108BD9-81ED-4DB2-BD59-A6C34878D82A}">
                    <a16:rowId xmlns:a16="http://schemas.microsoft.com/office/drawing/2014/main" xmlns="" val="10004"/>
                  </a:ext>
                </a:extLst>
              </a:tr>
              <a:tr h="932623">
                <a:tc>
                  <a:txBody>
                    <a:bodyPr/>
                    <a:lstStyle/>
                    <a:p>
                      <a:pPr marL="95250" indent="0" algn="ctr">
                        <a:tabLst/>
                      </a:pPr>
                      <a:r>
                        <a:rPr lang="en-AU" sz="1200" b="1" spc="-25" dirty="0">
                          <a:solidFill>
                            <a:srgbClr val="FF0000"/>
                          </a:solidFill>
                          <a:effectLst/>
                          <a:latin typeface="+mj-lt"/>
                          <a:ea typeface="Calibri" charset="0"/>
                          <a:cs typeface="Calibri" charset="0"/>
                          <a:sym typeface="Calibri"/>
                        </a:rPr>
                        <a:t>Option 5</a:t>
                      </a:r>
                    </a:p>
                    <a:p>
                      <a:pPr marL="95250" indent="0" algn="l">
                        <a:tabLst/>
                      </a:pPr>
                      <a:r>
                        <a:rPr lang="en-AU" sz="1200" b="1" spc="-25" dirty="0">
                          <a:solidFill>
                            <a:schemeClr val="tx1"/>
                          </a:solidFill>
                          <a:effectLst/>
                          <a:latin typeface="+mj-lt"/>
                          <a:ea typeface="Calibri" charset="0"/>
                          <a:cs typeface="Calibri" charset="0"/>
                          <a:sym typeface="Calibri"/>
                        </a:rPr>
                        <a:t>Transform the AHT into an “SDG Strategy” </a:t>
                      </a:r>
                      <a:br>
                        <a:rPr lang="en-AU" sz="1200" b="1" spc="-25" dirty="0">
                          <a:solidFill>
                            <a:schemeClr val="tx1"/>
                          </a:solidFill>
                          <a:effectLst/>
                          <a:latin typeface="+mj-lt"/>
                          <a:ea typeface="Calibri" charset="0"/>
                          <a:cs typeface="Calibri" charset="0"/>
                          <a:sym typeface="Calibri"/>
                        </a:rPr>
                      </a:br>
                      <a:r>
                        <a:rPr lang="en-AU" sz="1200" b="0" spc="-25" dirty="0">
                          <a:solidFill>
                            <a:schemeClr val="tx1"/>
                          </a:solidFill>
                          <a:effectLst/>
                          <a:latin typeface="+mj-lt"/>
                          <a:ea typeface="Calibri" charset="0"/>
                          <a:cs typeface="Calibri" charset="0"/>
                          <a:sym typeface="Calibri"/>
                        </a:rPr>
                        <a:t>(given its cross-cutting essence)</a:t>
                      </a:r>
                      <a:endParaRPr lang="en-US" sz="1200" b="0" spc="-25" dirty="0">
                        <a:solidFill>
                          <a:schemeClr val="tx1"/>
                        </a:solidFill>
                        <a:effectLst/>
                        <a:latin typeface="+mj-lt"/>
                        <a:ea typeface="Calibri" charset="0"/>
                        <a:cs typeface="Calibri" charset="0"/>
                        <a:sym typeface="Calibri"/>
                      </a:endParaRPr>
                    </a:p>
                  </a:txBody>
                  <a:tcPr marL="36000" marR="36000" marT="72000" marB="72000">
                    <a:solidFill>
                      <a:schemeClr val="bg1"/>
                    </a:solidFill>
                  </a:tcPr>
                </a:tc>
                <a:tc>
                  <a:txBody>
                    <a:bodyPr/>
                    <a:lstStyle/>
                    <a:p>
                      <a:pPr marL="95250" indent="0" algn="l">
                        <a:spcBef>
                          <a:spcPts val="600"/>
                        </a:spcBef>
                        <a:tabLst/>
                      </a:pPr>
                      <a:r>
                        <a:rPr lang="en-US" sz="1050" spc="-25" dirty="0" smtClean="0">
                          <a:solidFill>
                            <a:schemeClr val="tx1"/>
                          </a:solidFill>
                          <a:effectLst/>
                          <a:latin typeface="+mj-lt"/>
                          <a:ea typeface="Calibri" charset="0"/>
                          <a:cs typeface="+mj-cs"/>
                          <a:sym typeface="Calibri"/>
                        </a:rPr>
                        <a:t>Involvement of all CEOS structures (VCs,</a:t>
                      </a:r>
                      <a:r>
                        <a:rPr lang="en-US" sz="1050" spc="-25" baseline="0" dirty="0" smtClean="0">
                          <a:solidFill>
                            <a:schemeClr val="tx1"/>
                          </a:solidFill>
                          <a:effectLst/>
                          <a:latin typeface="+mj-lt"/>
                          <a:ea typeface="Calibri" charset="0"/>
                          <a:cs typeface="+mj-cs"/>
                          <a:sym typeface="Calibri"/>
                        </a:rPr>
                        <a:t> WGs, AHTs) under the supervision of a CEOS coordination body.</a:t>
                      </a:r>
                    </a:p>
                    <a:p>
                      <a:pPr marL="95250" indent="0" algn="l">
                        <a:spcBef>
                          <a:spcPts val="600"/>
                        </a:spcBef>
                        <a:tabLst/>
                      </a:pPr>
                      <a:endParaRPr lang="en-US" sz="1050" spc="-25" dirty="0">
                        <a:solidFill>
                          <a:schemeClr val="tx1"/>
                        </a:solidFill>
                        <a:effectLst/>
                        <a:latin typeface="+mj-lt"/>
                        <a:ea typeface="Calibri" charset="0"/>
                        <a:cs typeface="+mj-cs"/>
                        <a:sym typeface="Calibri"/>
                      </a:endParaRPr>
                    </a:p>
                  </a:txBody>
                  <a:tcPr marL="36000" marR="36000" marT="72000" marB="72000">
                    <a:solidFill>
                      <a:schemeClr val="bg1"/>
                    </a:solidFill>
                  </a:tcPr>
                </a:tc>
                <a:tc>
                  <a:txBody>
                    <a:bodyPr/>
                    <a:lstStyle/>
                    <a:p>
                      <a:pPr algn="l">
                        <a:spcBef>
                          <a:spcPts val="600"/>
                        </a:spcBef>
                      </a:pPr>
                      <a:r>
                        <a:rPr lang="en-US" sz="1050" spc="-25" dirty="0" smtClean="0">
                          <a:solidFill>
                            <a:schemeClr val="tx1"/>
                          </a:solidFill>
                          <a:effectLst/>
                          <a:latin typeface="+mj-lt"/>
                          <a:ea typeface="Calibri" charset="0"/>
                          <a:cs typeface="+mj-cs"/>
                          <a:sym typeface="Calibri"/>
                        </a:rPr>
                        <a:t>Singularity</a:t>
                      </a:r>
                      <a:r>
                        <a:rPr lang="en-US" sz="1050" spc="-25" baseline="0" dirty="0" smtClean="0">
                          <a:solidFill>
                            <a:schemeClr val="tx1"/>
                          </a:solidFill>
                          <a:effectLst/>
                          <a:latin typeface="+mj-lt"/>
                          <a:ea typeface="Calibri" charset="0"/>
                          <a:cs typeface="+mj-cs"/>
                          <a:sym typeface="Calibri"/>
                        </a:rPr>
                        <a:t> in the CEOS Governance structure / unclear processes on how this can work.</a:t>
                      </a:r>
                    </a:p>
                    <a:p>
                      <a:pPr algn="l">
                        <a:spcBef>
                          <a:spcPts val="600"/>
                        </a:spcBef>
                      </a:pPr>
                      <a:r>
                        <a:rPr lang="en-US" sz="1050" spc="-25" baseline="0" dirty="0" smtClean="0">
                          <a:solidFill>
                            <a:schemeClr val="tx1"/>
                          </a:solidFill>
                          <a:effectLst/>
                          <a:latin typeface="+mj-lt"/>
                          <a:ea typeface="Calibri" charset="0"/>
                          <a:cs typeface="+mj-cs"/>
                          <a:sym typeface="Calibri"/>
                        </a:rPr>
                        <a:t>CEOS existing working processes might not be efficient and responsive on GEO requests for support. </a:t>
                      </a:r>
                      <a:endParaRPr lang="en-US" sz="1050" spc="-25" dirty="0">
                        <a:solidFill>
                          <a:schemeClr val="tx1"/>
                        </a:solidFill>
                        <a:effectLst/>
                        <a:latin typeface="+mj-lt"/>
                        <a:ea typeface="Calibri" charset="0"/>
                        <a:cs typeface="+mj-cs"/>
                        <a:sym typeface="Calibri"/>
                      </a:endParaRPr>
                    </a:p>
                  </a:txBody>
                  <a:tcPr marL="72000" marR="36000" marT="72000" marB="72000">
                    <a:solidFill>
                      <a:schemeClr val="bg1"/>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18492345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13</a:t>
            </a:fld>
            <a:endParaRPr lang="uk-UA" dirty="0"/>
          </a:p>
        </p:txBody>
      </p:sp>
      <p:sp>
        <p:nvSpPr>
          <p:cNvPr id="3" name="Content Placeholder 2"/>
          <p:cNvSpPr>
            <a:spLocks noGrp="1"/>
          </p:cNvSpPr>
          <p:nvPr>
            <p:ph sz="quarter" idx="10"/>
          </p:nvPr>
        </p:nvSpPr>
        <p:spPr/>
        <p:txBody>
          <a:bodyPr/>
          <a:lstStyle/>
          <a:p>
            <a:r>
              <a:rPr lang="en-US" sz="1800" dirty="0" smtClean="0"/>
              <a:t>Important for </a:t>
            </a:r>
            <a:r>
              <a:rPr lang="en-US" sz="1800" dirty="0"/>
              <a:t>CEOS to </a:t>
            </a:r>
            <a:r>
              <a:rPr lang="en-US" sz="1800" dirty="0" smtClean="0"/>
              <a:t>have a </a:t>
            </a:r>
            <a:r>
              <a:rPr lang="en-US" sz="1800" b="1" dirty="0"/>
              <a:t>solid or “</a:t>
            </a:r>
            <a:r>
              <a:rPr lang="en-US" sz="1800" b="1" dirty="0" smtClean="0"/>
              <a:t>permanent” structure </a:t>
            </a:r>
            <a:r>
              <a:rPr lang="en-US" sz="1800" b="1" dirty="0"/>
              <a:t>dedicated to the </a:t>
            </a:r>
            <a:r>
              <a:rPr lang="en-US" sz="1800" b="1" dirty="0" smtClean="0"/>
              <a:t>SDGs</a:t>
            </a:r>
            <a:endParaRPr lang="en-US" sz="1800" dirty="0" smtClean="0"/>
          </a:p>
          <a:p>
            <a:r>
              <a:rPr lang="en-US" sz="1800" dirty="0"/>
              <a:t>Would be the </a:t>
            </a:r>
            <a:r>
              <a:rPr lang="en-US" sz="1800" b="1" dirty="0"/>
              <a:t>3rd thematic Working Groups </a:t>
            </a:r>
            <a:r>
              <a:rPr lang="en-US" sz="1800" b="1" dirty="0" smtClean="0"/>
              <a:t>within CEOS </a:t>
            </a:r>
            <a:r>
              <a:rPr lang="en-US" sz="1800" dirty="0" smtClean="0"/>
              <a:t>(with </a:t>
            </a:r>
            <a:r>
              <a:rPr lang="en-US" sz="1800" dirty="0"/>
              <a:t>Climate and Disaster) responding to the 3 top priorities of GEO and </a:t>
            </a:r>
            <a:r>
              <a:rPr lang="en-US" sz="1800" dirty="0" smtClean="0"/>
              <a:t>the main </a:t>
            </a:r>
            <a:r>
              <a:rPr lang="en-US" sz="1800" dirty="0"/>
              <a:t>Global Societal Agendas</a:t>
            </a:r>
            <a:r>
              <a:rPr lang="en-US" sz="1800" dirty="0" smtClean="0"/>
              <a:t>.</a:t>
            </a:r>
            <a:endParaRPr lang="en-US" sz="1800" dirty="0"/>
          </a:p>
          <a:p>
            <a:r>
              <a:rPr lang="en-US" sz="1800" b="1" dirty="0" smtClean="0"/>
              <a:t>Mission</a:t>
            </a:r>
            <a:r>
              <a:rPr lang="en-US" sz="1800" dirty="0" smtClean="0"/>
              <a:t>: Enabling the integration of </a:t>
            </a:r>
            <a:r>
              <a:rPr lang="en-US" sz="1800" dirty="0" smtClean="0"/>
              <a:t>satellite observations </a:t>
            </a:r>
            <a:r>
              <a:rPr lang="en-US" sz="1800" dirty="0"/>
              <a:t>in the 2030 Agenda on Sustainable Development, for the benefit of all countries, </a:t>
            </a:r>
            <a:r>
              <a:rPr lang="en-US" sz="1800" dirty="0" smtClean="0"/>
              <a:t>leaving no </a:t>
            </a:r>
            <a:r>
              <a:rPr lang="en-US" sz="1800" dirty="0"/>
              <a:t>one </a:t>
            </a:r>
            <a:r>
              <a:rPr lang="en-US" sz="1800" dirty="0" smtClean="0"/>
              <a:t>behind, </a:t>
            </a:r>
            <a:r>
              <a:rPr lang="en-US" sz="1800" dirty="0" smtClean="0"/>
              <a:t>and </a:t>
            </a:r>
            <a:r>
              <a:rPr lang="en-US" sz="1800" dirty="0" smtClean="0"/>
              <a:t>maximizing CEOS </a:t>
            </a:r>
            <a:r>
              <a:rPr lang="en-US" sz="1800" dirty="0" smtClean="0"/>
              <a:t>agencies return on investment. </a:t>
            </a:r>
          </a:p>
          <a:p>
            <a:r>
              <a:rPr lang="en-US" sz="1800" b="1" dirty="0" smtClean="0"/>
              <a:t>Priorities </a:t>
            </a:r>
            <a:r>
              <a:rPr lang="en-US" sz="1800" b="1" dirty="0"/>
              <a:t>should be assigned to specific activities where </a:t>
            </a:r>
            <a:r>
              <a:rPr lang="en-US" sz="1800" b="1" dirty="0" smtClean="0"/>
              <a:t>CEOS and its agencies </a:t>
            </a:r>
            <a:r>
              <a:rPr lang="en-US" sz="1800" b="1" dirty="0"/>
              <a:t>can </a:t>
            </a:r>
            <a:r>
              <a:rPr lang="en-US" sz="1800" b="1" dirty="0" smtClean="0"/>
              <a:t>bring </a:t>
            </a:r>
            <a:r>
              <a:rPr lang="en-US" sz="1800" b="1" dirty="0" smtClean="0"/>
              <a:t>tangible support</a:t>
            </a:r>
            <a:r>
              <a:rPr lang="en-US" sz="1800" dirty="0" smtClean="0"/>
              <a:t>.</a:t>
            </a:r>
          </a:p>
          <a:p>
            <a:r>
              <a:rPr lang="en-US" sz="1800" dirty="0" smtClean="0"/>
              <a:t>It </a:t>
            </a:r>
            <a:r>
              <a:rPr lang="en-US" sz="1800" dirty="0"/>
              <a:t>must be determined however whether this permanent structure has the </a:t>
            </a:r>
            <a:r>
              <a:rPr lang="en-US" sz="1800" b="1" dirty="0"/>
              <a:t>critical mass </a:t>
            </a:r>
            <a:r>
              <a:rPr lang="en-US" sz="1800" b="1" dirty="0" smtClean="0"/>
              <a:t>of membership </a:t>
            </a:r>
            <a:r>
              <a:rPr lang="en-US" sz="1800" b="1" dirty="0"/>
              <a:t>and resources </a:t>
            </a:r>
            <a:r>
              <a:rPr lang="en-US" sz="1800" dirty="0"/>
              <a:t>to do so</a:t>
            </a:r>
            <a:r>
              <a:rPr lang="en-US" sz="1800" dirty="0" smtClean="0"/>
              <a:t>.</a:t>
            </a:r>
          </a:p>
          <a:p>
            <a:r>
              <a:rPr lang="en-US" sz="1800" b="1" dirty="0" smtClean="0"/>
              <a:t>Involvement of all relevant CEOS bodies </a:t>
            </a:r>
            <a:r>
              <a:rPr lang="en-US" sz="1800" dirty="0" smtClean="0"/>
              <a:t>(VCs, WGs, AHTs) is key to success.</a:t>
            </a:r>
            <a:endParaRPr lang="en-US" sz="1800" dirty="0"/>
          </a:p>
          <a:p>
            <a:pPr marL="0" indent="0">
              <a:buNone/>
            </a:pPr>
            <a:endParaRPr lang="en-US" sz="1800" dirty="0"/>
          </a:p>
          <a:p>
            <a:pPr marL="457200" indent="-457200">
              <a:spcBef>
                <a:spcPts val="1200"/>
              </a:spcBef>
              <a:buFont typeface="+mj-lt"/>
              <a:buAutoNum type="arabicPeriod"/>
            </a:pPr>
            <a:endParaRPr lang="en-US" sz="1600" dirty="0"/>
          </a:p>
        </p:txBody>
      </p:sp>
      <p:sp>
        <p:nvSpPr>
          <p:cNvPr id="4" name="Content Placeholder 3"/>
          <p:cNvSpPr>
            <a:spLocks noGrp="1"/>
          </p:cNvSpPr>
          <p:nvPr>
            <p:ph sz="quarter" idx="11"/>
          </p:nvPr>
        </p:nvSpPr>
        <p:spPr>
          <a:xfrm>
            <a:off x="2057400" y="152400"/>
            <a:ext cx="5334000" cy="533400"/>
          </a:xfrm>
        </p:spPr>
        <p:txBody>
          <a:bodyPr/>
          <a:lstStyle/>
          <a:p>
            <a:r>
              <a:rPr lang="en-US" dirty="0" smtClean="0"/>
              <a:t>Proposal for long term future</a:t>
            </a:r>
            <a:endParaRPr lang="en-US" dirty="0"/>
          </a:p>
          <a:p>
            <a:r>
              <a:rPr lang="en-US" sz="2000" b="1" i="1" dirty="0" smtClean="0">
                <a:solidFill>
                  <a:schemeClr val="accent1">
                    <a:lumMod val="40000"/>
                    <a:lumOff val="60000"/>
                  </a:schemeClr>
                </a:solidFill>
                <a:latin typeface="Arial" panose="020B0604020202020204" pitchFamily="34" charset="0"/>
                <a:ea typeface="Arial"/>
                <a:cs typeface="Arial" panose="020B0604020202020204" pitchFamily="34" charset="0"/>
              </a:rPr>
              <a:t>Starting from 2020</a:t>
            </a:r>
            <a:endParaRPr lang="en-US" sz="2000" b="1" i="1" dirty="0">
              <a:solidFill>
                <a:schemeClr val="accent1">
                  <a:lumMod val="40000"/>
                  <a:lumOff val="60000"/>
                </a:schemeClr>
              </a:solidFill>
              <a:latin typeface="Arial" panose="020B0604020202020204" pitchFamily="34" charset="0"/>
              <a:ea typeface="Arial"/>
              <a:cs typeface="Arial" panose="020B0604020202020204" pitchFamily="34" charset="0"/>
            </a:endParaRPr>
          </a:p>
        </p:txBody>
      </p:sp>
    </p:spTree>
    <p:extLst>
      <p:ext uri="{BB962C8B-B14F-4D97-AF65-F5344CB8AC3E}">
        <p14:creationId xmlns:p14="http://schemas.microsoft.com/office/powerpoint/2010/main" val="44700706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95E9F7D9-A126-C84D-9FA4-8038D0B76387}"/>
              </a:ext>
            </a:extLst>
          </p:cNvPr>
          <p:cNvSpPr>
            <a:spLocks noGrp="1"/>
          </p:cNvSpPr>
          <p:nvPr>
            <p:ph type="sldNum" sz="quarter" idx="2"/>
          </p:nvPr>
        </p:nvSpPr>
        <p:spPr/>
        <p:txBody>
          <a:bodyPr/>
          <a:lstStyle/>
          <a:p>
            <a:pPr defTabSz="914400"/>
            <a:fld id="{86CB4B4D-7CA3-9044-876B-883B54F8677D}" type="slidenum">
              <a:rPr lang="uk-UA" smtClean="0"/>
              <a:pPr defTabSz="914400"/>
              <a:t>14</a:t>
            </a:fld>
            <a:endParaRPr lang="uk-UA" dirty="0"/>
          </a:p>
        </p:txBody>
      </p:sp>
      <p:sp>
        <p:nvSpPr>
          <p:cNvPr id="4" name="Content Placeholder 3">
            <a:extLst>
              <a:ext uri="{FF2B5EF4-FFF2-40B4-BE49-F238E27FC236}">
                <a16:creationId xmlns:a16="http://schemas.microsoft.com/office/drawing/2014/main" xmlns="" id="{02CFFC54-E118-584D-BE90-5BFB7E818684}"/>
              </a:ext>
            </a:extLst>
          </p:cNvPr>
          <p:cNvSpPr>
            <a:spLocks noGrp="1"/>
          </p:cNvSpPr>
          <p:nvPr>
            <p:ph sz="quarter" idx="11"/>
          </p:nvPr>
        </p:nvSpPr>
        <p:spPr/>
        <p:txBody>
          <a:bodyPr/>
          <a:lstStyle/>
          <a:p>
            <a:r>
              <a:rPr lang="en-US" dirty="0"/>
              <a:t>Thanks! </a:t>
            </a:r>
          </a:p>
        </p:txBody>
      </p:sp>
      <p:sp>
        <p:nvSpPr>
          <p:cNvPr id="7" name="Rounded Rectangle 6">
            <a:extLst>
              <a:ext uri="{FF2B5EF4-FFF2-40B4-BE49-F238E27FC236}">
                <a16:creationId xmlns:a16="http://schemas.microsoft.com/office/drawing/2014/main" xmlns="" id="{039C41C9-627C-7C44-97E5-E7458A7B2DF4}"/>
              </a:ext>
            </a:extLst>
          </p:cNvPr>
          <p:cNvSpPr/>
          <p:nvPr/>
        </p:nvSpPr>
        <p:spPr>
          <a:xfrm>
            <a:off x="1219200" y="2591633"/>
            <a:ext cx="7086600" cy="1940955"/>
          </a:xfrm>
          <a:prstGeom prst="roundRect">
            <a:avLst/>
          </a:prstGeom>
          <a:solidFill>
            <a:schemeClr val="accent5">
              <a:lumMod val="20000"/>
              <a:lumOff val="80000"/>
              <a:alpha val="54000"/>
            </a:schemeClr>
          </a:solidFill>
          <a:ln w="25400" cap="flat">
            <a:solidFill>
              <a:schemeClr val="accent5"/>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endParaRPr lang="en-US" b="1" i="1" dirty="0"/>
          </a:p>
          <a:p>
            <a:r>
              <a:rPr lang="en-US" dirty="0"/>
              <a:t>SDG Co-leads: </a:t>
            </a:r>
            <a:r>
              <a:rPr lang="en-US" dirty="0">
                <a:hlinkClick r:id="rId3"/>
              </a:rPr>
              <a:t>sdg-leads@lists.ceos.org</a:t>
            </a:r>
            <a:r>
              <a:rPr lang="en-US" dirty="0"/>
              <a:t> currently including</a:t>
            </a:r>
          </a:p>
          <a:p>
            <a:pPr lvl="1"/>
            <a:r>
              <a:rPr lang="en-US" dirty="0"/>
              <a:t>CSIRO: </a:t>
            </a:r>
            <a:r>
              <a:rPr lang="en-US" dirty="0">
                <a:hlinkClick r:id="rId4"/>
              </a:rPr>
              <a:t>Alex.held@csiro.au</a:t>
            </a:r>
            <a:r>
              <a:rPr lang="en-US" dirty="0"/>
              <a:t> and </a:t>
            </a:r>
            <a:r>
              <a:rPr lang="en-US" dirty="0">
                <a:hlinkClick r:id="rId5"/>
              </a:rPr>
              <a:t>Flora.Kerblat@csiro.au</a:t>
            </a:r>
            <a:r>
              <a:rPr lang="en-US" dirty="0"/>
              <a:t> </a:t>
            </a:r>
          </a:p>
          <a:p>
            <a:pPr lvl="1"/>
            <a:r>
              <a:rPr lang="en-US" dirty="0"/>
              <a:t>ESA: </a:t>
            </a:r>
            <a:r>
              <a:rPr lang="en-US" dirty="0">
                <a:hlinkClick r:id="rId6"/>
              </a:rPr>
              <a:t>Marc.paganini@esa.int</a:t>
            </a:r>
            <a:endParaRPr lang="en-US" dirty="0"/>
          </a:p>
          <a:p>
            <a:pPr lvl="1"/>
            <a:endParaRPr lang="en-US" dirty="0"/>
          </a:p>
          <a:p>
            <a:r>
              <a:rPr lang="en-US" dirty="0"/>
              <a:t>Communications: </a:t>
            </a:r>
            <a:r>
              <a:rPr lang="en-US" dirty="0">
                <a:hlinkClick r:id="rId7"/>
              </a:rPr>
              <a:t>kim.e.holloway@nasa.gov</a:t>
            </a:r>
            <a:r>
              <a:rPr lang="en-US" dirty="0"/>
              <a:t> </a:t>
            </a:r>
          </a:p>
        </p:txBody>
      </p:sp>
    </p:spTree>
    <p:extLst>
      <p:ext uri="{BB962C8B-B14F-4D97-AF65-F5344CB8AC3E}">
        <p14:creationId xmlns:p14="http://schemas.microsoft.com/office/powerpoint/2010/main" val="949860214"/>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7F35609-B81B-8744-8B15-A9184EC44040}"/>
              </a:ext>
            </a:extLst>
          </p:cNvPr>
          <p:cNvSpPr txBox="1"/>
          <p:nvPr/>
        </p:nvSpPr>
        <p:spPr>
          <a:xfrm>
            <a:off x="1600200" y="1905000"/>
            <a:ext cx="5581013"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3600" dirty="0">
                <a:solidFill>
                  <a:schemeClr val="bg1"/>
                </a:solidFill>
              </a:rPr>
              <a:t>AHT SDG</a:t>
            </a:r>
          </a:p>
          <a:p>
            <a:pPr marL="0" marR="0" indent="0" algn="l" defTabSz="457200" rtl="0" fontAlgn="auto" latinLnBrk="1" hangingPunct="0">
              <a:lnSpc>
                <a:spcPct val="100000"/>
              </a:lnSpc>
              <a:spcBef>
                <a:spcPts val="0"/>
              </a:spcBef>
              <a:spcAft>
                <a:spcPts val="0"/>
              </a:spcAft>
              <a:buClrTx/>
              <a:buSzTx/>
              <a:buFontTx/>
              <a:buNone/>
              <a:tabLst/>
            </a:pPr>
            <a:r>
              <a:rPr lang="en-US" sz="3600" b="1" dirty="0">
                <a:solidFill>
                  <a:schemeClr val="bg1"/>
                </a:solidFill>
              </a:rPr>
              <a:t>Background and Context</a:t>
            </a:r>
            <a:endParaRPr kumimoji="0" lang="en-US" sz="3600" b="1" i="0" u="none" strike="noStrike" cap="none" spc="0" normalizeH="0" baseline="0" dirty="0">
              <a:ln>
                <a:noFill/>
              </a:ln>
              <a:solidFill>
                <a:schemeClr val="bg1"/>
              </a:solidFill>
              <a:effectLst/>
              <a:uFillTx/>
            </a:endParaRPr>
          </a:p>
        </p:txBody>
      </p:sp>
    </p:spTree>
    <p:extLst>
      <p:ext uri="{BB962C8B-B14F-4D97-AF65-F5344CB8AC3E}">
        <p14:creationId xmlns:p14="http://schemas.microsoft.com/office/powerpoint/2010/main" val="1277225669"/>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763000" y="6400800"/>
            <a:ext cx="304800" cy="187285"/>
          </a:xfrm>
          <a:prstGeom prst="rect">
            <a:avLst/>
          </a:prstGeom>
        </p:spPr>
        <p:txBody>
          <a:bodyPr/>
          <a:lstStyle/>
          <a:p>
            <a:pPr defTabSz="914400"/>
            <a:fld id="{86CB4B4D-7CA3-9044-876B-883B54F8677D}" type="slidenum">
              <a:rPr lang="uk-UA" smtClean="0"/>
              <a:pPr defTabSz="914400"/>
              <a:t>16</a:t>
            </a:fld>
            <a:endParaRPr lang="uk-UA" dirty="0"/>
          </a:p>
        </p:txBody>
      </p:sp>
      <p:sp>
        <p:nvSpPr>
          <p:cNvPr id="5" name="Title 1"/>
          <p:cNvSpPr txBox="1">
            <a:spLocks/>
          </p:cNvSpPr>
          <p:nvPr/>
        </p:nvSpPr>
        <p:spPr>
          <a:xfrm>
            <a:off x="2057400" y="152400"/>
            <a:ext cx="5638800" cy="787549"/>
          </a:xfrm>
          <a:prstGeom prst="rect">
            <a:avLst/>
          </a:prstGeom>
        </p:spPr>
        <p:txBody>
          <a:bodyPr>
            <a:noAutofit/>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defTabSz="914400"/>
            <a:r>
              <a:rPr lang="en-AU" sz="2400" dirty="0">
                <a:solidFill>
                  <a:schemeClr val="bg1"/>
                </a:solidFill>
                <a:latin typeface="+mj-lt"/>
              </a:rPr>
              <a:t>CEOS AHT SDG: </a:t>
            </a:r>
            <a:r>
              <a:rPr lang="en-AU" sz="2600" b="1" dirty="0">
                <a:latin typeface="Arial" panose="020B0604020202020204" pitchFamily="34" charset="0"/>
                <a:ea typeface="Arial"/>
                <a:cs typeface="Arial" panose="020B0604020202020204" pitchFamily="34" charset="0"/>
              </a:rPr>
              <a:t/>
            </a:r>
            <a:br>
              <a:rPr lang="en-AU" sz="2600" b="1" dirty="0">
                <a:latin typeface="Arial" panose="020B0604020202020204" pitchFamily="34" charset="0"/>
                <a:ea typeface="Arial"/>
                <a:cs typeface="Arial" panose="020B0604020202020204" pitchFamily="34" charset="0"/>
              </a:rPr>
            </a:br>
            <a:r>
              <a:rPr lang="en-AU" sz="2000" b="1" i="1" dirty="0">
                <a:solidFill>
                  <a:schemeClr val="accent1">
                    <a:lumMod val="40000"/>
                    <a:lumOff val="60000"/>
                  </a:schemeClr>
                </a:solidFill>
                <a:latin typeface="Arial" panose="020B0604020202020204" pitchFamily="34" charset="0"/>
                <a:ea typeface="Arial"/>
                <a:cs typeface="Arial" panose="020B0604020202020204" pitchFamily="34" charset="0"/>
              </a:rPr>
              <a:t>Terms of Reference (</a:t>
            </a:r>
            <a:r>
              <a:rPr lang="en-AU" sz="2000" b="1" i="1" dirty="0" err="1">
                <a:solidFill>
                  <a:schemeClr val="accent1">
                    <a:lumMod val="40000"/>
                    <a:lumOff val="60000"/>
                  </a:schemeClr>
                </a:solidFill>
                <a:latin typeface="Arial" panose="020B0604020202020204" pitchFamily="34" charset="0"/>
                <a:ea typeface="Arial"/>
                <a:cs typeface="Arial" panose="020B0604020202020204" pitchFamily="34" charset="0"/>
              </a:rPr>
              <a:t>ToR</a:t>
            </a:r>
            <a:r>
              <a:rPr lang="en-AU" sz="2000" b="1" i="1" dirty="0">
                <a:solidFill>
                  <a:schemeClr val="accent1">
                    <a:lumMod val="40000"/>
                    <a:lumOff val="60000"/>
                  </a:schemeClr>
                </a:solidFill>
                <a:latin typeface="Arial" panose="020B0604020202020204" pitchFamily="34" charset="0"/>
                <a:ea typeface="Arial"/>
                <a:cs typeface="Arial" panose="020B0604020202020204" pitchFamily="34" charset="0"/>
              </a:rPr>
              <a:t>)</a:t>
            </a: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62738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219075" y="1350606"/>
            <a:ext cx="8648700" cy="2054463"/>
          </a:xfrm>
          <a:prstGeom prst="roundRect">
            <a:avLst/>
          </a:prstGeom>
          <a:solidFill>
            <a:schemeClr val="tx2">
              <a:lumMod val="20000"/>
              <a:lumOff val="80000"/>
            </a:schemeClr>
          </a:solidFill>
          <a:effectLst>
            <a:outerShdw blurRad="50800" dist="76200" dir="2700000" algn="tl" rotWithShape="0">
              <a:prstClr val="black">
                <a:alpha val="40000"/>
              </a:prstClr>
            </a:outerShdw>
          </a:effectLst>
        </p:spPr>
        <p:txBody>
          <a:bodyPr wrap="square">
            <a:spAutoFit/>
          </a:bodyPr>
          <a:lstStyle/>
          <a:p>
            <a:pPr marL="12700" algn="ctr">
              <a:spcBef>
                <a:spcPts val="400"/>
              </a:spcBef>
              <a:buClr>
                <a:srgbClr val="2865A2"/>
              </a:buClr>
              <a:buSzPct val="120000"/>
              <a:buFont typeface="Arial"/>
              <a:buNone/>
              <a:tabLst>
                <a:tab pos="298450" algn="l"/>
              </a:tabLst>
            </a:pPr>
            <a:r>
              <a:rPr lang="en-CA" kern="1200" dirty="0">
                <a:latin typeface="+mj-lt"/>
                <a:ea typeface="Arial Bold"/>
                <a:cs typeface="Arial" panose="020B0604020202020204" pitchFamily="34" charset="0"/>
                <a:sym typeface="Arial Bold"/>
              </a:rPr>
              <a:t>In the complex and evolving SDG environment, the AHT SDG shall:</a:t>
            </a:r>
          </a:p>
          <a:p>
            <a:pPr marL="298450" indent="-285750" algn="l">
              <a:spcBef>
                <a:spcPts val="400"/>
              </a:spcBef>
              <a:buClr>
                <a:srgbClr val="2865A2"/>
              </a:buClr>
              <a:buSzPct val="120000"/>
              <a:buFont typeface="Arial" panose="020B0604020202020204" pitchFamily="34" charset="0"/>
              <a:buChar char="•"/>
              <a:tabLst>
                <a:tab pos="298450" algn="l"/>
              </a:tabLst>
            </a:pPr>
            <a:r>
              <a:rPr lang="en-CA" b="1" kern="1200" dirty="0">
                <a:latin typeface="+mj-lt"/>
                <a:ea typeface="Arial Bold"/>
                <a:cs typeface="Arial" panose="020B0604020202020204" pitchFamily="34" charset="0"/>
                <a:sym typeface="Arial Bold"/>
              </a:rPr>
              <a:t>take stock of the UN processes in place for the SDG </a:t>
            </a:r>
            <a:r>
              <a:rPr lang="en-CA" kern="1200" dirty="0">
                <a:latin typeface="+mj-lt"/>
                <a:ea typeface="Arial Bold"/>
                <a:cs typeface="Arial" panose="020B0604020202020204" pitchFamily="34" charset="0"/>
                <a:sym typeface="Arial Bold"/>
              </a:rPr>
              <a:t>implementation and of the existing SDG stakeholders (including GEO), </a:t>
            </a:r>
          </a:p>
          <a:p>
            <a:pPr marL="298450" indent="-285750" algn="l">
              <a:spcBef>
                <a:spcPts val="400"/>
              </a:spcBef>
              <a:buClr>
                <a:srgbClr val="2865A2"/>
              </a:buClr>
              <a:buSzPct val="120000"/>
              <a:buFont typeface="Arial" panose="020B0604020202020204" pitchFamily="34" charset="0"/>
              <a:buChar char="•"/>
              <a:tabLst>
                <a:tab pos="298450" algn="l"/>
              </a:tabLst>
            </a:pPr>
            <a:r>
              <a:rPr lang="en-CA" kern="1200" dirty="0">
                <a:latin typeface="+mj-lt"/>
                <a:ea typeface="Arial Bold"/>
                <a:cs typeface="Arial" panose="020B0604020202020204" pitchFamily="34" charset="0"/>
                <a:sym typeface="Arial Bold"/>
              </a:rPr>
              <a:t>focus its activities around the </a:t>
            </a:r>
            <a:r>
              <a:rPr lang="en-CA" b="1" kern="1200" dirty="0">
                <a:latin typeface="+mj-lt"/>
                <a:ea typeface="Arial Bold"/>
                <a:cs typeface="Arial" panose="020B0604020202020204" pitchFamily="34" charset="0"/>
                <a:sym typeface="Arial Bold"/>
              </a:rPr>
              <a:t>unique role that CEOS should play </a:t>
            </a:r>
            <a:r>
              <a:rPr lang="en-CA" kern="1200" dirty="0">
                <a:latin typeface="+mj-lt"/>
                <a:ea typeface="Arial Bold"/>
                <a:cs typeface="Arial" panose="020B0604020202020204" pitchFamily="34" charset="0"/>
                <a:sym typeface="Arial Bold"/>
              </a:rPr>
              <a:t>as a coordination body of the Space community efforts to support the integration of satellite EO in support to the full realisation of the SDGs.</a:t>
            </a:r>
            <a:endParaRPr lang="en-US" kern="1200" dirty="0">
              <a:latin typeface="+mj-lt"/>
              <a:ea typeface="Arial Bold"/>
              <a:cs typeface="Arial" panose="020B0604020202020204" pitchFamily="34" charset="0"/>
              <a:sym typeface="Arial Bold"/>
            </a:endParaRPr>
          </a:p>
        </p:txBody>
      </p:sp>
      <p:sp>
        <p:nvSpPr>
          <p:cNvPr id="12" name="Rectangle 11"/>
          <p:cNvSpPr/>
          <p:nvPr/>
        </p:nvSpPr>
        <p:spPr>
          <a:xfrm>
            <a:off x="228600" y="3693720"/>
            <a:ext cx="8686800" cy="2339102"/>
          </a:xfrm>
          <a:prstGeom prst="rect">
            <a:avLst/>
          </a:prstGeom>
        </p:spPr>
        <p:txBody>
          <a:bodyPr wrap="square">
            <a:spAutoFit/>
          </a:bodyPr>
          <a:lstStyle/>
          <a:p>
            <a:pPr algn="l">
              <a:spcBef>
                <a:spcPts val="600"/>
              </a:spcBef>
              <a:spcAft>
                <a:spcPts val="600"/>
              </a:spcAft>
            </a:pPr>
            <a:r>
              <a:rPr lang="en-CA" kern="1200" dirty="0">
                <a:latin typeface="+mj-lt"/>
                <a:ea typeface="Arial Bold"/>
                <a:cs typeface="Arial" panose="020B0604020202020204" pitchFamily="34" charset="0"/>
              </a:rPr>
              <a:t>The</a:t>
            </a:r>
            <a:r>
              <a:rPr lang="en-CA" kern="1200" dirty="0">
                <a:solidFill>
                  <a:schemeClr val="tx1"/>
                </a:solidFill>
                <a:latin typeface="+mj-lt"/>
                <a:ea typeface="Arial Bold"/>
                <a:cs typeface="Arial" panose="020B0604020202020204" pitchFamily="34" charset="0"/>
              </a:rPr>
              <a:t> </a:t>
            </a:r>
            <a:r>
              <a:rPr lang="en-CA" kern="1200" dirty="0">
                <a:latin typeface="+mj-lt"/>
                <a:ea typeface="Arial Bold"/>
                <a:cs typeface="Arial" panose="020B0604020202020204" pitchFamily="34" charset="0"/>
              </a:rPr>
              <a:t>AHT SDG can’t progress alone but shall rely on existing networks/partnerships:</a:t>
            </a:r>
          </a:p>
          <a:p>
            <a:pPr marL="285750" indent="-285750" algn="l">
              <a:spcBef>
                <a:spcPts val="600"/>
              </a:spcBef>
              <a:spcAft>
                <a:spcPts val="0"/>
              </a:spcAft>
              <a:buFont typeface="Arial" panose="020B0604020202020204" pitchFamily="34" charset="0"/>
              <a:buChar char="•"/>
            </a:pPr>
            <a:r>
              <a:rPr lang="en-CA" b="1" kern="1200" dirty="0">
                <a:latin typeface="+mj-lt"/>
                <a:ea typeface="Arial Bold"/>
                <a:cs typeface="Arial" panose="020B0604020202020204" pitchFamily="34" charset="0"/>
              </a:rPr>
              <a:t>AHT SDG aligns its engagement in the context of              </a:t>
            </a:r>
            <a:br>
              <a:rPr lang="en-CA" b="1" kern="1200" dirty="0">
                <a:latin typeface="+mj-lt"/>
                <a:ea typeface="Arial Bold"/>
                <a:cs typeface="Arial" panose="020B0604020202020204" pitchFamily="34" charset="0"/>
              </a:rPr>
            </a:br>
            <a:r>
              <a:rPr lang="en-CA" kern="1200" dirty="0">
                <a:latin typeface="+mj-lt"/>
                <a:ea typeface="Arial Bold"/>
                <a:cs typeface="Arial" panose="020B0604020202020204" pitchFamily="34" charset="0"/>
              </a:rPr>
              <a:t>(Programme Board, Engagement Strategy, GEO EO4SDG initiative) </a:t>
            </a:r>
          </a:p>
          <a:p>
            <a:pPr algn="l">
              <a:spcBef>
                <a:spcPts val="600"/>
              </a:spcBef>
              <a:spcAft>
                <a:spcPts val="0"/>
              </a:spcAft>
            </a:pPr>
            <a:endParaRPr lang="en-CA" kern="1200" dirty="0">
              <a:latin typeface="+mj-lt"/>
              <a:ea typeface="Arial Bold"/>
              <a:cs typeface="Arial" panose="020B0604020202020204" pitchFamily="34" charset="0"/>
            </a:endParaRPr>
          </a:p>
          <a:p>
            <a:pPr marL="285750" indent="-285750" algn="l">
              <a:spcBef>
                <a:spcPts val="600"/>
              </a:spcBef>
              <a:spcAft>
                <a:spcPts val="0"/>
              </a:spcAft>
              <a:buFont typeface="Arial" panose="020B0604020202020204" pitchFamily="34" charset="0"/>
              <a:buChar char="•"/>
            </a:pPr>
            <a:r>
              <a:rPr lang="en-CA" b="1" kern="1200" dirty="0">
                <a:latin typeface="+mj-lt"/>
                <a:ea typeface="Arial Bold"/>
                <a:cs typeface="Arial" panose="020B0604020202020204" pitchFamily="34" charset="0"/>
              </a:rPr>
              <a:t>AHT SDG builds on</a:t>
            </a:r>
            <a:r>
              <a:rPr lang="en-CA" kern="1200" dirty="0">
                <a:latin typeface="+mj-lt"/>
                <a:ea typeface="Arial Bold"/>
                <a:cs typeface="Arial" panose="020B0604020202020204" pitchFamily="34" charset="0"/>
              </a:rPr>
              <a:t> established relationships CEOS Agencies have with the </a:t>
            </a:r>
            <a:r>
              <a:rPr lang="en-CA" b="1" kern="1200" dirty="0">
                <a:latin typeface="+mj-lt"/>
                <a:ea typeface="Arial Bold"/>
                <a:cs typeface="Arial" panose="020B0604020202020204" pitchFamily="34" charset="0"/>
              </a:rPr>
              <a:t>UN agencies, individual countries </a:t>
            </a:r>
            <a:r>
              <a:rPr lang="en-CA" kern="1200" dirty="0">
                <a:latin typeface="+mj-lt"/>
                <a:ea typeface="Arial Bold"/>
                <a:cs typeface="Arial" panose="020B0604020202020204" pitchFamily="34" charset="0"/>
              </a:rPr>
              <a:t>(national statistics &amp; line ministries),</a:t>
            </a:r>
            <a:r>
              <a:rPr lang="en-CA" b="1" kern="1200" dirty="0">
                <a:latin typeface="+mj-lt"/>
                <a:ea typeface="Arial Bold"/>
                <a:cs typeface="Arial" panose="020B0604020202020204" pitchFamily="34" charset="0"/>
              </a:rPr>
              <a:t> </a:t>
            </a:r>
            <a:r>
              <a:rPr lang="en-CA" kern="1200" dirty="0">
                <a:latin typeface="+mj-lt"/>
                <a:ea typeface="Arial Bold"/>
                <a:cs typeface="Arial" panose="020B0604020202020204" pitchFamily="34" charset="0"/>
              </a:rPr>
              <a:t>and other </a:t>
            </a:r>
            <a:r>
              <a:rPr lang="en-CA" b="1" kern="1200" dirty="0">
                <a:latin typeface="+mj-lt"/>
                <a:ea typeface="Arial Bold"/>
                <a:cs typeface="Arial" panose="020B0604020202020204" pitchFamily="34" charset="0"/>
              </a:rPr>
              <a:t>SDG stakeholders </a:t>
            </a:r>
            <a:r>
              <a:rPr lang="en-CA" kern="1200" dirty="0">
                <a:latin typeface="+mj-lt"/>
                <a:ea typeface="Arial Bold"/>
                <a:cs typeface="Arial" panose="020B0604020202020204" pitchFamily="34" charset="0"/>
              </a:rPr>
              <a:t>(including development banks &amp; aid agencies)</a:t>
            </a:r>
            <a:r>
              <a:rPr lang="en-CA" b="1" kern="1200" dirty="0">
                <a:latin typeface="+mj-lt"/>
                <a:ea typeface="Arial Bold"/>
                <a:cs typeface="Arial" panose="020B0604020202020204" pitchFamily="34" charset="0"/>
              </a:rPr>
              <a:t>.</a:t>
            </a:r>
            <a:endParaRPr lang="en-US" b="1" kern="1200" dirty="0">
              <a:latin typeface="+mj-lt"/>
              <a:ea typeface="Arial Bold"/>
              <a:cs typeface="Arial" panose="020B0604020202020204" pitchFamily="34" charset="0"/>
            </a:endParaRPr>
          </a:p>
        </p:txBody>
      </p:sp>
      <p:pic>
        <p:nvPicPr>
          <p:cNvPr id="2050" name="Picture 2" descr="Image result for geo eart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4028565"/>
            <a:ext cx="715892"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704548"/>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7400" y="152400"/>
            <a:ext cx="5638800" cy="787549"/>
          </a:xfrm>
          <a:prstGeom prst="rect">
            <a:avLst/>
          </a:prstGeom>
        </p:spPr>
        <p:txBody>
          <a:bodyPr>
            <a:noAutofit/>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defTabSz="914400"/>
            <a:r>
              <a:rPr lang="en-AU" sz="2400" dirty="0">
                <a:solidFill>
                  <a:schemeClr val="bg1"/>
                </a:solidFill>
                <a:latin typeface="+mj-lt"/>
              </a:rPr>
              <a:t>CEOS AHT SDG: </a:t>
            </a:r>
            <a:r>
              <a:rPr lang="en-AU" sz="2600" b="1" dirty="0">
                <a:latin typeface="Arial" panose="020B0604020202020204" pitchFamily="34" charset="0"/>
                <a:ea typeface="Arial"/>
                <a:cs typeface="Arial" panose="020B0604020202020204" pitchFamily="34" charset="0"/>
              </a:rPr>
              <a:t/>
            </a:r>
            <a:br>
              <a:rPr lang="en-AU" sz="2600" b="1" dirty="0">
                <a:latin typeface="Arial" panose="020B0604020202020204" pitchFamily="34" charset="0"/>
                <a:ea typeface="Arial"/>
                <a:cs typeface="Arial" panose="020B0604020202020204" pitchFamily="34" charset="0"/>
              </a:rPr>
            </a:br>
            <a:r>
              <a:rPr lang="en-AU" sz="2000" b="1" i="1" dirty="0">
                <a:solidFill>
                  <a:schemeClr val="accent1">
                    <a:lumMod val="40000"/>
                    <a:lumOff val="60000"/>
                  </a:schemeClr>
                </a:solidFill>
                <a:latin typeface="Arial" panose="020B0604020202020204" pitchFamily="34" charset="0"/>
                <a:ea typeface="Arial"/>
                <a:cs typeface="Arial" panose="020B0604020202020204" pitchFamily="34" charset="0"/>
              </a:rPr>
              <a:t>Terms of Reference (</a:t>
            </a:r>
            <a:r>
              <a:rPr lang="en-AU" sz="2000" b="1" i="1" dirty="0" err="1">
                <a:solidFill>
                  <a:schemeClr val="accent1">
                    <a:lumMod val="40000"/>
                    <a:lumOff val="60000"/>
                  </a:schemeClr>
                </a:solidFill>
                <a:latin typeface="Arial" panose="020B0604020202020204" pitchFamily="34" charset="0"/>
                <a:ea typeface="Arial"/>
                <a:cs typeface="Arial" panose="020B0604020202020204" pitchFamily="34" charset="0"/>
              </a:rPr>
              <a:t>ToR</a:t>
            </a:r>
            <a:r>
              <a:rPr lang="en-AU" sz="2000" b="1" i="1" dirty="0">
                <a:solidFill>
                  <a:schemeClr val="accent1">
                    <a:lumMod val="40000"/>
                    <a:lumOff val="60000"/>
                  </a:schemeClr>
                </a:solidFill>
                <a:latin typeface="Arial" panose="020B0604020202020204" pitchFamily="34" charset="0"/>
                <a:ea typeface="Arial"/>
                <a:cs typeface="Arial" panose="020B0604020202020204" pitchFamily="34" charset="0"/>
              </a:rPr>
              <a:t>)</a:t>
            </a:r>
          </a:p>
        </p:txBody>
      </p:sp>
      <p:sp>
        <p:nvSpPr>
          <p:cNvPr id="6" name="Content Placeholder 5"/>
          <p:cNvSpPr txBox="1">
            <a:spLocks noGrp="1"/>
          </p:cNvSpPr>
          <p:nvPr>
            <p:ph sz="quarter" idx="10"/>
          </p:nvPr>
        </p:nvSpPr>
        <p:spPr>
          <a:xfrm>
            <a:off x="381000" y="1371600"/>
            <a:ext cx="8382000" cy="707886"/>
          </a:xfrm>
          <a:prstGeom prst="rect">
            <a:avLst/>
          </a:prstGeom>
          <a:solidFill>
            <a:schemeClr val="accent1">
              <a:lumMod val="40000"/>
              <a:lumOff val="60000"/>
            </a:schemeClr>
          </a:solidFill>
          <a:effectLst>
            <a:outerShdw blurRad="50800" dist="76200" dir="2700000" algn="tl" rotWithShape="0">
              <a:prstClr val="black">
                <a:alpha val="40000"/>
              </a:prstClr>
            </a:outerShdw>
          </a:effectLst>
        </p:spPr>
        <p:txBody>
          <a:bodyPr wrap="square">
            <a:spAutoFit/>
          </a:bodyPr>
          <a:lstStyle>
            <a:lvl1pPr marL="298450" indent="-285750">
              <a:tabLst>
                <a:tab pos="298450" algn="l"/>
              </a:tabLst>
              <a:defRPr sz="2400">
                <a:solidFill>
                  <a:schemeClr val="tx1"/>
                </a:solidFill>
                <a:latin typeface="Verdana" charset="0"/>
                <a:ea typeface="MS PGothic" charset="-128"/>
              </a:defRPr>
            </a:lvl1pPr>
            <a:lvl2pPr marL="742950" indent="-285750">
              <a:tabLst>
                <a:tab pos="298450" algn="l"/>
              </a:tabLst>
              <a:defRPr sz="2400">
                <a:solidFill>
                  <a:schemeClr val="tx1"/>
                </a:solidFill>
                <a:latin typeface="Verdana" charset="0"/>
                <a:ea typeface="MS PGothic" charset="-128"/>
              </a:defRPr>
            </a:lvl2pPr>
            <a:lvl3pPr marL="1143000" indent="-228600">
              <a:tabLst>
                <a:tab pos="298450" algn="l"/>
              </a:tabLst>
              <a:defRPr sz="2400">
                <a:solidFill>
                  <a:schemeClr val="tx1"/>
                </a:solidFill>
                <a:latin typeface="Verdana" charset="0"/>
                <a:ea typeface="MS PGothic" charset="-128"/>
              </a:defRPr>
            </a:lvl3pPr>
            <a:lvl4pPr marL="1600200" indent="-228600">
              <a:tabLst>
                <a:tab pos="298450" algn="l"/>
              </a:tabLst>
              <a:defRPr sz="2400">
                <a:solidFill>
                  <a:schemeClr val="tx1"/>
                </a:solidFill>
                <a:latin typeface="Verdana" charset="0"/>
                <a:ea typeface="MS PGothic" charset="-128"/>
              </a:defRPr>
            </a:lvl4pPr>
            <a:lvl5pPr marL="2057400" indent="-228600">
              <a:tabLst>
                <a:tab pos="298450" algn="l"/>
              </a:tabLst>
              <a:defRPr sz="2400">
                <a:solidFill>
                  <a:schemeClr val="tx1"/>
                </a:solidFill>
                <a:latin typeface="Verdana" charset="0"/>
                <a:ea typeface="MS PGothic" charset="-128"/>
              </a:defRPr>
            </a:lvl5pPr>
            <a:lvl6pPr marL="2514600" indent="-228600" eaLnBrk="0" fontAlgn="base" hangingPunct="0">
              <a:spcBef>
                <a:spcPct val="0"/>
              </a:spcBef>
              <a:spcAft>
                <a:spcPct val="0"/>
              </a:spcAft>
              <a:tabLst>
                <a:tab pos="298450" algn="l"/>
              </a:tabLst>
              <a:defRPr sz="2400">
                <a:solidFill>
                  <a:schemeClr val="tx1"/>
                </a:solidFill>
                <a:latin typeface="Verdana" charset="0"/>
                <a:ea typeface="MS PGothic" charset="-128"/>
              </a:defRPr>
            </a:lvl6pPr>
            <a:lvl7pPr marL="2971800" indent="-228600" eaLnBrk="0" fontAlgn="base" hangingPunct="0">
              <a:spcBef>
                <a:spcPct val="0"/>
              </a:spcBef>
              <a:spcAft>
                <a:spcPct val="0"/>
              </a:spcAft>
              <a:tabLst>
                <a:tab pos="298450" algn="l"/>
              </a:tabLst>
              <a:defRPr sz="2400">
                <a:solidFill>
                  <a:schemeClr val="tx1"/>
                </a:solidFill>
                <a:latin typeface="Verdana" charset="0"/>
                <a:ea typeface="MS PGothic" charset="-128"/>
              </a:defRPr>
            </a:lvl7pPr>
            <a:lvl8pPr marL="3429000" indent="-228600" eaLnBrk="0" fontAlgn="base" hangingPunct="0">
              <a:spcBef>
                <a:spcPct val="0"/>
              </a:spcBef>
              <a:spcAft>
                <a:spcPct val="0"/>
              </a:spcAft>
              <a:tabLst>
                <a:tab pos="298450" algn="l"/>
              </a:tabLst>
              <a:defRPr sz="2400">
                <a:solidFill>
                  <a:schemeClr val="tx1"/>
                </a:solidFill>
                <a:latin typeface="Verdana" charset="0"/>
                <a:ea typeface="MS PGothic" charset="-128"/>
              </a:defRPr>
            </a:lvl8pPr>
            <a:lvl9pPr marL="3886200" indent="-228600" eaLnBrk="0" fontAlgn="base" hangingPunct="0">
              <a:spcBef>
                <a:spcPct val="0"/>
              </a:spcBef>
              <a:spcAft>
                <a:spcPct val="0"/>
              </a:spcAft>
              <a:tabLst>
                <a:tab pos="298450" algn="l"/>
              </a:tabLst>
              <a:defRPr sz="2400">
                <a:solidFill>
                  <a:schemeClr val="tx1"/>
                </a:solidFill>
                <a:latin typeface="Verdana" charset="0"/>
                <a:ea typeface="MS PGothic" charset="-128"/>
              </a:defRPr>
            </a:lvl9pPr>
          </a:lstStyle>
          <a:p>
            <a:pPr marL="12700" indent="0" algn="ctr">
              <a:spcBef>
                <a:spcPts val="400"/>
              </a:spcBef>
              <a:buClr>
                <a:srgbClr val="2865A2"/>
              </a:buClr>
              <a:buSzPct val="120000"/>
              <a:buNone/>
              <a:defRPr/>
            </a:pPr>
            <a:r>
              <a:rPr lang="en-US" altLang="en-US" sz="2000" kern="1200" dirty="0">
                <a:solidFill>
                  <a:srgbClr val="002569"/>
                </a:solidFill>
                <a:latin typeface="+mj-lt"/>
                <a:ea typeface="Arial Bold"/>
              </a:rPr>
              <a:t>The AHT SDG shall assess, showcase and promote EO contribution </a:t>
            </a:r>
            <a:br>
              <a:rPr lang="en-US" altLang="en-US" sz="2000" kern="1200" dirty="0">
                <a:solidFill>
                  <a:srgbClr val="002569"/>
                </a:solidFill>
                <a:latin typeface="+mj-lt"/>
                <a:ea typeface="Arial Bold"/>
              </a:rPr>
            </a:br>
            <a:r>
              <a:rPr lang="en-US" altLang="en-US" sz="2000" kern="1200" dirty="0">
                <a:solidFill>
                  <a:srgbClr val="002569"/>
                </a:solidFill>
                <a:latin typeface="+mj-lt"/>
                <a:ea typeface="Arial Bold"/>
              </a:rPr>
              <a:t>to SDG Targets and Indicators</a:t>
            </a:r>
          </a:p>
        </p:txBody>
      </p:sp>
      <p:sp>
        <p:nvSpPr>
          <p:cNvPr id="2" name="Rectangle 1"/>
          <p:cNvSpPr/>
          <p:nvPr/>
        </p:nvSpPr>
        <p:spPr>
          <a:xfrm>
            <a:off x="381000" y="2230428"/>
            <a:ext cx="8610600" cy="4170372"/>
          </a:xfrm>
          <a:prstGeom prst="rect">
            <a:avLst/>
          </a:prstGeom>
        </p:spPr>
        <p:txBody>
          <a:bodyPr wrap="square">
            <a:spAutoFit/>
          </a:bodyPr>
          <a:lstStyle/>
          <a:p>
            <a:pPr algn="ctr">
              <a:spcBef>
                <a:spcPts val="600"/>
              </a:spcBef>
              <a:defRPr/>
            </a:pPr>
            <a:r>
              <a:rPr lang="en-US" sz="2400" b="1" kern="1200" dirty="0">
                <a:latin typeface="+mj-lt"/>
                <a:ea typeface="Arial Bold"/>
                <a:cs typeface="Arial" panose="020B0604020202020204" pitchFamily="34" charset="0"/>
              </a:rPr>
              <a:t>CEOS AHT SDG – </a:t>
            </a:r>
            <a:r>
              <a:rPr lang="en-US" sz="2400" b="1" kern="1200" dirty="0" err="1">
                <a:latin typeface="+mj-lt"/>
                <a:ea typeface="Arial Bold"/>
                <a:cs typeface="Arial" panose="020B0604020202020204" pitchFamily="34" charset="0"/>
              </a:rPr>
              <a:t>ToRs</a:t>
            </a:r>
            <a:r>
              <a:rPr lang="en-US" sz="2400" b="1" kern="1200" dirty="0">
                <a:latin typeface="+mj-lt"/>
                <a:ea typeface="Arial Bold"/>
                <a:cs typeface="Arial" panose="020B0604020202020204" pitchFamily="34" charset="0"/>
              </a:rPr>
              <a:t> (summary):</a:t>
            </a:r>
          </a:p>
          <a:p>
            <a:pPr marL="285750" indent="-285750">
              <a:spcBef>
                <a:spcPts val="600"/>
              </a:spcBef>
              <a:buFont typeface="Wingdings" charset="2"/>
              <a:buChar char="§"/>
              <a:defRPr/>
            </a:pPr>
            <a:r>
              <a:rPr lang="en-US" b="1" kern="1200" dirty="0">
                <a:latin typeface="+mj-lt"/>
                <a:ea typeface="Arial Bold"/>
                <a:cs typeface="Arial" panose="020B0604020202020204" pitchFamily="34" charset="0"/>
              </a:rPr>
              <a:t>Coordinate the efforts of CEOS agencies </a:t>
            </a:r>
            <a:r>
              <a:rPr lang="en-US" kern="1200" dirty="0">
                <a:latin typeface="+mj-lt"/>
                <a:ea typeface="Arial Bold"/>
                <a:cs typeface="Arial" panose="020B0604020202020204" pitchFamily="34" charset="0"/>
              </a:rPr>
              <a:t>and</a:t>
            </a:r>
            <a:r>
              <a:rPr lang="en-US" b="1" kern="1200" dirty="0">
                <a:latin typeface="+mj-lt"/>
                <a:ea typeface="Arial Bold"/>
                <a:cs typeface="Arial" panose="020B0604020202020204" pitchFamily="34" charset="0"/>
              </a:rPr>
              <a:t> channel CEOS support to the SDG process</a:t>
            </a:r>
            <a:r>
              <a:rPr lang="en-US" kern="1200" dirty="0">
                <a:latin typeface="+mj-lt"/>
                <a:ea typeface="Arial Bold"/>
                <a:cs typeface="Arial" panose="020B0604020202020204" pitchFamily="34" charset="0"/>
              </a:rPr>
              <a:t> (EO showcases, promotion material, etc.) </a:t>
            </a:r>
            <a:r>
              <a:rPr lang="en-US" b="1" kern="1200" dirty="0">
                <a:latin typeface="+mj-lt"/>
                <a:ea typeface="Arial Bold"/>
                <a:cs typeface="Arial" panose="020B0604020202020204" pitchFamily="34" charset="0"/>
              </a:rPr>
              <a:t>through GEO</a:t>
            </a:r>
            <a:endParaRPr lang="en-US" kern="1200" dirty="0">
              <a:latin typeface="+mj-lt"/>
              <a:ea typeface="Arial Bold"/>
              <a:cs typeface="Arial" panose="020B0604020202020204" pitchFamily="34" charset="0"/>
            </a:endParaRPr>
          </a:p>
          <a:p>
            <a:pPr marL="285750" indent="-285750">
              <a:spcBef>
                <a:spcPts val="600"/>
              </a:spcBef>
              <a:buFont typeface="Wingdings" charset="2"/>
              <a:buChar char="§"/>
              <a:defRPr/>
            </a:pPr>
            <a:r>
              <a:rPr lang="en-US" kern="1200" dirty="0">
                <a:latin typeface="+mj-lt"/>
                <a:ea typeface="Arial Bold"/>
                <a:cs typeface="Arial" panose="020B0604020202020204" pitchFamily="34" charset="0"/>
              </a:rPr>
              <a:t>Provide a </a:t>
            </a:r>
            <a:r>
              <a:rPr lang="en-US" b="1" kern="1200" dirty="0">
                <a:latin typeface="+mj-lt"/>
                <a:ea typeface="Arial Bold"/>
                <a:cs typeface="Arial" panose="020B0604020202020204" pitchFamily="34" charset="0"/>
              </a:rPr>
              <a:t>forum for sharing/communicating EO best practices</a:t>
            </a:r>
            <a:r>
              <a:rPr lang="en-US" kern="1200" dirty="0">
                <a:latin typeface="+mj-lt"/>
                <a:ea typeface="Arial Bold"/>
                <a:cs typeface="Arial" panose="020B0604020202020204" pitchFamily="34" charset="0"/>
              </a:rPr>
              <a:t> in support to the SDGs (</a:t>
            </a:r>
            <a:r>
              <a:rPr lang="en-US" i="1" kern="1200" dirty="0">
                <a:latin typeface="+mj-lt"/>
                <a:ea typeface="Arial Bold"/>
                <a:cs typeface="Arial" panose="020B0604020202020204" pitchFamily="34" charset="0"/>
              </a:rPr>
              <a:t>in collaboration with GEO</a:t>
            </a:r>
            <a:r>
              <a:rPr lang="en-US" kern="1200" dirty="0">
                <a:latin typeface="+mj-lt"/>
                <a:ea typeface="Arial Bold"/>
                <a:cs typeface="Arial" panose="020B0604020202020204" pitchFamily="34" charset="0"/>
              </a:rPr>
              <a:t>).</a:t>
            </a:r>
          </a:p>
          <a:p>
            <a:pPr marL="285750" indent="-285750">
              <a:spcBef>
                <a:spcPts val="600"/>
              </a:spcBef>
              <a:buFont typeface="Wingdings" charset="2"/>
              <a:buChar char="§"/>
              <a:defRPr/>
            </a:pPr>
            <a:r>
              <a:rPr lang="en-AU" b="1" kern="1200" dirty="0">
                <a:latin typeface="+mj-lt"/>
                <a:ea typeface="Arial Bold"/>
                <a:cs typeface="Arial" panose="020B0604020202020204" pitchFamily="34" charset="0"/>
              </a:rPr>
              <a:t>Analyse</a:t>
            </a:r>
            <a:r>
              <a:rPr lang="en-AU" kern="1200" dirty="0">
                <a:latin typeface="+mj-lt"/>
                <a:ea typeface="Arial Bold"/>
                <a:cs typeface="Arial" panose="020B0604020202020204" pitchFamily="34" charset="0"/>
              </a:rPr>
              <a:t> </a:t>
            </a:r>
            <a:r>
              <a:rPr lang="en-AU" b="1" kern="1200" dirty="0">
                <a:latin typeface="+mj-lt"/>
                <a:ea typeface="Arial Bold"/>
                <a:cs typeface="Arial" panose="020B0604020202020204" pitchFamily="34" charset="0"/>
              </a:rPr>
              <a:t>opportunities for better uptake of satellite-based EO in support to SDGs Targets and Indicators, </a:t>
            </a:r>
            <a:r>
              <a:rPr lang="en-AU" kern="1200" dirty="0">
                <a:latin typeface="+mj-lt"/>
                <a:ea typeface="Arial Bold"/>
                <a:cs typeface="Arial" panose="020B0604020202020204" pitchFamily="34" charset="0"/>
              </a:rPr>
              <a:t>in part via enhanced engagement of CEOS agencies within the GEO initiatives and flagships.</a:t>
            </a:r>
            <a:r>
              <a:rPr lang="en-US" kern="1200" dirty="0">
                <a:latin typeface="+mj-lt"/>
                <a:ea typeface="Arial Bold"/>
                <a:cs typeface="Arial" panose="020B0604020202020204" pitchFamily="34" charset="0"/>
              </a:rPr>
              <a:t> </a:t>
            </a:r>
          </a:p>
          <a:p>
            <a:pPr marL="285750" indent="-285750">
              <a:spcBef>
                <a:spcPts val="600"/>
              </a:spcBef>
              <a:buFont typeface="Wingdings" charset="2"/>
              <a:buChar char="§"/>
              <a:defRPr/>
            </a:pPr>
            <a:r>
              <a:rPr lang="en-CA" b="1" kern="1200" dirty="0">
                <a:latin typeface="+mj-lt"/>
                <a:ea typeface="Arial Bold"/>
                <a:cs typeface="Arial" panose="020B0604020202020204" pitchFamily="34" charset="0"/>
              </a:rPr>
              <a:t>Engage with relevant authoritative SDG stakeholders </a:t>
            </a:r>
            <a:r>
              <a:rPr lang="en-CA" i="1" kern="1200" dirty="0">
                <a:latin typeface="+mj-lt"/>
                <a:ea typeface="Arial Bold"/>
                <a:cs typeface="Arial" panose="020B0604020202020204" pitchFamily="34" charset="0"/>
              </a:rPr>
              <a:t>inside</a:t>
            </a:r>
            <a:r>
              <a:rPr lang="en-CA" kern="1200" dirty="0">
                <a:latin typeface="+mj-lt"/>
                <a:ea typeface="Arial Bold"/>
                <a:cs typeface="Arial" panose="020B0604020202020204" pitchFamily="34" charset="0"/>
              </a:rPr>
              <a:t> (e.g., IAEG-SDGs &amp; WGGI, UNSD, UN GGIM, Custodian agencies) and </a:t>
            </a:r>
            <a:r>
              <a:rPr lang="en-CA" i="1" kern="1200" dirty="0">
                <a:latin typeface="+mj-lt"/>
                <a:ea typeface="Arial Bold"/>
                <a:cs typeface="Arial" panose="020B0604020202020204" pitchFamily="34" charset="0"/>
              </a:rPr>
              <a:t>outside</a:t>
            </a:r>
            <a:r>
              <a:rPr lang="en-CA" kern="1200" dirty="0">
                <a:latin typeface="+mj-lt"/>
                <a:ea typeface="Arial Bold"/>
                <a:cs typeface="Arial" panose="020B0604020202020204" pitchFamily="34" charset="0"/>
              </a:rPr>
              <a:t> the UN system (e.g., GPSDD, IISD, WBG, Foundations). </a:t>
            </a:r>
            <a:r>
              <a:rPr lang="en-US" kern="1200" dirty="0">
                <a:latin typeface="+mj-lt"/>
                <a:ea typeface="Arial Bold"/>
                <a:cs typeface="Arial" panose="020B0604020202020204" pitchFamily="34" charset="0"/>
              </a:rPr>
              <a:t> </a:t>
            </a:r>
          </a:p>
          <a:p>
            <a:pPr marL="285750" indent="-285750">
              <a:spcBef>
                <a:spcPts val="600"/>
              </a:spcBef>
              <a:buFont typeface="Wingdings" charset="2"/>
              <a:buChar char="§"/>
              <a:defRPr/>
            </a:pPr>
            <a:r>
              <a:rPr lang="en-CA" kern="1200" dirty="0">
                <a:latin typeface="+mj-lt"/>
                <a:ea typeface="Arial Bold"/>
                <a:cs typeface="Arial" panose="020B0604020202020204" pitchFamily="34" charset="0"/>
              </a:rPr>
              <a:t>Use </a:t>
            </a:r>
            <a:r>
              <a:rPr lang="en-CA" b="1" kern="1200" dirty="0">
                <a:latin typeface="+mj-lt"/>
                <a:ea typeface="Arial Bold"/>
                <a:cs typeface="Arial" panose="020B0604020202020204" pitchFamily="34" charset="0"/>
              </a:rPr>
              <a:t>CEOS assets and bodies </a:t>
            </a:r>
            <a:r>
              <a:rPr lang="en-CA" kern="1200" dirty="0">
                <a:latin typeface="+mj-lt"/>
                <a:ea typeface="Arial Bold"/>
                <a:cs typeface="Arial" panose="020B0604020202020204" pitchFamily="34" charset="0"/>
              </a:rPr>
              <a:t>(</a:t>
            </a:r>
            <a:r>
              <a:rPr lang="en-CA" kern="1200" dirty="0" err="1">
                <a:latin typeface="+mj-lt"/>
                <a:ea typeface="Arial Bold"/>
                <a:cs typeface="Arial" panose="020B0604020202020204" pitchFamily="34" charset="0"/>
              </a:rPr>
              <a:t>WGCapD</a:t>
            </a:r>
            <a:r>
              <a:rPr lang="en-CA" kern="1200" dirty="0">
                <a:latin typeface="+mj-lt"/>
                <a:ea typeface="Arial Bold"/>
                <a:cs typeface="Arial" panose="020B0604020202020204" pitchFamily="34" charset="0"/>
              </a:rPr>
              <a:t>, AHT FDA, SEO, etc.) to </a:t>
            </a:r>
            <a:r>
              <a:rPr lang="en-CA" b="1" kern="1200" dirty="0">
                <a:latin typeface="+mj-lt"/>
                <a:ea typeface="Arial Bold"/>
                <a:cs typeface="Arial" panose="020B0604020202020204" pitchFamily="34" charset="0"/>
              </a:rPr>
              <a:t>build and strengthen EO capacities</a:t>
            </a:r>
            <a:r>
              <a:rPr lang="en-CA" kern="1200" dirty="0">
                <a:latin typeface="+mj-lt"/>
                <a:ea typeface="Arial Bold"/>
                <a:cs typeface="Arial" panose="020B0604020202020204" pitchFamily="34" charset="0"/>
              </a:rPr>
              <a:t> at all levels of the SDGs implementation.</a:t>
            </a:r>
            <a:r>
              <a:rPr lang="en-US" kern="1200" dirty="0">
                <a:latin typeface="+mj-lt"/>
                <a:ea typeface="Arial Bold"/>
                <a:cs typeface="Arial" panose="020B0604020202020204" pitchFamily="34" charset="0"/>
              </a:rPr>
              <a:t> </a:t>
            </a:r>
          </a:p>
        </p:txBody>
      </p:sp>
    </p:spTree>
    <p:extLst>
      <p:ext uri="{BB962C8B-B14F-4D97-AF65-F5344CB8AC3E}">
        <p14:creationId xmlns:p14="http://schemas.microsoft.com/office/powerpoint/2010/main" val="125169471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8763000" y="6629400"/>
            <a:ext cx="304800" cy="204311"/>
          </a:xfrm>
        </p:spPr>
        <p:txBody>
          <a:bodyPr/>
          <a:lstStyle/>
          <a:p>
            <a:pPr defTabSz="914400"/>
            <a:fld id="{86CB4B4D-7CA3-9044-876B-883B54F8677D}" type="slidenum">
              <a:rPr lang="uk-UA" sz="1200" smtClean="0"/>
              <a:pPr defTabSz="914400"/>
              <a:t>18</a:t>
            </a:fld>
            <a:endParaRPr lang="uk-UA" sz="1200" dirty="0"/>
          </a:p>
        </p:txBody>
      </p:sp>
      <p:sp>
        <p:nvSpPr>
          <p:cNvPr id="4" name="Content Placeholder 3"/>
          <p:cNvSpPr>
            <a:spLocks noGrp="1"/>
          </p:cNvSpPr>
          <p:nvPr>
            <p:ph sz="quarter" idx="11"/>
          </p:nvPr>
        </p:nvSpPr>
        <p:spPr>
          <a:xfrm>
            <a:off x="1828800" y="304800"/>
            <a:ext cx="5867400" cy="533400"/>
          </a:xfrm>
        </p:spPr>
        <p:txBody>
          <a:bodyPr/>
          <a:lstStyle/>
          <a:p>
            <a:r>
              <a:rPr lang="en-AU" dirty="0"/>
              <a:t>Implementation</a:t>
            </a:r>
            <a:r>
              <a:rPr lang="en-AU" sz="1200" dirty="0"/>
              <a:t> </a:t>
            </a:r>
            <a:r>
              <a:rPr lang="en-AU" dirty="0"/>
              <a:t>Plan – Status Updates (1)</a:t>
            </a:r>
          </a:p>
        </p:txBody>
      </p:sp>
      <p:sp>
        <p:nvSpPr>
          <p:cNvPr id="6" name="Rectangle 1"/>
          <p:cNvSpPr>
            <a:spLocks noChangeArrowheads="1"/>
          </p:cNvSpPr>
          <p:nvPr/>
        </p:nvSpPr>
        <p:spPr bwMode="auto">
          <a:xfrm>
            <a:off x="0" y="-48399"/>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
            </a:r>
            <a:br>
              <a:rPr kumimoji="0" lang="en-US" altLang="en-US" sz="1200" b="0" i="0" u="none" strike="noStrike" cap="none" normalizeH="0" baseline="0">
                <a:ln>
                  <a:noFill/>
                </a:ln>
                <a:solidFill>
                  <a:schemeClr val="tx1"/>
                </a:solidFill>
                <a:effectLst/>
                <a:latin typeface="Arial" panose="020B0604020202020204" pitchFamily="34" charset="0"/>
              </a:rPr>
            </a:br>
            <a:endParaRPr kumimoji="0" lang="en-US" altLang="en-US" sz="12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p:txBody>
      </p:sp>
      <p:graphicFrame>
        <p:nvGraphicFramePr>
          <p:cNvPr id="10" name="Table 9"/>
          <p:cNvGraphicFramePr>
            <a:graphicFrameLocks noGrp="1"/>
          </p:cNvGraphicFramePr>
          <p:nvPr>
            <p:extLst/>
          </p:nvPr>
        </p:nvGraphicFramePr>
        <p:xfrm>
          <a:off x="76200" y="1219200"/>
          <a:ext cx="8991599" cy="5614355"/>
        </p:xfrm>
        <a:graphic>
          <a:graphicData uri="http://schemas.openxmlformats.org/drawingml/2006/table">
            <a:tbl>
              <a:tblPr/>
              <a:tblGrid>
                <a:gridCol w="2743990">
                  <a:extLst>
                    <a:ext uri="{9D8B030D-6E8A-4147-A177-3AD203B41FA5}">
                      <a16:colId xmlns:a16="http://schemas.microsoft.com/office/drawing/2014/main" xmlns="" val="20000"/>
                    </a:ext>
                  </a:extLst>
                </a:gridCol>
                <a:gridCol w="6247609">
                  <a:extLst>
                    <a:ext uri="{9D8B030D-6E8A-4147-A177-3AD203B41FA5}">
                      <a16:colId xmlns:a16="http://schemas.microsoft.com/office/drawing/2014/main" xmlns="" val="20001"/>
                    </a:ext>
                  </a:extLst>
                </a:gridCol>
              </a:tblGrid>
              <a:tr h="333538">
                <a:tc>
                  <a:txBody>
                    <a:bodyPr/>
                    <a:lstStyle/>
                    <a:p>
                      <a:pPr algn="ctr" rtl="0" fontAlgn="t">
                        <a:spcBef>
                          <a:spcPts val="0"/>
                        </a:spcBef>
                        <a:spcAft>
                          <a:spcPts val="0"/>
                        </a:spcAft>
                      </a:pPr>
                      <a:r>
                        <a:rPr lang="en-AU" sz="1400" b="1" i="0" u="none" strike="noStrike" dirty="0">
                          <a:solidFill>
                            <a:srgbClr val="002060"/>
                          </a:solidFill>
                          <a:effectLst/>
                          <a:latin typeface="+mj-lt"/>
                          <a:ea typeface="+mn-ea"/>
                          <a:cs typeface="+mn-cs"/>
                          <a:sym typeface="Calibri"/>
                        </a:rPr>
                        <a:t>IP main activities</a:t>
                      </a:r>
                    </a:p>
                  </a:txBody>
                  <a:tcPr marL="26385" marR="26385" marT="26385" marB="263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rtl="0" fontAlgn="t">
                        <a:spcBef>
                          <a:spcPts val="0"/>
                        </a:spcBef>
                        <a:spcAft>
                          <a:spcPts val="0"/>
                        </a:spcAft>
                      </a:pPr>
                      <a:r>
                        <a:rPr lang="en-AU" sz="1400" b="1" i="0" u="none" strike="noStrike" dirty="0">
                          <a:solidFill>
                            <a:srgbClr val="002060"/>
                          </a:solidFill>
                          <a:effectLst/>
                          <a:latin typeface="+mj-lt"/>
                        </a:rPr>
                        <a:t>Status</a:t>
                      </a:r>
                      <a:endParaRPr lang="en-AU" sz="1400" dirty="0">
                        <a:solidFill>
                          <a:srgbClr val="002060"/>
                        </a:solidFill>
                        <a:effectLst/>
                        <a:latin typeface="+mj-lt"/>
                      </a:endParaRPr>
                    </a:p>
                  </a:txBody>
                  <a:tcPr marL="26385" marR="26385" marT="26385" marB="263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0"/>
                  </a:ext>
                </a:extLst>
              </a:tr>
              <a:tr h="772117">
                <a:tc>
                  <a:txBody>
                    <a:bodyPr/>
                    <a:lstStyle/>
                    <a:p>
                      <a:pPr marL="184150" indent="-184150" algn="l" rtl="0" fontAlgn="base">
                        <a:spcBef>
                          <a:spcPts val="0"/>
                        </a:spcBef>
                        <a:spcAft>
                          <a:spcPts val="0"/>
                        </a:spcAft>
                        <a:buFont typeface="+mj-lt"/>
                        <a:buAutoNum type="arabicPeriod"/>
                        <a:tabLst/>
                      </a:pPr>
                      <a:r>
                        <a:rPr lang="en-AU" sz="1200" b="0" i="0" u="none" strike="noStrike" dirty="0">
                          <a:solidFill>
                            <a:schemeClr val="tx2"/>
                          </a:solidFill>
                          <a:effectLst/>
                          <a:latin typeface="+mj-lt"/>
                        </a:rPr>
                        <a:t>Compile and maintain a </a:t>
                      </a:r>
                      <a:r>
                        <a:rPr lang="en-AU" sz="1200" b="1" i="0" u="none" strike="noStrike" dirty="0">
                          <a:solidFill>
                            <a:schemeClr val="tx2"/>
                          </a:solidFill>
                          <a:effectLst/>
                          <a:latin typeface="+mj-lt"/>
                        </a:rPr>
                        <a:t>compendium of CEOS Agencies’ engagement </a:t>
                      </a:r>
                      <a:r>
                        <a:rPr lang="en-AU" sz="1200" b="0" i="0" u="none" strike="noStrike" dirty="0">
                          <a:solidFill>
                            <a:schemeClr val="tx2"/>
                          </a:solidFill>
                          <a:effectLst/>
                          <a:latin typeface="+mj-lt"/>
                        </a:rPr>
                        <a:t>on SDGs</a:t>
                      </a: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457200" rtl="0" eaLnBrk="1" fontAlgn="t" latinLnBrk="0" hangingPunct="1">
                        <a:lnSpc>
                          <a:spcPct val="100000"/>
                        </a:lnSpc>
                        <a:spcBef>
                          <a:spcPts val="300"/>
                        </a:spcBef>
                        <a:spcAft>
                          <a:spcPts val="0"/>
                        </a:spcAft>
                        <a:buClrTx/>
                        <a:buSzTx/>
                        <a:buFontTx/>
                        <a:buNone/>
                        <a:tabLst/>
                        <a:defRPr/>
                      </a:pPr>
                      <a:r>
                        <a:rPr lang="en-AU" sz="1200" b="0" i="0" u="none" strike="noStrike" dirty="0">
                          <a:solidFill>
                            <a:schemeClr val="tx1"/>
                          </a:solidFill>
                          <a:effectLst/>
                          <a:latin typeface="+mj-lt"/>
                        </a:rPr>
                        <a:t>Compendium compilation</a:t>
                      </a:r>
                      <a:r>
                        <a:rPr lang="en-AU" sz="1200" b="0" i="0" u="none" strike="noStrike" baseline="0" dirty="0">
                          <a:solidFill>
                            <a:schemeClr val="tx1"/>
                          </a:solidFill>
                          <a:effectLst/>
                          <a:latin typeface="+mj-lt"/>
                        </a:rPr>
                        <a:t> </a:t>
                      </a:r>
                      <a:r>
                        <a:rPr lang="en-AU" sz="1200" b="1" i="0" u="none" strike="noStrike" dirty="0">
                          <a:solidFill>
                            <a:schemeClr val="accent6">
                              <a:lumMod val="75000"/>
                            </a:schemeClr>
                          </a:solidFill>
                          <a:effectLst/>
                          <a:latin typeface="+mj-lt"/>
                          <a:ea typeface="+mn-ea"/>
                          <a:cs typeface="+mn-cs"/>
                          <a:sym typeface="Calibri"/>
                        </a:rPr>
                        <a:t>ongoing</a:t>
                      </a:r>
                      <a:r>
                        <a:rPr lang="en-AU" sz="1200" b="0" i="0" u="none" strike="noStrike" baseline="0" dirty="0">
                          <a:solidFill>
                            <a:schemeClr val="tx1"/>
                          </a:solidFill>
                          <a:effectLst/>
                          <a:latin typeface="+mj-lt"/>
                          <a:ea typeface="+mn-ea"/>
                          <a:cs typeface="+mn-cs"/>
                          <a:sym typeface="Calibri"/>
                        </a:rPr>
                        <a:t> but still largely incomplete. </a:t>
                      </a:r>
                    </a:p>
                    <a:p>
                      <a:pPr marL="171450" marR="0" lvl="0" indent="-171450" algn="l" defTabSz="457200" rtl="0" eaLnBrk="1" fontAlgn="t" latinLnBrk="0" hangingPunct="1">
                        <a:lnSpc>
                          <a:spcPct val="100000"/>
                        </a:lnSpc>
                        <a:spcBef>
                          <a:spcPts val="300"/>
                        </a:spcBef>
                        <a:spcAft>
                          <a:spcPts val="0"/>
                        </a:spcAft>
                        <a:buClrTx/>
                        <a:buSzTx/>
                        <a:buFont typeface="Symbol" charset="2"/>
                        <a:buChar char="Þ"/>
                        <a:tabLst/>
                        <a:defRPr/>
                      </a:pPr>
                      <a:r>
                        <a:rPr lang="en-AU" sz="1200" b="0" i="0" u="none" strike="sngStrike" baseline="0" dirty="0" smtClean="0">
                          <a:solidFill>
                            <a:srgbClr val="C00000"/>
                          </a:solidFill>
                          <a:effectLst/>
                          <a:latin typeface="+mj-lt"/>
                          <a:ea typeface="+mn-ea"/>
                          <a:cs typeface="+mn-cs"/>
                          <a:sym typeface="Calibri"/>
                        </a:rPr>
                        <a:t>Compendium t</a:t>
                      </a:r>
                      <a:r>
                        <a:rPr lang="en-AU" sz="1200" b="0" i="0" u="none" strike="sngStrike" dirty="0" smtClean="0">
                          <a:solidFill>
                            <a:srgbClr val="C00000"/>
                          </a:solidFill>
                          <a:effectLst/>
                          <a:latin typeface="+mj-lt"/>
                          <a:ea typeface="+mn-ea"/>
                          <a:cs typeface="+mn-cs"/>
                          <a:sym typeface="Calibri"/>
                        </a:rPr>
                        <a:t>o be presented at CEOS 32 Plenary</a:t>
                      </a:r>
                    </a:p>
                    <a:p>
                      <a:pPr marL="171450" marR="0" lvl="0" indent="-171450" algn="l" defTabSz="457200" rtl="0" eaLnBrk="1" fontAlgn="t" latinLnBrk="0" hangingPunct="1">
                        <a:lnSpc>
                          <a:spcPct val="100000"/>
                        </a:lnSpc>
                        <a:spcBef>
                          <a:spcPts val="300"/>
                        </a:spcBef>
                        <a:spcAft>
                          <a:spcPts val="0"/>
                        </a:spcAft>
                        <a:buClrTx/>
                        <a:buSzTx/>
                        <a:buFont typeface="Symbol" charset="2"/>
                        <a:buChar char="Þ"/>
                        <a:tabLst/>
                        <a:defRPr/>
                      </a:pPr>
                      <a:r>
                        <a:rPr lang="en-AU" sz="1200" b="0" i="0" u="none" strike="noStrike" dirty="0" smtClean="0">
                          <a:solidFill>
                            <a:srgbClr val="C00000"/>
                          </a:solidFill>
                          <a:effectLst/>
                          <a:latin typeface="+mj-lt"/>
                          <a:ea typeface="+mn-ea"/>
                          <a:cs typeface="+mn-cs"/>
                          <a:sym typeface="Calibri"/>
                        </a:rPr>
                        <a:t>CEOS</a:t>
                      </a:r>
                      <a:r>
                        <a:rPr lang="en-AU" sz="1200" b="0" i="0" u="none" strike="noStrike" baseline="0" dirty="0" smtClean="0">
                          <a:solidFill>
                            <a:srgbClr val="C00000"/>
                          </a:solidFill>
                          <a:effectLst/>
                          <a:latin typeface="+mj-lt"/>
                          <a:ea typeface="+mn-ea"/>
                          <a:cs typeface="+mn-cs"/>
                          <a:sym typeface="Calibri"/>
                        </a:rPr>
                        <a:t> </a:t>
                      </a:r>
                      <a:r>
                        <a:rPr lang="en-AU" sz="1200" b="0" i="0" u="none" strike="noStrike" baseline="0" dirty="0">
                          <a:solidFill>
                            <a:srgbClr val="C00000"/>
                          </a:solidFill>
                          <a:effectLst/>
                          <a:latin typeface="+mj-lt"/>
                          <a:ea typeface="+mn-ea"/>
                          <a:cs typeface="+mn-cs"/>
                          <a:sym typeface="Calibri"/>
                        </a:rPr>
                        <a:t>agencies to designate </a:t>
                      </a:r>
                      <a:r>
                        <a:rPr lang="en-AU" sz="1200" b="0" i="0" u="none" strike="noStrike" baseline="0" dirty="0" err="1">
                          <a:solidFill>
                            <a:srgbClr val="C00000"/>
                          </a:solidFill>
                          <a:effectLst/>
                          <a:latin typeface="+mj-lt"/>
                          <a:ea typeface="+mn-ea"/>
                          <a:cs typeface="+mn-cs"/>
                          <a:sym typeface="Calibri"/>
                        </a:rPr>
                        <a:t>PoC</a:t>
                      </a:r>
                      <a:r>
                        <a:rPr lang="en-AU" sz="1200" b="0" i="0" u="none" strike="noStrike" baseline="0" dirty="0">
                          <a:solidFill>
                            <a:srgbClr val="C00000"/>
                          </a:solidFill>
                          <a:effectLst/>
                          <a:latin typeface="+mj-lt"/>
                          <a:ea typeface="+mn-ea"/>
                          <a:cs typeface="+mn-cs"/>
                          <a:sym typeface="Calibri"/>
                        </a:rPr>
                        <a:t> and </a:t>
                      </a:r>
                      <a:r>
                        <a:rPr lang="en-AU" sz="1200" b="0" i="0" u="none" strike="noStrike" baseline="0" dirty="0" err="1">
                          <a:solidFill>
                            <a:srgbClr val="C00000"/>
                          </a:solidFill>
                          <a:effectLst/>
                          <a:latin typeface="+mj-lt"/>
                          <a:ea typeface="+mn-ea"/>
                          <a:cs typeface="+mn-cs"/>
                          <a:sym typeface="Calibri"/>
                        </a:rPr>
                        <a:t>PoCs</a:t>
                      </a:r>
                      <a:r>
                        <a:rPr lang="en-AU" sz="1200" b="0" i="0" u="none" strike="noStrike" baseline="0" dirty="0">
                          <a:solidFill>
                            <a:srgbClr val="C00000"/>
                          </a:solidFill>
                          <a:effectLst/>
                          <a:latin typeface="+mj-lt"/>
                          <a:ea typeface="+mn-ea"/>
                          <a:cs typeface="+mn-cs"/>
                          <a:sym typeface="Calibri"/>
                        </a:rPr>
                        <a:t> to list their activities on SDGs</a:t>
                      </a:r>
                      <a:endParaRPr lang="en-AU" sz="1200" b="0" i="0" u="none" strike="noStrike" dirty="0">
                        <a:solidFill>
                          <a:srgbClr val="C00000"/>
                        </a:solidFill>
                        <a:effectLst/>
                        <a:latin typeface="+mj-lt"/>
                        <a:ea typeface="+mn-ea"/>
                        <a:cs typeface="+mn-cs"/>
                        <a:sym typeface="Calibri"/>
                      </a:endParaRP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875545">
                <a:tc>
                  <a:txBody>
                    <a:bodyPr/>
                    <a:lstStyle/>
                    <a:p>
                      <a:pPr marL="184150" indent="-176213" algn="l" rtl="0" fontAlgn="base">
                        <a:spcBef>
                          <a:spcPts val="0"/>
                        </a:spcBef>
                        <a:spcAft>
                          <a:spcPts val="0"/>
                        </a:spcAft>
                        <a:buFont typeface="+mj-lt"/>
                        <a:buAutoNum type="arabicPeriod" startAt="2"/>
                        <a:tabLst/>
                      </a:pPr>
                      <a:r>
                        <a:rPr lang="en-AU" sz="1200" b="0" i="0" u="none" strike="noStrike" dirty="0">
                          <a:solidFill>
                            <a:schemeClr val="tx2"/>
                          </a:solidFill>
                          <a:effectLst/>
                          <a:latin typeface="+mj-lt"/>
                          <a:ea typeface="+mn-ea"/>
                          <a:cs typeface="+mn-cs"/>
                          <a:sym typeface="Calibri"/>
                        </a:rPr>
                        <a:t>Define</a:t>
                      </a:r>
                      <a:r>
                        <a:rPr lang="en-AU" sz="1200" b="0" i="0" u="none" strike="noStrike" dirty="0">
                          <a:solidFill>
                            <a:schemeClr val="tx2"/>
                          </a:solidFill>
                          <a:effectLst/>
                          <a:latin typeface="+mj-lt"/>
                        </a:rPr>
                        <a:t> a coherent, flexible &amp; adaptive CEOS </a:t>
                      </a:r>
                      <a:r>
                        <a:rPr lang="en-AU" sz="1200" b="1" i="0" u="none" strike="noStrike" dirty="0">
                          <a:solidFill>
                            <a:schemeClr val="tx2"/>
                          </a:solidFill>
                          <a:effectLst/>
                          <a:latin typeface="+mj-lt"/>
                        </a:rPr>
                        <a:t>engagement plan on SDGs</a:t>
                      </a: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457200" rtl="0" eaLnBrk="1" fontAlgn="t" latinLnBrk="0" hangingPunct="1">
                        <a:lnSpc>
                          <a:spcPct val="100000"/>
                        </a:lnSpc>
                        <a:spcBef>
                          <a:spcPts val="300"/>
                        </a:spcBef>
                        <a:spcAft>
                          <a:spcPts val="0"/>
                        </a:spcAft>
                        <a:buClrTx/>
                        <a:buSzTx/>
                        <a:buFontTx/>
                        <a:buNone/>
                        <a:tabLst/>
                        <a:defRPr/>
                      </a:pPr>
                      <a:r>
                        <a:rPr lang="en-AU" sz="1200" b="1" i="0" u="none" strike="noStrike" dirty="0">
                          <a:solidFill>
                            <a:schemeClr val="accent6">
                              <a:lumMod val="75000"/>
                            </a:schemeClr>
                          </a:solidFill>
                          <a:effectLst/>
                          <a:latin typeface="+mj-lt"/>
                          <a:ea typeface="+mn-ea"/>
                          <a:cs typeface="+mn-cs"/>
                          <a:sym typeface="Calibri"/>
                        </a:rPr>
                        <a:t>Ongoing</a:t>
                      </a:r>
                      <a:r>
                        <a:rPr lang="en-AU" sz="1200" b="0" i="0" u="none" strike="noStrike" baseline="0" dirty="0">
                          <a:solidFill>
                            <a:schemeClr val="tx1"/>
                          </a:solidFill>
                          <a:effectLst/>
                          <a:latin typeface="+mj-lt"/>
                          <a:ea typeface="+mn-ea"/>
                          <a:cs typeface="+mn-cs"/>
                          <a:sym typeface="Calibri"/>
                        </a:rPr>
                        <a:t> - </a:t>
                      </a:r>
                      <a:r>
                        <a:rPr lang="en-AU" sz="1200" b="0" i="0" u="none" strike="noStrike" dirty="0">
                          <a:solidFill>
                            <a:schemeClr val="tx1"/>
                          </a:solidFill>
                          <a:effectLst/>
                          <a:latin typeface="+mj-lt"/>
                        </a:rPr>
                        <a:t>CEOS Engagement</a:t>
                      </a:r>
                      <a:r>
                        <a:rPr lang="en-AU" sz="1200" b="0" i="0" u="none" strike="noStrike" baseline="0" dirty="0">
                          <a:solidFill>
                            <a:schemeClr val="tx1"/>
                          </a:solidFill>
                          <a:effectLst/>
                          <a:latin typeface="+mj-lt"/>
                        </a:rPr>
                        <a:t> priorities to be discussed at SIT TW </a:t>
                      </a:r>
                      <a:r>
                        <a:rPr lang="en-AU" sz="1200" b="0" i="0" u="none" strike="noStrike" dirty="0">
                          <a:solidFill>
                            <a:schemeClr val="tx1"/>
                          </a:solidFill>
                          <a:effectLst/>
                          <a:latin typeface="+mj-lt"/>
                        </a:rPr>
                        <a:t>  </a:t>
                      </a:r>
                    </a:p>
                    <a:p>
                      <a:pPr marL="171450" marR="0" lvl="0" indent="-171450" algn="l" defTabSz="457200" rtl="0" eaLnBrk="1" fontAlgn="t" latinLnBrk="0" hangingPunct="1">
                        <a:lnSpc>
                          <a:spcPct val="100000"/>
                        </a:lnSpc>
                        <a:spcBef>
                          <a:spcPts val="300"/>
                        </a:spcBef>
                        <a:spcAft>
                          <a:spcPts val="0"/>
                        </a:spcAft>
                        <a:buClrTx/>
                        <a:buSzTx/>
                        <a:buFont typeface="Symbol" charset="2"/>
                        <a:buChar char="Þ"/>
                        <a:tabLst/>
                        <a:defRPr/>
                      </a:pPr>
                      <a:r>
                        <a:rPr lang="en-AU" sz="1200" b="0" i="0" u="none" strike="noStrike" dirty="0">
                          <a:solidFill>
                            <a:srgbClr val="C00000"/>
                          </a:solidFill>
                          <a:effectLst/>
                          <a:latin typeface="+mj-lt"/>
                          <a:ea typeface="+mn-ea"/>
                          <a:cs typeface="+mn-cs"/>
                          <a:sym typeface="Calibri"/>
                        </a:rPr>
                        <a:t>Engagement priorities to be finalised and presented at CEOS Plenary </a:t>
                      </a:r>
                      <a:br>
                        <a:rPr lang="en-AU" sz="1200" b="0" i="0" u="none" strike="noStrike" dirty="0">
                          <a:solidFill>
                            <a:srgbClr val="C00000"/>
                          </a:solidFill>
                          <a:effectLst/>
                          <a:latin typeface="+mj-lt"/>
                          <a:ea typeface="+mn-ea"/>
                          <a:cs typeface="+mn-cs"/>
                          <a:sym typeface="Calibri"/>
                        </a:rPr>
                      </a:br>
                      <a:r>
                        <a:rPr lang="en-AU" sz="1200" b="0" i="0" u="none" strike="noStrike" dirty="0">
                          <a:solidFill>
                            <a:srgbClr val="C00000"/>
                          </a:solidFill>
                          <a:effectLst/>
                          <a:latin typeface="+mj-lt"/>
                          <a:ea typeface="+mn-ea"/>
                          <a:cs typeface="+mn-cs"/>
                          <a:sym typeface="Calibri"/>
                        </a:rPr>
                        <a:t>(with proposal on</a:t>
                      </a:r>
                      <a:r>
                        <a:rPr lang="en-AU" sz="1200" b="0" i="0" u="none" strike="noStrike" baseline="0" dirty="0">
                          <a:solidFill>
                            <a:srgbClr val="C00000"/>
                          </a:solidFill>
                          <a:effectLst/>
                          <a:latin typeface="+mj-lt"/>
                          <a:ea typeface="+mn-ea"/>
                          <a:cs typeface="+mn-cs"/>
                          <a:sym typeface="Calibri"/>
                        </a:rPr>
                        <a:t> </a:t>
                      </a:r>
                      <a:r>
                        <a:rPr lang="en-AU" sz="1200" b="0" i="0" u="none" strike="noStrike" dirty="0">
                          <a:solidFill>
                            <a:srgbClr val="C00000"/>
                          </a:solidFill>
                          <a:effectLst/>
                          <a:latin typeface="+mj-lt"/>
                          <a:ea typeface="+mn-ea"/>
                          <a:cs typeface="+mn-cs"/>
                          <a:sym typeface="Calibri"/>
                        </a:rPr>
                        <a:t>future of AHT SDG)</a:t>
                      </a:r>
                    </a:p>
                    <a:p>
                      <a:pPr marL="171450" marR="0" lvl="0" indent="-171450" algn="l" defTabSz="457200" rtl="0" eaLnBrk="1" fontAlgn="t" latinLnBrk="0" hangingPunct="1">
                        <a:lnSpc>
                          <a:spcPct val="100000"/>
                        </a:lnSpc>
                        <a:spcBef>
                          <a:spcPts val="300"/>
                        </a:spcBef>
                        <a:spcAft>
                          <a:spcPts val="0"/>
                        </a:spcAft>
                        <a:buClrTx/>
                        <a:buSzTx/>
                        <a:buFont typeface="Symbol" charset="2"/>
                        <a:buChar char="Þ"/>
                        <a:tabLst/>
                        <a:defRPr/>
                      </a:pPr>
                      <a:r>
                        <a:rPr lang="en-AU" sz="1200" b="0" i="0" u="none" strike="noStrike" dirty="0">
                          <a:solidFill>
                            <a:srgbClr val="C00000"/>
                          </a:solidFill>
                          <a:effectLst/>
                          <a:latin typeface="+mj-lt"/>
                          <a:ea typeface="+mn-ea"/>
                          <a:cs typeface="+mn-cs"/>
                          <a:sym typeface="Calibri"/>
                        </a:rPr>
                        <a:t>Depends</a:t>
                      </a:r>
                      <a:r>
                        <a:rPr lang="en-AU" sz="1200" b="0" i="0" u="none" strike="noStrike" baseline="0" dirty="0">
                          <a:solidFill>
                            <a:srgbClr val="C00000"/>
                          </a:solidFill>
                          <a:effectLst/>
                          <a:latin typeface="+mj-lt"/>
                          <a:ea typeface="+mn-ea"/>
                          <a:cs typeface="+mn-cs"/>
                          <a:sym typeface="Calibri"/>
                        </a:rPr>
                        <a:t> on CEOS/GEO alignment of activities (to be discussed at SIT TW)</a:t>
                      </a:r>
                      <a:endParaRPr lang="en-AU" sz="1200" b="0" i="0" u="none" strike="noStrike" dirty="0">
                        <a:solidFill>
                          <a:srgbClr val="C00000"/>
                        </a:solidFill>
                        <a:effectLst/>
                        <a:latin typeface="+mj-lt"/>
                        <a:ea typeface="+mn-ea"/>
                        <a:cs typeface="+mn-cs"/>
                        <a:sym typeface="Calibri"/>
                      </a:endParaRP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002400">
                <a:tc>
                  <a:txBody>
                    <a:bodyPr/>
                    <a:lstStyle/>
                    <a:p>
                      <a:pPr marL="184150" indent="-176213" algn="l" rtl="0" fontAlgn="base">
                        <a:spcBef>
                          <a:spcPts val="0"/>
                        </a:spcBef>
                        <a:spcAft>
                          <a:spcPts val="0"/>
                        </a:spcAft>
                        <a:buFont typeface="+mj-lt"/>
                        <a:buAutoNum type="arabicPeriod" startAt="3"/>
                        <a:tabLst/>
                      </a:pPr>
                      <a:r>
                        <a:rPr lang="en-AU" sz="1200" b="0" i="0" u="none" strike="noStrike" dirty="0">
                          <a:solidFill>
                            <a:schemeClr val="tx2"/>
                          </a:solidFill>
                          <a:effectLst/>
                          <a:latin typeface="+mj-lt"/>
                        </a:rPr>
                        <a:t>Coordinate </a:t>
                      </a:r>
                      <a:r>
                        <a:rPr lang="en-AU" sz="1200" b="1" i="0" u="none" strike="noStrike" dirty="0">
                          <a:solidFill>
                            <a:schemeClr val="tx2"/>
                          </a:solidFill>
                          <a:effectLst/>
                          <a:latin typeface="+mj-lt"/>
                        </a:rPr>
                        <a:t>CEOS support to GEO-led SDG activities </a:t>
                      </a:r>
                      <a:r>
                        <a:rPr lang="en-AU" sz="1200" b="0" i="0" u="none" strike="noStrike" dirty="0">
                          <a:solidFill>
                            <a:schemeClr val="tx2"/>
                          </a:solidFill>
                          <a:effectLst/>
                          <a:latin typeface="+mj-lt"/>
                        </a:rPr>
                        <a:t>(GEO EO4SDG initiative and GEO</a:t>
                      </a:r>
                      <a:r>
                        <a:rPr lang="en-AU" sz="1200" b="0" i="0" u="none" strike="noStrike" baseline="0" dirty="0">
                          <a:solidFill>
                            <a:schemeClr val="tx2"/>
                          </a:solidFill>
                          <a:effectLst/>
                          <a:latin typeface="+mj-lt"/>
                        </a:rPr>
                        <a:t> </a:t>
                      </a:r>
                      <a:r>
                        <a:rPr lang="en-AU" sz="1200" b="0" i="0" u="none" strike="noStrike" dirty="0">
                          <a:solidFill>
                            <a:schemeClr val="tx2"/>
                          </a:solidFill>
                          <a:effectLst/>
                          <a:latin typeface="+mj-lt"/>
                        </a:rPr>
                        <a:t>flagships /initiatives/communities active on SDGs with CEOS Agency</a:t>
                      </a:r>
                      <a:r>
                        <a:rPr lang="en-AU" sz="1200" b="0" i="0" u="none" strike="noStrike" baseline="0" dirty="0">
                          <a:solidFill>
                            <a:schemeClr val="tx2"/>
                          </a:solidFill>
                          <a:effectLst/>
                          <a:latin typeface="+mj-lt"/>
                        </a:rPr>
                        <a:t> involvement</a:t>
                      </a:r>
                      <a:r>
                        <a:rPr lang="en-AU" sz="1200" b="0" i="0" u="none" strike="noStrike" dirty="0">
                          <a:solidFill>
                            <a:schemeClr val="tx2"/>
                          </a:solidFill>
                          <a:effectLst/>
                          <a:latin typeface="+mj-lt"/>
                        </a:rPr>
                        <a:t>)</a:t>
                      </a: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t">
                        <a:spcBef>
                          <a:spcPts val="300"/>
                        </a:spcBef>
                        <a:spcAft>
                          <a:spcPts val="0"/>
                        </a:spcAft>
                      </a:pPr>
                      <a:r>
                        <a:rPr lang="en-AU" sz="1200" b="1" i="0" u="none" strike="noStrike" dirty="0">
                          <a:solidFill>
                            <a:schemeClr val="accent6">
                              <a:lumMod val="75000"/>
                            </a:schemeClr>
                          </a:solidFill>
                          <a:effectLst/>
                          <a:latin typeface="+mj-lt"/>
                          <a:ea typeface="+mn-ea"/>
                          <a:cs typeface="+mn-cs"/>
                          <a:sym typeface="Calibri"/>
                        </a:rPr>
                        <a:t>Ongoing</a:t>
                      </a:r>
                      <a:r>
                        <a:rPr lang="en-AU" sz="1200" b="0" i="0" u="none" strike="noStrike" dirty="0">
                          <a:solidFill>
                            <a:schemeClr val="tx1"/>
                          </a:solidFill>
                          <a:effectLst/>
                          <a:latin typeface="+mj-lt"/>
                        </a:rPr>
                        <a:t>, various cooperative activities with GEO EO4SDG: </a:t>
                      </a:r>
                    </a:p>
                    <a:p>
                      <a:pPr marL="96838" indent="-96838" algn="l" rtl="0" fontAlgn="t">
                        <a:spcBef>
                          <a:spcPts val="300"/>
                        </a:spcBef>
                        <a:spcAft>
                          <a:spcPts val="0"/>
                        </a:spcAft>
                        <a:buFontTx/>
                        <a:buChar char="-"/>
                        <a:tabLst/>
                      </a:pPr>
                      <a:r>
                        <a:rPr lang="en-AU" sz="1200" b="0" i="0" u="none" strike="noStrike" dirty="0">
                          <a:solidFill>
                            <a:schemeClr val="tx1"/>
                          </a:solidFill>
                          <a:effectLst/>
                          <a:latin typeface="+mj-lt"/>
                        </a:rPr>
                        <a:t>GEO/CEOS</a:t>
                      </a:r>
                      <a:r>
                        <a:rPr lang="en-AU" sz="1200" b="0" i="0" u="none" strike="noStrike" baseline="0" dirty="0">
                          <a:solidFill>
                            <a:schemeClr val="tx1"/>
                          </a:solidFill>
                          <a:effectLst/>
                          <a:latin typeface="+mj-lt"/>
                        </a:rPr>
                        <a:t> joint participation to UN GGIM </a:t>
                      </a:r>
                      <a:r>
                        <a:rPr lang="en-AU" sz="1200" b="0" i="0" u="none" strike="noStrike" dirty="0">
                          <a:solidFill>
                            <a:schemeClr val="tx1"/>
                          </a:solidFill>
                          <a:effectLst/>
                          <a:latin typeface="+mj-lt"/>
                        </a:rPr>
                        <a:t>side-meeting at UNSC-49</a:t>
                      </a:r>
                      <a:r>
                        <a:rPr lang="en-AU" sz="1200" b="0" i="0" u="none" strike="noStrike" baseline="0" dirty="0">
                          <a:solidFill>
                            <a:schemeClr val="tx1"/>
                          </a:solidFill>
                          <a:effectLst/>
                          <a:latin typeface="+mj-lt"/>
                        </a:rPr>
                        <a:t> </a:t>
                      </a:r>
                      <a:r>
                        <a:rPr lang="en-AU" sz="1200" b="0" i="0" u="none" strike="noStrike" dirty="0">
                          <a:solidFill>
                            <a:schemeClr val="tx1"/>
                          </a:solidFill>
                          <a:effectLst/>
                          <a:latin typeface="+mj-lt"/>
                        </a:rPr>
                        <a:t>(NYC, March) and to the Australian</a:t>
                      </a:r>
                      <a:r>
                        <a:rPr lang="en-AU" sz="1200" b="0" i="0" u="none" strike="noStrike" baseline="0" dirty="0">
                          <a:solidFill>
                            <a:schemeClr val="tx1"/>
                          </a:solidFill>
                          <a:effectLst/>
                          <a:latin typeface="+mj-lt"/>
                        </a:rPr>
                        <a:t> side event at </a:t>
                      </a:r>
                      <a:r>
                        <a:rPr lang="en-AU" sz="1200" b="0" i="0" u="none" strike="noStrike" dirty="0">
                          <a:solidFill>
                            <a:schemeClr val="tx1"/>
                          </a:solidFill>
                          <a:effectLst/>
                          <a:latin typeface="+mj-lt"/>
                        </a:rPr>
                        <a:t>HLPF on SDG (NYC, July)  </a:t>
                      </a:r>
                    </a:p>
                    <a:p>
                      <a:pPr marL="96838" indent="-96838" algn="l" rtl="0" fontAlgn="t">
                        <a:spcBef>
                          <a:spcPts val="300"/>
                        </a:spcBef>
                        <a:spcAft>
                          <a:spcPts val="0"/>
                        </a:spcAft>
                        <a:buFontTx/>
                        <a:buChar char="-"/>
                        <a:tabLst/>
                      </a:pPr>
                      <a:r>
                        <a:rPr lang="en-AU" sz="1200" b="0" i="0" u="none" strike="noStrike" dirty="0">
                          <a:solidFill>
                            <a:schemeClr val="tx1"/>
                          </a:solidFill>
                          <a:effectLst/>
                          <a:latin typeface="+mj-lt"/>
                        </a:rPr>
                        <a:t>GEO/CEOS joint communication (website content,</a:t>
                      </a:r>
                      <a:r>
                        <a:rPr lang="en-AU" sz="1200" b="0" i="0" u="none" strike="noStrike" baseline="0" dirty="0">
                          <a:solidFill>
                            <a:schemeClr val="tx1"/>
                          </a:solidFill>
                          <a:effectLst/>
                          <a:latin typeface="+mj-lt"/>
                        </a:rPr>
                        <a:t> </a:t>
                      </a:r>
                      <a:r>
                        <a:rPr lang="en-AU" sz="1200" b="0" i="0" u="none" strike="noStrike" dirty="0">
                          <a:solidFill>
                            <a:schemeClr val="tx1"/>
                          </a:solidFill>
                          <a:effectLst/>
                          <a:latin typeface="+mj-lt"/>
                        </a:rPr>
                        <a:t>including events calendar, training material…)</a:t>
                      </a:r>
                    </a:p>
                    <a:p>
                      <a:pPr marL="96838" indent="-96838" algn="l" rtl="0" fontAlgn="t">
                        <a:spcBef>
                          <a:spcPts val="300"/>
                        </a:spcBef>
                        <a:spcAft>
                          <a:spcPts val="0"/>
                        </a:spcAft>
                        <a:buFontTx/>
                        <a:buChar char="-"/>
                        <a:tabLst/>
                      </a:pPr>
                      <a:r>
                        <a:rPr lang="en-AU" sz="1200" b="0" i="0" u="none" strike="noStrike" dirty="0">
                          <a:solidFill>
                            <a:schemeClr val="tx1"/>
                          </a:solidFill>
                          <a:effectLst/>
                          <a:latin typeface="+mj-lt"/>
                        </a:rPr>
                        <a:t>GEO/CEOS joint guest editors of </a:t>
                      </a:r>
                      <a:r>
                        <a:rPr lang="en-AU" sz="1200" b="0" i="0" u="none" strike="noStrike" baseline="0" dirty="0">
                          <a:solidFill>
                            <a:schemeClr val="tx1"/>
                          </a:solidFill>
                          <a:effectLst/>
                          <a:latin typeface="+mj-lt"/>
                        </a:rPr>
                        <a:t>scientific publications (e.g. RSE Special Issue on SDGs, new RS SI on “EO solutions to support countries implementing the SDGs”</a:t>
                      </a:r>
                      <a:endParaRPr lang="en-AU" sz="1200" dirty="0">
                        <a:solidFill>
                          <a:schemeClr val="tx1"/>
                        </a:solidFill>
                        <a:effectLst/>
                        <a:latin typeface="+mj-lt"/>
                      </a:endParaRPr>
                    </a:p>
                    <a:p>
                      <a:pPr algn="l" rtl="0" fontAlgn="t">
                        <a:spcBef>
                          <a:spcPts val="300"/>
                        </a:spcBef>
                        <a:spcAft>
                          <a:spcPts val="0"/>
                        </a:spcAft>
                      </a:pPr>
                      <a:r>
                        <a:rPr lang="en-AU" sz="1200" b="0" i="0" u="none" strike="noStrike" dirty="0">
                          <a:solidFill>
                            <a:srgbClr val="C00000"/>
                          </a:solidFill>
                          <a:effectLst/>
                          <a:latin typeface="+mj-lt"/>
                        </a:rPr>
                        <a:t>=&gt; Alignment of CEOS and GEO activities needed to optimise resources;</a:t>
                      </a:r>
                    </a:p>
                    <a:p>
                      <a:pPr algn="l" rtl="0" fontAlgn="t">
                        <a:spcBef>
                          <a:spcPts val="300"/>
                        </a:spcBef>
                        <a:spcAft>
                          <a:spcPts val="0"/>
                        </a:spcAft>
                      </a:pPr>
                      <a:r>
                        <a:rPr lang="en-AU" sz="1200" b="0" i="0" u="none" strike="noStrike" dirty="0">
                          <a:solidFill>
                            <a:srgbClr val="C00000"/>
                          </a:solidFill>
                          <a:effectLst/>
                          <a:latin typeface="+mj-lt"/>
                        </a:rPr>
                        <a:t>=&gt; More coordination needed with other GEO initiatives working on SDG topics </a:t>
                      </a:r>
                      <a:br>
                        <a:rPr lang="en-AU" sz="1200" b="0" i="0" u="none" strike="noStrike" dirty="0">
                          <a:solidFill>
                            <a:srgbClr val="C00000"/>
                          </a:solidFill>
                          <a:effectLst/>
                          <a:latin typeface="+mj-lt"/>
                        </a:rPr>
                      </a:br>
                      <a:r>
                        <a:rPr lang="en-AU" sz="1200" b="0" i="0" u="none" strike="noStrike" dirty="0">
                          <a:solidFill>
                            <a:srgbClr val="C00000"/>
                          </a:solidFill>
                          <a:effectLst/>
                          <a:latin typeface="+mj-lt"/>
                        </a:rPr>
                        <a:t>(Blue Planet, GEOGLAM,</a:t>
                      </a:r>
                      <a:r>
                        <a:rPr lang="en-AU" sz="1200" b="0" i="0" u="none" strike="noStrike" baseline="0" dirty="0">
                          <a:solidFill>
                            <a:srgbClr val="C00000"/>
                          </a:solidFill>
                          <a:effectLst/>
                          <a:latin typeface="+mj-lt"/>
                        </a:rPr>
                        <a:t> GEO Human Planet, GEO Wetlands, etc.</a:t>
                      </a:r>
                      <a:r>
                        <a:rPr lang="en-AU" sz="1200" b="0" i="0" u="none" strike="noStrike" dirty="0">
                          <a:solidFill>
                            <a:srgbClr val="C00000"/>
                          </a:solidFill>
                          <a:effectLst/>
                          <a:latin typeface="+mj-lt"/>
                        </a:rPr>
                        <a:t>); </a:t>
                      </a:r>
                      <a:endParaRPr lang="en-AU" sz="1200" dirty="0">
                        <a:solidFill>
                          <a:srgbClr val="C00000"/>
                        </a:solidFill>
                        <a:effectLst/>
                        <a:latin typeface="+mj-lt"/>
                      </a:endParaRP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377627">
                <a:tc>
                  <a:txBody>
                    <a:bodyPr/>
                    <a:lstStyle/>
                    <a:p>
                      <a:pPr marL="184150" indent="-184150" algn="l" rtl="0" fontAlgn="base">
                        <a:spcBef>
                          <a:spcPts val="0"/>
                        </a:spcBef>
                        <a:spcAft>
                          <a:spcPts val="0"/>
                        </a:spcAft>
                        <a:buFont typeface="+mj-lt"/>
                        <a:buAutoNum type="arabicPeriod" startAt="4"/>
                        <a:tabLst/>
                      </a:pPr>
                      <a:r>
                        <a:rPr lang="en-AU" sz="1200" b="0" i="0" u="none" strike="noStrike" baseline="0" dirty="0">
                          <a:solidFill>
                            <a:schemeClr val="tx2"/>
                          </a:solidFill>
                          <a:effectLst/>
                          <a:latin typeface="+mj-lt"/>
                          <a:ea typeface="+mn-ea"/>
                          <a:cs typeface="+mn-cs"/>
                          <a:sym typeface="Calibri"/>
                        </a:rPr>
                        <a:t>Review and assess the </a:t>
                      </a:r>
                      <a:r>
                        <a:rPr lang="en-AU" sz="1200" b="1" i="0" u="none" strike="noStrike" baseline="0" dirty="0">
                          <a:solidFill>
                            <a:schemeClr val="tx2"/>
                          </a:solidFill>
                          <a:effectLst/>
                          <a:latin typeface="+mj-lt"/>
                          <a:ea typeface="+mn-ea"/>
                          <a:cs typeface="+mn-cs"/>
                          <a:sym typeface="Calibri"/>
                        </a:rPr>
                        <a:t>contribution of EO to the SDG Targets</a:t>
                      </a:r>
                      <a:r>
                        <a:rPr lang="en-AU" sz="1200" b="0" i="0" u="none" strike="noStrike" baseline="0" dirty="0">
                          <a:solidFill>
                            <a:schemeClr val="tx2"/>
                          </a:solidFill>
                          <a:effectLst/>
                          <a:latin typeface="+mj-lt"/>
                          <a:ea typeface="+mn-ea"/>
                          <a:cs typeface="+mn-cs"/>
                          <a:sym typeface="Calibri"/>
                        </a:rPr>
                        <a:t> and Indicators</a:t>
                      </a: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t">
                        <a:spcBef>
                          <a:spcPts val="300"/>
                        </a:spcBef>
                        <a:spcAft>
                          <a:spcPts val="0"/>
                        </a:spcAft>
                      </a:pPr>
                      <a:r>
                        <a:rPr lang="en-AU" sz="1200" b="1" i="0" u="none" strike="noStrike" dirty="0">
                          <a:solidFill>
                            <a:schemeClr val="accent6">
                              <a:lumMod val="75000"/>
                            </a:schemeClr>
                          </a:solidFill>
                          <a:effectLst/>
                          <a:latin typeface="+mj-lt"/>
                          <a:ea typeface="+mn-ea"/>
                          <a:cs typeface="+mn-cs"/>
                          <a:sym typeface="Calibri"/>
                        </a:rPr>
                        <a:t>Ongoing</a:t>
                      </a:r>
                      <a:r>
                        <a:rPr lang="en-AU" sz="1200" b="0" i="0" u="none" strike="noStrike" dirty="0">
                          <a:solidFill>
                            <a:schemeClr val="tx1"/>
                          </a:solidFill>
                          <a:effectLst/>
                          <a:latin typeface="+mj-lt"/>
                          <a:ea typeface="+mn-ea"/>
                          <a:cs typeface="+mn-cs"/>
                          <a:sym typeface="Calibri"/>
                        </a:rPr>
                        <a:t>, output of </a:t>
                      </a:r>
                      <a:r>
                        <a:rPr lang="en-AU" sz="1200" b="0" i="0" u="none" strike="noStrike" baseline="0" dirty="0">
                          <a:solidFill>
                            <a:schemeClr val="tx1"/>
                          </a:solidFill>
                          <a:effectLst/>
                          <a:latin typeface="+mj-lt"/>
                          <a:ea typeface="+mn-ea"/>
                          <a:cs typeface="+mn-cs"/>
                          <a:sym typeface="Calibri"/>
                        </a:rPr>
                        <a:t>ESA EO4SDGs project (launched in April 2018) </a:t>
                      </a:r>
                    </a:p>
                    <a:p>
                      <a:pPr marL="171450" indent="-171450" algn="l" rtl="0" fontAlgn="t">
                        <a:spcBef>
                          <a:spcPts val="300"/>
                        </a:spcBef>
                        <a:spcAft>
                          <a:spcPts val="0"/>
                        </a:spcAft>
                        <a:buFontTx/>
                        <a:buChar char="-"/>
                      </a:pPr>
                      <a:r>
                        <a:rPr lang="en-AU" sz="1200" b="0" i="0" u="none" strike="noStrike" baseline="0" dirty="0">
                          <a:solidFill>
                            <a:schemeClr val="tx1"/>
                          </a:solidFill>
                          <a:effectLst/>
                          <a:latin typeface="+mj-lt"/>
                          <a:ea typeface="+mn-ea"/>
                          <a:cs typeface="+mn-cs"/>
                          <a:sym typeface="Calibri"/>
                        </a:rPr>
                        <a:t>first task: perform an in-depth assessment of the EO contribution to the SDG targets and indicators with 2 outputs: Compendium + Policy brief. </a:t>
                      </a:r>
                    </a:p>
                    <a:p>
                      <a:pPr marL="171450" indent="-171450" algn="l" rtl="0" fontAlgn="t">
                        <a:spcBef>
                          <a:spcPts val="300"/>
                        </a:spcBef>
                        <a:spcAft>
                          <a:spcPts val="0"/>
                        </a:spcAft>
                        <a:buFontTx/>
                        <a:buChar char="-"/>
                      </a:pPr>
                      <a:r>
                        <a:rPr lang="en-AU" sz="1200" b="0" i="0" u="none" strike="noStrike" baseline="0" dirty="0">
                          <a:solidFill>
                            <a:schemeClr val="tx1"/>
                          </a:solidFill>
                          <a:effectLst/>
                          <a:latin typeface="+mj-lt"/>
                          <a:ea typeface="+mn-ea"/>
                          <a:cs typeface="+mn-cs"/>
                          <a:sym typeface="Calibri"/>
                        </a:rPr>
                        <a:t>Both products will undertake an external review by EO4SDG &amp; AHT SDG.</a:t>
                      </a:r>
                    </a:p>
                    <a:p>
                      <a:pPr marL="171450" indent="-171450" algn="l" rtl="0" fontAlgn="t">
                        <a:spcBef>
                          <a:spcPts val="300"/>
                        </a:spcBef>
                        <a:spcAft>
                          <a:spcPts val="0"/>
                        </a:spcAft>
                        <a:buFontTx/>
                        <a:buChar char="-"/>
                      </a:pPr>
                      <a:r>
                        <a:rPr lang="en-AU" sz="1200" b="0" i="0" u="none" strike="noStrike" baseline="0" dirty="0">
                          <a:solidFill>
                            <a:schemeClr val="tx1"/>
                          </a:solidFill>
                          <a:effectLst/>
                          <a:latin typeface="+mj-lt"/>
                          <a:ea typeface="+mn-ea"/>
                          <a:cs typeface="+mn-cs"/>
                          <a:sym typeface="Calibri"/>
                        </a:rPr>
                        <a:t>First review completed </a:t>
                      </a:r>
                      <a:r>
                        <a:rPr lang="mr-IN" sz="1200" b="0" i="0" u="none" strike="noStrike" baseline="0" dirty="0">
                          <a:solidFill>
                            <a:schemeClr val="tx1"/>
                          </a:solidFill>
                          <a:effectLst/>
                          <a:latin typeface="+mj-lt"/>
                          <a:ea typeface="+mn-ea"/>
                          <a:cs typeface="+mn-cs"/>
                          <a:sym typeface="Calibri"/>
                        </a:rPr>
                        <a:t>–</a:t>
                      </a:r>
                      <a:r>
                        <a:rPr lang="en-AU" sz="1200" b="0" i="0" u="none" strike="noStrike" baseline="0" dirty="0">
                          <a:solidFill>
                            <a:schemeClr val="tx1"/>
                          </a:solidFill>
                          <a:effectLst/>
                          <a:latin typeface="+mj-lt"/>
                          <a:ea typeface="+mn-ea"/>
                          <a:cs typeface="+mn-cs"/>
                          <a:sym typeface="Calibri"/>
                        </a:rPr>
                        <a:t> 2 levels of EO contribution - Fact sheets template produced</a:t>
                      </a:r>
                    </a:p>
                    <a:p>
                      <a:pPr marL="0" indent="0" algn="l" rtl="0" fontAlgn="t">
                        <a:spcBef>
                          <a:spcPts val="300"/>
                        </a:spcBef>
                        <a:spcAft>
                          <a:spcPts val="0"/>
                        </a:spcAft>
                        <a:buFontTx/>
                        <a:buNone/>
                      </a:pPr>
                      <a:r>
                        <a:rPr lang="en-AU" sz="1200" b="0" i="0" u="none" strike="noStrike" baseline="0" dirty="0">
                          <a:solidFill>
                            <a:srgbClr val="C00000"/>
                          </a:solidFill>
                          <a:effectLst/>
                          <a:latin typeface="+mj-lt"/>
                          <a:ea typeface="+mn-ea"/>
                          <a:cs typeface="+mn-cs"/>
                          <a:sym typeface="Calibri"/>
                        </a:rPr>
                        <a:t>=&gt; </a:t>
                      </a:r>
                      <a:r>
                        <a:rPr lang="en-AU" sz="1200" b="0" i="0" u="none" strike="noStrike" baseline="0" dirty="0" smtClean="0">
                          <a:solidFill>
                            <a:srgbClr val="C00000"/>
                          </a:solidFill>
                          <a:effectLst/>
                          <a:latin typeface="+mj-lt"/>
                          <a:ea typeface="+mn-ea"/>
                          <a:cs typeface="+mn-cs"/>
                          <a:sym typeface="Calibri"/>
                        </a:rPr>
                        <a:t>1</a:t>
                      </a:r>
                      <a:r>
                        <a:rPr lang="en-AU" sz="1200" b="0" i="0" u="none" strike="noStrike" baseline="30000" dirty="0" smtClean="0">
                          <a:solidFill>
                            <a:srgbClr val="C00000"/>
                          </a:solidFill>
                          <a:effectLst/>
                          <a:latin typeface="+mj-lt"/>
                          <a:ea typeface="+mn-ea"/>
                          <a:cs typeface="+mn-cs"/>
                          <a:sym typeface="Calibri"/>
                        </a:rPr>
                        <a:t>st</a:t>
                      </a:r>
                      <a:r>
                        <a:rPr lang="en-AU" sz="1200" b="0" i="0" u="none" strike="noStrike" baseline="0" dirty="0" smtClean="0">
                          <a:solidFill>
                            <a:srgbClr val="C00000"/>
                          </a:solidFill>
                          <a:effectLst/>
                          <a:latin typeface="+mj-lt"/>
                          <a:ea typeface="+mn-ea"/>
                          <a:cs typeface="+mn-cs"/>
                          <a:sym typeface="Calibri"/>
                        </a:rPr>
                        <a:t> version to be presented at CEOS </a:t>
                      </a:r>
                      <a:r>
                        <a:rPr lang="en-AU" sz="1200" b="0" i="0" u="none" strike="noStrike" baseline="0" dirty="0">
                          <a:solidFill>
                            <a:srgbClr val="C00000"/>
                          </a:solidFill>
                          <a:effectLst/>
                          <a:latin typeface="+mj-lt"/>
                          <a:ea typeface="+mn-ea"/>
                          <a:cs typeface="+mn-cs"/>
                          <a:sym typeface="Calibri"/>
                        </a:rPr>
                        <a:t>32 </a:t>
                      </a:r>
                      <a:r>
                        <a:rPr lang="en-AU" sz="1200" b="0" i="0" u="none" strike="noStrike" baseline="0" dirty="0" smtClean="0">
                          <a:solidFill>
                            <a:srgbClr val="C00000"/>
                          </a:solidFill>
                          <a:effectLst/>
                          <a:latin typeface="+mj-lt"/>
                          <a:ea typeface="+mn-ea"/>
                          <a:cs typeface="+mn-cs"/>
                          <a:sym typeface="Calibri"/>
                        </a:rPr>
                        <a:t>plenary (after review by GEO and CEOS AHT)</a:t>
                      </a:r>
                      <a:endParaRPr lang="en-AU" sz="1200" b="0" i="0" u="none" strike="noStrike" baseline="0" dirty="0">
                        <a:solidFill>
                          <a:schemeClr val="tx1"/>
                        </a:solidFill>
                        <a:effectLst/>
                        <a:latin typeface="+mj-lt"/>
                        <a:ea typeface="+mn-ea"/>
                        <a:cs typeface="+mn-cs"/>
                        <a:sym typeface="Calibri"/>
                      </a:endParaRP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79248607"/>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19</a:t>
            </a:fld>
            <a:endParaRPr lang="uk-UA" dirty="0"/>
          </a:p>
        </p:txBody>
      </p:sp>
      <p:graphicFrame>
        <p:nvGraphicFramePr>
          <p:cNvPr id="5" name="Content Placeholder 4"/>
          <p:cNvGraphicFramePr>
            <a:graphicFrameLocks noGrp="1"/>
          </p:cNvGraphicFramePr>
          <p:nvPr>
            <p:ph sz="quarter" idx="11"/>
            <p:extLst/>
          </p:nvPr>
        </p:nvGraphicFramePr>
        <p:xfrm>
          <a:off x="33453" y="1351513"/>
          <a:ext cx="9052932" cy="5545800"/>
        </p:xfrm>
        <a:graphic>
          <a:graphicData uri="http://schemas.openxmlformats.org/drawingml/2006/table">
            <a:tbl>
              <a:tblPr/>
              <a:tblGrid>
                <a:gridCol w="2557347">
                  <a:extLst>
                    <a:ext uri="{9D8B030D-6E8A-4147-A177-3AD203B41FA5}">
                      <a16:colId xmlns:a16="http://schemas.microsoft.com/office/drawing/2014/main" xmlns="" val="20000"/>
                    </a:ext>
                  </a:extLst>
                </a:gridCol>
                <a:gridCol w="6495585">
                  <a:extLst>
                    <a:ext uri="{9D8B030D-6E8A-4147-A177-3AD203B41FA5}">
                      <a16:colId xmlns:a16="http://schemas.microsoft.com/office/drawing/2014/main" xmlns="" val="20001"/>
                    </a:ext>
                  </a:extLst>
                </a:gridCol>
              </a:tblGrid>
              <a:tr h="2806901">
                <a:tc>
                  <a:txBody>
                    <a:bodyPr/>
                    <a:lstStyle/>
                    <a:p>
                      <a:pPr marL="184150" indent="-184150" algn="l" rtl="0" fontAlgn="base">
                        <a:spcBef>
                          <a:spcPts val="0"/>
                        </a:spcBef>
                        <a:spcAft>
                          <a:spcPts val="0"/>
                        </a:spcAft>
                        <a:buFont typeface="+mj-lt"/>
                        <a:buAutoNum type="arabicPeriod" startAt="5"/>
                        <a:tabLst/>
                      </a:pPr>
                      <a:r>
                        <a:rPr lang="en-AU" sz="1200" b="0" i="0" u="none" strike="noStrike" dirty="0">
                          <a:solidFill>
                            <a:schemeClr val="tx2"/>
                          </a:solidFill>
                          <a:effectLst/>
                          <a:latin typeface="+mj-lt"/>
                          <a:ea typeface="+mn-ea"/>
                          <a:cs typeface="+mn-cs"/>
                          <a:sym typeface="Calibri"/>
                        </a:rPr>
                        <a:t>Demonstrate</a:t>
                      </a:r>
                      <a:r>
                        <a:rPr lang="en-AU" sz="1200" b="1" i="0" u="none" strike="noStrike" dirty="0">
                          <a:solidFill>
                            <a:schemeClr val="tx2"/>
                          </a:solidFill>
                          <a:effectLst/>
                          <a:latin typeface="+mj-lt"/>
                          <a:ea typeface="+mn-ea"/>
                          <a:cs typeface="+mn-cs"/>
                          <a:sym typeface="Calibri"/>
                        </a:rPr>
                        <a:t>, showcase and foster the added-value of EO data </a:t>
                      </a:r>
                      <a:r>
                        <a:rPr lang="en-AU" sz="1200" b="0" i="0" u="none" strike="noStrike" dirty="0">
                          <a:solidFill>
                            <a:schemeClr val="tx2"/>
                          </a:solidFill>
                          <a:effectLst/>
                          <a:latin typeface="+mj-lt"/>
                          <a:ea typeface="+mn-ea"/>
                          <a:cs typeface="+mn-cs"/>
                          <a:sym typeface="Calibri"/>
                        </a:rPr>
                        <a:t>in the SDG monitoring and reporting process</a:t>
                      </a: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t">
                        <a:spcBef>
                          <a:spcPts val="300"/>
                        </a:spcBef>
                        <a:spcAft>
                          <a:spcPts val="0"/>
                        </a:spcAft>
                      </a:pPr>
                      <a:r>
                        <a:rPr lang="en-AU" sz="1200" b="0" i="0" u="sng" strike="noStrike" dirty="0">
                          <a:solidFill>
                            <a:schemeClr val="tx1"/>
                          </a:solidFill>
                          <a:effectLst/>
                          <a:latin typeface="+mj-lt"/>
                        </a:rPr>
                        <a:t>Compilation of EO best case practices for</a:t>
                      </a:r>
                      <a:r>
                        <a:rPr lang="en-AU" sz="1200" b="0" i="0" u="sng" strike="noStrike" dirty="0">
                          <a:solidFill>
                            <a:schemeClr val="tx1"/>
                          </a:solidFill>
                          <a:effectLst/>
                          <a:latin typeface="+mj-lt"/>
                          <a:ea typeface="+mn-ea"/>
                          <a:cs typeface="+mn-cs"/>
                          <a:sym typeface="Calibri"/>
                        </a:rPr>
                        <a:t> SDGs </a:t>
                      </a:r>
                      <a:r>
                        <a:rPr lang="en-AU" sz="1200" b="1" i="0" u="none" strike="noStrike" dirty="0">
                          <a:solidFill>
                            <a:schemeClr val="accent6">
                              <a:lumMod val="75000"/>
                            </a:schemeClr>
                          </a:solidFill>
                          <a:effectLst/>
                          <a:latin typeface="+mj-lt"/>
                          <a:ea typeface="+mn-ea"/>
                          <a:cs typeface="+mn-cs"/>
                          <a:sym typeface="Calibri"/>
                        </a:rPr>
                        <a:t>(ongoing)</a:t>
                      </a:r>
                    </a:p>
                    <a:p>
                      <a:pPr marL="171450" indent="-171450" algn="l" rtl="0" fontAlgn="t">
                        <a:spcBef>
                          <a:spcPts val="300"/>
                        </a:spcBef>
                        <a:spcAft>
                          <a:spcPts val="0"/>
                        </a:spcAft>
                        <a:buFont typeface="Symbol" panose="05050102010706020507" pitchFamily="18" charset="2"/>
                        <a:buChar char="Þ"/>
                      </a:pPr>
                      <a:r>
                        <a:rPr lang="en-AU" sz="1200" b="0" i="0" u="none" strike="noStrike" dirty="0">
                          <a:solidFill>
                            <a:srgbClr val="C00000"/>
                          </a:solidFill>
                          <a:effectLst/>
                          <a:latin typeface="+mj-lt"/>
                        </a:rPr>
                        <a:t>The RSE and RS Special</a:t>
                      </a:r>
                      <a:r>
                        <a:rPr lang="en-AU" sz="1200" b="0" i="0" u="none" strike="noStrike" baseline="0" dirty="0">
                          <a:solidFill>
                            <a:srgbClr val="C00000"/>
                          </a:solidFill>
                          <a:effectLst/>
                          <a:latin typeface="+mj-lt"/>
                        </a:rPr>
                        <a:t> Issue on SDGs will provide good examples.</a:t>
                      </a:r>
                    </a:p>
                    <a:p>
                      <a:pPr marL="171450" indent="-171450" algn="l" rtl="0" fontAlgn="t">
                        <a:spcBef>
                          <a:spcPts val="300"/>
                        </a:spcBef>
                        <a:spcAft>
                          <a:spcPts val="0"/>
                        </a:spcAft>
                        <a:buFont typeface="Symbol" panose="05050102010706020507" pitchFamily="18" charset="2"/>
                        <a:buChar char="Þ"/>
                      </a:pPr>
                      <a:r>
                        <a:rPr lang="en-AU" sz="1200" b="0" i="0" u="none" strike="noStrike" baseline="0" dirty="0">
                          <a:solidFill>
                            <a:srgbClr val="C00000"/>
                          </a:solidFill>
                          <a:effectLst/>
                          <a:latin typeface="+mj-lt"/>
                        </a:rPr>
                        <a:t>ESA review on EO contribution to SDGs will also collect best practice examples</a:t>
                      </a:r>
                    </a:p>
                    <a:p>
                      <a:pPr marL="171450" indent="-171450" algn="l" rtl="0" fontAlgn="t">
                        <a:spcBef>
                          <a:spcPts val="300"/>
                        </a:spcBef>
                        <a:spcAft>
                          <a:spcPts val="0"/>
                        </a:spcAft>
                        <a:buFont typeface="Symbol" panose="05050102010706020507" pitchFamily="18" charset="2"/>
                        <a:buChar char="Þ"/>
                      </a:pPr>
                      <a:r>
                        <a:rPr lang="en-AU" sz="1200" b="0" i="0" u="none" strike="noStrike" baseline="0" dirty="0">
                          <a:solidFill>
                            <a:srgbClr val="C00000"/>
                          </a:solidFill>
                          <a:effectLst/>
                          <a:latin typeface="+mj-lt"/>
                        </a:rPr>
                        <a:t>CEOS agencies solicited to provide examples from their (national) engagement on SDGs</a:t>
                      </a:r>
                    </a:p>
                    <a:p>
                      <a:pPr algn="l" rtl="0" fontAlgn="t">
                        <a:spcBef>
                          <a:spcPts val="300"/>
                        </a:spcBef>
                        <a:spcAft>
                          <a:spcPts val="0"/>
                        </a:spcAft>
                      </a:pPr>
                      <a:r>
                        <a:rPr lang="en-AU" sz="1200" b="0" i="0" u="sng" strike="noStrike" dirty="0">
                          <a:solidFill>
                            <a:schemeClr val="tx1"/>
                          </a:solidFill>
                          <a:effectLst/>
                          <a:latin typeface="+mj-lt"/>
                        </a:rPr>
                        <a:t>National/Regional SDG pilot projects </a:t>
                      </a:r>
                      <a:r>
                        <a:rPr lang="en-AU" sz="1200" b="1" i="0" u="none" strike="noStrike" dirty="0">
                          <a:solidFill>
                            <a:schemeClr val="accent6">
                              <a:lumMod val="75000"/>
                            </a:schemeClr>
                          </a:solidFill>
                          <a:effectLst/>
                          <a:latin typeface="+mj-lt"/>
                          <a:ea typeface="+mn-ea"/>
                          <a:cs typeface="+mn-cs"/>
                          <a:sym typeface="Calibri"/>
                        </a:rPr>
                        <a:t>(ongoing)</a:t>
                      </a:r>
                      <a:endParaRPr lang="en-AU" sz="1200" b="1" i="0" u="sng" strike="noStrike" dirty="0">
                        <a:solidFill>
                          <a:schemeClr val="tx1"/>
                        </a:solidFill>
                        <a:effectLst/>
                        <a:latin typeface="+mj-lt"/>
                      </a:endParaRPr>
                    </a:p>
                    <a:p>
                      <a:pPr marL="171450" indent="-171450" algn="l" rtl="0" fontAlgn="t">
                        <a:spcBef>
                          <a:spcPts val="300"/>
                        </a:spcBef>
                        <a:spcAft>
                          <a:spcPts val="0"/>
                        </a:spcAft>
                        <a:buFont typeface="Arial" panose="020B0604020202020204" pitchFamily="34" charset="0"/>
                        <a:buChar char="•"/>
                      </a:pPr>
                      <a:r>
                        <a:rPr lang="en-AU" sz="1200" b="0" i="0" u="none" strike="noStrike" dirty="0">
                          <a:solidFill>
                            <a:schemeClr val="tx1"/>
                          </a:solidFill>
                          <a:effectLst/>
                          <a:latin typeface="+mj-lt"/>
                        </a:rPr>
                        <a:t>CSIRO: Australia, EO Pacific</a:t>
                      </a:r>
                      <a:r>
                        <a:rPr lang="en-AU" sz="1200" b="0" i="0" u="none" strike="noStrike" baseline="0" dirty="0">
                          <a:solidFill>
                            <a:schemeClr val="tx1"/>
                          </a:solidFill>
                          <a:effectLst/>
                          <a:latin typeface="+mj-lt"/>
                        </a:rPr>
                        <a:t> Forum on </a:t>
                      </a:r>
                      <a:r>
                        <a:rPr lang="en-AU" sz="1200" b="0" i="0" u="none" strike="noStrike" baseline="0" dirty="0" smtClean="0">
                          <a:solidFill>
                            <a:schemeClr val="tx1"/>
                          </a:solidFill>
                          <a:effectLst/>
                          <a:latin typeface="+mj-lt"/>
                        </a:rPr>
                        <a:t>SDGs </a:t>
                      </a:r>
                      <a:r>
                        <a:rPr lang="en-AU" sz="1200" b="1" i="0" u="none" strike="noStrike" baseline="0" dirty="0" smtClean="0">
                          <a:solidFill>
                            <a:schemeClr val="tx1"/>
                          </a:solidFill>
                          <a:effectLst/>
                          <a:latin typeface="+mj-lt"/>
                        </a:rPr>
                        <a:t>(11-12 October, Brisbane)</a:t>
                      </a:r>
                      <a:endParaRPr lang="en-AU" sz="1200" b="1" i="0" u="none" strike="noStrike" baseline="0" dirty="0">
                        <a:solidFill>
                          <a:schemeClr val="tx1"/>
                        </a:solidFill>
                        <a:effectLst/>
                        <a:latin typeface="+mj-lt"/>
                      </a:endParaRPr>
                    </a:p>
                    <a:p>
                      <a:pPr marL="171450" indent="-171450" algn="l" rtl="0" fontAlgn="t">
                        <a:spcBef>
                          <a:spcPts val="300"/>
                        </a:spcBef>
                        <a:spcAft>
                          <a:spcPts val="0"/>
                        </a:spcAft>
                        <a:buFont typeface="Arial" panose="020B0604020202020204" pitchFamily="34" charset="0"/>
                        <a:buChar char="•"/>
                      </a:pPr>
                      <a:r>
                        <a:rPr lang="en-AU" sz="1200" b="0" i="0" u="none" strike="noStrike" dirty="0">
                          <a:solidFill>
                            <a:schemeClr val="tx1"/>
                          </a:solidFill>
                          <a:effectLst/>
                          <a:latin typeface="+mj-lt"/>
                        </a:rPr>
                        <a:t>ESA:</a:t>
                      </a:r>
                      <a:r>
                        <a:rPr lang="en-AU" sz="1200" b="0" i="0" u="none" strike="noStrike" baseline="0" dirty="0">
                          <a:solidFill>
                            <a:schemeClr val="tx1"/>
                          </a:solidFill>
                          <a:effectLst/>
                          <a:latin typeface="+mj-lt"/>
                        </a:rPr>
                        <a:t> two</a:t>
                      </a:r>
                      <a:r>
                        <a:rPr lang="en-AU" sz="1200" b="0" i="0" u="none" strike="noStrike" dirty="0">
                          <a:solidFill>
                            <a:schemeClr val="tx1"/>
                          </a:solidFill>
                          <a:effectLst/>
                          <a:latin typeface="+mj-lt"/>
                        </a:rPr>
                        <a:t> SDG projects in Uganda (1 funded by GPSDD,</a:t>
                      </a:r>
                      <a:r>
                        <a:rPr lang="en-AU" sz="1200" b="0" i="0" u="none" strike="noStrike" baseline="0" dirty="0">
                          <a:solidFill>
                            <a:schemeClr val="tx1"/>
                          </a:solidFill>
                          <a:effectLst/>
                          <a:latin typeface="+mj-lt"/>
                        </a:rPr>
                        <a:t> </a:t>
                      </a:r>
                      <a:r>
                        <a:rPr lang="en-AU" sz="1200" b="0" i="0" u="none" strike="noStrike" dirty="0">
                          <a:solidFill>
                            <a:schemeClr val="tx1"/>
                          </a:solidFill>
                          <a:effectLst/>
                          <a:latin typeface="+mj-lt"/>
                        </a:rPr>
                        <a:t>1 by ESA)</a:t>
                      </a:r>
                    </a:p>
                    <a:p>
                      <a:pPr marL="171450" indent="-171450" algn="l" rtl="0" fontAlgn="t">
                        <a:spcBef>
                          <a:spcPts val="300"/>
                        </a:spcBef>
                        <a:spcAft>
                          <a:spcPts val="0"/>
                        </a:spcAft>
                        <a:buFont typeface="Arial" panose="020B0604020202020204" pitchFamily="34" charset="0"/>
                        <a:buChar char="•"/>
                      </a:pPr>
                      <a:r>
                        <a:rPr lang="en-AU" sz="1200" b="0" i="0" u="none" strike="noStrike" dirty="0">
                          <a:solidFill>
                            <a:schemeClr val="tx1"/>
                          </a:solidFill>
                          <a:effectLst/>
                          <a:latin typeface="+mj-lt"/>
                        </a:rPr>
                        <a:t>NASA: two SDG pilot projects on SDG 6.6.1 &amp; 11.3.1 / 11.7.1 (countries: multiple; ongoing); Research opportunity (under review /selection) on SDGs 14 &amp; 15 (upcoming)</a:t>
                      </a:r>
                    </a:p>
                    <a:p>
                      <a:pPr marL="171450" marR="0" lvl="0" indent="-171450" algn="l" defTabSz="457200" rtl="0" eaLnBrk="1" fontAlgn="t" latinLnBrk="0" hangingPunct="1">
                        <a:lnSpc>
                          <a:spcPct val="100000"/>
                        </a:lnSpc>
                        <a:spcBef>
                          <a:spcPts val="300"/>
                        </a:spcBef>
                        <a:spcAft>
                          <a:spcPts val="0"/>
                        </a:spcAft>
                        <a:buClrTx/>
                        <a:buSzTx/>
                        <a:buFont typeface="Arial" panose="020B0604020202020204" pitchFamily="34" charset="0"/>
                        <a:buChar char="•"/>
                        <a:tabLst/>
                        <a:defRPr/>
                      </a:pPr>
                      <a:r>
                        <a:rPr lang="en-AU" sz="1200" b="0" i="0" u="none" strike="noStrike" dirty="0">
                          <a:solidFill>
                            <a:schemeClr val="tx1"/>
                          </a:solidFill>
                          <a:effectLst/>
                          <a:latin typeface="+mj-lt"/>
                        </a:rPr>
                        <a:t>Multi-national</a:t>
                      </a:r>
                      <a:r>
                        <a:rPr lang="en-AU" sz="1200" b="0" i="0" u="none" strike="noStrike" baseline="0" dirty="0">
                          <a:solidFill>
                            <a:schemeClr val="tx1"/>
                          </a:solidFill>
                          <a:effectLst/>
                          <a:latin typeface="+mj-lt"/>
                        </a:rPr>
                        <a:t> projects on CEOS data cubes</a:t>
                      </a:r>
                      <a:r>
                        <a:rPr lang="en-AU" sz="1200" b="0" i="0" u="none" strike="noStrike" dirty="0">
                          <a:solidFill>
                            <a:schemeClr val="tx1"/>
                          </a:solidFill>
                          <a:effectLst/>
                          <a:latin typeface="+mj-lt"/>
                        </a:rPr>
                        <a:t> with</a:t>
                      </a:r>
                      <a:r>
                        <a:rPr lang="en-AU" sz="1200" b="0" i="0" u="none" strike="noStrike" baseline="0" dirty="0">
                          <a:solidFill>
                            <a:schemeClr val="tx1"/>
                          </a:solidFill>
                          <a:effectLst/>
                          <a:latin typeface="+mj-lt"/>
                        </a:rPr>
                        <a:t> </a:t>
                      </a:r>
                      <a:r>
                        <a:rPr lang="en-AU" sz="1200" b="0" i="0" u="none" strike="noStrike" dirty="0">
                          <a:solidFill>
                            <a:schemeClr val="tx1"/>
                          </a:solidFill>
                          <a:effectLst/>
                          <a:latin typeface="+mj-lt"/>
                        </a:rPr>
                        <a:t>GA/CSIRO, NASA</a:t>
                      </a:r>
                      <a:r>
                        <a:rPr lang="en-AU" sz="1200" b="0" i="0" u="none" strike="noStrike" baseline="0" dirty="0">
                          <a:solidFill>
                            <a:schemeClr val="tx1"/>
                          </a:solidFill>
                          <a:effectLst/>
                          <a:latin typeface="+mj-lt"/>
                        </a:rPr>
                        <a:t> and </a:t>
                      </a:r>
                      <a:r>
                        <a:rPr lang="en-AU" sz="1200" b="0" i="0" u="none" strike="noStrike" baseline="0" dirty="0" smtClean="0">
                          <a:solidFill>
                            <a:schemeClr val="tx1"/>
                          </a:solidFill>
                          <a:effectLst/>
                          <a:latin typeface="+mj-lt"/>
                        </a:rPr>
                        <a:t>GEO</a:t>
                      </a:r>
                    </a:p>
                    <a:p>
                      <a:pPr marL="0" marR="0" lvl="0" indent="0" algn="l" defTabSz="457200" rtl="0" eaLnBrk="1" fontAlgn="t" latinLnBrk="0" hangingPunct="1">
                        <a:lnSpc>
                          <a:spcPct val="100000"/>
                        </a:lnSpc>
                        <a:spcBef>
                          <a:spcPts val="300"/>
                        </a:spcBef>
                        <a:spcAft>
                          <a:spcPts val="0"/>
                        </a:spcAft>
                        <a:buClrTx/>
                        <a:buSzTx/>
                        <a:buFont typeface="Arial" panose="020B0604020202020204" pitchFamily="34" charset="0"/>
                        <a:buNone/>
                        <a:tabLst/>
                        <a:defRPr/>
                      </a:pPr>
                      <a:r>
                        <a:rPr kumimoji="0" lang="en-AU" sz="1200" b="0" i="0" u="none" strike="noStrike" kern="0" cap="none" spc="0" normalizeH="0" baseline="0" noProof="0" dirty="0" smtClean="0">
                          <a:ln>
                            <a:noFill/>
                          </a:ln>
                          <a:solidFill>
                            <a:srgbClr val="C00000"/>
                          </a:solidFill>
                          <a:effectLst/>
                          <a:uLnTx/>
                          <a:uFillTx/>
                          <a:latin typeface="+mj-lt"/>
                          <a:ea typeface="+mn-ea"/>
                          <a:cs typeface="+mn-cs"/>
                          <a:sym typeface="Calibri"/>
                        </a:rPr>
                        <a:t>=&gt; </a:t>
                      </a:r>
                      <a:r>
                        <a:rPr kumimoji="0" lang="en-AU" sz="1200" b="0" i="0" u="none" strike="noStrike" kern="0" cap="none" spc="0" normalizeH="0" baseline="0" noProof="0" dirty="0">
                          <a:ln>
                            <a:noFill/>
                          </a:ln>
                          <a:solidFill>
                            <a:srgbClr val="C00000"/>
                          </a:solidFill>
                          <a:effectLst/>
                          <a:uLnTx/>
                          <a:uFillTx/>
                          <a:latin typeface="+mj-lt"/>
                          <a:ea typeface="+mn-ea"/>
                          <a:cs typeface="+mn-cs"/>
                          <a:sym typeface="Calibri"/>
                        </a:rPr>
                        <a:t>More to be added – list to be finalised </a:t>
                      </a:r>
                      <a:r>
                        <a:rPr kumimoji="0" lang="en-AU" sz="1200" b="0" i="0" u="none" strike="noStrike" kern="0" cap="none" spc="0" normalizeH="0" baseline="0" noProof="0" dirty="0" smtClean="0">
                          <a:ln>
                            <a:noFill/>
                          </a:ln>
                          <a:solidFill>
                            <a:srgbClr val="C00000"/>
                          </a:solidFill>
                          <a:effectLst/>
                          <a:uLnTx/>
                          <a:uFillTx/>
                          <a:latin typeface="+mj-lt"/>
                          <a:ea typeface="+mn-ea"/>
                          <a:cs typeface="+mn-cs"/>
                          <a:sym typeface="Calibri"/>
                        </a:rPr>
                        <a:t>by the </a:t>
                      </a:r>
                      <a:r>
                        <a:rPr kumimoji="0" lang="en-AU" sz="1200" b="0" i="0" u="none" strike="noStrike" kern="0" cap="none" spc="0" normalizeH="0" baseline="0" noProof="0" dirty="0">
                          <a:ln>
                            <a:noFill/>
                          </a:ln>
                          <a:solidFill>
                            <a:srgbClr val="C00000"/>
                          </a:solidFill>
                          <a:effectLst/>
                          <a:uLnTx/>
                          <a:uFillTx/>
                          <a:latin typeface="+mj-lt"/>
                          <a:ea typeface="+mn-ea"/>
                          <a:cs typeface="+mn-cs"/>
                          <a:sym typeface="Calibri"/>
                        </a:rPr>
                        <a:t>Plen</a:t>
                      </a:r>
                      <a:r>
                        <a:rPr kumimoji="0" lang="en-AU" sz="1200" b="0" i="0" u="none" strike="noStrike" kern="0" cap="none" spc="0" normalizeH="0" baseline="0" noProof="0" dirty="0">
                          <a:ln>
                            <a:noFill/>
                          </a:ln>
                          <a:solidFill>
                            <a:srgbClr val="C00000"/>
                          </a:solidFill>
                          <a:effectLst/>
                          <a:uLnTx/>
                          <a:uFillTx/>
                          <a:latin typeface="+mj-lt"/>
                          <a:sym typeface="Calibri"/>
                        </a:rPr>
                        <a:t>ary </a:t>
                      </a:r>
                      <a:endParaRPr lang="en-AU" sz="1200" b="0" i="0" u="none" strike="noStrike" baseline="0" dirty="0">
                        <a:solidFill>
                          <a:schemeClr val="accent6">
                            <a:lumMod val="75000"/>
                          </a:schemeClr>
                        </a:solidFill>
                        <a:effectLst/>
                        <a:latin typeface="+mj-lt"/>
                      </a:endParaRPr>
                    </a:p>
                    <a:p>
                      <a:pPr marL="0" marR="0" lvl="0" indent="0" algn="l" defTabSz="457200" rtl="0" eaLnBrk="1" fontAlgn="t" latinLnBrk="0" hangingPunct="1">
                        <a:lnSpc>
                          <a:spcPct val="100000"/>
                        </a:lnSpc>
                        <a:spcBef>
                          <a:spcPts val="300"/>
                        </a:spcBef>
                        <a:spcAft>
                          <a:spcPts val="0"/>
                        </a:spcAft>
                        <a:buClrTx/>
                        <a:buSzTx/>
                        <a:buFont typeface="Symbol" panose="05050102010706020507" pitchFamily="18" charset="2"/>
                        <a:buNone/>
                        <a:tabLst/>
                        <a:defRPr/>
                      </a:pPr>
                      <a:r>
                        <a:rPr lang="en-AU" sz="1200" b="0" i="0" u="sng" strike="noStrike" dirty="0">
                          <a:solidFill>
                            <a:schemeClr val="tx1"/>
                          </a:solidFill>
                          <a:effectLst/>
                          <a:latin typeface="+mj-lt"/>
                        </a:rPr>
                        <a:t>Training courses on EO for the SDGs </a:t>
                      </a:r>
                      <a:r>
                        <a:rPr lang="en-AU" sz="1200" b="1" i="0" u="none" strike="noStrike" dirty="0">
                          <a:solidFill>
                            <a:schemeClr val="accent6">
                              <a:lumMod val="75000"/>
                            </a:schemeClr>
                          </a:solidFill>
                          <a:effectLst/>
                          <a:latin typeface="+mj-lt"/>
                          <a:ea typeface="+mn-ea"/>
                          <a:cs typeface="+mn-cs"/>
                          <a:sym typeface="Calibri"/>
                        </a:rPr>
                        <a:t>(ongoing</a:t>
                      </a:r>
                      <a:r>
                        <a:rPr lang="en-AU" sz="1200" b="1" i="0" u="none" strike="noStrike" baseline="0" dirty="0">
                          <a:solidFill>
                            <a:schemeClr val="accent6">
                              <a:lumMod val="75000"/>
                            </a:schemeClr>
                          </a:solidFill>
                          <a:effectLst/>
                          <a:latin typeface="+mj-lt"/>
                          <a:ea typeface="+mn-ea"/>
                          <a:cs typeface="+mn-cs"/>
                          <a:sym typeface="Calibri"/>
                        </a:rPr>
                        <a:t> and to be discussed)</a:t>
                      </a:r>
                      <a:endParaRPr lang="en-AU" sz="1200" u="sng" dirty="0">
                        <a:solidFill>
                          <a:schemeClr val="tx1"/>
                        </a:solidFill>
                        <a:effectLst/>
                        <a:latin typeface="+mj-lt"/>
                      </a:endParaRPr>
                    </a:p>
                    <a:p>
                      <a:pPr marL="171450" indent="-171450" algn="l" rtl="0" fontAlgn="t">
                        <a:spcBef>
                          <a:spcPts val="300"/>
                        </a:spcBef>
                        <a:spcAft>
                          <a:spcPts val="0"/>
                        </a:spcAft>
                        <a:buFont typeface="Arial" charset="0"/>
                        <a:buChar char="•"/>
                      </a:pPr>
                      <a:r>
                        <a:rPr lang="en-AU" sz="1200" b="0" i="0" u="none" strike="noStrike" dirty="0">
                          <a:solidFill>
                            <a:schemeClr val="tx1"/>
                          </a:solidFill>
                          <a:effectLst/>
                          <a:latin typeface="+mj-lt"/>
                        </a:rPr>
                        <a:t>“SDG Academy” (SDSN) – in</a:t>
                      </a:r>
                      <a:r>
                        <a:rPr lang="en-AU" sz="1200" b="0" i="0" u="none" strike="noStrike" baseline="0" dirty="0">
                          <a:solidFill>
                            <a:schemeClr val="tx1"/>
                          </a:solidFill>
                          <a:effectLst/>
                          <a:latin typeface="+mj-lt"/>
                        </a:rPr>
                        <a:t> discussion with Flora/Kim/</a:t>
                      </a:r>
                      <a:r>
                        <a:rPr lang="en-AU" sz="1200" b="0" i="0" u="none" strike="noStrike" dirty="0">
                          <a:solidFill>
                            <a:schemeClr val="tx1"/>
                          </a:solidFill>
                          <a:effectLst/>
                          <a:latin typeface="+mj-lt"/>
                        </a:rPr>
                        <a:t>Argie</a:t>
                      </a:r>
                      <a:r>
                        <a:rPr lang="en-AU" sz="1200" b="0" i="0" u="none" strike="noStrike" baseline="0" dirty="0">
                          <a:solidFill>
                            <a:schemeClr val="tx1"/>
                          </a:solidFill>
                          <a:effectLst/>
                          <a:latin typeface="+mj-lt"/>
                        </a:rPr>
                        <a:t> (GEO)</a:t>
                      </a:r>
                    </a:p>
                    <a:p>
                      <a:pPr marL="171450" indent="-171450" algn="l" rtl="0" fontAlgn="t">
                        <a:spcBef>
                          <a:spcPts val="300"/>
                        </a:spcBef>
                        <a:spcAft>
                          <a:spcPts val="0"/>
                        </a:spcAft>
                        <a:buFont typeface="Symbol" panose="05050102010706020507" pitchFamily="18" charset="2"/>
                        <a:buChar char="Þ"/>
                      </a:pPr>
                      <a:r>
                        <a:rPr kumimoji="0" lang="en-AU" sz="1200" b="0" i="0" u="none" strike="noStrike" kern="0" cap="none" spc="0" normalizeH="0" baseline="0" noProof="0" dirty="0">
                          <a:ln>
                            <a:noFill/>
                          </a:ln>
                          <a:solidFill>
                            <a:srgbClr val="C00000"/>
                          </a:solidFill>
                          <a:effectLst/>
                          <a:uLnTx/>
                          <a:uFillTx/>
                          <a:latin typeface="+mj-lt"/>
                          <a:sym typeface="Calibri"/>
                        </a:rPr>
                        <a:t>CEOS AHT SDG role with capacity building to be discussed: provide only high-level content on EO and SDG to GEO? Links with CEOS </a:t>
                      </a:r>
                      <a:r>
                        <a:rPr kumimoji="0" lang="en-AU" sz="1200" b="0" i="0" u="none" strike="noStrike" kern="0" cap="none" spc="0" normalizeH="0" baseline="0" noProof="0" dirty="0" err="1">
                          <a:ln>
                            <a:noFill/>
                          </a:ln>
                          <a:solidFill>
                            <a:srgbClr val="C00000"/>
                          </a:solidFill>
                          <a:effectLst/>
                          <a:uLnTx/>
                          <a:uFillTx/>
                          <a:latin typeface="+mj-lt"/>
                          <a:sym typeface="Calibri"/>
                        </a:rPr>
                        <a:t>WGCapD</a:t>
                      </a:r>
                      <a:r>
                        <a:rPr kumimoji="0" lang="en-AU" sz="1200" b="0" i="0" u="none" strike="noStrike" kern="0" cap="none" spc="0" normalizeH="0" baseline="0" noProof="0" dirty="0">
                          <a:ln>
                            <a:noFill/>
                          </a:ln>
                          <a:solidFill>
                            <a:srgbClr val="C00000"/>
                          </a:solidFill>
                          <a:effectLst/>
                          <a:uLnTx/>
                          <a:uFillTx/>
                          <a:latin typeface="+mj-lt"/>
                          <a:sym typeface="Calibri"/>
                        </a:rPr>
                        <a:t> (action from SIT 33)?</a:t>
                      </a: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992179">
                <a:tc>
                  <a:txBody>
                    <a:bodyPr/>
                    <a:lstStyle/>
                    <a:p>
                      <a:pPr marL="184150" indent="-184150" algn="l" rtl="0" fontAlgn="base">
                        <a:spcBef>
                          <a:spcPts val="0"/>
                        </a:spcBef>
                        <a:spcAft>
                          <a:spcPts val="0"/>
                        </a:spcAft>
                        <a:buFont typeface="+mj-lt"/>
                        <a:buAutoNum type="arabicPeriod" startAt="6"/>
                        <a:tabLst/>
                      </a:pPr>
                      <a:r>
                        <a:rPr lang="en-AU" sz="1200" b="1" i="0" u="none" strike="noStrike" dirty="0">
                          <a:solidFill>
                            <a:schemeClr val="tx2"/>
                          </a:solidFill>
                          <a:effectLst/>
                          <a:latin typeface="+mj-lt"/>
                          <a:ea typeface="+mn-ea"/>
                          <a:cs typeface="+mn-cs"/>
                          <a:sym typeface="Calibri"/>
                        </a:rPr>
                        <a:t>Facilitate uptake </a:t>
                      </a:r>
                      <a:r>
                        <a:rPr lang="en-AU" sz="1200" b="0" i="0" u="none" strike="noStrike" dirty="0">
                          <a:solidFill>
                            <a:schemeClr val="tx2"/>
                          </a:solidFill>
                          <a:effectLst/>
                          <a:latin typeface="+mj-lt"/>
                          <a:ea typeface="+mn-ea"/>
                          <a:cs typeface="+mn-cs"/>
                          <a:sym typeface="Calibri"/>
                        </a:rPr>
                        <a:t>of satellite EO by SDG stakeholders</a:t>
                      </a: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457200" rtl="0" eaLnBrk="1" fontAlgn="t" latinLnBrk="0" hangingPunct="1">
                        <a:lnSpc>
                          <a:spcPct val="100000"/>
                        </a:lnSpc>
                        <a:spcBef>
                          <a:spcPts val="300"/>
                        </a:spcBef>
                        <a:spcAft>
                          <a:spcPts val="0"/>
                        </a:spcAft>
                        <a:buClrTx/>
                        <a:buSzTx/>
                        <a:buFontTx/>
                        <a:buNone/>
                        <a:tabLst/>
                        <a:defRPr/>
                      </a:pPr>
                      <a:r>
                        <a:rPr lang="en-AU" sz="1200" b="0" i="0" u="none" strike="noStrike" dirty="0">
                          <a:solidFill>
                            <a:schemeClr val="tx1"/>
                          </a:solidFill>
                          <a:effectLst/>
                          <a:latin typeface="+mj-lt"/>
                          <a:ea typeface="+mn-ea"/>
                          <a:cs typeface="+mn-cs"/>
                          <a:sym typeface="Calibri"/>
                        </a:rPr>
                        <a:t>List of all activities related to EO infrastructures (e.g. EO platforms) and tools (e.g. Toolboxes and data cubes)</a:t>
                      </a:r>
                      <a:r>
                        <a:rPr lang="en-AU" sz="1200" b="0" i="0" u="none" strike="noStrike" baseline="0" dirty="0">
                          <a:solidFill>
                            <a:schemeClr val="tx1"/>
                          </a:solidFill>
                          <a:effectLst/>
                          <a:latin typeface="+mj-lt"/>
                          <a:ea typeface="+mn-ea"/>
                          <a:cs typeface="+mn-cs"/>
                          <a:sym typeface="Calibri"/>
                        </a:rPr>
                        <a:t> </a:t>
                      </a:r>
                      <a:r>
                        <a:rPr lang="en-AU" sz="1200" b="1" i="0" u="none" strike="noStrike" dirty="0">
                          <a:solidFill>
                            <a:schemeClr val="accent6">
                              <a:lumMod val="75000"/>
                            </a:schemeClr>
                          </a:solidFill>
                          <a:effectLst/>
                          <a:latin typeface="+mj-lt"/>
                          <a:ea typeface="+mn-ea"/>
                          <a:cs typeface="+mn-cs"/>
                          <a:sym typeface="Calibri"/>
                        </a:rPr>
                        <a:t>(ongoing)</a:t>
                      </a:r>
                      <a:endParaRPr lang="en-AU" sz="1200" b="0" i="0" u="sng" strike="noStrike" dirty="0">
                        <a:solidFill>
                          <a:schemeClr val="tx1"/>
                        </a:solidFill>
                        <a:effectLst/>
                        <a:latin typeface="+mj-lt"/>
                        <a:ea typeface="+mn-ea"/>
                        <a:cs typeface="+mn-cs"/>
                        <a:sym typeface="Calibri"/>
                      </a:endParaRPr>
                    </a:p>
                    <a:p>
                      <a:pPr marL="171450" indent="-171450" algn="l" rtl="0" fontAlgn="t">
                        <a:spcBef>
                          <a:spcPts val="300"/>
                        </a:spcBef>
                        <a:spcAft>
                          <a:spcPts val="0"/>
                        </a:spcAft>
                        <a:buFont typeface="Arial" charset="0"/>
                        <a:buChar char="•"/>
                      </a:pPr>
                      <a:r>
                        <a:rPr lang="en-AU" sz="1200" b="0" i="1" u="none" strike="noStrike" dirty="0">
                          <a:solidFill>
                            <a:schemeClr val="tx1"/>
                          </a:solidFill>
                          <a:effectLst/>
                          <a:latin typeface="+mj-lt"/>
                          <a:ea typeface="+mn-ea"/>
                          <a:cs typeface="+mn-cs"/>
                          <a:sym typeface="Calibri"/>
                        </a:rPr>
                        <a:t>Open Data Cube</a:t>
                      </a:r>
                      <a:r>
                        <a:rPr lang="en-AU" sz="1200" b="0" i="1" u="none" strike="noStrike" baseline="0" dirty="0">
                          <a:solidFill>
                            <a:schemeClr val="tx1"/>
                          </a:solidFill>
                          <a:effectLst/>
                          <a:latin typeface="+mj-lt"/>
                          <a:ea typeface="+mn-ea"/>
                          <a:cs typeface="+mn-cs"/>
                          <a:sym typeface="Calibri"/>
                        </a:rPr>
                        <a:t> &amp; SDG: </a:t>
                      </a:r>
                      <a:r>
                        <a:rPr lang="en-AU" sz="1200" b="0" i="1" u="none" strike="noStrike" dirty="0">
                          <a:solidFill>
                            <a:schemeClr val="tx1"/>
                          </a:solidFill>
                          <a:effectLst/>
                          <a:latin typeface="+mj-lt"/>
                          <a:ea typeface="+mn-ea"/>
                          <a:cs typeface="+mn-cs"/>
                          <a:sym typeface="Calibri"/>
                        </a:rPr>
                        <a:t> the African Regional Data Cube project (with GPSDD); </a:t>
                      </a:r>
                    </a:p>
                    <a:p>
                      <a:pPr marL="171450" indent="-171450" algn="l" rtl="0" fontAlgn="t">
                        <a:spcBef>
                          <a:spcPts val="300"/>
                        </a:spcBef>
                        <a:spcAft>
                          <a:spcPts val="0"/>
                        </a:spcAft>
                        <a:buFont typeface="Arial" charset="0"/>
                        <a:buChar char="•"/>
                      </a:pPr>
                      <a:r>
                        <a:rPr lang="en-AU" sz="1200" b="0" i="1" u="none" strike="noStrike" dirty="0">
                          <a:solidFill>
                            <a:schemeClr val="tx1"/>
                          </a:solidFill>
                          <a:effectLst/>
                          <a:latin typeface="+mj-lt"/>
                          <a:ea typeface="+mn-ea"/>
                          <a:cs typeface="+mn-cs"/>
                          <a:sym typeface="Calibri"/>
                        </a:rPr>
                        <a:t>Establishment of an EO Platform to Support</a:t>
                      </a:r>
                      <a:r>
                        <a:rPr lang="en-AU" sz="1200" b="0" i="1" u="none" strike="noStrike" baseline="0" dirty="0">
                          <a:solidFill>
                            <a:schemeClr val="tx1"/>
                          </a:solidFill>
                          <a:effectLst/>
                          <a:latin typeface="+mj-lt"/>
                          <a:ea typeface="+mn-ea"/>
                          <a:cs typeface="+mn-cs"/>
                          <a:sym typeface="Calibri"/>
                        </a:rPr>
                        <a:t> </a:t>
                      </a:r>
                      <a:r>
                        <a:rPr lang="en-AU" sz="1200" b="0" i="1" u="none" strike="noStrike" dirty="0">
                          <a:solidFill>
                            <a:schemeClr val="tx1"/>
                          </a:solidFill>
                          <a:effectLst/>
                          <a:latin typeface="+mj-lt"/>
                          <a:ea typeface="+mn-ea"/>
                          <a:cs typeface="+mn-cs"/>
                          <a:sym typeface="Calibri"/>
                        </a:rPr>
                        <a:t>Pacific Island Nation Environmental, Climate and Livelihood (CSIRO lead);</a:t>
                      </a:r>
                      <a:r>
                        <a:rPr lang="en-AU" sz="1200" b="0" i="1" u="none" strike="noStrike" baseline="0" dirty="0">
                          <a:solidFill>
                            <a:schemeClr val="tx1"/>
                          </a:solidFill>
                          <a:effectLst/>
                          <a:latin typeface="+mj-lt"/>
                          <a:ea typeface="+mn-ea"/>
                          <a:cs typeface="+mn-cs"/>
                          <a:sym typeface="Calibri"/>
                        </a:rPr>
                        <a:t> </a:t>
                      </a:r>
                    </a:p>
                    <a:p>
                      <a:pPr marL="171450" indent="-171450" algn="l" rtl="0" fontAlgn="t">
                        <a:spcBef>
                          <a:spcPts val="300"/>
                        </a:spcBef>
                        <a:spcAft>
                          <a:spcPts val="0"/>
                        </a:spcAft>
                        <a:buFont typeface="Arial" charset="0"/>
                        <a:buChar char="•"/>
                      </a:pPr>
                      <a:r>
                        <a:rPr lang="en-AU" sz="1200" b="0" i="1" u="none" strike="noStrike" baseline="0" dirty="0">
                          <a:solidFill>
                            <a:schemeClr val="tx1"/>
                          </a:solidFill>
                          <a:effectLst/>
                          <a:latin typeface="+mj-lt"/>
                          <a:ea typeface="+mn-ea"/>
                          <a:cs typeface="+mn-cs"/>
                          <a:sym typeface="Calibri"/>
                        </a:rPr>
                        <a:t>WGGI Task Stream 2 on Application of EO Data for the SDG indicators </a:t>
                      </a:r>
                      <a:r>
                        <a:rPr lang="en-AU" sz="1200" b="0" i="1" u="none" strike="noStrike" dirty="0">
                          <a:solidFill>
                            <a:schemeClr val="tx1"/>
                          </a:solidFill>
                          <a:effectLst/>
                          <a:latin typeface="+mj-lt"/>
                          <a:ea typeface="+mn-ea"/>
                          <a:cs typeface="+mn-cs"/>
                          <a:sym typeface="Calibri"/>
                        </a:rPr>
                        <a:t>Needs; </a:t>
                      </a:r>
                    </a:p>
                    <a:p>
                      <a:pPr marL="171450" indent="-171450" algn="l" rtl="0" fontAlgn="t">
                        <a:spcBef>
                          <a:spcPts val="300"/>
                        </a:spcBef>
                        <a:spcAft>
                          <a:spcPts val="0"/>
                        </a:spcAft>
                        <a:buFont typeface="Arial" charset="0"/>
                        <a:buChar char="•"/>
                      </a:pPr>
                      <a:r>
                        <a:rPr lang="en-AU" sz="1200" b="0" i="1" u="none" strike="noStrike" dirty="0">
                          <a:solidFill>
                            <a:schemeClr val="tx1"/>
                          </a:solidFill>
                          <a:effectLst/>
                          <a:latin typeface="+mj-lt"/>
                          <a:ea typeface="+mn-ea"/>
                          <a:cs typeface="+mn-cs"/>
                          <a:sym typeface="Calibri"/>
                        </a:rPr>
                        <a:t>Support to </a:t>
                      </a:r>
                      <a:r>
                        <a:rPr lang="en-AU" sz="1200" b="0" i="1" u="none" strike="noStrike" dirty="0" err="1">
                          <a:solidFill>
                            <a:schemeClr val="tx1"/>
                          </a:solidFill>
                          <a:effectLst/>
                          <a:latin typeface="+mj-lt"/>
                          <a:ea typeface="+mn-ea"/>
                          <a:cs typeface="+mn-cs"/>
                          <a:sym typeface="Calibri"/>
                        </a:rPr>
                        <a:t>Trends.earth</a:t>
                      </a:r>
                      <a:r>
                        <a:rPr lang="en-AU" sz="1200" b="0" i="1" u="none" strike="noStrike" dirty="0">
                          <a:solidFill>
                            <a:schemeClr val="tx1"/>
                          </a:solidFill>
                          <a:effectLst/>
                          <a:latin typeface="+mj-lt"/>
                          <a:ea typeface="+mn-ea"/>
                          <a:cs typeface="+mn-cs"/>
                          <a:sym typeface="Calibri"/>
                        </a:rPr>
                        <a:t> (NASA) on SDG 15.3.1;</a:t>
                      </a:r>
                      <a:r>
                        <a:rPr lang="en-AU" sz="1200" b="0" i="1" u="none" strike="noStrike" baseline="0" dirty="0">
                          <a:solidFill>
                            <a:schemeClr val="tx1"/>
                          </a:solidFill>
                          <a:effectLst/>
                          <a:latin typeface="+mj-lt"/>
                          <a:ea typeface="+mn-ea"/>
                          <a:cs typeface="+mn-cs"/>
                          <a:sym typeface="Calibri"/>
                        </a:rPr>
                        <a:t>  current pilot is supporting CI on SDG 11.3.1 (and  expanding to also cover 11.7.1)</a:t>
                      </a:r>
                    </a:p>
                    <a:p>
                      <a:pPr marL="171450" indent="-171450" algn="l" rtl="0" fontAlgn="t">
                        <a:spcBef>
                          <a:spcPts val="300"/>
                        </a:spcBef>
                        <a:spcAft>
                          <a:spcPts val="0"/>
                        </a:spcAft>
                        <a:buFont typeface="Arial" charset="0"/>
                        <a:buChar char="•"/>
                      </a:pPr>
                      <a:r>
                        <a:rPr lang="en-AU" sz="1200" b="0" i="1" u="none" strike="noStrike" baseline="0" dirty="0">
                          <a:solidFill>
                            <a:schemeClr val="tx1"/>
                          </a:solidFill>
                          <a:effectLst/>
                          <a:latin typeface="+mj-lt"/>
                          <a:ea typeface="+mn-ea"/>
                          <a:cs typeface="+mn-cs"/>
                          <a:sym typeface="Calibri"/>
                        </a:rPr>
                        <a:t>ESA Thematic Exploitation Platforms (TEPs), </a:t>
                      </a:r>
                      <a:r>
                        <a:rPr lang="en-AU" sz="1200" b="0" i="1" u="none" strike="noStrike" baseline="0" dirty="0" smtClean="0">
                          <a:solidFill>
                            <a:schemeClr val="tx1"/>
                          </a:solidFill>
                          <a:effectLst/>
                          <a:latin typeface="+mj-lt"/>
                          <a:ea typeface="+mn-ea"/>
                          <a:cs typeface="+mn-cs"/>
                          <a:sym typeface="Calibri"/>
                        </a:rPr>
                        <a:t>EU </a:t>
                      </a:r>
                      <a:r>
                        <a:rPr lang="en-AU" sz="1200" b="0" i="1" u="none" strike="noStrike" baseline="0" dirty="0">
                          <a:solidFill>
                            <a:schemeClr val="tx1"/>
                          </a:solidFill>
                          <a:effectLst/>
                          <a:latin typeface="+mj-lt"/>
                          <a:ea typeface="+mn-ea"/>
                          <a:cs typeface="+mn-cs"/>
                          <a:sym typeface="Calibri"/>
                        </a:rPr>
                        <a:t>Copernicus DIAS</a:t>
                      </a:r>
                      <a:endParaRPr lang="en-AU" sz="1200" b="0" i="1" u="none" strike="noStrike" dirty="0">
                        <a:solidFill>
                          <a:schemeClr val="tx1"/>
                        </a:solidFill>
                        <a:effectLst/>
                        <a:latin typeface="+mj-lt"/>
                        <a:ea typeface="+mn-ea"/>
                        <a:cs typeface="+mn-cs"/>
                        <a:sym typeface="Calibri"/>
                      </a:endParaRPr>
                    </a:p>
                    <a:p>
                      <a:pPr algn="l" rtl="0" fontAlgn="t">
                        <a:spcBef>
                          <a:spcPts val="300"/>
                        </a:spcBef>
                        <a:spcAft>
                          <a:spcPts val="0"/>
                        </a:spcAft>
                      </a:pPr>
                      <a:r>
                        <a:rPr kumimoji="0" lang="en-AU" sz="1200" b="0" i="0" u="none" strike="noStrike" kern="0" cap="none" spc="0" normalizeH="0" baseline="0" noProof="0" dirty="0">
                          <a:ln>
                            <a:noFill/>
                          </a:ln>
                          <a:solidFill>
                            <a:srgbClr val="C00000"/>
                          </a:solidFill>
                          <a:effectLst/>
                          <a:uLnTx/>
                          <a:uFillTx/>
                          <a:latin typeface="+mj-lt"/>
                          <a:sym typeface="Calibri"/>
                        </a:rPr>
                        <a:t>=&gt; Analysis to be consolidated in the context of the WGGI Task Stream 2</a:t>
                      </a:r>
                      <a:endParaRPr lang="en-AU" sz="1200" dirty="0">
                        <a:solidFill>
                          <a:schemeClr val="accent6">
                            <a:lumMod val="75000"/>
                          </a:schemeClr>
                        </a:solidFill>
                        <a:effectLst/>
                        <a:latin typeface="+mj-lt"/>
                      </a:endParaRP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6" name="Content Placeholder 3"/>
          <p:cNvSpPr>
            <a:spLocks noGrp="1"/>
          </p:cNvSpPr>
          <p:nvPr>
            <p:ph sz="quarter" idx="11"/>
          </p:nvPr>
        </p:nvSpPr>
        <p:spPr>
          <a:xfrm>
            <a:off x="1828800" y="304800"/>
            <a:ext cx="5867400" cy="533400"/>
          </a:xfrm>
        </p:spPr>
        <p:txBody>
          <a:bodyPr/>
          <a:lstStyle/>
          <a:p>
            <a:pPr algn="l"/>
            <a:r>
              <a:rPr lang="en-AU" dirty="0"/>
              <a:t>Implementation Plan – Status Updates (2)</a:t>
            </a:r>
          </a:p>
        </p:txBody>
      </p:sp>
      <p:graphicFrame>
        <p:nvGraphicFramePr>
          <p:cNvPr id="7" name="Table 6"/>
          <p:cNvGraphicFramePr>
            <a:graphicFrameLocks noGrp="1"/>
          </p:cNvGraphicFramePr>
          <p:nvPr>
            <p:extLst/>
          </p:nvPr>
        </p:nvGraphicFramePr>
        <p:xfrm>
          <a:off x="18585" y="1066800"/>
          <a:ext cx="9067800" cy="266130"/>
        </p:xfrm>
        <a:graphic>
          <a:graphicData uri="http://schemas.openxmlformats.org/drawingml/2006/table">
            <a:tbl>
              <a:tblPr/>
              <a:tblGrid>
                <a:gridCol w="2572215">
                  <a:extLst>
                    <a:ext uri="{9D8B030D-6E8A-4147-A177-3AD203B41FA5}">
                      <a16:colId xmlns:a16="http://schemas.microsoft.com/office/drawing/2014/main" xmlns="" val="20000"/>
                    </a:ext>
                  </a:extLst>
                </a:gridCol>
                <a:gridCol w="6495585">
                  <a:extLst>
                    <a:ext uri="{9D8B030D-6E8A-4147-A177-3AD203B41FA5}">
                      <a16:colId xmlns:a16="http://schemas.microsoft.com/office/drawing/2014/main" xmlns="" val="20001"/>
                    </a:ext>
                  </a:extLst>
                </a:gridCol>
              </a:tblGrid>
              <a:tr h="189930">
                <a:tc>
                  <a:txBody>
                    <a:bodyPr/>
                    <a:lstStyle/>
                    <a:p>
                      <a:pPr marL="184150" indent="-184150" algn="ctr" rtl="0" fontAlgn="t">
                        <a:spcBef>
                          <a:spcPts val="0"/>
                        </a:spcBef>
                        <a:spcAft>
                          <a:spcPts val="0"/>
                        </a:spcAft>
                        <a:tabLst/>
                      </a:pPr>
                      <a:r>
                        <a:rPr lang="en-AU" sz="1400" b="1" i="0" u="none" strike="noStrike" dirty="0">
                          <a:solidFill>
                            <a:srgbClr val="002060"/>
                          </a:solidFill>
                          <a:effectLst/>
                          <a:latin typeface="+mj-lt"/>
                          <a:ea typeface="+mn-ea"/>
                          <a:cs typeface="+mn-cs"/>
                          <a:sym typeface="Calibri"/>
                        </a:rPr>
                        <a:t>IP main activities</a:t>
                      </a:r>
                    </a:p>
                  </a:txBody>
                  <a:tcPr marL="26385" marR="26385" marT="26385" marB="263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rtl="0" fontAlgn="t">
                        <a:spcBef>
                          <a:spcPts val="0"/>
                        </a:spcBef>
                        <a:spcAft>
                          <a:spcPts val="0"/>
                        </a:spcAft>
                      </a:pPr>
                      <a:r>
                        <a:rPr lang="en-AU" sz="1400" b="1" i="0" u="none" strike="noStrike" dirty="0">
                          <a:solidFill>
                            <a:srgbClr val="002060"/>
                          </a:solidFill>
                          <a:effectLst/>
                          <a:latin typeface="+mj-lt"/>
                          <a:ea typeface="+mn-ea"/>
                          <a:cs typeface="+mn-cs"/>
                          <a:sym typeface="Calibri"/>
                        </a:rPr>
                        <a:t>Status</a:t>
                      </a:r>
                    </a:p>
                  </a:txBody>
                  <a:tcPr marL="26385" marR="26385" marT="26385" marB="263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62818978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BE2D9F1E-0357-F24A-BDD0-DD954DC215AC}"/>
              </a:ext>
            </a:extLst>
          </p:cNvPr>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
        <p:nvSpPr>
          <p:cNvPr id="4" name="Content Placeholder 3">
            <a:extLst>
              <a:ext uri="{FF2B5EF4-FFF2-40B4-BE49-F238E27FC236}">
                <a16:creationId xmlns:a16="http://schemas.microsoft.com/office/drawing/2014/main" xmlns="" id="{78B163B6-507E-8640-AEF5-099E562E0219}"/>
              </a:ext>
            </a:extLst>
          </p:cNvPr>
          <p:cNvSpPr>
            <a:spLocks noGrp="1"/>
          </p:cNvSpPr>
          <p:nvPr>
            <p:ph sz="quarter" idx="11"/>
          </p:nvPr>
        </p:nvSpPr>
        <p:spPr/>
        <p:txBody>
          <a:bodyPr/>
          <a:lstStyle/>
          <a:p>
            <a:r>
              <a:rPr lang="en-US" dirty="0"/>
              <a:t>Background</a:t>
            </a:r>
          </a:p>
        </p:txBody>
      </p:sp>
      <p:sp>
        <p:nvSpPr>
          <p:cNvPr id="7" name="Content Placeholder 2"/>
          <p:cNvSpPr txBox="1">
            <a:spLocks/>
          </p:cNvSpPr>
          <p:nvPr/>
        </p:nvSpPr>
        <p:spPr>
          <a:xfrm>
            <a:off x="419100" y="1295400"/>
            <a:ext cx="8610600" cy="5334000"/>
          </a:xfrm>
          <a:prstGeom prst="rect">
            <a:avLst/>
          </a:prstGeom>
        </p:spPr>
        <p:txBody>
          <a:bodyPr vert="horz" lIns="0" tIns="0" rIns="0" bIns="0" rtlCol="0">
            <a:no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buFont typeface="Wingdings" charset="2"/>
              <a:buChar char="§"/>
            </a:pPr>
            <a:r>
              <a:rPr lang="en-AU" sz="1600" b="1" dirty="0">
                <a:solidFill>
                  <a:srgbClr val="002569"/>
                </a:solidFill>
                <a:latin typeface="+mj-lt"/>
                <a:ea typeface="Arial Bold"/>
                <a:cs typeface="+mj-cs"/>
              </a:rPr>
              <a:t>AHT SDG History</a:t>
            </a:r>
          </a:p>
          <a:p>
            <a:pPr marL="431800" lvl="1" indent="-215900">
              <a:lnSpc>
                <a:spcPct val="100000"/>
              </a:lnSpc>
              <a:buFont typeface="Arial" charset="0"/>
              <a:buChar char="•"/>
              <a:tabLst>
                <a:tab pos="3063875" algn="l"/>
              </a:tabLst>
            </a:pPr>
            <a:r>
              <a:rPr lang="en-AU" sz="1400" dirty="0">
                <a:solidFill>
                  <a:srgbClr val="002569"/>
                </a:solidFill>
                <a:latin typeface="+mj-lt"/>
                <a:ea typeface="Arial Bold"/>
                <a:cs typeface="+mj-cs"/>
              </a:rPr>
              <a:t>CEOS 30</a:t>
            </a:r>
            <a:r>
              <a:rPr lang="en-AU" sz="1400" baseline="30000" dirty="0">
                <a:solidFill>
                  <a:srgbClr val="002569"/>
                </a:solidFill>
                <a:latin typeface="+mj-lt"/>
                <a:ea typeface="Arial Bold"/>
                <a:cs typeface="+mj-cs"/>
              </a:rPr>
              <a:t>th</a:t>
            </a:r>
            <a:r>
              <a:rPr lang="en-AU" sz="1400" dirty="0">
                <a:solidFill>
                  <a:srgbClr val="002569"/>
                </a:solidFill>
                <a:latin typeface="+mj-lt"/>
                <a:ea typeface="Arial Bold"/>
                <a:cs typeface="+mj-cs"/>
              </a:rPr>
              <a:t> Plenary, </a:t>
            </a:r>
            <a:r>
              <a:rPr lang="en-AU" sz="1400" dirty="0" smtClean="0">
                <a:solidFill>
                  <a:srgbClr val="002569"/>
                </a:solidFill>
                <a:latin typeface="+mj-lt"/>
                <a:ea typeface="Arial Bold"/>
                <a:cs typeface="+mj-cs"/>
              </a:rPr>
              <a:t>Oct 2016</a:t>
            </a:r>
            <a:r>
              <a:rPr lang="en-AU" sz="1400" dirty="0">
                <a:solidFill>
                  <a:srgbClr val="002569"/>
                </a:solidFill>
                <a:latin typeface="+mj-lt"/>
                <a:ea typeface="Arial Bold"/>
                <a:cs typeface="+mj-cs"/>
              </a:rPr>
              <a:t>: 	creation of the Ad Hoc Team on SDGs (AHT SDG) for a year</a:t>
            </a:r>
          </a:p>
          <a:p>
            <a:pPr marL="431800" lvl="1" indent="-215900">
              <a:lnSpc>
                <a:spcPct val="100000"/>
              </a:lnSpc>
              <a:buFont typeface="Arial" charset="0"/>
              <a:buChar char="•"/>
              <a:tabLst>
                <a:tab pos="3063875" algn="l"/>
              </a:tabLst>
            </a:pPr>
            <a:r>
              <a:rPr lang="en-AU" sz="1400" dirty="0">
                <a:solidFill>
                  <a:srgbClr val="002569"/>
                </a:solidFill>
                <a:latin typeface="+mj-lt"/>
                <a:ea typeface="Arial Bold"/>
                <a:cs typeface="+mj-cs"/>
              </a:rPr>
              <a:t>CEOS 31</a:t>
            </a:r>
            <a:r>
              <a:rPr lang="en-AU" sz="1400" baseline="30000" dirty="0">
                <a:solidFill>
                  <a:srgbClr val="002569"/>
                </a:solidFill>
                <a:latin typeface="+mj-lt"/>
                <a:ea typeface="Arial Bold"/>
                <a:cs typeface="+mj-cs"/>
              </a:rPr>
              <a:t>st</a:t>
            </a:r>
            <a:r>
              <a:rPr lang="en-AU" sz="1400" dirty="0">
                <a:solidFill>
                  <a:srgbClr val="002569"/>
                </a:solidFill>
                <a:latin typeface="+mj-lt"/>
                <a:ea typeface="Arial Bold"/>
                <a:cs typeface="+mj-cs"/>
              </a:rPr>
              <a:t> Plenary, Oct 2017: 	renewal for another year</a:t>
            </a:r>
          </a:p>
          <a:p>
            <a:pPr marL="431800" lvl="1" indent="-215900">
              <a:lnSpc>
                <a:spcPct val="100000"/>
              </a:lnSpc>
              <a:buFont typeface="Arial" charset="0"/>
              <a:buChar char="•"/>
              <a:tabLst>
                <a:tab pos="3063875" algn="l"/>
              </a:tabLst>
            </a:pPr>
            <a:r>
              <a:rPr lang="en-AU" sz="1400" dirty="0">
                <a:solidFill>
                  <a:srgbClr val="002569"/>
                </a:solidFill>
                <a:latin typeface="+mj-lt"/>
                <a:ea typeface="Arial Bold"/>
                <a:cs typeface="+mj-cs"/>
              </a:rPr>
              <a:t>CEOS 32</a:t>
            </a:r>
            <a:r>
              <a:rPr lang="en-AU" sz="1400" baseline="30000" dirty="0">
                <a:solidFill>
                  <a:srgbClr val="002569"/>
                </a:solidFill>
                <a:latin typeface="+mj-lt"/>
                <a:ea typeface="Arial Bold"/>
                <a:cs typeface="+mj-cs"/>
              </a:rPr>
              <a:t>nd</a:t>
            </a:r>
            <a:r>
              <a:rPr lang="en-AU" sz="1400" dirty="0">
                <a:solidFill>
                  <a:srgbClr val="002569"/>
                </a:solidFill>
                <a:latin typeface="+mj-lt"/>
                <a:ea typeface="Arial Bold"/>
                <a:cs typeface="+mj-cs"/>
              </a:rPr>
              <a:t> Plenary, Oct 2018: 	</a:t>
            </a:r>
            <a:r>
              <a:rPr lang="en-AU" sz="1400" dirty="0">
                <a:solidFill>
                  <a:schemeClr val="accent6">
                    <a:lumMod val="75000"/>
                  </a:schemeClr>
                </a:solidFill>
                <a:latin typeface="+mj-lt"/>
                <a:ea typeface="Arial Bold"/>
                <a:cs typeface="+mj-cs"/>
              </a:rPr>
              <a:t>future of the AHT SDG to be decided.</a:t>
            </a:r>
            <a:br>
              <a:rPr lang="en-AU" sz="1400" dirty="0">
                <a:solidFill>
                  <a:schemeClr val="accent6">
                    <a:lumMod val="75000"/>
                  </a:schemeClr>
                </a:solidFill>
                <a:latin typeface="+mj-lt"/>
                <a:ea typeface="Arial Bold"/>
                <a:cs typeface="+mj-cs"/>
              </a:rPr>
            </a:br>
            <a:r>
              <a:rPr lang="en-AU" sz="1400" dirty="0">
                <a:solidFill>
                  <a:srgbClr val="002569"/>
                </a:solidFill>
                <a:latin typeface="+mj-lt"/>
                <a:ea typeface="Arial Bold"/>
                <a:cs typeface="+mj-cs"/>
              </a:rPr>
              <a:t>(</a:t>
            </a:r>
            <a:r>
              <a:rPr lang="en-AU" sz="1400" dirty="0">
                <a:solidFill>
                  <a:schemeClr val="accent6">
                    <a:lumMod val="75000"/>
                  </a:schemeClr>
                </a:solidFill>
                <a:latin typeface="+mj-lt"/>
                <a:ea typeface="Arial Bold"/>
                <a:cs typeface="+mj-cs"/>
              </a:rPr>
              <a:t>5 options provided by AHT SDG at CEOS SIT-33 for discussion and decision at CEOS 32 Plenary</a:t>
            </a:r>
            <a:r>
              <a:rPr lang="en-AU" sz="1400" dirty="0">
                <a:solidFill>
                  <a:srgbClr val="002569"/>
                </a:solidFill>
                <a:latin typeface="+mj-lt"/>
                <a:ea typeface="Arial Bold"/>
                <a:cs typeface="+mj-cs"/>
              </a:rPr>
              <a:t>)</a:t>
            </a:r>
          </a:p>
          <a:p>
            <a:pPr>
              <a:lnSpc>
                <a:spcPct val="100000"/>
              </a:lnSpc>
              <a:spcBef>
                <a:spcPts val="1200"/>
              </a:spcBef>
              <a:buFont typeface="Wingdings" charset="2"/>
              <a:buChar char="§"/>
            </a:pPr>
            <a:r>
              <a:rPr lang="en-AU" sz="1600" b="1" dirty="0">
                <a:solidFill>
                  <a:srgbClr val="002569"/>
                </a:solidFill>
                <a:latin typeface="+mj-lt"/>
                <a:ea typeface="Arial Bold"/>
                <a:cs typeface="+mj-cs"/>
              </a:rPr>
              <a:t>AHT SDG Leadership</a:t>
            </a:r>
          </a:p>
          <a:p>
            <a:pPr marL="474663" indent="-285750">
              <a:lnSpc>
                <a:spcPct val="100000"/>
              </a:lnSpc>
              <a:buFont typeface="Arial" charset="0"/>
              <a:buChar char="•"/>
            </a:pPr>
            <a:r>
              <a:rPr lang="en-AU" sz="1400" b="1" dirty="0">
                <a:solidFill>
                  <a:srgbClr val="002569"/>
                </a:solidFill>
                <a:latin typeface="+mj-lt"/>
                <a:ea typeface="Arial Bold"/>
                <a:cs typeface="+mj-cs"/>
              </a:rPr>
              <a:t>2 current co-leads </a:t>
            </a:r>
            <a:r>
              <a:rPr lang="en-AU" sz="1400" dirty="0">
                <a:solidFill>
                  <a:srgbClr val="002569"/>
                </a:solidFill>
                <a:latin typeface="+mj-lt"/>
                <a:ea typeface="Arial Bold"/>
                <a:cs typeface="+mj-cs"/>
              </a:rPr>
              <a:t>: CSIRO (A. Held), ESA (M. Paganini), </a:t>
            </a:r>
            <a:br>
              <a:rPr lang="en-AU" sz="1400" dirty="0">
                <a:solidFill>
                  <a:srgbClr val="002569"/>
                </a:solidFill>
                <a:latin typeface="+mj-lt"/>
                <a:ea typeface="Arial Bold"/>
                <a:cs typeface="+mj-cs"/>
              </a:rPr>
            </a:br>
            <a:r>
              <a:rPr lang="en-AU" sz="1400" dirty="0">
                <a:solidFill>
                  <a:srgbClr val="002569"/>
                </a:solidFill>
                <a:latin typeface="+mj-lt"/>
                <a:ea typeface="Arial Bold"/>
                <a:cs typeface="+mj-cs"/>
              </a:rPr>
              <a:t>+ support &amp; coordination from CSIRO (F. Kerblat, </a:t>
            </a:r>
            <a:r>
              <a:rPr lang="en-AU" sz="1400" dirty="0" smtClean="0">
                <a:solidFill>
                  <a:srgbClr val="002569"/>
                </a:solidFill>
                <a:latin typeface="+mj-lt"/>
                <a:ea typeface="Arial Bold"/>
                <a:cs typeface="+mj-cs"/>
              </a:rPr>
              <a:t>but currently on </a:t>
            </a:r>
            <a:r>
              <a:rPr lang="en-AU" sz="1400" dirty="0">
                <a:solidFill>
                  <a:srgbClr val="002569"/>
                </a:solidFill>
                <a:latin typeface="+mj-lt"/>
                <a:ea typeface="Arial Bold"/>
                <a:cs typeface="+mj-cs"/>
              </a:rPr>
              <a:t>maternity leave)</a:t>
            </a:r>
          </a:p>
          <a:p>
            <a:pPr marL="474663" indent="-285750">
              <a:lnSpc>
                <a:spcPct val="100000"/>
              </a:lnSpc>
              <a:buFont typeface="Arial" charset="0"/>
              <a:buChar char="•"/>
            </a:pPr>
            <a:r>
              <a:rPr lang="en-AU" sz="1400" dirty="0">
                <a:solidFill>
                  <a:schemeClr val="accent6">
                    <a:lumMod val="75000"/>
                  </a:schemeClr>
                </a:solidFill>
                <a:latin typeface="+mj-lt"/>
                <a:ea typeface="Arial Bold"/>
                <a:cs typeface="+mj-cs"/>
              </a:rPr>
              <a:t>Need to </a:t>
            </a:r>
            <a:r>
              <a:rPr lang="en-AU" sz="1400" dirty="0" smtClean="0">
                <a:solidFill>
                  <a:schemeClr val="accent6">
                    <a:lumMod val="75000"/>
                  </a:schemeClr>
                </a:solidFill>
                <a:latin typeface="+mj-lt"/>
                <a:ea typeface="Arial Bold"/>
                <a:cs typeface="+mj-cs"/>
              </a:rPr>
              <a:t>find a </a:t>
            </a:r>
            <a:r>
              <a:rPr lang="en-AU" sz="1400" dirty="0">
                <a:solidFill>
                  <a:schemeClr val="accent6">
                    <a:lumMod val="75000"/>
                  </a:schemeClr>
                </a:solidFill>
                <a:latin typeface="+mj-lt"/>
                <a:ea typeface="Arial Bold"/>
                <a:cs typeface="+mj-cs"/>
              </a:rPr>
              <a:t>new 3</a:t>
            </a:r>
            <a:r>
              <a:rPr lang="en-AU" sz="1400" baseline="30000" dirty="0">
                <a:solidFill>
                  <a:schemeClr val="accent6">
                    <a:lumMod val="75000"/>
                  </a:schemeClr>
                </a:solidFill>
                <a:latin typeface="+mj-lt"/>
                <a:ea typeface="Arial Bold"/>
                <a:cs typeface="+mj-cs"/>
              </a:rPr>
              <a:t>rd</a:t>
            </a:r>
            <a:r>
              <a:rPr lang="en-AU" sz="1400" dirty="0">
                <a:solidFill>
                  <a:schemeClr val="accent6">
                    <a:lumMod val="75000"/>
                  </a:schemeClr>
                </a:solidFill>
                <a:latin typeface="+mj-lt"/>
                <a:ea typeface="Arial Bold"/>
                <a:cs typeface="+mj-cs"/>
              </a:rPr>
              <a:t> “Americas” co-lead. Interest for new co-leads ?</a:t>
            </a:r>
          </a:p>
          <a:p>
            <a:pPr>
              <a:lnSpc>
                <a:spcPct val="100000"/>
              </a:lnSpc>
              <a:spcBef>
                <a:spcPts val="1200"/>
              </a:spcBef>
              <a:buFont typeface="Wingdings" charset="2"/>
              <a:buChar char="§"/>
            </a:pPr>
            <a:r>
              <a:rPr lang="en-AU" sz="1600" b="1" dirty="0">
                <a:solidFill>
                  <a:srgbClr val="002569"/>
                </a:solidFill>
                <a:latin typeface="+mj-lt"/>
                <a:ea typeface="Arial Bold"/>
                <a:cs typeface="+mj-cs"/>
              </a:rPr>
              <a:t>AHT SDG Membership</a:t>
            </a:r>
          </a:p>
          <a:p>
            <a:pPr marL="495300" indent="-306388">
              <a:lnSpc>
                <a:spcPct val="100000"/>
              </a:lnSpc>
              <a:buFont typeface="Wingdings" charset="2"/>
              <a:buChar char="§"/>
            </a:pPr>
            <a:r>
              <a:rPr lang="en-AU" sz="1400" dirty="0">
                <a:solidFill>
                  <a:srgbClr val="002569"/>
                </a:solidFill>
                <a:latin typeface="+mj-lt"/>
                <a:ea typeface="Arial Bold"/>
                <a:cs typeface="+mj-cs"/>
              </a:rPr>
              <a:t>Today </a:t>
            </a:r>
            <a:r>
              <a:rPr lang="en-AU" sz="1400" b="1" dirty="0">
                <a:solidFill>
                  <a:srgbClr val="002569"/>
                </a:solidFill>
                <a:latin typeface="+mj-lt"/>
                <a:ea typeface="Arial Bold"/>
                <a:cs typeface="+mj-cs"/>
              </a:rPr>
              <a:t>~40 members </a:t>
            </a:r>
            <a:r>
              <a:rPr lang="en-AU" sz="1400" dirty="0">
                <a:solidFill>
                  <a:srgbClr val="002569"/>
                </a:solidFill>
                <a:latin typeface="+mj-lt"/>
                <a:ea typeface="Arial Bold"/>
                <a:cs typeface="+mj-cs"/>
              </a:rPr>
              <a:t>(mailing list), including associate members (e.g. </a:t>
            </a:r>
            <a:r>
              <a:rPr lang="en-AU" sz="1400" dirty="0" smtClean="0">
                <a:solidFill>
                  <a:srgbClr val="002569"/>
                </a:solidFill>
                <a:latin typeface="+mj-lt"/>
                <a:ea typeface="Arial Bold"/>
                <a:cs typeface="+mj-cs"/>
              </a:rPr>
              <a:t>UN OOSA</a:t>
            </a:r>
            <a:r>
              <a:rPr lang="en-AU" sz="1400" dirty="0">
                <a:solidFill>
                  <a:srgbClr val="002569"/>
                </a:solidFill>
                <a:latin typeface="+mj-lt"/>
                <a:ea typeface="Arial Bold"/>
                <a:cs typeface="+mj-cs"/>
              </a:rPr>
              <a:t>)</a:t>
            </a:r>
            <a:endParaRPr lang="en-AU" sz="1400" i="1" dirty="0">
              <a:solidFill>
                <a:srgbClr val="002569"/>
              </a:solidFill>
              <a:latin typeface="+mj-lt"/>
              <a:ea typeface="Arial Bold"/>
              <a:cs typeface="+mj-cs"/>
            </a:endParaRPr>
          </a:p>
          <a:p>
            <a:pPr>
              <a:lnSpc>
                <a:spcPct val="100000"/>
              </a:lnSpc>
              <a:spcBef>
                <a:spcPts val="1200"/>
              </a:spcBef>
              <a:buFont typeface="Wingdings" charset="2"/>
              <a:buChar char="§"/>
            </a:pPr>
            <a:r>
              <a:rPr lang="en-AU" sz="1600" b="1" dirty="0">
                <a:solidFill>
                  <a:srgbClr val="002569"/>
                </a:solidFill>
                <a:latin typeface="+mj-lt"/>
                <a:ea typeface="Arial Bold"/>
                <a:cs typeface="+mj-cs"/>
              </a:rPr>
              <a:t>AHT SDG meetings </a:t>
            </a:r>
            <a:r>
              <a:rPr lang="en-AU" sz="1600" dirty="0">
                <a:solidFill>
                  <a:srgbClr val="002569"/>
                </a:solidFill>
                <a:latin typeface="+mj-lt"/>
                <a:ea typeface="Arial Bold"/>
                <a:cs typeface="+mj-cs"/>
              </a:rPr>
              <a:t>since 31</a:t>
            </a:r>
            <a:r>
              <a:rPr lang="en-AU" sz="1600" baseline="30000" dirty="0">
                <a:solidFill>
                  <a:srgbClr val="002569"/>
                </a:solidFill>
                <a:latin typeface="+mj-lt"/>
                <a:ea typeface="Arial Bold"/>
                <a:cs typeface="+mj-cs"/>
              </a:rPr>
              <a:t>st</a:t>
            </a:r>
            <a:r>
              <a:rPr lang="en-AU" sz="1600" dirty="0">
                <a:solidFill>
                  <a:srgbClr val="002569"/>
                </a:solidFill>
                <a:latin typeface="+mj-lt"/>
                <a:ea typeface="Arial Bold"/>
                <a:cs typeface="+mj-cs"/>
              </a:rPr>
              <a:t> CEOS Plenary:</a:t>
            </a:r>
          </a:p>
          <a:p>
            <a:pPr marL="479425" indent="-285750">
              <a:lnSpc>
                <a:spcPct val="100000"/>
              </a:lnSpc>
              <a:spcBef>
                <a:spcPts val="400"/>
              </a:spcBef>
              <a:buFont typeface="Arial" charset="0"/>
              <a:buChar char="•"/>
            </a:pPr>
            <a:r>
              <a:rPr lang="en-AU" sz="1400" dirty="0">
                <a:solidFill>
                  <a:srgbClr val="002569"/>
                </a:solidFill>
                <a:latin typeface="+mj-lt"/>
                <a:ea typeface="Arial Bold"/>
                <a:cs typeface="+mj-cs"/>
              </a:rPr>
              <a:t>Side-meeting in Rapid City, CEOS 31</a:t>
            </a:r>
            <a:r>
              <a:rPr lang="en-AU" sz="1400" baseline="30000" dirty="0">
                <a:solidFill>
                  <a:srgbClr val="002569"/>
                </a:solidFill>
                <a:latin typeface="+mj-lt"/>
                <a:ea typeface="Arial Bold"/>
                <a:cs typeface="+mj-cs"/>
              </a:rPr>
              <a:t>st </a:t>
            </a:r>
            <a:r>
              <a:rPr lang="en-AU" sz="1400" dirty="0">
                <a:solidFill>
                  <a:srgbClr val="002569"/>
                </a:solidFill>
                <a:latin typeface="+mj-lt"/>
                <a:ea typeface="Arial Bold"/>
                <a:cs typeface="+mj-cs"/>
              </a:rPr>
              <a:t>Plenary, Oct 2017</a:t>
            </a:r>
          </a:p>
          <a:p>
            <a:pPr marL="479425" indent="-285750">
              <a:lnSpc>
                <a:spcPct val="100000"/>
              </a:lnSpc>
              <a:spcBef>
                <a:spcPts val="400"/>
              </a:spcBef>
              <a:buFont typeface="Arial" charset="0"/>
              <a:buChar char="•"/>
            </a:pPr>
            <a:r>
              <a:rPr lang="en-AU" sz="1400" dirty="0">
                <a:solidFill>
                  <a:srgbClr val="002569"/>
                </a:solidFill>
                <a:latin typeface="+mj-lt"/>
                <a:ea typeface="Arial Bold"/>
                <a:cs typeface="+mj-cs"/>
              </a:rPr>
              <a:t>Regular co-leads or team conference call meetings as well as AHT SDG </a:t>
            </a:r>
            <a:r>
              <a:rPr lang="mr-IN" sz="1400" dirty="0">
                <a:solidFill>
                  <a:srgbClr val="002569"/>
                </a:solidFill>
                <a:latin typeface="+mj-lt"/>
                <a:ea typeface="Arial Bold"/>
                <a:cs typeface="+mj-cs"/>
              </a:rPr>
              <a:t>–</a:t>
            </a:r>
            <a:r>
              <a:rPr lang="en-AU" sz="1400" dirty="0">
                <a:solidFill>
                  <a:srgbClr val="002569"/>
                </a:solidFill>
                <a:latin typeface="+mj-lt"/>
                <a:ea typeface="Arial Bold"/>
                <a:cs typeface="+mj-cs"/>
              </a:rPr>
              <a:t> GEO EO4SDG </a:t>
            </a:r>
            <a:r>
              <a:rPr lang="en-AU" sz="1400" dirty="0" smtClean="0">
                <a:solidFill>
                  <a:srgbClr val="002569"/>
                </a:solidFill>
                <a:latin typeface="+mj-lt"/>
                <a:ea typeface="Arial Bold"/>
                <a:cs typeface="+mj-cs"/>
              </a:rPr>
              <a:t>bilateral</a:t>
            </a:r>
            <a:endParaRPr lang="en-AU" sz="1400" dirty="0">
              <a:solidFill>
                <a:srgbClr val="002569"/>
              </a:solidFill>
              <a:latin typeface="+mj-lt"/>
              <a:ea typeface="Arial Bold"/>
              <a:cs typeface="+mj-cs"/>
            </a:endParaRPr>
          </a:p>
          <a:p>
            <a:pPr marL="479425" indent="-285750">
              <a:lnSpc>
                <a:spcPct val="100000"/>
              </a:lnSpc>
              <a:spcBef>
                <a:spcPts val="400"/>
              </a:spcBef>
              <a:buFont typeface="Arial" charset="0"/>
              <a:buChar char="•"/>
            </a:pPr>
            <a:r>
              <a:rPr lang="en-AU" sz="1400" dirty="0">
                <a:solidFill>
                  <a:srgbClr val="002569"/>
                </a:solidFill>
                <a:latin typeface="+mj-lt"/>
                <a:ea typeface="Arial Bold"/>
                <a:cs typeface="+mj-cs"/>
              </a:rPr>
              <a:t>Side-meeting in Boulder, CEOS SIT-33, 23</a:t>
            </a:r>
            <a:r>
              <a:rPr lang="en-AU" sz="1400" baseline="30000" dirty="0">
                <a:solidFill>
                  <a:srgbClr val="002569"/>
                </a:solidFill>
                <a:latin typeface="+mj-lt"/>
                <a:ea typeface="Arial Bold"/>
                <a:cs typeface="+mj-cs"/>
              </a:rPr>
              <a:t>rd</a:t>
            </a:r>
            <a:r>
              <a:rPr lang="en-AU" sz="1400" dirty="0">
                <a:solidFill>
                  <a:srgbClr val="002569"/>
                </a:solidFill>
                <a:latin typeface="+mj-lt"/>
                <a:ea typeface="Arial Bold"/>
                <a:cs typeface="+mj-cs"/>
              </a:rPr>
              <a:t> April 2018</a:t>
            </a:r>
          </a:p>
          <a:p>
            <a:pPr marL="479425" indent="-285750">
              <a:lnSpc>
                <a:spcPct val="100000"/>
              </a:lnSpc>
              <a:spcBef>
                <a:spcPts val="400"/>
              </a:spcBef>
              <a:buFont typeface="Arial" charset="0"/>
              <a:buChar char="•"/>
            </a:pPr>
            <a:r>
              <a:rPr lang="en-AU" sz="1400" dirty="0" smtClean="0">
                <a:solidFill>
                  <a:srgbClr val="002569"/>
                </a:solidFill>
                <a:latin typeface="+mj-lt"/>
                <a:ea typeface="Arial Bold"/>
                <a:cs typeface="+mj-cs"/>
              </a:rPr>
              <a:t>Participation to key </a:t>
            </a:r>
            <a:r>
              <a:rPr lang="en-AU" sz="1400" dirty="0">
                <a:solidFill>
                  <a:srgbClr val="002569"/>
                </a:solidFill>
                <a:latin typeface="+mj-lt"/>
                <a:ea typeface="Arial Bold"/>
                <a:cs typeface="+mj-cs"/>
              </a:rPr>
              <a:t>SDG meetings with AHT SDG presence: GEO Plenary (Oct 2017, DC); 5</a:t>
            </a:r>
            <a:r>
              <a:rPr lang="en-AU" sz="1400" baseline="30000" dirty="0">
                <a:solidFill>
                  <a:srgbClr val="002569"/>
                </a:solidFill>
                <a:latin typeface="+mj-lt"/>
                <a:ea typeface="Arial Bold"/>
                <a:cs typeface="+mj-cs"/>
              </a:rPr>
              <a:t>th</a:t>
            </a:r>
            <a:r>
              <a:rPr lang="en-AU" sz="1400" dirty="0">
                <a:solidFill>
                  <a:srgbClr val="002569"/>
                </a:solidFill>
                <a:latin typeface="+mj-lt"/>
                <a:ea typeface="Arial Bold"/>
                <a:cs typeface="+mj-cs"/>
              </a:rPr>
              <a:t> HLF on UN GGIM (Nov 2017, Mexico), UNSC-49 (March 2018, NYC); GPSDD Data for Development Festival (March 2018, Bristol), HLPF 2018 (July 2018, NYC), 8</a:t>
            </a:r>
            <a:r>
              <a:rPr lang="en-AU" sz="1400" baseline="30000" dirty="0">
                <a:solidFill>
                  <a:srgbClr val="002569"/>
                </a:solidFill>
                <a:latin typeface="+mj-lt"/>
                <a:ea typeface="Arial Bold"/>
                <a:cs typeface="+mj-cs"/>
              </a:rPr>
              <a:t>th</a:t>
            </a:r>
            <a:r>
              <a:rPr lang="en-AU" sz="1400" dirty="0">
                <a:solidFill>
                  <a:srgbClr val="002569"/>
                </a:solidFill>
                <a:latin typeface="+mj-lt"/>
                <a:ea typeface="Arial Bold"/>
                <a:cs typeface="+mj-cs"/>
              </a:rPr>
              <a:t> session UN GGIM (Aug 2018, NYC)</a:t>
            </a:r>
          </a:p>
          <a:p>
            <a:pPr marL="660500" lvl="1" indent="-250825">
              <a:lnSpc>
                <a:spcPct val="100000"/>
              </a:lnSpc>
              <a:spcBef>
                <a:spcPts val="400"/>
              </a:spcBef>
            </a:pPr>
            <a:endParaRPr lang="en-AU" sz="1600" dirty="0">
              <a:solidFill>
                <a:srgbClr val="002569"/>
              </a:solidFill>
              <a:latin typeface="+mj-lt"/>
              <a:ea typeface="Arial Bold"/>
              <a:cs typeface="Arial" panose="020B0604020202020204" pitchFamily="34" charset="0"/>
            </a:endParaRPr>
          </a:p>
          <a:p>
            <a:pPr marL="0" indent="0">
              <a:lnSpc>
                <a:spcPct val="120000"/>
              </a:lnSpc>
              <a:buNone/>
            </a:pPr>
            <a:endParaRPr lang="en-AU" sz="1600" dirty="0">
              <a:solidFill>
                <a:srgbClr val="002569"/>
              </a:solidFill>
              <a:latin typeface="+mj-lt"/>
              <a:ea typeface="Arial Bold"/>
              <a:cs typeface="Arial" panose="020B0604020202020204" pitchFamily="34" charset="0"/>
            </a:endParaRPr>
          </a:p>
        </p:txBody>
      </p:sp>
    </p:spTree>
    <p:extLst>
      <p:ext uri="{BB962C8B-B14F-4D97-AF65-F5344CB8AC3E}">
        <p14:creationId xmlns:p14="http://schemas.microsoft.com/office/powerpoint/2010/main" val="1225766346"/>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20</a:t>
            </a:fld>
            <a:endParaRPr lang="uk-UA" dirty="0"/>
          </a:p>
        </p:txBody>
      </p:sp>
      <p:graphicFrame>
        <p:nvGraphicFramePr>
          <p:cNvPr id="5" name="Content Placeholder 4"/>
          <p:cNvGraphicFramePr>
            <a:graphicFrameLocks noGrp="1"/>
          </p:cNvGraphicFramePr>
          <p:nvPr>
            <p:ph sz="quarter" idx="11"/>
            <p:extLst/>
          </p:nvPr>
        </p:nvGraphicFramePr>
        <p:xfrm>
          <a:off x="33453" y="1503913"/>
          <a:ext cx="9052932" cy="4373100"/>
        </p:xfrm>
        <a:graphic>
          <a:graphicData uri="http://schemas.openxmlformats.org/drawingml/2006/table">
            <a:tbl>
              <a:tblPr/>
              <a:tblGrid>
                <a:gridCol w="2557347">
                  <a:extLst>
                    <a:ext uri="{9D8B030D-6E8A-4147-A177-3AD203B41FA5}">
                      <a16:colId xmlns:a16="http://schemas.microsoft.com/office/drawing/2014/main" xmlns="" val="20000"/>
                    </a:ext>
                  </a:extLst>
                </a:gridCol>
                <a:gridCol w="6495585">
                  <a:extLst>
                    <a:ext uri="{9D8B030D-6E8A-4147-A177-3AD203B41FA5}">
                      <a16:colId xmlns:a16="http://schemas.microsoft.com/office/drawing/2014/main" xmlns="" val="20001"/>
                    </a:ext>
                  </a:extLst>
                </a:gridCol>
              </a:tblGrid>
              <a:tr h="1555006">
                <a:tc>
                  <a:txBody>
                    <a:bodyPr/>
                    <a:lstStyle/>
                    <a:p>
                      <a:pPr marL="184150" indent="-184150" algn="l" rtl="0" fontAlgn="base">
                        <a:spcBef>
                          <a:spcPts val="0"/>
                        </a:spcBef>
                        <a:spcAft>
                          <a:spcPts val="0"/>
                        </a:spcAft>
                        <a:buFont typeface="+mj-lt"/>
                        <a:buAutoNum type="arabicPeriod" startAt="7"/>
                        <a:tabLst/>
                      </a:pPr>
                      <a:r>
                        <a:rPr lang="en-AU" sz="1200" b="0" i="0" u="none" strike="noStrike" dirty="0">
                          <a:solidFill>
                            <a:schemeClr val="tx2"/>
                          </a:solidFill>
                          <a:effectLst/>
                          <a:latin typeface="+mj-lt"/>
                          <a:ea typeface="+mn-ea"/>
                          <a:cs typeface="+mn-cs"/>
                          <a:sym typeface="Calibri"/>
                        </a:rPr>
                        <a:t>Conduct impactful </a:t>
                      </a:r>
                      <a:r>
                        <a:rPr lang="en-AU" sz="1200" b="1" i="0" u="none" strike="noStrike" dirty="0">
                          <a:solidFill>
                            <a:schemeClr val="tx2"/>
                          </a:solidFill>
                          <a:effectLst/>
                          <a:latin typeface="+mj-lt"/>
                          <a:ea typeface="+mn-ea"/>
                          <a:cs typeface="+mn-cs"/>
                          <a:sym typeface="Calibri"/>
                        </a:rPr>
                        <a:t>Communication &amp; Outreach </a:t>
                      </a:r>
                      <a:r>
                        <a:rPr lang="en-AU" sz="1200" b="0" i="0" u="none" strike="noStrike" dirty="0">
                          <a:solidFill>
                            <a:schemeClr val="tx2"/>
                          </a:solidFill>
                          <a:effectLst/>
                          <a:latin typeface="+mj-lt"/>
                          <a:ea typeface="+mn-ea"/>
                          <a:cs typeface="+mn-cs"/>
                          <a:sym typeface="Calibri"/>
                        </a:rPr>
                        <a:t>activities on EO for SDGs</a:t>
                      </a: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t">
                        <a:spcBef>
                          <a:spcPts val="300"/>
                        </a:spcBef>
                        <a:spcAft>
                          <a:spcPts val="0"/>
                        </a:spcAft>
                      </a:pPr>
                      <a:r>
                        <a:rPr lang="en-AU" sz="1200" b="0" i="0" u="sng" strike="noStrike" dirty="0">
                          <a:solidFill>
                            <a:schemeClr val="tx1"/>
                          </a:solidFill>
                          <a:effectLst/>
                          <a:latin typeface="+mj-lt"/>
                          <a:ea typeface="+mn-ea"/>
                          <a:cs typeface="+mn-cs"/>
                          <a:sym typeface="Calibri"/>
                        </a:rPr>
                        <a:t>“SDG updates”</a:t>
                      </a:r>
                      <a:r>
                        <a:rPr lang="en-AU" sz="1200" b="0" i="0" u="none" strike="noStrike" dirty="0">
                          <a:solidFill>
                            <a:schemeClr val="tx1"/>
                          </a:solidFill>
                          <a:effectLst/>
                          <a:latin typeface="+mj-lt"/>
                          <a:ea typeface="+mn-ea"/>
                          <a:cs typeface="+mn-cs"/>
                          <a:sym typeface="Calibri"/>
                        </a:rPr>
                        <a:t>:</a:t>
                      </a:r>
                      <a:r>
                        <a:rPr lang="en-AU" sz="1200" b="0" i="0" u="none" strike="noStrike" baseline="0" dirty="0">
                          <a:solidFill>
                            <a:schemeClr val="tx1"/>
                          </a:solidFill>
                          <a:effectLst/>
                          <a:latin typeface="+mj-lt"/>
                          <a:ea typeface="+mn-ea"/>
                          <a:cs typeface="+mn-cs"/>
                          <a:sym typeface="Calibri"/>
                        </a:rPr>
                        <a:t> </a:t>
                      </a:r>
                      <a:r>
                        <a:rPr lang="en-AU" sz="1200" b="1" i="0" u="none" strike="noStrike" dirty="0">
                          <a:solidFill>
                            <a:schemeClr val="accent6">
                              <a:lumMod val="75000"/>
                            </a:schemeClr>
                          </a:solidFill>
                          <a:effectLst/>
                          <a:latin typeface="+mj-lt"/>
                          <a:ea typeface="+mn-ea"/>
                          <a:cs typeface="+mn-cs"/>
                          <a:sym typeface="Calibri"/>
                        </a:rPr>
                        <a:t>(on-going)</a:t>
                      </a:r>
                    </a:p>
                    <a:p>
                      <a:pPr algn="l" rtl="0" fontAlgn="t">
                        <a:spcBef>
                          <a:spcPts val="300"/>
                        </a:spcBef>
                        <a:spcAft>
                          <a:spcPts val="0"/>
                        </a:spcAft>
                      </a:pPr>
                      <a:r>
                        <a:rPr lang="en-AU" sz="1200" b="0" i="0" u="none" strike="noStrike" dirty="0">
                          <a:solidFill>
                            <a:schemeClr val="tx1"/>
                          </a:solidFill>
                          <a:effectLst/>
                          <a:latin typeface="+mj-lt"/>
                          <a:ea typeface="+mn-ea"/>
                          <a:cs typeface="+mn-cs"/>
                          <a:sym typeface="Calibri"/>
                        </a:rPr>
                        <a:t>first edition circulated within CEOS </a:t>
                      </a:r>
                    </a:p>
                    <a:p>
                      <a:pPr marL="171450" indent="-171450" algn="l" rtl="0" fontAlgn="t">
                        <a:spcBef>
                          <a:spcPts val="300"/>
                        </a:spcBef>
                        <a:spcAft>
                          <a:spcPts val="0"/>
                        </a:spcAft>
                        <a:buFont typeface="Symbol" charset="2"/>
                        <a:buChar char="Þ"/>
                      </a:pPr>
                      <a:r>
                        <a:rPr kumimoji="0" lang="en-AU" sz="1200" b="0" i="0" u="none" strike="noStrike" kern="0" cap="none" spc="0" normalizeH="0" baseline="0" noProof="0" dirty="0">
                          <a:ln>
                            <a:noFill/>
                          </a:ln>
                          <a:solidFill>
                            <a:srgbClr val="C00000"/>
                          </a:solidFill>
                          <a:effectLst/>
                          <a:uLnTx/>
                          <a:uFillTx/>
                          <a:latin typeface="+mj-lt"/>
                          <a:ea typeface="+mn-ea"/>
                          <a:cs typeface="+mn-cs"/>
                          <a:sym typeface="Calibri"/>
                        </a:rPr>
                        <a:t>Is it worth pursuing this? Or updates at SIT and Plenary </a:t>
                      </a:r>
                      <a:r>
                        <a:rPr kumimoji="0" lang="en-AU" sz="1200" b="0" i="0" u="none" strike="noStrike" kern="0" cap="none" spc="0" normalizeH="0" baseline="0" noProof="0" dirty="0">
                          <a:ln>
                            <a:noFill/>
                          </a:ln>
                          <a:solidFill>
                            <a:srgbClr val="C00000"/>
                          </a:solidFill>
                          <a:effectLst/>
                          <a:uLnTx/>
                          <a:uFillTx/>
                          <a:latin typeface="+mj-lt"/>
                          <a:sym typeface="Calibri"/>
                        </a:rPr>
                        <a:t>enough?</a:t>
                      </a:r>
                      <a:r>
                        <a:rPr kumimoji="0" lang="en-AU" sz="1200" b="0" i="0" u="none" strike="noStrike" kern="0" cap="none" spc="0" normalizeH="0" baseline="0" noProof="0" dirty="0">
                          <a:ln>
                            <a:noFill/>
                          </a:ln>
                          <a:solidFill>
                            <a:srgbClr val="082BEF"/>
                          </a:solidFill>
                          <a:effectLst/>
                          <a:uLnTx/>
                          <a:uFillTx/>
                          <a:latin typeface="+mj-lt"/>
                          <a:sym typeface="Calibri"/>
                        </a:rPr>
                        <a:t> </a:t>
                      </a:r>
                      <a:r>
                        <a:rPr kumimoji="0" lang="en-AU" sz="1200" b="0" i="0" u="none" strike="noStrike" kern="0" cap="none" spc="0" normalizeH="0" baseline="0" noProof="0" dirty="0" smtClean="0">
                          <a:ln>
                            <a:noFill/>
                          </a:ln>
                          <a:solidFill>
                            <a:srgbClr val="082BEF"/>
                          </a:solidFill>
                          <a:effectLst/>
                          <a:uLnTx/>
                          <a:uFillTx/>
                          <a:latin typeface="+mj-lt"/>
                          <a:sym typeface="Calibri"/>
                        </a:rPr>
                        <a:t/>
                      </a:r>
                      <a:br>
                        <a:rPr kumimoji="0" lang="en-AU" sz="1200" b="0" i="0" u="none" strike="noStrike" kern="0" cap="none" spc="0" normalizeH="0" baseline="0" noProof="0" dirty="0" smtClean="0">
                          <a:ln>
                            <a:noFill/>
                          </a:ln>
                          <a:solidFill>
                            <a:srgbClr val="082BEF"/>
                          </a:solidFill>
                          <a:effectLst/>
                          <a:uLnTx/>
                          <a:uFillTx/>
                          <a:latin typeface="+mj-lt"/>
                          <a:sym typeface="Calibri"/>
                        </a:rPr>
                      </a:br>
                      <a:r>
                        <a:rPr kumimoji="0" lang="en-AU" sz="1200" b="0" i="0" u="none" strike="noStrike" kern="0" cap="none" spc="0" normalizeH="0" baseline="0" noProof="0" dirty="0" smtClean="0">
                          <a:ln>
                            <a:noFill/>
                          </a:ln>
                          <a:solidFill>
                            <a:srgbClr val="C00000"/>
                          </a:solidFill>
                          <a:effectLst/>
                          <a:uLnTx/>
                          <a:uFillTx/>
                          <a:latin typeface="+mj-lt"/>
                          <a:sym typeface="Calibri"/>
                        </a:rPr>
                        <a:t>Perhaps </a:t>
                      </a:r>
                      <a:r>
                        <a:rPr kumimoji="0" lang="en-AU" sz="1200" b="0" i="0" u="none" strike="noStrike" kern="0" cap="none" spc="0" normalizeH="0" baseline="0" noProof="0" dirty="0">
                          <a:ln>
                            <a:noFill/>
                          </a:ln>
                          <a:solidFill>
                            <a:srgbClr val="C00000"/>
                          </a:solidFill>
                          <a:effectLst/>
                          <a:uLnTx/>
                          <a:uFillTx/>
                          <a:latin typeface="+mj-lt"/>
                          <a:sym typeface="Calibri"/>
                        </a:rPr>
                        <a:t>a short (quarterly newsletter instead? Could be done jointly with EO4SDG or solely by the AHT SDG with EO4SDG ad-hoc inputs)</a:t>
                      </a:r>
                    </a:p>
                    <a:p>
                      <a:pPr marL="171450" indent="-171450" algn="l" rtl="0" fontAlgn="t">
                        <a:spcBef>
                          <a:spcPts val="300"/>
                        </a:spcBef>
                        <a:spcAft>
                          <a:spcPts val="0"/>
                        </a:spcAft>
                        <a:buFont typeface="Symbol" charset="2"/>
                        <a:buChar char="Þ"/>
                      </a:pPr>
                      <a:endParaRPr lang="en-AU" sz="1200" b="0" i="0" u="none" strike="noStrike" dirty="0">
                        <a:solidFill>
                          <a:schemeClr val="tx1"/>
                        </a:solidFill>
                        <a:effectLst/>
                        <a:latin typeface="+mj-lt"/>
                        <a:ea typeface="+mn-ea"/>
                        <a:cs typeface="+mn-cs"/>
                        <a:sym typeface="Calibri"/>
                      </a:endParaRPr>
                    </a:p>
                    <a:p>
                      <a:pPr algn="l" rtl="0" fontAlgn="t">
                        <a:spcBef>
                          <a:spcPts val="300"/>
                        </a:spcBef>
                        <a:spcAft>
                          <a:spcPts val="0"/>
                        </a:spcAft>
                      </a:pPr>
                      <a:r>
                        <a:rPr lang="en-AU" sz="1200" b="0" i="0" u="sng" strike="noStrike" dirty="0">
                          <a:solidFill>
                            <a:schemeClr val="tx1"/>
                          </a:solidFill>
                          <a:effectLst/>
                          <a:latin typeface="+mj-lt"/>
                          <a:ea typeface="+mn-ea"/>
                          <a:cs typeface="+mn-cs"/>
                          <a:sym typeface="Calibri"/>
                        </a:rPr>
                        <a:t>CEOS Earth Observation</a:t>
                      </a:r>
                      <a:r>
                        <a:rPr lang="en-AU" sz="1200" b="0" i="0" u="sng" strike="noStrike" baseline="0" dirty="0">
                          <a:solidFill>
                            <a:schemeClr val="tx1"/>
                          </a:solidFill>
                          <a:effectLst/>
                          <a:latin typeface="+mj-lt"/>
                          <a:ea typeface="+mn-ea"/>
                          <a:cs typeface="+mn-cs"/>
                          <a:sym typeface="Calibri"/>
                        </a:rPr>
                        <a:t> </a:t>
                      </a:r>
                      <a:r>
                        <a:rPr lang="en-AU" sz="1200" b="0" i="0" u="sng" strike="noStrike" dirty="0">
                          <a:solidFill>
                            <a:schemeClr val="tx1"/>
                          </a:solidFill>
                          <a:effectLst/>
                          <a:latin typeface="+mj-lt"/>
                          <a:ea typeface="+mn-ea"/>
                          <a:cs typeface="+mn-cs"/>
                          <a:sym typeface="Calibri"/>
                        </a:rPr>
                        <a:t>Handbook on SDGs </a:t>
                      </a:r>
                      <a:r>
                        <a:rPr lang="en-AU" sz="1200" b="1" i="0" u="none" strike="noStrike" dirty="0">
                          <a:solidFill>
                            <a:schemeClr val="accent6">
                              <a:lumMod val="75000"/>
                            </a:schemeClr>
                          </a:solidFill>
                          <a:effectLst/>
                          <a:latin typeface="+mj-lt"/>
                          <a:ea typeface="+mn-ea"/>
                          <a:cs typeface="+mn-cs"/>
                          <a:sym typeface="Calibri"/>
                        </a:rPr>
                        <a:t>(completed)</a:t>
                      </a:r>
                      <a:r>
                        <a:rPr lang="en-AU" sz="1200" b="0" i="0" u="none" strike="noStrike" dirty="0">
                          <a:solidFill>
                            <a:schemeClr val="accent6">
                              <a:lumMod val="75000"/>
                            </a:schemeClr>
                          </a:solidFill>
                          <a:effectLst/>
                          <a:latin typeface="+mj-lt"/>
                          <a:ea typeface="+mn-ea"/>
                          <a:cs typeface="+mn-cs"/>
                          <a:sym typeface="Calibri"/>
                        </a:rPr>
                        <a:t>:</a:t>
                      </a:r>
                    </a:p>
                    <a:p>
                      <a:pPr marL="171450" marR="0" lvl="0" indent="-171450" algn="l" defTabSz="457200" rtl="0" eaLnBrk="1" fontAlgn="base" latinLnBrk="0" hangingPunct="1">
                        <a:lnSpc>
                          <a:spcPct val="100000"/>
                        </a:lnSpc>
                        <a:spcBef>
                          <a:spcPts val="300"/>
                        </a:spcBef>
                        <a:spcAft>
                          <a:spcPts val="0"/>
                        </a:spcAft>
                        <a:buClrTx/>
                        <a:buSzTx/>
                        <a:buFont typeface="Arial" panose="020B0604020202020204" pitchFamily="34" charset="0"/>
                        <a:buChar char="•"/>
                        <a:tabLst/>
                        <a:defRPr/>
                      </a:pPr>
                      <a:r>
                        <a:rPr lang="en-AU" sz="1200" b="0" i="0" u="none" strike="noStrike" dirty="0">
                          <a:solidFill>
                            <a:schemeClr val="tx1"/>
                          </a:solidFill>
                          <a:effectLst/>
                          <a:latin typeface="+mj-lt"/>
                          <a:ea typeface="+mn-ea"/>
                          <a:cs typeface="+mn-cs"/>
                          <a:sym typeface="Calibri"/>
                        </a:rPr>
                        <a:t>available here: </a:t>
                      </a:r>
                      <a:r>
                        <a:rPr lang="en-AU" sz="1200" b="0" i="0" u="none" strike="noStrike" dirty="0">
                          <a:solidFill>
                            <a:schemeClr val="tx1"/>
                          </a:solidFill>
                          <a:effectLst/>
                          <a:latin typeface="+mj-lt"/>
                          <a:ea typeface="+mn-ea"/>
                          <a:cs typeface="+mn-cs"/>
                          <a:sym typeface="Calibri"/>
                          <a:hlinkClick r:id="rId3"/>
                        </a:rPr>
                        <a:t>www.eohandbook.com/sdg</a:t>
                      </a:r>
                      <a:r>
                        <a:rPr lang="en-AU" sz="1200" b="0" i="0" u="none" strike="noStrike" dirty="0">
                          <a:solidFill>
                            <a:schemeClr val="tx1"/>
                          </a:solidFill>
                          <a:effectLst/>
                          <a:latin typeface="+mj-lt"/>
                          <a:ea typeface="+mn-ea"/>
                          <a:cs typeface="+mn-cs"/>
                          <a:sym typeface="Calibri"/>
                        </a:rPr>
                        <a:t> </a:t>
                      </a:r>
                    </a:p>
                    <a:p>
                      <a:pPr marL="171450" marR="0" lvl="0" indent="-171450" algn="l" defTabSz="457200" rtl="0" eaLnBrk="1" fontAlgn="base" latinLnBrk="0" hangingPunct="1">
                        <a:lnSpc>
                          <a:spcPct val="100000"/>
                        </a:lnSpc>
                        <a:spcBef>
                          <a:spcPts val="300"/>
                        </a:spcBef>
                        <a:spcAft>
                          <a:spcPts val="0"/>
                        </a:spcAft>
                        <a:buClrTx/>
                        <a:buSzTx/>
                        <a:buFont typeface="Arial" panose="020B0604020202020204" pitchFamily="34" charset="0"/>
                        <a:buChar char="•"/>
                        <a:tabLst/>
                        <a:defRPr/>
                      </a:pPr>
                      <a:r>
                        <a:rPr lang="en-AU" sz="1200" b="0" i="0" u="none" strike="noStrike" dirty="0">
                          <a:solidFill>
                            <a:schemeClr val="tx1"/>
                          </a:solidFill>
                          <a:effectLst/>
                          <a:latin typeface="+mj-lt"/>
                          <a:ea typeface="+mn-ea"/>
                          <a:cs typeface="+mn-cs"/>
                          <a:sym typeface="Calibri"/>
                        </a:rPr>
                        <a:t>Released for the 49</a:t>
                      </a:r>
                      <a:r>
                        <a:rPr lang="en-AU" sz="1200" b="0" i="0" u="none" strike="noStrike" baseline="30000" dirty="0">
                          <a:solidFill>
                            <a:schemeClr val="tx1"/>
                          </a:solidFill>
                          <a:effectLst/>
                          <a:latin typeface="+mj-lt"/>
                          <a:ea typeface="+mn-ea"/>
                          <a:cs typeface="+mn-cs"/>
                          <a:sym typeface="Calibri"/>
                        </a:rPr>
                        <a:t>th</a:t>
                      </a:r>
                      <a:r>
                        <a:rPr lang="en-AU" sz="1200" b="0" i="0" u="none" strike="noStrike" dirty="0">
                          <a:solidFill>
                            <a:schemeClr val="tx1"/>
                          </a:solidFill>
                          <a:effectLst/>
                          <a:latin typeface="+mj-lt"/>
                          <a:ea typeface="+mn-ea"/>
                          <a:cs typeface="+mn-cs"/>
                          <a:sym typeface="Calibri"/>
                        </a:rPr>
                        <a:t> Session of the UN Statistical</a:t>
                      </a:r>
                      <a:r>
                        <a:rPr lang="en-AU" sz="1200" b="0" i="0" u="none" strike="noStrike" baseline="0" dirty="0">
                          <a:solidFill>
                            <a:schemeClr val="tx1"/>
                          </a:solidFill>
                          <a:effectLst/>
                          <a:latin typeface="+mj-lt"/>
                          <a:ea typeface="+mn-ea"/>
                          <a:cs typeface="+mn-cs"/>
                          <a:sym typeface="Calibri"/>
                        </a:rPr>
                        <a:t> Commission (March 2018)</a:t>
                      </a:r>
                    </a:p>
                    <a:p>
                      <a:pPr marL="171450" marR="0" lvl="0" indent="-171450" algn="l" defTabSz="457200" rtl="0" eaLnBrk="1" fontAlgn="base" latinLnBrk="0" hangingPunct="1">
                        <a:lnSpc>
                          <a:spcPct val="100000"/>
                        </a:lnSpc>
                        <a:spcBef>
                          <a:spcPts val="300"/>
                        </a:spcBef>
                        <a:spcAft>
                          <a:spcPts val="0"/>
                        </a:spcAft>
                        <a:buClrTx/>
                        <a:buSzTx/>
                        <a:buFont typeface="Arial" panose="020B0604020202020204" pitchFamily="34" charset="0"/>
                        <a:buChar char="•"/>
                        <a:tabLst/>
                        <a:defRPr/>
                      </a:pPr>
                      <a:r>
                        <a:rPr lang="en-AU" sz="1200" b="0" i="0" u="none" strike="noStrike" baseline="0" dirty="0">
                          <a:solidFill>
                            <a:schemeClr val="tx1"/>
                          </a:solidFill>
                          <a:effectLst/>
                          <a:latin typeface="+mj-lt"/>
                          <a:ea typeface="+mn-ea"/>
                          <a:cs typeface="+mn-cs"/>
                          <a:sym typeface="Calibri"/>
                        </a:rPr>
                        <a:t>Widely distributed in many SDG and EO related events</a:t>
                      </a:r>
                      <a:endParaRPr lang="en-AU" sz="1200" b="0" i="0" u="none" strike="noStrike" dirty="0">
                        <a:solidFill>
                          <a:schemeClr val="tx1"/>
                        </a:solidFill>
                        <a:effectLst/>
                        <a:latin typeface="+mj-lt"/>
                        <a:ea typeface="+mn-ea"/>
                        <a:cs typeface="+mn-cs"/>
                        <a:sym typeface="Calibri"/>
                      </a:endParaRPr>
                    </a:p>
                    <a:p>
                      <a:pPr marL="171450" indent="-171450" algn="l" rtl="0" fontAlgn="base">
                        <a:spcBef>
                          <a:spcPts val="300"/>
                        </a:spcBef>
                        <a:spcAft>
                          <a:spcPts val="0"/>
                        </a:spcAft>
                        <a:buFont typeface="Arial" panose="020B0604020202020204" pitchFamily="34" charset="0"/>
                        <a:buChar char="•"/>
                      </a:pPr>
                      <a:r>
                        <a:rPr lang="en-AU" sz="1200" b="0" i="0" u="none" strike="noStrike" dirty="0">
                          <a:solidFill>
                            <a:schemeClr val="tx1"/>
                          </a:solidFill>
                          <a:effectLst/>
                          <a:latin typeface="+mj-lt"/>
                          <a:ea typeface="+mn-ea"/>
                          <a:cs typeface="+mn-cs"/>
                          <a:sym typeface="Calibri"/>
                        </a:rPr>
                        <a:t>Flyer to promote EO satellite data &amp; SDG </a:t>
                      </a:r>
                    </a:p>
                    <a:p>
                      <a:pPr marL="171450" indent="-171450" algn="l" rtl="0" fontAlgn="base">
                        <a:spcBef>
                          <a:spcPts val="300"/>
                        </a:spcBef>
                        <a:spcAft>
                          <a:spcPts val="0"/>
                        </a:spcAft>
                        <a:buFont typeface="Arial" panose="020B0604020202020204" pitchFamily="34" charset="0"/>
                        <a:buChar char="•"/>
                      </a:pPr>
                      <a:r>
                        <a:rPr lang="en-AU" sz="1200" b="0" i="0" u="none" strike="noStrike" dirty="0">
                          <a:solidFill>
                            <a:schemeClr val="tx1"/>
                          </a:solidFill>
                          <a:effectLst/>
                          <a:latin typeface="+mj-lt"/>
                          <a:ea typeface="+mn-ea"/>
                          <a:cs typeface="+mn-cs"/>
                          <a:sym typeface="Calibri"/>
                        </a:rPr>
                        <a:t>Internal communication (emailing and website updates)</a:t>
                      </a:r>
                    </a:p>
                    <a:p>
                      <a:pPr marL="171450" indent="-171450" algn="l" rtl="0" fontAlgn="t">
                        <a:spcBef>
                          <a:spcPts val="300"/>
                        </a:spcBef>
                        <a:spcAft>
                          <a:spcPts val="0"/>
                        </a:spcAft>
                        <a:buFont typeface="Symbol" charset="2"/>
                        <a:buChar char="Þ"/>
                      </a:pPr>
                      <a:r>
                        <a:rPr kumimoji="0" lang="en-AU" sz="1200" b="0" i="0" u="none" strike="noStrike" kern="0" cap="none" spc="0" normalizeH="0" baseline="0" noProof="0" dirty="0">
                          <a:ln>
                            <a:noFill/>
                          </a:ln>
                          <a:solidFill>
                            <a:srgbClr val="C00000"/>
                          </a:solidFill>
                          <a:effectLst/>
                          <a:uLnTx/>
                          <a:uFillTx/>
                          <a:latin typeface="+mj-lt"/>
                          <a:ea typeface="+mn-ea"/>
                          <a:cs typeface="+mn-cs"/>
                          <a:sym typeface="Calibri"/>
                        </a:rPr>
                        <a:t>On-line version of the CEO EO Handbook as a living document with inclusion of articles and best practice examples? </a:t>
                      </a:r>
                      <a:r>
                        <a:rPr kumimoji="0" lang="en-AU" sz="1200" b="0" i="0" u="none" strike="noStrike" kern="0" cap="none" spc="0" normalizeH="0" baseline="0" noProof="0" dirty="0" smtClean="0">
                          <a:ln>
                            <a:noFill/>
                          </a:ln>
                          <a:solidFill>
                            <a:srgbClr val="C00000"/>
                          </a:solidFill>
                          <a:effectLst/>
                          <a:uLnTx/>
                          <a:uFillTx/>
                          <a:latin typeface="+mj-lt"/>
                          <a:ea typeface="+mn-ea"/>
                          <a:cs typeface="+mn-cs"/>
                          <a:sym typeface="Calibri"/>
                        </a:rPr>
                        <a:t>Link to EO4SDG Portal ?</a:t>
                      </a:r>
                      <a:endParaRPr kumimoji="0" lang="en-AU" sz="1200" b="0" i="0" u="none" strike="noStrike" kern="0" cap="none" spc="0" normalizeH="0" baseline="0" noProof="0" dirty="0">
                        <a:ln>
                          <a:noFill/>
                        </a:ln>
                        <a:solidFill>
                          <a:srgbClr val="C00000"/>
                        </a:solidFill>
                        <a:effectLst/>
                        <a:uLnTx/>
                        <a:uFillTx/>
                        <a:latin typeface="+mj-lt"/>
                        <a:ea typeface="+mn-ea"/>
                        <a:cs typeface="+mn-cs"/>
                        <a:sym typeface="Calibri"/>
                      </a:endParaRPr>
                    </a:p>
                    <a:p>
                      <a:pPr marL="171450" indent="-171450" algn="l" rtl="0" fontAlgn="base">
                        <a:spcBef>
                          <a:spcPts val="300"/>
                        </a:spcBef>
                        <a:spcAft>
                          <a:spcPts val="0"/>
                        </a:spcAft>
                        <a:buFont typeface="Arial" panose="020B0604020202020204" pitchFamily="34" charset="0"/>
                        <a:buChar char="•"/>
                      </a:pPr>
                      <a:endParaRPr lang="en-AU" sz="1200" b="0" i="0" u="none" strike="noStrike" dirty="0">
                        <a:solidFill>
                          <a:schemeClr val="tx1"/>
                        </a:solidFill>
                        <a:effectLst/>
                        <a:latin typeface="+mj-lt"/>
                        <a:ea typeface="+mn-ea"/>
                        <a:cs typeface="+mn-cs"/>
                        <a:sym typeface="Calibri"/>
                      </a:endParaRPr>
                    </a:p>
                    <a:p>
                      <a:pPr marL="0" marR="0" lvl="0" indent="0" algn="l" defTabSz="457200" rtl="0" eaLnBrk="1" fontAlgn="base" latinLnBrk="0" hangingPunct="1">
                        <a:lnSpc>
                          <a:spcPct val="100000"/>
                        </a:lnSpc>
                        <a:spcBef>
                          <a:spcPts val="300"/>
                        </a:spcBef>
                        <a:spcAft>
                          <a:spcPts val="0"/>
                        </a:spcAft>
                        <a:buClrTx/>
                        <a:buSzTx/>
                        <a:buFont typeface="Arial" panose="020B0604020202020204" pitchFamily="34" charset="0"/>
                        <a:buNone/>
                        <a:tabLst/>
                        <a:defRPr/>
                      </a:pPr>
                      <a:r>
                        <a:rPr lang="en-AU" sz="1200" b="0" i="0" u="sng" strike="noStrike" dirty="0">
                          <a:solidFill>
                            <a:schemeClr val="tx1"/>
                          </a:solidFill>
                          <a:effectLst/>
                          <a:latin typeface="+mj-lt"/>
                          <a:ea typeface="+mn-ea"/>
                          <a:cs typeface="+mn-cs"/>
                          <a:sym typeface="Calibri"/>
                        </a:rPr>
                        <a:t>Contributions to GEO </a:t>
                      </a:r>
                      <a:r>
                        <a:rPr lang="en-AU" sz="1200" b="0" i="0" u="none" strike="noStrike" dirty="0">
                          <a:solidFill>
                            <a:schemeClr val="tx1"/>
                          </a:solidFill>
                          <a:effectLst/>
                          <a:latin typeface="+mj-lt"/>
                          <a:ea typeface="+mn-ea"/>
                          <a:cs typeface="+mn-cs"/>
                          <a:sym typeface="Calibri"/>
                        </a:rPr>
                        <a:t>(EO4SDG) </a:t>
                      </a:r>
                      <a:r>
                        <a:rPr lang="en-AU" sz="1200" b="1" i="0" u="none" strike="noStrike" dirty="0">
                          <a:solidFill>
                            <a:schemeClr val="accent6">
                              <a:lumMod val="75000"/>
                            </a:schemeClr>
                          </a:solidFill>
                          <a:effectLst/>
                          <a:latin typeface="+mj-lt"/>
                          <a:ea typeface="+mn-ea"/>
                          <a:cs typeface="+mn-cs"/>
                          <a:sym typeface="Calibri"/>
                        </a:rPr>
                        <a:t>(ongoing)</a:t>
                      </a:r>
                      <a:r>
                        <a:rPr lang="en-AU" sz="1200" b="0" i="0" u="none" strike="noStrike" dirty="0">
                          <a:solidFill>
                            <a:schemeClr val="tx1"/>
                          </a:solidFill>
                          <a:effectLst/>
                          <a:latin typeface="+mj-lt"/>
                          <a:ea typeface="+mn-ea"/>
                          <a:cs typeface="+mn-cs"/>
                          <a:sym typeface="Calibri"/>
                        </a:rPr>
                        <a:t> </a:t>
                      </a:r>
                    </a:p>
                    <a:p>
                      <a:pPr marL="171450" marR="0" lvl="0" indent="-171450" algn="l" defTabSz="457200" rtl="0" eaLnBrk="1" fontAlgn="base" latinLnBrk="0" hangingPunct="1">
                        <a:lnSpc>
                          <a:spcPct val="100000"/>
                        </a:lnSpc>
                        <a:spcBef>
                          <a:spcPts val="300"/>
                        </a:spcBef>
                        <a:spcAft>
                          <a:spcPts val="0"/>
                        </a:spcAft>
                        <a:buClrTx/>
                        <a:buSzTx/>
                        <a:buFont typeface="Arial" charset="0"/>
                        <a:buChar char="•"/>
                        <a:tabLst/>
                        <a:defRPr/>
                      </a:pPr>
                      <a:r>
                        <a:rPr lang="en-AU" sz="1200" b="0" i="0" u="none" strike="noStrike" dirty="0">
                          <a:solidFill>
                            <a:schemeClr val="tx1"/>
                          </a:solidFill>
                          <a:effectLst/>
                          <a:latin typeface="+mj-lt"/>
                          <a:ea typeface="+mn-ea"/>
                          <a:cs typeface="+mn-cs"/>
                          <a:sym typeface="Calibri"/>
                        </a:rPr>
                        <a:t>GEO EO4SDG portal (website content, including calendar)</a:t>
                      </a:r>
                    </a:p>
                    <a:p>
                      <a:pPr marL="171450" marR="0" lvl="0" indent="-171450" algn="l" defTabSz="457200" rtl="0" eaLnBrk="1" fontAlgn="base" latinLnBrk="0" hangingPunct="1">
                        <a:lnSpc>
                          <a:spcPct val="100000"/>
                        </a:lnSpc>
                        <a:spcBef>
                          <a:spcPts val="300"/>
                        </a:spcBef>
                        <a:spcAft>
                          <a:spcPts val="0"/>
                        </a:spcAft>
                        <a:buClrTx/>
                        <a:buSzTx/>
                        <a:buFont typeface="Arial" charset="0"/>
                        <a:buChar char="•"/>
                        <a:tabLst/>
                        <a:defRPr/>
                      </a:pPr>
                      <a:r>
                        <a:rPr lang="en-AU" sz="1200" b="0" i="0" u="none" strike="noStrike" dirty="0">
                          <a:solidFill>
                            <a:schemeClr val="tx1"/>
                          </a:solidFill>
                          <a:effectLst/>
                          <a:latin typeface="+mj-lt"/>
                          <a:ea typeface="+mn-ea"/>
                          <a:cs typeface="+mn-cs"/>
                          <a:sym typeface="Calibri"/>
                        </a:rPr>
                        <a:t>GEO/CEOS primers/flyers</a:t>
                      </a:r>
                    </a:p>
                    <a:p>
                      <a:pPr marL="171450" indent="-171450" algn="l" rtl="0" fontAlgn="t">
                        <a:spcBef>
                          <a:spcPts val="300"/>
                        </a:spcBef>
                        <a:spcAft>
                          <a:spcPts val="0"/>
                        </a:spcAft>
                        <a:buFont typeface="Symbol" charset="2"/>
                        <a:buChar char="Þ"/>
                      </a:pPr>
                      <a:r>
                        <a:rPr kumimoji="0" lang="en-AU" sz="1200" b="0" i="0" u="none" strike="noStrike" kern="0" cap="none" spc="0" normalizeH="0" baseline="0" noProof="0" dirty="0">
                          <a:ln>
                            <a:noFill/>
                          </a:ln>
                          <a:solidFill>
                            <a:srgbClr val="C00000"/>
                          </a:solidFill>
                          <a:effectLst/>
                          <a:uLnTx/>
                          <a:uFillTx/>
                          <a:latin typeface="+mj-lt"/>
                          <a:ea typeface="+mn-ea"/>
                          <a:cs typeface="+mn-cs"/>
                          <a:sym typeface="Calibri"/>
                        </a:rPr>
                        <a:t>Need to optimise GEO/CEOS collaboration on “EO for SDGs” communication and outreach? </a:t>
                      </a:r>
                      <a:endParaRPr lang="en-AU" sz="1200" b="0" i="0" u="sng" strike="noStrike" dirty="0">
                        <a:solidFill>
                          <a:schemeClr val="tx1"/>
                        </a:solidFill>
                        <a:effectLst/>
                        <a:latin typeface="+mj-lt"/>
                        <a:ea typeface="+mn-ea"/>
                        <a:cs typeface="+mn-cs"/>
                        <a:sym typeface="Calibri"/>
                      </a:endParaRPr>
                    </a:p>
                  </a:txBody>
                  <a:tcPr marL="72000" marR="72000" marT="72000" marB="72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
        <p:nvSpPr>
          <p:cNvPr id="6" name="Content Placeholder 3"/>
          <p:cNvSpPr>
            <a:spLocks noGrp="1"/>
          </p:cNvSpPr>
          <p:nvPr>
            <p:ph sz="quarter" idx="11"/>
          </p:nvPr>
        </p:nvSpPr>
        <p:spPr>
          <a:xfrm>
            <a:off x="1828800" y="304800"/>
            <a:ext cx="5867400" cy="533400"/>
          </a:xfrm>
        </p:spPr>
        <p:txBody>
          <a:bodyPr/>
          <a:lstStyle/>
          <a:p>
            <a:r>
              <a:rPr lang="en-AU" dirty="0"/>
              <a:t>Implementation Plan – Status Updates (3)</a:t>
            </a:r>
          </a:p>
        </p:txBody>
      </p:sp>
      <p:graphicFrame>
        <p:nvGraphicFramePr>
          <p:cNvPr id="7" name="Table 6"/>
          <p:cNvGraphicFramePr>
            <a:graphicFrameLocks noGrp="1"/>
          </p:cNvGraphicFramePr>
          <p:nvPr>
            <p:extLst/>
          </p:nvPr>
        </p:nvGraphicFramePr>
        <p:xfrm>
          <a:off x="18585" y="1219200"/>
          <a:ext cx="9067800" cy="266130"/>
        </p:xfrm>
        <a:graphic>
          <a:graphicData uri="http://schemas.openxmlformats.org/drawingml/2006/table">
            <a:tbl>
              <a:tblPr/>
              <a:tblGrid>
                <a:gridCol w="2572215">
                  <a:extLst>
                    <a:ext uri="{9D8B030D-6E8A-4147-A177-3AD203B41FA5}">
                      <a16:colId xmlns:a16="http://schemas.microsoft.com/office/drawing/2014/main" xmlns="" val="20000"/>
                    </a:ext>
                  </a:extLst>
                </a:gridCol>
                <a:gridCol w="6495585">
                  <a:extLst>
                    <a:ext uri="{9D8B030D-6E8A-4147-A177-3AD203B41FA5}">
                      <a16:colId xmlns:a16="http://schemas.microsoft.com/office/drawing/2014/main" xmlns="" val="20001"/>
                    </a:ext>
                  </a:extLst>
                </a:gridCol>
              </a:tblGrid>
              <a:tr h="189930">
                <a:tc>
                  <a:txBody>
                    <a:bodyPr/>
                    <a:lstStyle/>
                    <a:p>
                      <a:pPr marL="184150" indent="-184150" algn="ctr" rtl="0" fontAlgn="t">
                        <a:spcBef>
                          <a:spcPts val="0"/>
                        </a:spcBef>
                        <a:spcAft>
                          <a:spcPts val="0"/>
                        </a:spcAft>
                        <a:tabLst/>
                      </a:pPr>
                      <a:r>
                        <a:rPr lang="en-AU" sz="1400" b="1" i="0" u="none" strike="noStrike" dirty="0">
                          <a:solidFill>
                            <a:srgbClr val="002060"/>
                          </a:solidFill>
                          <a:effectLst/>
                          <a:latin typeface="+mj-lt"/>
                          <a:ea typeface="+mn-ea"/>
                          <a:cs typeface="+mn-cs"/>
                          <a:sym typeface="Calibri"/>
                        </a:rPr>
                        <a:t>IP main activities</a:t>
                      </a:r>
                    </a:p>
                  </a:txBody>
                  <a:tcPr marL="26385" marR="26385" marT="26385" marB="263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rtl="0" fontAlgn="t">
                        <a:spcBef>
                          <a:spcPts val="0"/>
                        </a:spcBef>
                        <a:spcAft>
                          <a:spcPts val="0"/>
                        </a:spcAft>
                      </a:pPr>
                      <a:r>
                        <a:rPr lang="en-AU" sz="1400" b="1" i="0" u="none" strike="noStrike" dirty="0">
                          <a:solidFill>
                            <a:srgbClr val="002060"/>
                          </a:solidFill>
                          <a:effectLst/>
                          <a:latin typeface="+mj-lt"/>
                          <a:ea typeface="+mn-ea"/>
                          <a:cs typeface="+mn-cs"/>
                          <a:sym typeface="Calibri"/>
                        </a:rPr>
                        <a:t>Status</a:t>
                      </a:r>
                    </a:p>
                  </a:txBody>
                  <a:tcPr marL="26385" marR="26385" marT="26385" marB="263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531812547"/>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21</a:t>
            </a:fld>
            <a:endParaRPr lang="uk-UA" dirty="0"/>
          </a:p>
        </p:txBody>
      </p:sp>
      <p:sp>
        <p:nvSpPr>
          <p:cNvPr id="6" name="Content Placeholder 3"/>
          <p:cNvSpPr>
            <a:spLocks noGrp="1"/>
          </p:cNvSpPr>
          <p:nvPr>
            <p:ph sz="quarter" idx="11"/>
          </p:nvPr>
        </p:nvSpPr>
        <p:spPr>
          <a:xfrm>
            <a:off x="1828800" y="228600"/>
            <a:ext cx="5867400" cy="533400"/>
          </a:xfrm>
        </p:spPr>
        <p:txBody>
          <a:bodyPr/>
          <a:lstStyle/>
          <a:p>
            <a:r>
              <a:rPr lang="en-AU" dirty="0"/>
              <a:t>AHT SDG key achievements &amp; lessons learnt </a:t>
            </a:r>
            <a:r>
              <a:rPr lang="en-AU" sz="2000" b="1" i="1" dirty="0">
                <a:solidFill>
                  <a:schemeClr val="accent1">
                    <a:lumMod val="40000"/>
                    <a:lumOff val="60000"/>
                  </a:schemeClr>
                </a:solidFill>
                <a:latin typeface="Arial" panose="020B0604020202020204" pitchFamily="34" charset="0"/>
                <a:ea typeface="Arial"/>
                <a:cs typeface="Arial" panose="020B0604020202020204" pitchFamily="34" charset="0"/>
              </a:rPr>
              <a:t>(to be reviewed)</a:t>
            </a:r>
          </a:p>
        </p:txBody>
      </p:sp>
      <p:graphicFrame>
        <p:nvGraphicFramePr>
          <p:cNvPr id="8" name="Table 7"/>
          <p:cNvGraphicFramePr>
            <a:graphicFrameLocks noGrp="1"/>
          </p:cNvGraphicFramePr>
          <p:nvPr>
            <p:extLst/>
          </p:nvPr>
        </p:nvGraphicFramePr>
        <p:xfrm>
          <a:off x="152400" y="1295400"/>
          <a:ext cx="8839202" cy="5239655"/>
        </p:xfrm>
        <a:graphic>
          <a:graphicData uri="http://schemas.openxmlformats.org/drawingml/2006/table">
            <a:tbl>
              <a:tblPr firstRow="1" bandRow="1">
                <a:tableStyleId>{5940675A-B579-460E-94D1-54222C63F5DA}</a:tableStyleId>
              </a:tblPr>
              <a:tblGrid>
                <a:gridCol w="2514602">
                  <a:extLst>
                    <a:ext uri="{9D8B030D-6E8A-4147-A177-3AD203B41FA5}">
                      <a16:colId xmlns:a16="http://schemas.microsoft.com/office/drawing/2014/main" xmlns="" val="20000"/>
                    </a:ext>
                  </a:extLst>
                </a:gridCol>
                <a:gridCol w="3352798">
                  <a:extLst>
                    <a:ext uri="{9D8B030D-6E8A-4147-A177-3AD203B41FA5}">
                      <a16:colId xmlns:a16="http://schemas.microsoft.com/office/drawing/2014/main" xmlns="" val="20001"/>
                    </a:ext>
                  </a:extLst>
                </a:gridCol>
                <a:gridCol w="2971802">
                  <a:extLst>
                    <a:ext uri="{9D8B030D-6E8A-4147-A177-3AD203B41FA5}">
                      <a16:colId xmlns:a16="http://schemas.microsoft.com/office/drawing/2014/main" xmlns="" val="20002"/>
                    </a:ext>
                  </a:extLst>
                </a:gridCol>
              </a:tblGrid>
              <a:tr h="682171">
                <a:tc>
                  <a:txBody>
                    <a:bodyPr/>
                    <a:lstStyle/>
                    <a:p>
                      <a:pPr algn="ctr"/>
                      <a:r>
                        <a:rPr lang="en-AU" sz="1400" b="1" i="0" u="none" strike="noStrike" dirty="0">
                          <a:solidFill>
                            <a:srgbClr val="002060"/>
                          </a:solidFill>
                          <a:effectLst/>
                          <a:latin typeface="+mj-lt"/>
                          <a:ea typeface="+mn-ea"/>
                          <a:cs typeface="+mn-cs"/>
                          <a:sym typeface="Calibri"/>
                        </a:rPr>
                        <a:t>ACHIEVEMENTS </a:t>
                      </a:r>
                      <a:br>
                        <a:rPr lang="en-AU" sz="1400" b="1" i="0" u="none" strike="noStrike" dirty="0">
                          <a:solidFill>
                            <a:srgbClr val="002060"/>
                          </a:solidFill>
                          <a:effectLst/>
                          <a:latin typeface="+mj-lt"/>
                          <a:ea typeface="+mn-ea"/>
                          <a:cs typeface="+mn-cs"/>
                          <a:sym typeface="Calibri"/>
                        </a:rPr>
                      </a:br>
                      <a:r>
                        <a:rPr lang="en-AU" sz="1400" b="1" i="0" u="none" strike="noStrike" dirty="0">
                          <a:solidFill>
                            <a:srgbClr val="002060"/>
                          </a:solidFill>
                          <a:effectLst/>
                          <a:latin typeface="+mj-lt"/>
                          <a:ea typeface="+mn-ea"/>
                          <a:cs typeface="+mn-cs"/>
                          <a:sym typeface="Calibri"/>
                        </a:rPr>
                        <a:t>(on</a:t>
                      </a:r>
                      <a:r>
                        <a:rPr lang="en-AU" sz="1400" b="1" i="0" u="none" strike="noStrike" baseline="0" dirty="0">
                          <a:solidFill>
                            <a:srgbClr val="002060"/>
                          </a:solidFill>
                          <a:effectLst/>
                          <a:latin typeface="+mj-lt"/>
                          <a:ea typeface="+mn-ea"/>
                          <a:cs typeface="+mn-cs"/>
                          <a:sym typeface="Calibri"/>
                        </a:rPr>
                        <a:t> key ongoing activities)</a:t>
                      </a:r>
                      <a:endParaRPr lang="en-AU" sz="1400" b="1" i="0" u="none" strike="noStrike" dirty="0">
                        <a:solidFill>
                          <a:srgbClr val="002060"/>
                        </a:solidFill>
                        <a:effectLst/>
                        <a:latin typeface="+mj-lt"/>
                        <a:ea typeface="+mn-ea"/>
                        <a:cs typeface="+mn-cs"/>
                        <a:sym typeface="Calibri"/>
                      </a:endParaRPr>
                    </a:p>
                  </a:txBody>
                  <a:tcPr>
                    <a:solidFill>
                      <a:schemeClr val="bg1">
                        <a:lumMod val="75000"/>
                      </a:schemeClr>
                    </a:solidFill>
                  </a:tcPr>
                </a:tc>
                <a:tc gridSpan="2">
                  <a:txBody>
                    <a:bodyPr/>
                    <a:lstStyle/>
                    <a:p>
                      <a:pPr algn="ctr"/>
                      <a:r>
                        <a:rPr lang="en-AU" sz="1400" b="1" i="0" u="none" strike="noStrike" dirty="0">
                          <a:solidFill>
                            <a:srgbClr val="002060"/>
                          </a:solidFill>
                          <a:effectLst/>
                          <a:latin typeface="+mj-lt"/>
                          <a:ea typeface="+mn-ea"/>
                          <a:cs typeface="+mn-cs"/>
                          <a:sym typeface="Calibri"/>
                        </a:rPr>
                        <a:t>LESSONS </a:t>
                      </a:r>
                      <a:r>
                        <a:rPr lang="en-AU" sz="1400" b="1" i="0" u="none" strike="noStrike" dirty="0" smtClean="0">
                          <a:solidFill>
                            <a:srgbClr val="002060"/>
                          </a:solidFill>
                          <a:effectLst/>
                          <a:latin typeface="+mj-lt"/>
                          <a:ea typeface="+mn-ea"/>
                          <a:cs typeface="+mn-cs"/>
                          <a:sym typeface="Calibri"/>
                        </a:rPr>
                        <a:t>LEARNT</a:t>
                      </a:r>
                    </a:p>
                    <a:p>
                      <a:pPr algn="l"/>
                      <a:r>
                        <a:rPr lang="en-AU" sz="1400" b="1" i="0" u="none" strike="noStrike" dirty="0" smtClean="0">
                          <a:solidFill>
                            <a:srgbClr val="002060"/>
                          </a:solidFill>
                          <a:effectLst/>
                          <a:latin typeface="+mj-lt"/>
                          <a:ea typeface="+mn-ea"/>
                          <a:cs typeface="+mn-cs"/>
                          <a:sym typeface="Calibri"/>
                        </a:rPr>
                        <a:t>                       what done?                                             What</a:t>
                      </a:r>
                      <a:r>
                        <a:rPr lang="en-AU" sz="1400" b="1" i="0" u="none" strike="noStrike" baseline="0" dirty="0" smtClean="0">
                          <a:solidFill>
                            <a:srgbClr val="002060"/>
                          </a:solidFill>
                          <a:effectLst/>
                          <a:latin typeface="+mj-lt"/>
                          <a:ea typeface="+mn-ea"/>
                          <a:cs typeface="+mn-cs"/>
                          <a:sym typeface="Calibri"/>
                        </a:rPr>
                        <a:t> needed?</a:t>
                      </a:r>
                      <a:endParaRPr lang="en-AU" sz="1400" b="1" i="0" u="none" strike="noStrike" dirty="0" smtClean="0">
                        <a:solidFill>
                          <a:srgbClr val="002060"/>
                        </a:solidFill>
                        <a:effectLst/>
                        <a:latin typeface="+mj-lt"/>
                        <a:ea typeface="+mn-ea"/>
                        <a:cs typeface="+mn-cs"/>
                        <a:sym typeface="Calibri"/>
                      </a:endParaRPr>
                    </a:p>
                  </a:txBody>
                  <a:tcPr>
                    <a:solidFill>
                      <a:schemeClr val="bg1">
                        <a:lumMod val="75000"/>
                      </a:schemeClr>
                    </a:solidFill>
                  </a:tcPr>
                </a:tc>
                <a:tc hMerge="1">
                  <a:txBody>
                    <a:bodyPr/>
                    <a:lstStyle/>
                    <a:p>
                      <a:pPr algn="ctr"/>
                      <a:endParaRPr lang="en-AU" sz="1200" b="1" i="0" u="none" strike="noStrike" dirty="0">
                        <a:solidFill>
                          <a:srgbClr val="002060"/>
                        </a:solidFill>
                        <a:effectLst/>
                        <a:latin typeface="+mj-lt"/>
                        <a:ea typeface="+mn-ea"/>
                        <a:cs typeface="+mn-cs"/>
                        <a:sym typeface="Calibri"/>
                      </a:endParaRPr>
                    </a:p>
                  </a:txBody>
                  <a:tcPr/>
                </a:tc>
                <a:extLst>
                  <a:ext uri="{0D108BD9-81ED-4DB2-BD59-A6C34878D82A}">
                    <a16:rowId xmlns:a16="http://schemas.microsoft.com/office/drawing/2014/main" xmlns="" val="10000"/>
                  </a:ext>
                </a:extLst>
              </a:tr>
              <a:tr h="682171">
                <a:tc>
                  <a:txBody>
                    <a:bodyPr/>
                    <a:lstStyle/>
                    <a:p>
                      <a:pPr algn="l"/>
                      <a:r>
                        <a:rPr lang="en-AU" sz="1200" b="1" dirty="0" smtClean="0">
                          <a:solidFill>
                            <a:srgbClr val="002569"/>
                          </a:solidFill>
                          <a:latin typeface="+mj-lt"/>
                          <a:ea typeface="Arial Bold"/>
                          <a:cs typeface="Arial" panose="020B0604020202020204" pitchFamily="34" charset="0"/>
                          <a:sym typeface="Arial Bold"/>
                        </a:rPr>
                        <a:t>Compendium</a:t>
                      </a:r>
                      <a:endParaRPr lang="en-AU" sz="1200" b="1" dirty="0">
                        <a:solidFill>
                          <a:srgbClr val="002569"/>
                        </a:solidFill>
                        <a:latin typeface="+mj-lt"/>
                        <a:ea typeface="Arial Bold"/>
                        <a:cs typeface="Arial" panose="020B0604020202020204" pitchFamily="34" charset="0"/>
                        <a:sym typeface="Arial Bold"/>
                      </a:endParaRPr>
                    </a:p>
                  </a:txBody>
                  <a:tcPr>
                    <a:solidFill>
                      <a:schemeClr val="bg1">
                        <a:lumMod val="75000"/>
                      </a:schemeClr>
                    </a:solidFill>
                  </a:tcPr>
                </a:tc>
                <a:tc>
                  <a:txBody>
                    <a:bodyPr/>
                    <a:lstStyle/>
                    <a:p>
                      <a:pPr algn="l"/>
                      <a:r>
                        <a:rPr lang="en-AU" sz="1200" b="1" dirty="0">
                          <a:solidFill>
                            <a:srgbClr val="002569"/>
                          </a:solidFill>
                          <a:latin typeface="+mj-lt"/>
                          <a:ea typeface="Arial Bold"/>
                          <a:cs typeface="Arial" panose="020B0604020202020204" pitchFamily="34" charset="0"/>
                          <a:sym typeface="Arial Bold"/>
                        </a:rPr>
                        <a:t>Good</a:t>
                      </a:r>
                      <a:r>
                        <a:rPr lang="en-AU" sz="1200" b="1" baseline="0" dirty="0">
                          <a:solidFill>
                            <a:srgbClr val="002569"/>
                          </a:solidFill>
                          <a:latin typeface="+mj-lt"/>
                          <a:ea typeface="Arial Bold"/>
                          <a:cs typeface="Arial" panose="020B0604020202020204" pitchFamily="34" charset="0"/>
                          <a:sym typeface="Arial Bold"/>
                        </a:rPr>
                        <a:t> initial inputs </a:t>
                      </a:r>
                      <a:r>
                        <a:rPr lang="en-AU" sz="1200" baseline="0" dirty="0">
                          <a:solidFill>
                            <a:srgbClr val="002569"/>
                          </a:solidFill>
                          <a:latin typeface="+mj-lt"/>
                          <a:ea typeface="Arial Bold"/>
                          <a:cs typeface="Arial" panose="020B0604020202020204" pitchFamily="34" charset="0"/>
                          <a:sym typeface="Arial Bold"/>
                        </a:rPr>
                        <a:t>from </a:t>
                      </a:r>
                      <a:r>
                        <a:rPr lang="en-AU" sz="1200" baseline="0" dirty="0" smtClean="0">
                          <a:solidFill>
                            <a:srgbClr val="002569"/>
                          </a:solidFill>
                          <a:latin typeface="+mj-lt"/>
                          <a:ea typeface="Arial Bold"/>
                          <a:cs typeface="Arial" panose="020B0604020202020204" pitchFamily="34" charset="0"/>
                          <a:sym typeface="Arial Bold"/>
                        </a:rPr>
                        <a:t>agencies.</a:t>
                      </a:r>
                      <a:endParaRPr lang="en-AU" sz="1200" dirty="0">
                        <a:solidFill>
                          <a:srgbClr val="002569"/>
                        </a:solidFill>
                        <a:latin typeface="+mj-lt"/>
                        <a:ea typeface="Arial Bold"/>
                        <a:cs typeface="Arial" panose="020B0604020202020204" pitchFamily="34" charset="0"/>
                        <a:sym typeface="Arial Bold"/>
                      </a:endParaRPr>
                    </a:p>
                  </a:txBody>
                  <a:tcPr/>
                </a:tc>
                <a:tc>
                  <a:txBody>
                    <a:bodyPr/>
                    <a:lstStyle/>
                    <a:p>
                      <a:pPr algn="l"/>
                      <a:r>
                        <a:rPr lang="en-AU" sz="1200" b="1" dirty="0">
                          <a:solidFill>
                            <a:srgbClr val="002569"/>
                          </a:solidFill>
                          <a:latin typeface="+mj-lt"/>
                          <a:ea typeface="Arial Bold"/>
                          <a:cs typeface="Arial" panose="020B0604020202020204" pitchFamily="34" charset="0"/>
                          <a:sym typeface="Arial Bold"/>
                        </a:rPr>
                        <a:t>Need</a:t>
                      </a:r>
                      <a:r>
                        <a:rPr lang="en-AU" sz="1200" b="1" baseline="0" dirty="0">
                          <a:solidFill>
                            <a:srgbClr val="002569"/>
                          </a:solidFill>
                          <a:latin typeface="+mj-lt"/>
                          <a:ea typeface="Arial Bold"/>
                          <a:cs typeface="Arial" panose="020B0604020202020204" pitchFamily="34" charset="0"/>
                          <a:sym typeface="Arial Bold"/>
                        </a:rPr>
                        <a:t> more responses </a:t>
                      </a:r>
                      <a:r>
                        <a:rPr lang="en-AU" sz="1200" b="0" baseline="0" dirty="0">
                          <a:solidFill>
                            <a:srgbClr val="002569"/>
                          </a:solidFill>
                          <a:latin typeface="+mj-lt"/>
                          <a:ea typeface="Arial Bold"/>
                          <a:cs typeface="Arial" panose="020B0604020202020204" pitchFamily="34" charset="0"/>
                          <a:sym typeface="Arial Bold"/>
                        </a:rPr>
                        <a:t>(and more </a:t>
                      </a:r>
                      <a:r>
                        <a:rPr lang="en-AU" sz="1200" b="0" baseline="0" dirty="0" smtClean="0">
                          <a:solidFill>
                            <a:srgbClr val="002569"/>
                          </a:solidFill>
                          <a:latin typeface="+mj-lt"/>
                          <a:ea typeface="Arial Bold"/>
                          <a:cs typeface="Arial" panose="020B0604020202020204" pitchFamily="34" charset="0"/>
                          <a:sym typeface="Arial Bold"/>
                        </a:rPr>
                        <a:t>up to date info</a:t>
                      </a:r>
                      <a:r>
                        <a:rPr lang="en-AU" sz="1200" b="0" baseline="0" dirty="0">
                          <a:solidFill>
                            <a:srgbClr val="002569"/>
                          </a:solidFill>
                          <a:latin typeface="+mj-lt"/>
                          <a:ea typeface="Arial Bold"/>
                          <a:cs typeface="Arial" panose="020B0604020202020204" pitchFamily="34" charset="0"/>
                          <a:sym typeface="Arial Bold"/>
                        </a:rPr>
                        <a:t>)</a:t>
                      </a:r>
                      <a:r>
                        <a:rPr lang="en-AU" sz="1200" b="1" baseline="0" dirty="0">
                          <a:solidFill>
                            <a:srgbClr val="002569"/>
                          </a:solidFill>
                          <a:latin typeface="+mj-lt"/>
                          <a:ea typeface="Arial Bold"/>
                          <a:cs typeface="Arial" panose="020B0604020202020204" pitchFamily="34" charset="0"/>
                          <a:sym typeface="Arial Bold"/>
                        </a:rPr>
                        <a:t> from </a:t>
                      </a:r>
                      <a:r>
                        <a:rPr lang="en-AU" sz="1200" b="1" baseline="0" dirty="0" smtClean="0">
                          <a:solidFill>
                            <a:srgbClr val="002569"/>
                          </a:solidFill>
                          <a:latin typeface="+mj-lt"/>
                          <a:ea typeface="Arial Bold"/>
                          <a:cs typeface="Arial" panose="020B0604020202020204" pitchFamily="34" charset="0"/>
                          <a:sym typeface="Arial Bold"/>
                        </a:rPr>
                        <a:t>CEOS Agencies</a:t>
                      </a:r>
                      <a:endParaRPr lang="en-AU" sz="1200" b="1" dirty="0">
                        <a:solidFill>
                          <a:srgbClr val="002569"/>
                        </a:solidFill>
                        <a:latin typeface="+mj-lt"/>
                        <a:ea typeface="Arial Bold"/>
                        <a:cs typeface="Arial" panose="020B0604020202020204" pitchFamily="34" charset="0"/>
                        <a:sym typeface="Arial Bold"/>
                      </a:endParaRPr>
                    </a:p>
                  </a:txBody>
                  <a:tcPr/>
                </a:tc>
                <a:extLst>
                  <a:ext uri="{0D108BD9-81ED-4DB2-BD59-A6C34878D82A}">
                    <a16:rowId xmlns:a16="http://schemas.microsoft.com/office/drawing/2014/main" xmlns="" val="10001"/>
                  </a:ext>
                </a:extLst>
              </a:tr>
              <a:tr h="682171">
                <a:tc>
                  <a:txBody>
                    <a:bodyPr/>
                    <a:lstStyle/>
                    <a:p>
                      <a:pPr algn="l"/>
                      <a:r>
                        <a:rPr lang="en-AU" sz="1200" b="1" dirty="0">
                          <a:solidFill>
                            <a:srgbClr val="002569"/>
                          </a:solidFill>
                          <a:latin typeface="+mj-lt"/>
                          <a:ea typeface="Arial Bold"/>
                          <a:cs typeface="Arial" panose="020B0604020202020204" pitchFamily="34" charset="0"/>
                          <a:sym typeface="Arial Bold"/>
                        </a:rPr>
                        <a:t>Engagement Plan</a:t>
                      </a:r>
                    </a:p>
                  </a:txBody>
                  <a:tcPr>
                    <a:solidFill>
                      <a:schemeClr val="bg1">
                        <a:lumMod val="75000"/>
                      </a:schemeClr>
                    </a:solidFill>
                  </a:tcPr>
                </a:tc>
                <a:tc>
                  <a:txBody>
                    <a:bodyPr/>
                    <a:lstStyle/>
                    <a:p>
                      <a:pPr algn="l"/>
                      <a:r>
                        <a:rPr lang="en-AU" sz="1200" b="1" dirty="0">
                          <a:solidFill>
                            <a:srgbClr val="002569"/>
                          </a:solidFill>
                          <a:latin typeface="+mj-lt"/>
                          <a:ea typeface="Arial Bold"/>
                          <a:cs typeface="Arial" panose="020B0604020202020204" pitchFamily="34" charset="0"/>
                          <a:sym typeface="Arial Bold"/>
                        </a:rPr>
                        <a:t>To</a:t>
                      </a:r>
                      <a:r>
                        <a:rPr lang="en-AU" sz="1200" b="1" baseline="0" dirty="0">
                          <a:solidFill>
                            <a:srgbClr val="002569"/>
                          </a:solidFill>
                          <a:latin typeface="+mj-lt"/>
                          <a:ea typeface="Arial Bold"/>
                          <a:cs typeface="Arial" panose="020B0604020202020204" pitchFamily="34" charset="0"/>
                          <a:sym typeface="Arial Bold"/>
                        </a:rPr>
                        <a:t> be elaborated </a:t>
                      </a:r>
                      <a:r>
                        <a:rPr lang="en-AU" sz="1200" baseline="0" dirty="0">
                          <a:solidFill>
                            <a:srgbClr val="002569"/>
                          </a:solidFill>
                          <a:latin typeface="+mj-lt"/>
                          <a:ea typeface="Arial Bold"/>
                          <a:cs typeface="Arial" panose="020B0604020202020204" pitchFamily="34" charset="0"/>
                          <a:sym typeface="Arial Bold"/>
                        </a:rPr>
                        <a:t>in the upcoming months, after more discussions with EO4SDG </a:t>
                      </a:r>
                      <a:r>
                        <a:rPr lang="en-AU" sz="1200" b="0" baseline="0" dirty="0">
                          <a:solidFill>
                            <a:srgbClr val="002569"/>
                          </a:solidFill>
                          <a:latin typeface="+mj-lt"/>
                          <a:ea typeface="Arial Bold"/>
                          <a:cs typeface="Arial" panose="020B0604020202020204" pitchFamily="34" charset="0"/>
                          <a:sym typeface="Arial Bold"/>
                        </a:rPr>
                        <a:t>to clarify our respective </a:t>
                      </a:r>
                      <a:r>
                        <a:rPr lang="en-AU" sz="1200" b="0" baseline="0" dirty="0" smtClean="0">
                          <a:solidFill>
                            <a:srgbClr val="002569"/>
                          </a:solidFill>
                          <a:latin typeface="+mj-lt"/>
                          <a:ea typeface="Arial Bold"/>
                          <a:cs typeface="Arial" panose="020B0604020202020204" pitchFamily="34" charset="0"/>
                          <a:sym typeface="Arial Bold"/>
                        </a:rPr>
                        <a:t>roles and alignment of activities.</a:t>
                      </a:r>
                      <a:endParaRPr lang="en-AU" sz="1200" b="0" dirty="0">
                        <a:solidFill>
                          <a:srgbClr val="002569"/>
                        </a:solidFill>
                        <a:latin typeface="+mj-lt"/>
                        <a:ea typeface="Arial Bold"/>
                        <a:cs typeface="Arial" panose="020B0604020202020204" pitchFamily="34" charset="0"/>
                        <a:sym typeface="Arial Bold"/>
                      </a:endParaRPr>
                    </a:p>
                  </a:txBody>
                  <a:tcPr/>
                </a:tc>
                <a:tc>
                  <a:txBody>
                    <a:bodyPr/>
                    <a:lstStyle/>
                    <a:p>
                      <a:pPr algn="l"/>
                      <a:r>
                        <a:rPr lang="en-AU" sz="1200" b="1" dirty="0" smtClean="0">
                          <a:solidFill>
                            <a:srgbClr val="002569"/>
                          </a:solidFill>
                          <a:latin typeface="+mj-lt"/>
                          <a:ea typeface="Arial Bold"/>
                          <a:cs typeface="Arial" panose="020B0604020202020204" pitchFamily="34" charset="0"/>
                          <a:sym typeface="Arial Bold"/>
                        </a:rPr>
                        <a:t>CEOS/GEO</a:t>
                      </a:r>
                      <a:r>
                        <a:rPr lang="en-AU" sz="1200" b="1" baseline="0" dirty="0" smtClean="0">
                          <a:solidFill>
                            <a:srgbClr val="002569"/>
                          </a:solidFill>
                          <a:latin typeface="+mj-lt"/>
                          <a:ea typeface="Arial Bold"/>
                          <a:cs typeface="Arial" panose="020B0604020202020204" pitchFamily="34" charset="0"/>
                          <a:sym typeface="Arial Bold"/>
                        </a:rPr>
                        <a:t> r</a:t>
                      </a:r>
                      <a:r>
                        <a:rPr lang="en-AU" sz="1200" b="1" dirty="0" smtClean="0">
                          <a:solidFill>
                            <a:srgbClr val="002569"/>
                          </a:solidFill>
                          <a:latin typeface="+mj-lt"/>
                          <a:ea typeface="Arial Bold"/>
                          <a:cs typeface="Arial" panose="020B0604020202020204" pitchFamily="34" charset="0"/>
                          <a:sym typeface="Arial Bold"/>
                        </a:rPr>
                        <a:t>oles need be </a:t>
                      </a:r>
                      <a:r>
                        <a:rPr lang="en-AU" sz="1200" b="1" dirty="0">
                          <a:solidFill>
                            <a:srgbClr val="002569"/>
                          </a:solidFill>
                          <a:latin typeface="+mj-lt"/>
                          <a:ea typeface="Arial Bold"/>
                          <a:cs typeface="Arial" panose="020B0604020202020204" pitchFamily="34" charset="0"/>
                          <a:sym typeface="Arial Bold"/>
                        </a:rPr>
                        <a:t>clarified </a:t>
                      </a:r>
                      <a:r>
                        <a:rPr lang="en-AU" sz="1200" b="1" dirty="0" smtClean="0">
                          <a:solidFill>
                            <a:srgbClr val="002569"/>
                          </a:solidFill>
                          <a:latin typeface="+mj-lt"/>
                          <a:ea typeface="Arial Bold"/>
                          <a:cs typeface="Arial" panose="020B0604020202020204" pitchFamily="34" charset="0"/>
                          <a:sym typeface="Arial Bold"/>
                        </a:rPr>
                        <a:t>to be more efficient </a:t>
                      </a:r>
                      <a:r>
                        <a:rPr lang="en-AU" sz="1200" b="0" dirty="0" smtClean="0">
                          <a:solidFill>
                            <a:srgbClr val="002569"/>
                          </a:solidFill>
                          <a:latin typeface="+mj-lt"/>
                          <a:ea typeface="Arial Bold"/>
                          <a:cs typeface="Arial" panose="020B0604020202020204" pitchFamily="34" charset="0"/>
                          <a:sym typeface="Arial Bold"/>
                        </a:rPr>
                        <a:t>(optimised use of resources,</a:t>
                      </a:r>
                      <a:r>
                        <a:rPr lang="en-AU" sz="1200" b="0" baseline="0" dirty="0" smtClean="0">
                          <a:solidFill>
                            <a:srgbClr val="002569"/>
                          </a:solidFill>
                          <a:latin typeface="+mj-lt"/>
                          <a:ea typeface="Arial Bold"/>
                          <a:cs typeface="Arial" panose="020B0604020202020204" pitchFamily="34" charset="0"/>
                          <a:sym typeface="Arial Bold"/>
                        </a:rPr>
                        <a:t> maximise impact)</a:t>
                      </a:r>
                      <a:endParaRPr lang="en-AU" sz="1200" b="0" dirty="0">
                        <a:solidFill>
                          <a:srgbClr val="002569"/>
                        </a:solidFill>
                        <a:latin typeface="+mj-lt"/>
                        <a:ea typeface="Arial Bold"/>
                        <a:cs typeface="Arial" panose="020B0604020202020204" pitchFamily="34" charset="0"/>
                        <a:sym typeface="Arial Bold"/>
                      </a:endParaRPr>
                    </a:p>
                  </a:txBody>
                  <a:tcPr/>
                </a:tc>
                <a:extLst>
                  <a:ext uri="{0D108BD9-81ED-4DB2-BD59-A6C34878D82A}">
                    <a16:rowId xmlns:a16="http://schemas.microsoft.com/office/drawing/2014/main" xmlns="" val="10002"/>
                  </a:ext>
                </a:extLst>
              </a:tr>
              <a:tr h="682171">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lang="en-AU" sz="1200" b="1" dirty="0">
                          <a:solidFill>
                            <a:srgbClr val="002569"/>
                          </a:solidFill>
                          <a:latin typeface="+mj-lt"/>
                          <a:ea typeface="Arial Bold"/>
                          <a:cs typeface="Arial" panose="020B0604020202020204" pitchFamily="34" charset="0"/>
                          <a:sym typeface="Arial Bold"/>
                        </a:rPr>
                        <a:t>EO</a:t>
                      </a:r>
                      <a:r>
                        <a:rPr lang="en-AU" sz="1200" b="1" baseline="0" dirty="0">
                          <a:solidFill>
                            <a:srgbClr val="002569"/>
                          </a:solidFill>
                          <a:latin typeface="+mj-lt"/>
                          <a:ea typeface="Arial Bold"/>
                          <a:cs typeface="Arial" panose="020B0604020202020204" pitchFamily="34" charset="0"/>
                          <a:sym typeface="Arial Bold"/>
                        </a:rPr>
                        <a:t> Handbook</a:t>
                      </a:r>
                      <a:r>
                        <a:rPr lang="en-AU" sz="1200" b="1" dirty="0">
                          <a:solidFill>
                            <a:srgbClr val="002569"/>
                          </a:solidFill>
                          <a:latin typeface="+mj-lt"/>
                          <a:ea typeface="Arial Bold"/>
                          <a:cs typeface="Arial" panose="020B0604020202020204" pitchFamily="34" charset="0"/>
                          <a:sym typeface="Arial Bold"/>
                        </a:rPr>
                        <a:t> on SDG</a:t>
                      </a:r>
                    </a:p>
                    <a:p>
                      <a:pPr algn="l"/>
                      <a:endParaRPr lang="en-AU" sz="1200" b="1" dirty="0">
                        <a:solidFill>
                          <a:srgbClr val="002569"/>
                        </a:solidFill>
                        <a:latin typeface="+mj-lt"/>
                        <a:ea typeface="Arial Bold"/>
                        <a:cs typeface="Arial" panose="020B0604020202020204" pitchFamily="34" charset="0"/>
                        <a:sym typeface="Arial Bold"/>
                      </a:endParaRPr>
                    </a:p>
                  </a:txBody>
                  <a:tcPr>
                    <a:solidFill>
                      <a:schemeClr val="bg1">
                        <a:lumMod val="75000"/>
                      </a:schemeClr>
                    </a:solidFill>
                  </a:tcPr>
                </a:tc>
                <a:tc>
                  <a:txBody>
                    <a:bodyPr/>
                    <a:lstStyle/>
                    <a:p>
                      <a:pPr algn="l"/>
                      <a:r>
                        <a:rPr lang="en-AU" sz="1200" b="1" dirty="0">
                          <a:solidFill>
                            <a:srgbClr val="002569"/>
                          </a:solidFill>
                          <a:latin typeface="+mj-lt"/>
                          <a:ea typeface="Arial Bold"/>
                          <a:cs typeface="Arial" panose="020B0604020202020204" pitchFamily="34" charset="0"/>
                          <a:sym typeface="Arial Bold"/>
                        </a:rPr>
                        <a:t>Outstanding team work </a:t>
                      </a:r>
                      <a:r>
                        <a:rPr lang="en-AU" sz="1200" dirty="0">
                          <a:solidFill>
                            <a:srgbClr val="002569"/>
                          </a:solidFill>
                          <a:latin typeface="+mj-lt"/>
                          <a:ea typeface="Arial Bold"/>
                          <a:cs typeface="Arial" panose="020B0604020202020204" pitchFamily="34" charset="0"/>
                          <a:sym typeface="Arial Bold"/>
                        </a:rPr>
                        <a:t>(ESA,</a:t>
                      </a:r>
                      <a:r>
                        <a:rPr lang="en-AU" sz="1200" baseline="0" dirty="0">
                          <a:solidFill>
                            <a:srgbClr val="002569"/>
                          </a:solidFill>
                          <a:latin typeface="+mj-lt"/>
                          <a:ea typeface="Arial Bold"/>
                          <a:cs typeface="Arial" panose="020B0604020202020204" pitchFamily="34" charset="0"/>
                          <a:sym typeface="Arial Bold"/>
                        </a:rPr>
                        <a:t> </a:t>
                      </a:r>
                      <a:r>
                        <a:rPr lang="en-AU" sz="1200" baseline="0" dirty="0" err="1">
                          <a:solidFill>
                            <a:srgbClr val="002569"/>
                          </a:solidFill>
                          <a:latin typeface="+mj-lt"/>
                          <a:ea typeface="Arial Bold"/>
                          <a:cs typeface="Arial" panose="020B0604020202020204" pitchFamily="34" charset="0"/>
                          <a:sym typeface="Arial Bold"/>
                        </a:rPr>
                        <a:t>Symbios</a:t>
                      </a:r>
                      <a:r>
                        <a:rPr lang="en-AU" sz="1200" baseline="0" dirty="0">
                          <a:solidFill>
                            <a:srgbClr val="002569"/>
                          </a:solidFill>
                          <a:latin typeface="+mj-lt"/>
                          <a:ea typeface="Arial Bold"/>
                          <a:cs typeface="Arial" panose="020B0604020202020204" pitchFamily="34" charset="0"/>
                          <a:sym typeface="Arial Bold"/>
                        </a:rPr>
                        <a:t>, CSIRO (Flora) and all contributors): tangible exercise including various stakeholders</a:t>
                      </a:r>
                      <a:r>
                        <a:rPr lang="en-AU" sz="1200" dirty="0">
                          <a:solidFill>
                            <a:srgbClr val="002569"/>
                          </a:solidFill>
                          <a:latin typeface="+mj-lt"/>
                          <a:ea typeface="Arial Bold"/>
                          <a:cs typeface="Arial" panose="020B0604020202020204" pitchFamily="34" charset="0"/>
                          <a:sym typeface="Arial Bold"/>
                        </a:rPr>
                        <a:t>,</a:t>
                      </a:r>
                      <a:r>
                        <a:rPr lang="en-AU" sz="1200" baseline="0" dirty="0">
                          <a:solidFill>
                            <a:srgbClr val="002569"/>
                          </a:solidFill>
                          <a:latin typeface="+mj-lt"/>
                          <a:ea typeface="Arial Bold"/>
                          <a:cs typeface="Arial" panose="020B0604020202020204" pitchFamily="34" charset="0"/>
                          <a:sym typeface="Arial Bold"/>
                        </a:rPr>
                        <a:t> with quality result, recognized by CEOS </a:t>
                      </a:r>
                      <a:r>
                        <a:rPr lang="en-AU" sz="1200" baseline="0" dirty="0" smtClean="0">
                          <a:solidFill>
                            <a:srgbClr val="002569"/>
                          </a:solidFill>
                          <a:latin typeface="+mj-lt"/>
                          <a:ea typeface="Arial Bold"/>
                          <a:cs typeface="Arial" panose="020B0604020202020204" pitchFamily="34" charset="0"/>
                          <a:sym typeface="Arial Bold"/>
                        </a:rPr>
                        <a:t>Agencies.</a:t>
                      </a:r>
                      <a:endParaRPr lang="en-AU" sz="1200" dirty="0">
                        <a:solidFill>
                          <a:srgbClr val="002569"/>
                        </a:solidFill>
                        <a:latin typeface="+mj-lt"/>
                        <a:ea typeface="Arial Bold"/>
                        <a:cs typeface="Arial" panose="020B0604020202020204" pitchFamily="34" charset="0"/>
                        <a:sym typeface="Arial Bold"/>
                      </a:endParaRPr>
                    </a:p>
                  </a:txBody>
                  <a:tcPr/>
                </a:tc>
                <a:tc>
                  <a:txBody>
                    <a:bodyPr/>
                    <a:lstStyle/>
                    <a:p>
                      <a:pPr algn="l"/>
                      <a:r>
                        <a:rPr lang="en-AU" sz="1200" b="1" dirty="0" smtClean="0">
                          <a:solidFill>
                            <a:srgbClr val="002569"/>
                          </a:solidFill>
                          <a:latin typeface="+mj-lt"/>
                          <a:ea typeface="Arial Bold"/>
                          <a:cs typeface="Arial" panose="020B0604020202020204" pitchFamily="34" charset="0"/>
                          <a:sym typeface="Arial Bold"/>
                        </a:rPr>
                        <a:t>Lively</a:t>
                      </a:r>
                      <a:r>
                        <a:rPr lang="en-AU" sz="1200" b="1" baseline="0" dirty="0" smtClean="0">
                          <a:solidFill>
                            <a:srgbClr val="002569"/>
                          </a:solidFill>
                          <a:latin typeface="+mj-lt"/>
                          <a:ea typeface="Arial Bold"/>
                          <a:cs typeface="Arial" panose="020B0604020202020204" pitchFamily="34" charset="0"/>
                          <a:sym typeface="Arial Bold"/>
                        </a:rPr>
                        <a:t> Handbook </a:t>
                      </a:r>
                      <a:r>
                        <a:rPr lang="en-AU" sz="1200" b="0" dirty="0" smtClean="0">
                          <a:solidFill>
                            <a:srgbClr val="002569"/>
                          </a:solidFill>
                          <a:latin typeface="+mj-lt"/>
                          <a:ea typeface="Arial Bold"/>
                          <a:cs typeface="Arial" panose="020B0604020202020204" pitchFamily="34" charset="0"/>
                          <a:sym typeface="Arial Bold"/>
                        </a:rPr>
                        <a:t>with regular insertion</a:t>
                      </a:r>
                      <a:r>
                        <a:rPr lang="en-AU" sz="1200" b="0" baseline="0" dirty="0" smtClean="0">
                          <a:solidFill>
                            <a:srgbClr val="002569"/>
                          </a:solidFill>
                          <a:latin typeface="+mj-lt"/>
                          <a:ea typeface="Arial Bold"/>
                          <a:cs typeface="Arial" panose="020B0604020202020204" pitchFamily="34" charset="0"/>
                          <a:sym typeface="Arial Bold"/>
                        </a:rPr>
                        <a:t> of </a:t>
                      </a:r>
                      <a:r>
                        <a:rPr lang="en-AU" sz="1200" b="0" dirty="0" smtClean="0">
                          <a:solidFill>
                            <a:srgbClr val="002569"/>
                          </a:solidFill>
                          <a:latin typeface="+mj-lt"/>
                          <a:ea typeface="Arial Bold"/>
                          <a:cs typeface="Arial" panose="020B0604020202020204" pitchFamily="34" charset="0"/>
                          <a:sym typeface="Arial Bold"/>
                        </a:rPr>
                        <a:t>EO best practices,</a:t>
                      </a:r>
                      <a:r>
                        <a:rPr lang="en-AU" sz="1200" b="0" baseline="0" dirty="0" smtClean="0">
                          <a:solidFill>
                            <a:srgbClr val="002569"/>
                          </a:solidFill>
                          <a:latin typeface="+mj-lt"/>
                          <a:ea typeface="Arial Bold"/>
                          <a:cs typeface="Arial" panose="020B0604020202020204" pitchFamily="34" charset="0"/>
                          <a:sym typeface="Arial Bold"/>
                        </a:rPr>
                        <a:t> country showcases, EO experiences from SDG stakeholders</a:t>
                      </a:r>
                      <a:endParaRPr lang="en-AU" sz="1200" b="0" dirty="0">
                        <a:solidFill>
                          <a:srgbClr val="002569"/>
                        </a:solidFill>
                        <a:latin typeface="+mj-lt"/>
                        <a:ea typeface="Arial Bold"/>
                        <a:cs typeface="Arial" panose="020B0604020202020204" pitchFamily="34" charset="0"/>
                        <a:sym typeface="Arial Bold"/>
                      </a:endParaRPr>
                    </a:p>
                  </a:txBody>
                  <a:tcPr/>
                </a:tc>
                <a:extLst>
                  <a:ext uri="{0D108BD9-81ED-4DB2-BD59-A6C34878D82A}">
                    <a16:rowId xmlns:a16="http://schemas.microsoft.com/office/drawing/2014/main" xmlns="" val="10003"/>
                  </a:ext>
                </a:extLst>
              </a:tr>
              <a:tr h="682171">
                <a:tc>
                  <a:txBody>
                    <a:bodyPr/>
                    <a:lstStyle/>
                    <a:p>
                      <a:pPr algn="l"/>
                      <a:r>
                        <a:rPr lang="en-AU" sz="1200" b="1" dirty="0">
                          <a:solidFill>
                            <a:srgbClr val="002569"/>
                          </a:solidFill>
                          <a:latin typeface="+mj-lt"/>
                          <a:ea typeface="Arial Bold"/>
                          <a:cs typeface="Arial" panose="020B0604020202020204" pitchFamily="34" charset="0"/>
                          <a:sym typeface="Arial Bold"/>
                        </a:rPr>
                        <a:t>Support</a:t>
                      </a:r>
                      <a:r>
                        <a:rPr lang="en-AU" sz="1200" b="1" baseline="0" dirty="0">
                          <a:solidFill>
                            <a:srgbClr val="002569"/>
                          </a:solidFill>
                          <a:latin typeface="+mj-lt"/>
                          <a:ea typeface="Arial Bold"/>
                          <a:cs typeface="Arial" panose="020B0604020202020204" pitchFamily="34" charset="0"/>
                          <a:sym typeface="Arial Bold"/>
                        </a:rPr>
                        <a:t> to </a:t>
                      </a:r>
                      <a:r>
                        <a:rPr lang="en-AU" sz="1200" b="1" baseline="0" dirty="0" smtClean="0">
                          <a:solidFill>
                            <a:srgbClr val="002569"/>
                          </a:solidFill>
                          <a:latin typeface="+mj-lt"/>
                          <a:ea typeface="Arial Bold"/>
                          <a:cs typeface="Arial" panose="020B0604020202020204" pitchFamily="34" charset="0"/>
                          <a:sym typeface="Arial Bold"/>
                        </a:rPr>
                        <a:t>GEO EO4SDG</a:t>
                      </a:r>
                      <a:endParaRPr lang="en-AU" sz="1200" b="1" dirty="0">
                        <a:solidFill>
                          <a:srgbClr val="002569"/>
                        </a:solidFill>
                        <a:latin typeface="+mj-lt"/>
                        <a:ea typeface="Arial Bold"/>
                        <a:cs typeface="Arial" panose="020B0604020202020204" pitchFamily="34" charset="0"/>
                        <a:sym typeface="Arial Bold"/>
                      </a:endParaRPr>
                    </a:p>
                  </a:txBody>
                  <a:tcPr>
                    <a:solidFill>
                      <a:schemeClr val="bg1">
                        <a:lumMod val="75000"/>
                      </a:schemeClr>
                    </a:solidFill>
                  </a:tcPr>
                </a:tc>
                <a:tc>
                  <a:txBody>
                    <a:bodyPr/>
                    <a:lstStyle/>
                    <a:p>
                      <a:pPr algn="l"/>
                      <a:r>
                        <a:rPr lang="en-AU" sz="1200" b="1" dirty="0">
                          <a:solidFill>
                            <a:srgbClr val="002569"/>
                          </a:solidFill>
                          <a:latin typeface="+mj-lt"/>
                          <a:ea typeface="Arial Bold"/>
                          <a:cs typeface="Arial" panose="020B0604020202020204" pitchFamily="34" charset="0"/>
                          <a:sym typeface="Arial Bold"/>
                        </a:rPr>
                        <a:t>Good reactivity &amp;</a:t>
                      </a:r>
                      <a:r>
                        <a:rPr lang="en-AU" sz="1200" b="1" baseline="0" dirty="0">
                          <a:solidFill>
                            <a:srgbClr val="002569"/>
                          </a:solidFill>
                          <a:latin typeface="+mj-lt"/>
                          <a:ea typeface="Arial Bold"/>
                          <a:cs typeface="Arial" panose="020B0604020202020204" pitchFamily="34" charset="0"/>
                          <a:sym typeface="Arial Bold"/>
                        </a:rPr>
                        <a:t> coordination</a:t>
                      </a:r>
                      <a:r>
                        <a:rPr lang="en-AU" sz="1200" baseline="0" dirty="0">
                          <a:solidFill>
                            <a:srgbClr val="002569"/>
                          </a:solidFill>
                          <a:latin typeface="+mj-lt"/>
                          <a:ea typeface="Arial Bold"/>
                          <a:cs typeface="Arial" panose="020B0604020202020204" pitchFamily="34" charset="0"/>
                          <a:sym typeface="Arial Bold"/>
                        </a:rPr>
                        <a:t> </a:t>
                      </a:r>
                      <a:r>
                        <a:rPr lang="en-AU" sz="1200" baseline="0" dirty="0" smtClean="0">
                          <a:solidFill>
                            <a:srgbClr val="002569"/>
                          </a:solidFill>
                          <a:latin typeface="+mj-lt"/>
                          <a:ea typeface="Arial Bold"/>
                          <a:cs typeface="Arial" panose="020B0604020202020204" pitchFamily="34" charset="0"/>
                          <a:sym typeface="Arial Bold"/>
                        </a:rPr>
                        <a:t>to </a:t>
                      </a:r>
                      <a:r>
                        <a:rPr lang="en-AU" sz="1200" baseline="0" dirty="0">
                          <a:solidFill>
                            <a:srgbClr val="002569"/>
                          </a:solidFill>
                          <a:latin typeface="+mj-lt"/>
                          <a:ea typeface="Arial Bold"/>
                          <a:cs typeface="Arial" panose="020B0604020202020204" pitchFamily="34" charset="0"/>
                          <a:sym typeface="Arial Bold"/>
                        </a:rPr>
                        <a:t>complete various tasks </a:t>
                      </a:r>
                      <a:r>
                        <a:rPr lang="en-AU" sz="1200" baseline="0" dirty="0" smtClean="0">
                          <a:solidFill>
                            <a:srgbClr val="002569"/>
                          </a:solidFill>
                          <a:latin typeface="+mj-lt"/>
                          <a:ea typeface="Arial Bold"/>
                          <a:cs typeface="Arial" panose="020B0604020202020204" pitchFamily="34" charset="0"/>
                          <a:sym typeface="Arial Bold"/>
                        </a:rPr>
                        <a:t>(communication </a:t>
                      </a:r>
                      <a:r>
                        <a:rPr lang="en-AU" sz="1200" baseline="0" dirty="0">
                          <a:solidFill>
                            <a:srgbClr val="002569"/>
                          </a:solidFill>
                          <a:latin typeface="+mj-lt"/>
                          <a:ea typeface="Arial Bold"/>
                          <a:cs typeface="Arial" panose="020B0604020202020204" pitchFamily="34" charset="0"/>
                          <a:sym typeface="Arial Bold"/>
                        </a:rPr>
                        <a:t>material, participation in key meetings, </a:t>
                      </a:r>
                      <a:r>
                        <a:rPr lang="en-AU" sz="1200" baseline="0" dirty="0" smtClean="0">
                          <a:solidFill>
                            <a:srgbClr val="002569"/>
                          </a:solidFill>
                          <a:latin typeface="+mj-lt"/>
                          <a:ea typeface="Arial Bold"/>
                          <a:cs typeface="Arial" panose="020B0604020202020204" pitchFamily="34" charset="0"/>
                          <a:sym typeface="Arial Bold"/>
                        </a:rPr>
                        <a:t>data cubes, capacity building, etc.).</a:t>
                      </a:r>
                      <a:endParaRPr lang="en-AU" sz="1200" baseline="0" dirty="0">
                        <a:solidFill>
                          <a:srgbClr val="002569"/>
                        </a:solidFill>
                        <a:latin typeface="+mj-lt"/>
                        <a:ea typeface="Arial Bold"/>
                        <a:cs typeface="Arial" panose="020B0604020202020204" pitchFamily="34" charset="0"/>
                        <a:sym typeface="Arial Bold"/>
                      </a:endParaRPr>
                    </a:p>
                  </a:txBody>
                  <a:tcPr/>
                </a:tc>
                <a:tc>
                  <a:txBody>
                    <a:bodyPr/>
                    <a:lstStyle/>
                    <a:p>
                      <a:pPr algn="l"/>
                      <a:r>
                        <a:rPr lang="en-AU" sz="1200" b="0" dirty="0">
                          <a:solidFill>
                            <a:srgbClr val="002569"/>
                          </a:solidFill>
                          <a:latin typeface="+mj-lt"/>
                          <a:ea typeface="Arial Bold"/>
                          <a:cs typeface="Arial" panose="020B0604020202020204" pitchFamily="34" charset="0"/>
                          <a:sym typeface="Arial Bold"/>
                        </a:rPr>
                        <a:t>Need</a:t>
                      </a:r>
                      <a:r>
                        <a:rPr lang="en-AU" sz="1200" b="0" baseline="0" dirty="0">
                          <a:solidFill>
                            <a:srgbClr val="002569"/>
                          </a:solidFill>
                          <a:latin typeface="+mj-lt"/>
                          <a:ea typeface="Arial Bold"/>
                          <a:cs typeface="Arial" panose="020B0604020202020204" pitchFamily="34" charset="0"/>
                          <a:sym typeface="Arial Bold"/>
                        </a:rPr>
                        <a:t> </a:t>
                      </a:r>
                      <a:r>
                        <a:rPr lang="en-AU" sz="1200" b="1" baseline="0" dirty="0">
                          <a:solidFill>
                            <a:srgbClr val="002569"/>
                          </a:solidFill>
                          <a:latin typeface="+mj-lt"/>
                          <a:ea typeface="Arial Bold"/>
                          <a:cs typeface="Arial" panose="020B0604020202020204" pitchFamily="34" charset="0"/>
                          <a:sym typeface="Arial Bold"/>
                        </a:rPr>
                        <a:t>more engagement from other AHT SDG </a:t>
                      </a:r>
                      <a:r>
                        <a:rPr lang="en-AU" sz="1200" b="1" baseline="0" dirty="0" smtClean="0">
                          <a:solidFill>
                            <a:srgbClr val="002569"/>
                          </a:solidFill>
                          <a:latin typeface="+mj-lt"/>
                          <a:ea typeface="Arial Bold"/>
                          <a:cs typeface="Arial" panose="020B0604020202020204" pitchFamily="34" charset="0"/>
                          <a:sym typeface="Arial Bold"/>
                        </a:rPr>
                        <a:t>members </a:t>
                      </a:r>
                      <a:r>
                        <a:rPr lang="en-AU" sz="1200" b="0" baseline="0" dirty="0" smtClean="0">
                          <a:solidFill>
                            <a:srgbClr val="002569"/>
                          </a:solidFill>
                          <a:latin typeface="+mj-lt"/>
                          <a:ea typeface="Arial Bold"/>
                          <a:cs typeface="Arial" panose="020B0604020202020204" pitchFamily="34" charset="0"/>
                          <a:sym typeface="Arial Bold"/>
                        </a:rPr>
                        <a:t>(mainly ESA and CSIRO and NOAA active supporting NASA/JAXA as GEO co-</a:t>
                      </a:r>
                      <a:r>
                        <a:rPr lang="en-AU" sz="1200" b="0" baseline="0" dirty="0" err="1" smtClean="0">
                          <a:solidFill>
                            <a:srgbClr val="002569"/>
                          </a:solidFill>
                          <a:latin typeface="+mj-lt"/>
                          <a:ea typeface="Arial Bold"/>
                          <a:cs typeface="Arial" panose="020B0604020202020204" pitchFamily="34" charset="0"/>
                          <a:sym typeface="Arial Bold"/>
                        </a:rPr>
                        <a:t>eads</a:t>
                      </a:r>
                      <a:r>
                        <a:rPr lang="en-AU" sz="1200" b="0" baseline="0" dirty="0" smtClean="0">
                          <a:solidFill>
                            <a:srgbClr val="002569"/>
                          </a:solidFill>
                          <a:latin typeface="+mj-lt"/>
                          <a:ea typeface="Arial Bold"/>
                          <a:cs typeface="Arial" panose="020B0604020202020204" pitchFamily="34" charset="0"/>
                          <a:sym typeface="Arial Bold"/>
                        </a:rPr>
                        <a:t> of EO4SDGs)</a:t>
                      </a:r>
                      <a:endParaRPr lang="en-AU" sz="1200" b="0" dirty="0">
                        <a:solidFill>
                          <a:srgbClr val="002569"/>
                        </a:solidFill>
                        <a:latin typeface="+mj-lt"/>
                        <a:ea typeface="Arial Bold"/>
                        <a:cs typeface="Arial" panose="020B0604020202020204" pitchFamily="34" charset="0"/>
                        <a:sym typeface="Arial Bold"/>
                      </a:endParaRPr>
                    </a:p>
                  </a:txBody>
                  <a:tcPr/>
                </a:tc>
                <a:extLst>
                  <a:ext uri="{0D108BD9-81ED-4DB2-BD59-A6C34878D82A}">
                    <a16:rowId xmlns:a16="http://schemas.microsoft.com/office/drawing/2014/main" xmlns="" val="10004"/>
                  </a:ext>
                </a:extLst>
              </a:tr>
              <a:tr h="682171">
                <a:tc>
                  <a:txBody>
                    <a:bodyPr/>
                    <a:lstStyle/>
                    <a:p>
                      <a:pPr algn="l"/>
                      <a:r>
                        <a:rPr lang="en-AU" sz="1200" b="1" dirty="0">
                          <a:solidFill>
                            <a:srgbClr val="002569"/>
                          </a:solidFill>
                          <a:latin typeface="+mj-lt"/>
                          <a:ea typeface="Arial Bold"/>
                          <a:cs typeface="Arial" panose="020B0604020202020204" pitchFamily="34" charset="0"/>
                          <a:sym typeface="Arial Bold"/>
                        </a:rPr>
                        <a:t>Compilation of case</a:t>
                      </a:r>
                      <a:r>
                        <a:rPr lang="en-AU" sz="1200" b="1" baseline="0" dirty="0">
                          <a:solidFill>
                            <a:srgbClr val="002569"/>
                          </a:solidFill>
                          <a:latin typeface="+mj-lt"/>
                          <a:ea typeface="Arial Bold"/>
                          <a:cs typeface="Arial" panose="020B0604020202020204" pitchFamily="34" charset="0"/>
                          <a:sym typeface="Arial Bold"/>
                        </a:rPr>
                        <a:t> </a:t>
                      </a:r>
                      <a:r>
                        <a:rPr lang="en-AU" sz="1200" b="1" baseline="0" dirty="0" smtClean="0">
                          <a:solidFill>
                            <a:srgbClr val="002569"/>
                          </a:solidFill>
                          <a:latin typeface="+mj-lt"/>
                          <a:ea typeface="Arial Bold"/>
                          <a:cs typeface="Arial" panose="020B0604020202020204" pitchFamily="34" charset="0"/>
                          <a:sym typeface="Arial Bold"/>
                        </a:rPr>
                        <a:t>studies</a:t>
                      </a:r>
                      <a:endParaRPr lang="en-AU" sz="1200" b="1" dirty="0">
                        <a:solidFill>
                          <a:srgbClr val="002569"/>
                        </a:solidFill>
                        <a:latin typeface="+mj-lt"/>
                        <a:ea typeface="Arial Bold"/>
                        <a:cs typeface="Arial" panose="020B0604020202020204" pitchFamily="34" charset="0"/>
                        <a:sym typeface="Arial Bold"/>
                      </a:endParaRPr>
                    </a:p>
                  </a:txBody>
                  <a:tcPr>
                    <a:solidFill>
                      <a:schemeClr val="bg1">
                        <a:lumMod val="75000"/>
                      </a:schemeClr>
                    </a:solidFill>
                  </a:tcPr>
                </a:tc>
                <a:tc>
                  <a:txBody>
                    <a:bodyPr/>
                    <a:lstStyle/>
                    <a:p>
                      <a:pPr algn="l"/>
                      <a:r>
                        <a:rPr lang="en-AU" sz="1200" b="1" baseline="0" dirty="0">
                          <a:solidFill>
                            <a:srgbClr val="002569"/>
                          </a:solidFill>
                          <a:latin typeface="+mj-lt"/>
                          <a:ea typeface="Arial Bold"/>
                          <a:cs typeface="Arial" panose="020B0604020202020204" pitchFamily="34" charset="0"/>
                          <a:sym typeface="Arial Bold"/>
                        </a:rPr>
                        <a:t>Concrete inputs </a:t>
                      </a:r>
                      <a:r>
                        <a:rPr lang="en-AU" sz="1200" b="1" baseline="0" dirty="0" smtClean="0">
                          <a:solidFill>
                            <a:srgbClr val="002569"/>
                          </a:solidFill>
                          <a:latin typeface="+mj-lt"/>
                          <a:ea typeface="Arial Bold"/>
                          <a:cs typeface="Arial" panose="020B0604020202020204" pitchFamily="34" charset="0"/>
                          <a:sym typeface="Arial Bold"/>
                        </a:rPr>
                        <a:t>provided </a:t>
                      </a:r>
                      <a:r>
                        <a:rPr lang="en-AU" sz="1200" baseline="0" dirty="0" smtClean="0">
                          <a:solidFill>
                            <a:srgbClr val="002569"/>
                          </a:solidFill>
                          <a:latin typeface="+mj-lt"/>
                          <a:ea typeface="Arial Bold"/>
                          <a:cs typeface="Arial" panose="020B0604020202020204" pitchFamily="34" charset="0"/>
                          <a:sym typeface="Arial Bold"/>
                        </a:rPr>
                        <a:t>to the </a:t>
                      </a:r>
                      <a:r>
                        <a:rPr lang="en-AU" sz="1200" baseline="0" dirty="0">
                          <a:solidFill>
                            <a:srgbClr val="002569"/>
                          </a:solidFill>
                          <a:latin typeface="+mj-lt"/>
                          <a:ea typeface="Arial Bold"/>
                          <a:cs typeface="Arial" panose="020B0604020202020204" pitchFamily="34" charset="0"/>
                          <a:sym typeface="Arial Bold"/>
                        </a:rPr>
                        <a:t>C</a:t>
                      </a:r>
                      <a:r>
                        <a:rPr lang="en-AU" sz="1200" dirty="0">
                          <a:solidFill>
                            <a:srgbClr val="002569"/>
                          </a:solidFill>
                          <a:latin typeface="+mj-lt"/>
                          <a:ea typeface="Arial Bold"/>
                          <a:cs typeface="Arial" panose="020B0604020202020204" pitchFamily="34" charset="0"/>
                          <a:sym typeface="Arial Bold"/>
                        </a:rPr>
                        <a:t>ompendium</a:t>
                      </a:r>
                      <a:r>
                        <a:rPr lang="en-AU" sz="1200" baseline="0" dirty="0">
                          <a:solidFill>
                            <a:srgbClr val="002569"/>
                          </a:solidFill>
                          <a:latin typeface="+mj-lt"/>
                          <a:ea typeface="Arial Bold"/>
                          <a:cs typeface="Arial" panose="020B0604020202020204" pitchFamily="34" charset="0"/>
                          <a:sym typeface="Arial Bold"/>
                        </a:rPr>
                        <a:t> </a:t>
                      </a:r>
                      <a:r>
                        <a:rPr lang="en-AU" sz="1200" baseline="0" dirty="0" smtClean="0">
                          <a:solidFill>
                            <a:srgbClr val="002569"/>
                          </a:solidFill>
                          <a:latin typeface="+mj-lt"/>
                          <a:ea typeface="Arial Bold"/>
                          <a:cs typeface="Arial" panose="020B0604020202020204" pitchFamily="34" charset="0"/>
                          <a:sym typeface="Arial Bold"/>
                        </a:rPr>
                        <a:t>/ EOHB</a:t>
                      </a:r>
                      <a:r>
                        <a:rPr lang="en-AU" sz="1200" baseline="0" dirty="0">
                          <a:solidFill>
                            <a:srgbClr val="002569"/>
                          </a:solidFill>
                          <a:latin typeface="+mj-lt"/>
                          <a:ea typeface="Arial Bold"/>
                          <a:cs typeface="Arial" panose="020B0604020202020204" pitchFamily="34" charset="0"/>
                          <a:sym typeface="Arial Bold"/>
                        </a:rPr>
                        <a:t>, </a:t>
                      </a:r>
                      <a:r>
                        <a:rPr lang="en-AU" sz="1200" baseline="0" dirty="0" smtClean="0">
                          <a:solidFill>
                            <a:srgbClr val="002569"/>
                          </a:solidFill>
                          <a:latin typeface="+mj-lt"/>
                          <a:ea typeface="Arial Bold"/>
                          <a:cs typeface="Arial" panose="020B0604020202020204" pitchFamily="34" charset="0"/>
                          <a:sym typeface="Arial Bold"/>
                        </a:rPr>
                        <a:t>RSE SI on EO&amp;SDG, RS SI to be issued soon with a country focus.  </a:t>
                      </a:r>
                      <a:endParaRPr lang="en-AU" sz="1200" dirty="0">
                        <a:solidFill>
                          <a:srgbClr val="002569"/>
                        </a:solidFill>
                        <a:latin typeface="+mj-lt"/>
                        <a:ea typeface="Arial Bold"/>
                        <a:cs typeface="Arial" panose="020B0604020202020204" pitchFamily="34" charset="0"/>
                        <a:sym typeface="Arial Bold"/>
                      </a:endParaRPr>
                    </a:p>
                  </a:txBody>
                  <a:tcPr/>
                </a:tc>
                <a:tc>
                  <a:txBody>
                    <a:bodyPr/>
                    <a:lstStyle/>
                    <a:p>
                      <a:pPr algn="l"/>
                      <a:r>
                        <a:rPr lang="en-AU" sz="1200" dirty="0">
                          <a:solidFill>
                            <a:srgbClr val="002569"/>
                          </a:solidFill>
                          <a:latin typeface="+mj-lt"/>
                          <a:ea typeface="Arial Bold"/>
                          <a:cs typeface="Arial" panose="020B0604020202020204" pitchFamily="34" charset="0"/>
                          <a:sym typeface="Arial Bold"/>
                        </a:rPr>
                        <a:t>Need innovative and </a:t>
                      </a:r>
                      <a:r>
                        <a:rPr lang="en-AU" sz="1200" b="1" dirty="0">
                          <a:solidFill>
                            <a:srgbClr val="002569"/>
                          </a:solidFill>
                          <a:latin typeface="+mj-lt"/>
                          <a:ea typeface="Arial Bold"/>
                          <a:cs typeface="Arial" panose="020B0604020202020204" pitchFamily="34" charset="0"/>
                          <a:sym typeface="Arial Bold"/>
                        </a:rPr>
                        <a:t>more specific (targeted) </a:t>
                      </a:r>
                      <a:r>
                        <a:rPr lang="en-AU" sz="1200" b="1" baseline="0" dirty="0" smtClean="0">
                          <a:solidFill>
                            <a:srgbClr val="002569"/>
                          </a:solidFill>
                          <a:latin typeface="+mj-lt"/>
                          <a:ea typeface="Arial Bold"/>
                          <a:cs typeface="Arial" panose="020B0604020202020204" pitchFamily="34" charset="0"/>
                          <a:sym typeface="Arial Bold"/>
                        </a:rPr>
                        <a:t>examples</a:t>
                      </a:r>
                      <a:r>
                        <a:rPr lang="en-AU" sz="1200" baseline="0" dirty="0" smtClean="0">
                          <a:solidFill>
                            <a:srgbClr val="002569"/>
                          </a:solidFill>
                          <a:latin typeface="+mj-lt"/>
                          <a:ea typeface="Arial Bold"/>
                          <a:cs typeface="Arial" panose="020B0604020202020204" pitchFamily="34" charset="0"/>
                          <a:sym typeface="Arial Bold"/>
                        </a:rPr>
                        <a:t> </a:t>
                      </a:r>
                      <a:r>
                        <a:rPr lang="en-AU" sz="1200" baseline="0" dirty="0">
                          <a:solidFill>
                            <a:srgbClr val="002569"/>
                          </a:solidFill>
                          <a:latin typeface="+mj-lt"/>
                          <a:ea typeface="Arial Bold"/>
                          <a:cs typeface="Arial" panose="020B0604020202020204" pitchFamily="34" charset="0"/>
                          <a:sym typeface="Arial Bold"/>
                        </a:rPr>
                        <a:t>to help </a:t>
                      </a:r>
                      <a:r>
                        <a:rPr lang="en-AU" sz="1200" baseline="0" dirty="0" smtClean="0">
                          <a:solidFill>
                            <a:srgbClr val="002569"/>
                          </a:solidFill>
                          <a:latin typeface="+mj-lt"/>
                          <a:ea typeface="Arial Bold"/>
                          <a:cs typeface="Arial" panose="020B0604020202020204" pitchFamily="34" charset="0"/>
                          <a:sym typeface="Arial Bold"/>
                        </a:rPr>
                        <a:t>better EO uptake in SDG (in particular by NSOs)</a:t>
                      </a:r>
                      <a:endParaRPr lang="en-AU" sz="1200" dirty="0">
                        <a:solidFill>
                          <a:srgbClr val="002569"/>
                        </a:solidFill>
                        <a:latin typeface="+mj-lt"/>
                        <a:ea typeface="Arial Bold"/>
                        <a:cs typeface="Arial" panose="020B0604020202020204" pitchFamily="34" charset="0"/>
                        <a:sym typeface="Arial Bold"/>
                      </a:endParaRPr>
                    </a:p>
                  </a:txBody>
                  <a:tcPr/>
                </a:tc>
                <a:extLst>
                  <a:ext uri="{0D108BD9-81ED-4DB2-BD59-A6C34878D82A}">
                    <a16:rowId xmlns:a16="http://schemas.microsoft.com/office/drawing/2014/main" xmlns="" val="10005"/>
                  </a:ext>
                </a:extLst>
              </a:tr>
              <a:tr h="682171">
                <a:tc>
                  <a:txBody>
                    <a:bodyPr/>
                    <a:lstStyle/>
                    <a:p>
                      <a:pPr algn="l"/>
                      <a:r>
                        <a:rPr lang="en-AU" sz="1200" b="1" dirty="0">
                          <a:solidFill>
                            <a:srgbClr val="002569"/>
                          </a:solidFill>
                          <a:latin typeface="+mj-lt"/>
                          <a:ea typeface="Arial Bold"/>
                          <a:cs typeface="Arial" panose="020B0604020202020204" pitchFamily="34" charset="0"/>
                          <a:sym typeface="Arial Bold"/>
                        </a:rPr>
                        <a:t>Communication &amp; outreach activities</a:t>
                      </a:r>
                    </a:p>
                  </a:txBody>
                  <a:tcPr>
                    <a:solidFill>
                      <a:schemeClr val="bg1">
                        <a:lumMod val="75000"/>
                      </a:schemeClr>
                    </a:solidFill>
                  </a:tcPr>
                </a:tc>
                <a:tc>
                  <a:txBody>
                    <a:bodyPr/>
                    <a:lstStyle/>
                    <a:p>
                      <a:pPr algn="l"/>
                      <a:r>
                        <a:rPr lang="en-AU" sz="1200" dirty="0" smtClean="0">
                          <a:solidFill>
                            <a:srgbClr val="002569"/>
                          </a:solidFill>
                          <a:latin typeface="+mj-lt"/>
                          <a:ea typeface="Arial Bold"/>
                          <a:cs typeface="Arial" panose="020B0604020202020204" pitchFamily="34" charset="0"/>
                          <a:sym typeface="Arial Bold"/>
                        </a:rPr>
                        <a:t>Limited but</a:t>
                      </a:r>
                      <a:r>
                        <a:rPr lang="en-AU" sz="1200" baseline="0" dirty="0" smtClean="0">
                          <a:solidFill>
                            <a:srgbClr val="002569"/>
                          </a:solidFill>
                          <a:latin typeface="+mj-lt"/>
                          <a:ea typeface="Arial Bold"/>
                          <a:cs typeface="Arial" panose="020B0604020202020204" pitchFamily="34" charset="0"/>
                          <a:sym typeface="Arial Bold"/>
                        </a:rPr>
                        <a:t> r</a:t>
                      </a:r>
                      <a:r>
                        <a:rPr lang="en-AU" sz="1200" dirty="0" smtClean="0">
                          <a:solidFill>
                            <a:srgbClr val="002569"/>
                          </a:solidFill>
                          <a:latin typeface="+mj-lt"/>
                          <a:ea typeface="Arial Bold"/>
                          <a:cs typeface="Arial" panose="020B0604020202020204" pitchFamily="34" charset="0"/>
                          <a:sym typeface="Arial Bold"/>
                        </a:rPr>
                        <a:t>egular production of communications material </a:t>
                      </a:r>
                      <a:r>
                        <a:rPr lang="en-AU" sz="1200" baseline="0" dirty="0" smtClean="0">
                          <a:solidFill>
                            <a:srgbClr val="002569"/>
                          </a:solidFill>
                          <a:latin typeface="+mj-lt"/>
                          <a:ea typeface="Arial Bold"/>
                          <a:cs typeface="Arial" panose="020B0604020202020204" pitchFamily="34" charset="0"/>
                          <a:sym typeface="Arial Bold"/>
                        </a:rPr>
                        <a:t>(“</a:t>
                      </a:r>
                      <a:r>
                        <a:rPr lang="en-AU" sz="1200" baseline="0" dirty="0">
                          <a:solidFill>
                            <a:srgbClr val="002569"/>
                          </a:solidFill>
                          <a:latin typeface="+mj-lt"/>
                          <a:ea typeface="Arial Bold"/>
                          <a:cs typeface="Arial" panose="020B0604020202020204" pitchFamily="34" charset="0"/>
                          <a:sym typeface="Arial Bold"/>
                        </a:rPr>
                        <a:t>SDG Update”, </a:t>
                      </a:r>
                      <a:r>
                        <a:rPr lang="en-AU" sz="1200" baseline="0" dirty="0" smtClean="0">
                          <a:solidFill>
                            <a:srgbClr val="002569"/>
                          </a:solidFill>
                          <a:latin typeface="+mj-lt"/>
                          <a:ea typeface="Arial Bold"/>
                          <a:cs typeface="Arial" panose="020B0604020202020204" pitchFamily="34" charset="0"/>
                          <a:sym typeface="Arial Bold"/>
                        </a:rPr>
                        <a:t>SDG flyers), Participation to SDG events</a:t>
                      </a:r>
                      <a:endParaRPr lang="en-AU" sz="1200" dirty="0">
                        <a:solidFill>
                          <a:srgbClr val="002569"/>
                        </a:solidFill>
                        <a:latin typeface="+mj-lt"/>
                        <a:ea typeface="Arial Bold"/>
                        <a:cs typeface="Arial" panose="020B0604020202020204" pitchFamily="34" charset="0"/>
                        <a:sym typeface="Arial Bold"/>
                      </a:endParaRPr>
                    </a:p>
                  </a:txBody>
                  <a:tcPr/>
                </a:tc>
                <a:tc>
                  <a:txBody>
                    <a:bodyPr/>
                    <a:lstStyle/>
                    <a:p>
                      <a:pPr algn="l"/>
                      <a:r>
                        <a:rPr lang="en-AU" sz="1200" b="0" dirty="0" smtClean="0">
                          <a:solidFill>
                            <a:srgbClr val="002569"/>
                          </a:solidFill>
                          <a:latin typeface="+mj-lt"/>
                          <a:ea typeface="Arial Bold"/>
                          <a:cs typeface="Arial" panose="020B0604020202020204" pitchFamily="34" charset="0"/>
                          <a:sym typeface="Arial Bold"/>
                        </a:rPr>
                        <a:t>Elaborate</a:t>
                      </a:r>
                      <a:r>
                        <a:rPr lang="en-AU" sz="1200" b="0" baseline="0" dirty="0" smtClean="0">
                          <a:solidFill>
                            <a:srgbClr val="002569"/>
                          </a:solidFill>
                          <a:latin typeface="+mj-lt"/>
                          <a:ea typeface="Arial Bold"/>
                          <a:cs typeface="Arial" panose="020B0604020202020204" pitchFamily="34" charset="0"/>
                          <a:sym typeface="Arial Bold"/>
                        </a:rPr>
                        <a:t> a </a:t>
                      </a:r>
                      <a:r>
                        <a:rPr lang="en-AU" sz="1200" b="1" baseline="0" dirty="0" smtClean="0">
                          <a:solidFill>
                            <a:srgbClr val="002569"/>
                          </a:solidFill>
                          <a:latin typeface="+mj-lt"/>
                          <a:ea typeface="Arial Bold"/>
                          <a:cs typeface="Arial" panose="020B0604020202020204" pitchFamily="34" charset="0"/>
                          <a:sym typeface="Arial Bold"/>
                        </a:rPr>
                        <a:t>common GEO/CEOS strategy for communication </a:t>
                      </a:r>
                      <a:r>
                        <a:rPr lang="en-AU" sz="1200" b="0" baseline="0" dirty="0" smtClean="0">
                          <a:solidFill>
                            <a:srgbClr val="002569"/>
                          </a:solidFill>
                          <a:latin typeface="+mj-lt"/>
                          <a:ea typeface="Arial Bold"/>
                          <a:cs typeface="Arial" panose="020B0604020202020204" pitchFamily="34" charset="0"/>
                          <a:sym typeface="Arial Bold"/>
                        </a:rPr>
                        <a:t>and </a:t>
                      </a:r>
                      <a:r>
                        <a:rPr lang="en-AU" sz="1200" b="1" baseline="0" dirty="0" smtClean="0">
                          <a:solidFill>
                            <a:srgbClr val="002569"/>
                          </a:solidFill>
                          <a:latin typeface="+mj-lt"/>
                          <a:ea typeface="Arial Bold"/>
                          <a:cs typeface="Arial" panose="020B0604020202020204" pitchFamily="34" charset="0"/>
                          <a:sym typeface="Arial Bold"/>
                        </a:rPr>
                        <a:t>outreach</a:t>
                      </a:r>
                      <a:endParaRPr lang="en-AU" sz="1200" b="1" dirty="0">
                        <a:solidFill>
                          <a:srgbClr val="002569"/>
                        </a:solidFill>
                        <a:latin typeface="+mj-lt"/>
                        <a:ea typeface="Arial Bold"/>
                        <a:cs typeface="Arial" panose="020B0604020202020204" pitchFamily="34" charset="0"/>
                        <a:sym typeface="Arial Bold"/>
                      </a:endParaRPr>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437948043"/>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22</a:t>
            </a:fld>
            <a:endParaRPr lang="uk-UA" dirty="0"/>
          </a:p>
        </p:txBody>
      </p:sp>
      <p:sp>
        <p:nvSpPr>
          <p:cNvPr id="4" name="Content Placeholder 3"/>
          <p:cNvSpPr>
            <a:spLocks noGrp="1"/>
          </p:cNvSpPr>
          <p:nvPr>
            <p:ph sz="quarter" idx="11"/>
          </p:nvPr>
        </p:nvSpPr>
        <p:spPr/>
        <p:txBody>
          <a:bodyPr/>
          <a:lstStyle/>
          <a:p>
            <a:r>
              <a:rPr lang="en-US" dirty="0"/>
              <a:t>GEO/CEOS alignment </a:t>
            </a:r>
          </a:p>
        </p:txBody>
      </p:sp>
      <p:graphicFrame>
        <p:nvGraphicFramePr>
          <p:cNvPr id="7" name="Table 6"/>
          <p:cNvGraphicFramePr>
            <a:graphicFrameLocks noGrp="1"/>
          </p:cNvGraphicFramePr>
          <p:nvPr>
            <p:extLst/>
          </p:nvPr>
        </p:nvGraphicFramePr>
        <p:xfrm>
          <a:off x="76200" y="1295400"/>
          <a:ext cx="8991600" cy="4729680"/>
        </p:xfrm>
        <a:graphic>
          <a:graphicData uri="http://schemas.openxmlformats.org/drawingml/2006/table">
            <a:tbl>
              <a:tblPr firstRow="1" bandRow="1">
                <a:tableStyleId>{5940675A-B579-460E-94D1-54222C63F5DA}</a:tableStyleId>
              </a:tblPr>
              <a:tblGrid>
                <a:gridCol w="2895600">
                  <a:extLst>
                    <a:ext uri="{9D8B030D-6E8A-4147-A177-3AD203B41FA5}">
                      <a16:colId xmlns:a16="http://schemas.microsoft.com/office/drawing/2014/main" xmlns="" val="20000"/>
                    </a:ext>
                  </a:extLst>
                </a:gridCol>
                <a:gridCol w="847684">
                  <a:extLst>
                    <a:ext uri="{9D8B030D-6E8A-4147-A177-3AD203B41FA5}">
                      <a16:colId xmlns:a16="http://schemas.microsoft.com/office/drawing/2014/main" xmlns="" val="20001"/>
                    </a:ext>
                  </a:extLst>
                </a:gridCol>
                <a:gridCol w="2469796">
                  <a:extLst>
                    <a:ext uri="{9D8B030D-6E8A-4147-A177-3AD203B41FA5}">
                      <a16:colId xmlns:a16="http://schemas.microsoft.com/office/drawing/2014/main" xmlns="" val="20002"/>
                    </a:ext>
                  </a:extLst>
                </a:gridCol>
                <a:gridCol w="2778520">
                  <a:extLst>
                    <a:ext uri="{9D8B030D-6E8A-4147-A177-3AD203B41FA5}">
                      <a16:colId xmlns:a16="http://schemas.microsoft.com/office/drawing/2014/main" xmlns="" val="20003"/>
                    </a:ext>
                  </a:extLst>
                </a:gridCol>
              </a:tblGrid>
              <a:tr h="383437">
                <a:tc>
                  <a:txBody>
                    <a:bodyPr/>
                    <a:lstStyle/>
                    <a:p>
                      <a:pPr marL="6350" indent="0" algn="ctr">
                        <a:lnSpc>
                          <a:spcPts val="1210"/>
                        </a:lnSpc>
                        <a:spcAft>
                          <a:spcPts val="0"/>
                        </a:spcAft>
                        <a:tabLst/>
                      </a:pPr>
                      <a:r>
                        <a:rPr lang="en-US" sz="1100" b="1" dirty="0">
                          <a:solidFill>
                            <a:srgbClr val="234060"/>
                          </a:solidFill>
                          <a:effectLst/>
                          <a:latin typeface="+mj-lt"/>
                          <a:ea typeface="Calibri" charset="0"/>
                          <a:cs typeface="Calibri" charset="0"/>
                        </a:rPr>
                        <a:t>Activities</a:t>
                      </a:r>
                      <a:endParaRPr lang="en-US" sz="1100" dirty="0">
                        <a:effectLst/>
                        <a:latin typeface="+mj-lt"/>
                        <a:ea typeface="Calibri" charset="0"/>
                        <a:cs typeface="Times New Roman" charset="0"/>
                      </a:endParaRPr>
                    </a:p>
                  </a:txBody>
                  <a:tcPr marL="0" marR="0" marT="36000" marB="36000">
                    <a:solidFill>
                      <a:schemeClr val="accent1">
                        <a:lumMod val="40000"/>
                        <a:lumOff val="60000"/>
                      </a:schemeClr>
                    </a:solidFill>
                  </a:tcPr>
                </a:tc>
                <a:tc>
                  <a:txBody>
                    <a:bodyPr/>
                    <a:lstStyle/>
                    <a:p>
                      <a:pPr marL="116840" marR="107315" algn="ctr">
                        <a:lnSpc>
                          <a:spcPts val="1090"/>
                        </a:lnSpc>
                        <a:spcAft>
                          <a:spcPts val="0"/>
                        </a:spcAft>
                      </a:pPr>
                      <a:r>
                        <a:rPr lang="en-US" sz="1100" b="1" dirty="0">
                          <a:solidFill>
                            <a:srgbClr val="234060"/>
                          </a:solidFill>
                          <a:effectLst/>
                          <a:latin typeface="+mj-lt"/>
                          <a:ea typeface="Calibri" charset="0"/>
                          <a:cs typeface="Calibri" charset="0"/>
                        </a:rPr>
                        <a:t>Lead</a:t>
                      </a:r>
                      <a:endParaRPr lang="en-US" sz="1100" dirty="0">
                        <a:effectLst/>
                        <a:latin typeface="+mj-lt"/>
                        <a:ea typeface="Calibri" charset="0"/>
                        <a:cs typeface="Times New Roman" charset="0"/>
                      </a:endParaRPr>
                    </a:p>
                  </a:txBody>
                  <a:tcPr marL="0" marR="0" marT="36000" marB="36000">
                    <a:solidFill>
                      <a:schemeClr val="accent1">
                        <a:lumMod val="40000"/>
                        <a:lumOff val="60000"/>
                      </a:schemeClr>
                    </a:solidFill>
                  </a:tcPr>
                </a:tc>
                <a:tc>
                  <a:txBody>
                    <a:bodyPr/>
                    <a:lstStyle/>
                    <a:p>
                      <a:pPr marL="6350" indent="0" algn="ctr">
                        <a:lnSpc>
                          <a:spcPts val="1210"/>
                        </a:lnSpc>
                        <a:spcAft>
                          <a:spcPts val="0"/>
                        </a:spcAft>
                        <a:tabLst/>
                      </a:pPr>
                      <a:r>
                        <a:rPr lang="en-US" sz="1100" b="1" dirty="0">
                          <a:solidFill>
                            <a:srgbClr val="234060"/>
                          </a:solidFill>
                          <a:effectLst/>
                          <a:latin typeface="+mj-lt"/>
                          <a:ea typeface="Calibri" charset="0"/>
                          <a:cs typeface="Calibri" charset="0"/>
                        </a:rPr>
                        <a:t>GEO EO4SDG</a:t>
                      </a:r>
                      <a:br>
                        <a:rPr lang="en-US" sz="1100" b="1" dirty="0">
                          <a:solidFill>
                            <a:srgbClr val="234060"/>
                          </a:solidFill>
                          <a:effectLst/>
                          <a:latin typeface="+mj-lt"/>
                          <a:ea typeface="Calibri" charset="0"/>
                          <a:cs typeface="Calibri" charset="0"/>
                        </a:rPr>
                      </a:br>
                      <a:r>
                        <a:rPr lang="en-US" sz="1100" b="1" dirty="0">
                          <a:solidFill>
                            <a:srgbClr val="234060"/>
                          </a:solidFill>
                          <a:effectLst/>
                          <a:latin typeface="+mj-lt"/>
                          <a:ea typeface="Calibri" charset="0"/>
                          <a:cs typeface="Calibri" charset="0"/>
                        </a:rPr>
                        <a:t>(with support of GEO initiatives)</a:t>
                      </a:r>
                      <a:endParaRPr lang="en-US" sz="1100" dirty="0">
                        <a:effectLst/>
                        <a:latin typeface="+mj-lt"/>
                        <a:ea typeface="Calibri" charset="0"/>
                        <a:cs typeface="Times New Roman" charset="0"/>
                      </a:endParaRPr>
                    </a:p>
                  </a:txBody>
                  <a:tcPr marL="0" marR="0" marT="36000" marB="36000">
                    <a:solidFill>
                      <a:schemeClr val="accent1">
                        <a:lumMod val="40000"/>
                        <a:lumOff val="60000"/>
                      </a:schemeClr>
                    </a:solidFill>
                  </a:tcPr>
                </a:tc>
                <a:tc>
                  <a:txBody>
                    <a:bodyPr/>
                    <a:lstStyle/>
                    <a:p>
                      <a:pPr marL="99695" algn="ctr">
                        <a:lnSpc>
                          <a:spcPts val="1210"/>
                        </a:lnSpc>
                        <a:spcAft>
                          <a:spcPts val="0"/>
                        </a:spcAft>
                      </a:pPr>
                      <a:r>
                        <a:rPr lang="en-US" sz="1100" b="1" dirty="0">
                          <a:solidFill>
                            <a:srgbClr val="234060"/>
                          </a:solidFill>
                          <a:effectLst/>
                          <a:latin typeface="+mj-lt"/>
                          <a:ea typeface="Calibri" charset="0"/>
                          <a:cs typeface="Calibri" charset="0"/>
                        </a:rPr>
                        <a:t>CEOS ADH SDGs</a:t>
                      </a:r>
                      <a:br>
                        <a:rPr lang="en-US" sz="1100" b="1" dirty="0">
                          <a:solidFill>
                            <a:srgbClr val="234060"/>
                          </a:solidFill>
                          <a:effectLst/>
                          <a:latin typeface="+mj-lt"/>
                          <a:ea typeface="Calibri" charset="0"/>
                          <a:cs typeface="Calibri" charset="0"/>
                        </a:rPr>
                      </a:br>
                      <a:r>
                        <a:rPr lang="en-US" sz="1100" b="1" dirty="0">
                          <a:solidFill>
                            <a:srgbClr val="234060"/>
                          </a:solidFill>
                          <a:effectLst/>
                          <a:latin typeface="+mj-lt"/>
                          <a:ea typeface="Calibri" charset="0"/>
                          <a:cs typeface="Calibri" charset="0"/>
                        </a:rPr>
                        <a:t>(with support of other CEOS bodies)</a:t>
                      </a:r>
                      <a:endParaRPr lang="en-US" sz="1100" dirty="0">
                        <a:effectLst/>
                        <a:latin typeface="+mj-lt"/>
                        <a:ea typeface="Calibri" charset="0"/>
                        <a:cs typeface="Times New Roman" charset="0"/>
                      </a:endParaRPr>
                    </a:p>
                  </a:txBody>
                  <a:tcPr marL="0" marR="0" marT="36000" marB="36000">
                    <a:solidFill>
                      <a:schemeClr val="accent1">
                        <a:lumMod val="40000"/>
                        <a:lumOff val="60000"/>
                      </a:schemeClr>
                    </a:solidFill>
                  </a:tcPr>
                </a:tc>
                <a:extLst>
                  <a:ext uri="{0D108BD9-81ED-4DB2-BD59-A6C34878D82A}">
                    <a16:rowId xmlns:a16="http://schemas.microsoft.com/office/drawing/2014/main" xmlns="" val="10000"/>
                  </a:ext>
                </a:extLst>
              </a:tr>
              <a:tr h="981323">
                <a:tc>
                  <a:txBody>
                    <a:bodyPr/>
                    <a:lstStyle/>
                    <a:p>
                      <a:pPr marL="95250" indent="0" algn="l">
                        <a:tabLst/>
                      </a:pPr>
                      <a:r>
                        <a:rPr lang="en-US" sz="1200" spc="-25" dirty="0">
                          <a:solidFill>
                            <a:schemeClr val="tx1"/>
                          </a:solidFill>
                          <a:effectLst/>
                          <a:latin typeface="+mj-lt"/>
                          <a:ea typeface="Calibri" charset="0"/>
                          <a:cs typeface="Calibri" charset="0"/>
                          <a:sym typeface="Calibri"/>
                        </a:rPr>
                        <a:t>Contribution</a:t>
                      </a:r>
                      <a:r>
                        <a:rPr lang="en-US" sz="1200" spc="-25" baseline="0" dirty="0">
                          <a:solidFill>
                            <a:schemeClr val="tx1"/>
                          </a:solidFill>
                          <a:effectLst/>
                          <a:latin typeface="+mj-lt"/>
                          <a:ea typeface="Calibri" charset="0"/>
                          <a:cs typeface="Calibri" charset="0"/>
                          <a:sym typeface="Calibri"/>
                        </a:rPr>
                        <a:t> to IAEG-SDG Working Group on Geospatial Information (</a:t>
                      </a:r>
                      <a:r>
                        <a:rPr lang="en-US" sz="1200" b="1" spc="-25" baseline="0" dirty="0">
                          <a:solidFill>
                            <a:schemeClr val="tx1"/>
                          </a:solidFill>
                          <a:effectLst/>
                          <a:latin typeface="+mj-lt"/>
                          <a:ea typeface="Calibri" charset="0"/>
                          <a:cs typeface="Calibri" charset="0"/>
                          <a:sym typeface="Calibri"/>
                        </a:rPr>
                        <a:t>WGGI</a:t>
                      </a:r>
                      <a:r>
                        <a:rPr lang="en-US" sz="1200" spc="-25" baseline="0" dirty="0">
                          <a:solidFill>
                            <a:schemeClr val="tx1"/>
                          </a:solidFill>
                          <a:effectLst/>
                          <a:latin typeface="+mj-lt"/>
                          <a:ea typeface="Calibri" charset="0"/>
                          <a:cs typeface="Calibri" charset="0"/>
                          <a:sym typeface="Calibri"/>
                        </a:rPr>
                        <a:t>)</a:t>
                      </a:r>
                      <a:endParaRPr lang="en-US" sz="1200" spc="-25" dirty="0">
                        <a:solidFill>
                          <a:schemeClr val="tx1"/>
                        </a:solidFill>
                        <a:effectLst/>
                        <a:latin typeface="+mj-lt"/>
                        <a:ea typeface="Calibri" charset="0"/>
                        <a:cs typeface="Calibri" charset="0"/>
                        <a:sym typeface="Calibri"/>
                      </a:endParaRPr>
                    </a:p>
                  </a:txBody>
                  <a:tcPr marL="36000" marR="36000" marT="72000" marB="72000">
                    <a:solidFill>
                      <a:schemeClr val="bg1"/>
                    </a:solidFill>
                  </a:tcPr>
                </a:tc>
                <a:tc>
                  <a:txBody>
                    <a:bodyPr/>
                    <a:lstStyle/>
                    <a:p>
                      <a:pPr algn="ctr"/>
                      <a:r>
                        <a:rPr lang="en-US" sz="1200" spc="-25" dirty="0">
                          <a:solidFill>
                            <a:schemeClr val="tx1"/>
                          </a:solidFill>
                          <a:effectLst/>
                          <a:latin typeface="+mj-lt"/>
                          <a:ea typeface="Calibri" charset="0"/>
                          <a:cs typeface="Calibri" charset="0"/>
                          <a:sym typeface="Calibri"/>
                        </a:rPr>
                        <a:t>Sweden, Colombia,</a:t>
                      </a:r>
                    </a:p>
                    <a:p>
                      <a:pPr algn="ctr"/>
                      <a:r>
                        <a:rPr lang="en-US" sz="1200" spc="-25" dirty="0">
                          <a:solidFill>
                            <a:schemeClr val="tx1"/>
                          </a:solidFill>
                          <a:effectLst/>
                          <a:latin typeface="+mj-lt"/>
                          <a:ea typeface="Calibri" charset="0"/>
                          <a:cs typeface="Calibri" charset="0"/>
                          <a:sym typeface="Calibri"/>
                        </a:rPr>
                        <a:t>UN GGIM (secretariat) </a:t>
                      </a:r>
                    </a:p>
                  </a:txBody>
                  <a:tcPr marL="0" marR="0" marT="72000" marB="72000">
                    <a:solidFill>
                      <a:schemeClr val="bg1"/>
                    </a:solidFill>
                  </a:tcPr>
                </a:tc>
                <a:tc gridSpan="2">
                  <a:txBody>
                    <a:bodyPr/>
                    <a:lstStyle/>
                    <a:p>
                      <a:pPr algn="ctr"/>
                      <a:r>
                        <a:rPr lang="en-US" sz="1200" spc="-25" dirty="0">
                          <a:solidFill>
                            <a:srgbClr val="FF0000"/>
                          </a:solidFill>
                          <a:effectLst/>
                          <a:latin typeface="+mj-lt"/>
                          <a:ea typeface="Calibri" charset="0"/>
                          <a:cs typeface="Calibri" charset="0"/>
                          <a:sym typeface="Calibri"/>
                        </a:rPr>
                        <a:t>Joint contribution </a:t>
                      </a:r>
                      <a:r>
                        <a:rPr lang="en-US" sz="1200" spc="-25" baseline="0" dirty="0">
                          <a:solidFill>
                            <a:srgbClr val="FF0000"/>
                          </a:solidFill>
                          <a:effectLst/>
                          <a:latin typeface="+mj-lt"/>
                          <a:ea typeface="Calibri" charset="0"/>
                          <a:cs typeface="Calibri" charset="0"/>
                          <a:sym typeface="Calibri"/>
                        </a:rPr>
                        <a:t>to the WGGI Task </a:t>
                      </a:r>
                      <a:r>
                        <a:rPr lang="en-US" sz="1200" spc="-25" baseline="0" dirty="0" smtClean="0">
                          <a:solidFill>
                            <a:srgbClr val="FF0000"/>
                          </a:solidFill>
                          <a:effectLst/>
                          <a:latin typeface="+mj-lt"/>
                          <a:ea typeface="Calibri" charset="0"/>
                          <a:cs typeface="Calibri" charset="0"/>
                          <a:sym typeface="Calibri"/>
                        </a:rPr>
                        <a:t>Stream </a:t>
                      </a:r>
                      <a:r>
                        <a:rPr lang="en-US" sz="1200" spc="-25" baseline="0" dirty="0">
                          <a:solidFill>
                            <a:srgbClr val="FF0000"/>
                          </a:solidFill>
                          <a:effectLst/>
                          <a:latin typeface="+mj-lt"/>
                          <a:ea typeface="Calibri" charset="0"/>
                          <a:cs typeface="Calibri" charset="0"/>
                          <a:sym typeface="Calibri"/>
                        </a:rPr>
                        <a:t>on “Application of EO </a:t>
                      </a:r>
                      <a:r>
                        <a:rPr lang="en-US" sz="1200" spc="-25" baseline="0" dirty="0" smtClean="0">
                          <a:solidFill>
                            <a:srgbClr val="FF0000"/>
                          </a:solidFill>
                          <a:effectLst/>
                          <a:latin typeface="+mj-lt"/>
                          <a:ea typeface="Calibri" charset="0"/>
                          <a:cs typeface="Calibri" charset="0"/>
                          <a:sym typeface="Calibri"/>
                        </a:rPr>
                        <a:t>data </a:t>
                      </a:r>
                      <a:r>
                        <a:rPr lang="en-US" sz="1200" spc="-25" baseline="0" dirty="0">
                          <a:solidFill>
                            <a:srgbClr val="FF0000"/>
                          </a:solidFill>
                          <a:effectLst/>
                          <a:latin typeface="+mj-lt"/>
                          <a:ea typeface="Calibri" charset="0"/>
                          <a:cs typeface="Calibri" charset="0"/>
                          <a:sym typeface="Calibri"/>
                        </a:rPr>
                        <a:t>for the SDG indicators Needs”</a:t>
                      </a:r>
                      <a:br>
                        <a:rPr lang="en-US" sz="1200" spc="-25" baseline="0" dirty="0">
                          <a:solidFill>
                            <a:srgbClr val="FF0000"/>
                          </a:solidFill>
                          <a:effectLst/>
                          <a:latin typeface="+mj-lt"/>
                          <a:ea typeface="Calibri" charset="0"/>
                          <a:cs typeface="Calibri" charset="0"/>
                          <a:sym typeface="Calibri"/>
                        </a:rPr>
                      </a:br>
                      <a:r>
                        <a:rPr lang="en-US" sz="1200" spc="-25" baseline="0" dirty="0">
                          <a:solidFill>
                            <a:schemeClr val="tx1"/>
                          </a:solidFill>
                          <a:effectLst/>
                          <a:latin typeface="+mj-lt"/>
                          <a:ea typeface="Calibri" charset="0"/>
                          <a:cs typeface="Calibri" charset="0"/>
                          <a:sym typeface="Calibri"/>
                        </a:rPr>
                        <a:t>(NASA, JAXA, ESA direct contribution with support from CEOS Agencies)</a:t>
                      </a:r>
                      <a:endParaRPr lang="en-US" sz="1200" spc="-25" dirty="0">
                        <a:solidFill>
                          <a:schemeClr val="tx1"/>
                        </a:solidFill>
                        <a:effectLst/>
                        <a:latin typeface="+mj-lt"/>
                        <a:ea typeface="Calibri" charset="0"/>
                        <a:cs typeface="Calibri" charset="0"/>
                        <a:sym typeface="Calibri"/>
                      </a:endParaRPr>
                    </a:p>
                  </a:txBody>
                  <a:tcPr marL="72000" marR="36000" marT="72000" marB="72000">
                    <a:solidFill>
                      <a:schemeClr val="bg1"/>
                    </a:solidFill>
                  </a:tcPr>
                </a:tc>
                <a:tc hMerge="1">
                  <a:txBody>
                    <a:bodyPr/>
                    <a:lstStyle/>
                    <a:p>
                      <a:pPr algn="ctr"/>
                      <a:endParaRPr lang="en-US" sz="1200" spc="-25" dirty="0">
                        <a:solidFill>
                          <a:schemeClr val="tx1"/>
                        </a:solidFill>
                        <a:effectLst/>
                        <a:latin typeface="+mj-lt"/>
                        <a:ea typeface="Calibri" charset="0"/>
                        <a:cs typeface="Calibri" charset="0"/>
                        <a:sym typeface="Calibri"/>
                      </a:endParaRPr>
                    </a:p>
                  </a:txBody>
                  <a:tcPr marL="72000" marR="72000" marT="72000" marB="72000"/>
                </a:tc>
                <a:extLst>
                  <a:ext uri="{0D108BD9-81ED-4DB2-BD59-A6C34878D82A}">
                    <a16:rowId xmlns:a16="http://schemas.microsoft.com/office/drawing/2014/main" xmlns="" val="10002"/>
                  </a:ext>
                </a:extLst>
              </a:tr>
              <a:tr h="685800">
                <a:tc>
                  <a:txBody>
                    <a:bodyPr/>
                    <a:lstStyle/>
                    <a:p>
                      <a:pPr marL="95250" indent="0" algn="l">
                        <a:tabLst/>
                      </a:pPr>
                      <a:r>
                        <a:rPr lang="en-US" sz="1200" spc="-25" dirty="0">
                          <a:solidFill>
                            <a:schemeClr val="tx1"/>
                          </a:solidFill>
                          <a:effectLst/>
                          <a:latin typeface="+mj-lt"/>
                          <a:ea typeface="Calibri" charset="0"/>
                          <a:cs typeface="Calibri" charset="0"/>
                          <a:sym typeface="Calibri"/>
                        </a:rPr>
                        <a:t>Interactions</a:t>
                      </a:r>
                      <a:r>
                        <a:rPr lang="en-US" sz="1200" spc="-25" baseline="0" dirty="0">
                          <a:solidFill>
                            <a:schemeClr val="tx1"/>
                          </a:solidFill>
                          <a:effectLst/>
                          <a:latin typeface="+mj-lt"/>
                          <a:ea typeface="Calibri" charset="0"/>
                          <a:cs typeface="Calibri" charset="0"/>
                          <a:sym typeface="Calibri"/>
                        </a:rPr>
                        <a:t> with </a:t>
                      </a:r>
                      <a:r>
                        <a:rPr lang="en-US" sz="1200" b="1" spc="-25" baseline="0" dirty="0">
                          <a:solidFill>
                            <a:schemeClr val="tx1"/>
                          </a:solidFill>
                          <a:effectLst/>
                          <a:latin typeface="+mj-lt"/>
                          <a:ea typeface="Calibri" charset="0"/>
                          <a:cs typeface="Calibri" charset="0"/>
                          <a:sym typeface="Calibri"/>
                        </a:rPr>
                        <a:t>UN specialized agencies</a:t>
                      </a:r>
                      <a:r>
                        <a:rPr lang="en-US" sz="1200" spc="-25" baseline="0" dirty="0">
                          <a:solidFill>
                            <a:schemeClr val="tx1"/>
                          </a:solidFill>
                          <a:effectLst/>
                          <a:latin typeface="+mj-lt"/>
                          <a:ea typeface="Calibri" charset="0"/>
                          <a:cs typeface="Calibri" charset="0"/>
                          <a:sym typeface="Calibri"/>
                        </a:rPr>
                        <a:t> (custodian of SDG indicators)</a:t>
                      </a:r>
                      <a:endParaRPr lang="en-US" sz="1200" spc="-25" dirty="0">
                        <a:solidFill>
                          <a:schemeClr val="tx1"/>
                        </a:solidFill>
                        <a:effectLst/>
                        <a:latin typeface="+mj-lt"/>
                        <a:ea typeface="Calibri" charset="0"/>
                        <a:cs typeface="Calibri" charset="0"/>
                        <a:sym typeface="Calibri"/>
                      </a:endParaRPr>
                    </a:p>
                  </a:txBody>
                  <a:tcPr marL="36000" marR="36000" marT="72000" marB="72000">
                    <a:solidFill>
                      <a:schemeClr val="bg1"/>
                    </a:solidFill>
                  </a:tcPr>
                </a:tc>
                <a:tc>
                  <a:txBody>
                    <a:bodyPr/>
                    <a:lstStyle/>
                    <a:p>
                      <a:pPr algn="ctr"/>
                      <a:r>
                        <a:rPr lang="en-US" sz="1200" spc="-25" dirty="0">
                          <a:solidFill>
                            <a:schemeClr val="tx1"/>
                          </a:solidFill>
                          <a:effectLst/>
                          <a:latin typeface="+mj-lt"/>
                          <a:ea typeface="Calibri" charset="0"/>
                          <a:cs typeface="Calibri" charset="0"/>
                          <a:sym typeface="Calibri"/>
                        </a:rPr>
                        <a:t>GEO/</a:t>
                      </a:r>
                      <a:r>
                        <a:rPr lang="en-US" sz="1200" spc="-25" dirty="0">
                          <a:solidFill>
                            <a:srgbClr val="FF0000"/>
                          </a:solidFill>
                          <a:effectLst/>
                          <a:latin typeface="+mj-lt"/>
                          <a:ea typeface="Calibri" charset="0"/>
                          <a:cs typeface="Calibri" charset="0"/>
                          <a:sym typeface="Calibri"/>
                        </a:rPr>
                        <a:t>CEOS</a:t>
                      </a:r>
                    </a:p>
                  </a:txBody>
                  <a:tcPr marL="0" marR="0" marT="72000" marB="72000">
                    <a:solidFill>
                      <a:schemeClr val="bg1"/>
                    </a:solidFill>
                  </a:tcPr>
                </a:tc>
                <a:tc>
                  <a:txBody>
                    <a:bodyPr/>
                    <a:lstStyle/>
                    <a:p>
                      <a:pPr marL="95250" indent="0" algn="ctr">
                        <a:tabLst/>
                      </a:pPr>
                      <a:r>
                        <a:rPr lang="en-US" sz="1200" spc="-25" dirty="0">
                          <a:solidFill>
                            <a:schemeClr val="tx1"/>
                          </a:solidFill>
                          <a:effectLst/>
                          <a:latin typeface="+mj-lt"/>
                          <a:ea typeface="Calibri" charset="0"/>
                          <a:cs typeface="Calibri" charset="0"/>
                          <a:sym typeface="Calibri"/>
                        </a:rPr>
                        <a:t>GEO participation to UN expert groups</a:t>
                      </a:r>
                      <a:r>
                        <a:rPr lang="en-US" sz="1200" spc="-25" baseline="0" dirty="0">
                          <a:solidFill>
                            <a:schemeClr val="tx1"/>
                          </a:solidFill>
                          <a:effectLst/>
                          <a:latin typeface="+mj-lt"/>
                          <a:ea typeface="Calibri" charset="0"/>
                          <a:cs typeface="Calibri" charset="0"/>
                          <a:sym typeface="Calibri"/>
                        </a:rPr>
                        <a:t> on SDG </a:t>
                      </a:r>
                      <a:r>
                        <a:rPr lang="en-US" sz="1200" spc="-25" baseline="0" dirty="0" smtClean="0">
                          <a:solidFill>
                            <a:schemeClr val="tx1"/>
                          </a:solidFill>
                          <a:effectLst/>
                          <a:latin typeface="+mj-lt"/>
                          <a:ea typeface="Calibri" charset="0"/>
                          <a:cs typeface="Calibri" charset="0"/>
                          <a:sym typeface="Calibri"/>
                        </a:rPr>
                        <a:t>indicators, in part through dedicated GEO initiatives</a:t>
                      </a:r>
                      <a:endParaRPr lang="en-US" sz="1200" spc="-25" dirty="0">
                        <a:solidFill>
                          <a:schemeClr val="tx1"/>
                        </a:solidFill>
                        <a:effectLst/>
                        <a:latin typeface="+mj-lt"/>
                        <a:ea typeface="Calibri" charset="0"/>
                        <a:cs typeface="Calibri" charset="0"/>
                        <a:sym typeface="Calibri"/>
                      </a:endParaRPr>
                    </a:p>
                  </a:txBody>
                  <a:tcPr marL="36000" marR="36000" marT="72000" marB="72000">
                    <a:solidFill>
                      <a:schemeClr val="bg1"/>
                    </a:solidFill>
                  </a:tcPr>
                </a:tc>
                <a:tc>
                  <a:txBody>
                    <a:bodyPr/>
                    <a:lstStyle/>
                    <a:p>
                      <a:pPr algn="ctr"/>
                      <a:r>
                        <a:rPr lang="en-US" sz="1200" spc="-25" dirty="0">
                          <a:solidFill>
                            <a:srgbClr val="FF0000"/>
                          </a:solidFill>
                          <a:effectLst/>
                          <a:latin typeface="+mj-lt"/>
                          <a:ea typeface="Calibri" charset="0"/>
                          <a:cs typeface="Calibri" charset="0"/>
                          <a:sym typeface="Calibri"/>
                        </a:rPr>
                        <a:t>build on established relationships CEOS Agencies have with UN </a:t>
                      </a:r>
                      <a:r>
                        <a:rPr lang="en-US" sz="1200" spc="-25" dirty="0" smtClean="0">
                          <a:solidFill>
                            <a:srgbClr val="FF0000"/>
                          </a:solidFill>
                          <a:effectLst/>
                          <a:latin typeface="+mj-lt"/>
                          <a:ea typeface="Calibri" charset="0"/>
                          <a:cs typeface="Calibri" charset="0"/>
                          <a:sym typeface="Calibri"/>
                        </a:rPr>
                        <a:t>agencies.</a:t>
                      </a:r>
                    </a:p>
                    <a:p>
                      <a:pPr algn="ctr"/>
                      <a:r>
                        <a:rPr lang="en-US" sz="1200" spc="-25" dirty="0" smtClean="0">
                          <a:solidFill>
                            <a:srgbClr val="FF0000"/>
                          </a:solidFill>
                          <a:effectLst/>
                          <a:latin typeface="+mj-lt"/>
                          <a:ea typeface="Calibri" charset="0"/>
                          <a:cs typeface="Calibri" charset="0"/>
                          <a:sym typeface="Calibri"/>
                        </a:rPr>
                        <a:t>Participation more as individual agencies.</a:t>
                      </a:r>
                      <a:endParaRPr lang="en-US" sz="1200" spc="-25" dirty="0">
                        <a:solidFill>
                          <a:srgbClr val="FF0000"/>
                        </a:solidFill>
                        <a:effectLst/>
                        <a:latin typeface="+mj-lt"/>
                        <a:ea typeface="Calibri" charset="0"/>
                        <a:cs typeface="Calibri" charset="0"/>
                        <a:sym typeface="Calibri"/>
                      </a:endParaRPr>
                    </a:p>
                  </a:txBody>
                  <a:tcPr marL="72000" marR="36000" marT="72000" marB="72000">
                    <a:solidFill>
                      <a:schemeClr val="bg1"/>
                    </a:solidFill>
                  </a:tcPr>
                </a:tc>
                <a:extLst>
                  <a:ext uri="{0D108BD9-81ED-4DB2-BD59-A6C34878D82A}">
                    <a16:rowId xmlns:a16="http://schemas.microsoft.com/office/drawing/2014/main" xmlns="" val="10003"/>
                  </a:ext>
                </a:extLst>
              </a:tr>
              <a:tr h="609600">
                <a:tc>
                  <a:txBody>
                    <a:bodyPr/>
                    <a:lstStyle/>
                    <a:p>
                      <a:pPr marL="95250" indent="0" algn="l">
                        <a:tabLst/>
                      </a:pPr>
                      <a:r>
                        <a:rPr lang="en-US" sz="1200" spc="-25" dirty="0">
                          <a:solidFill>
                            <a:schemeClr val="tx1"/>
                          </a:solidFill>
                          <a:effectLst/>
                          <a:latin typeface="+mj-lt"/>
                          <a:ea typeface="Calibri" charset="0"/>
                          <a:cs typeface="Calibri" charset="0"/>
                          <a:sym typeface="Calibri"/>
                        </a:rPr>
                        <a:t>EO mainstreaming in </a:t>
                      </a:r>
                      <a:r>
                        <a:rPr lang="en-US" sz="1200" b="1" spc="-25" dirty="0">
                          <a:solidFill>
                            <a:schemeClr val="tx1"/>
                          </a:solidFill>
                          <a:effectLst/>
                          <a:latin typeface="+mj-lt"/>
                          <a:ea typeface="Calibri" charset="0"/>
                          <a:cs typeface="Calibri" charset="0"/>
                          <a:sym typeface="Calibri"/>
                        </a:rPr>
                        <a:t>country processes and systems</a:t>
                      </a:r>
                      <a:r>
                        <a:rPr lang="en-US" sz="1200" spc="-25" dirty="0">
                          <a:solidFill>
                            <a:schemeClr val="tx1"/>
                          </a:solidFill>
                          <a:effectLst/>
                          <a:latin typeface="+mj-lt"/>
                          <a:ea typeface="Calibri" charset="0"/>
                          <a:cs typeface="Calibri" charset="0"/>
                          <a:sym typeface="Calibri"/>
                        </a:rPr>
                        <a:t> (NSOs and line ministries)</a:t>
                      </a:r>
                    </a:p>
                  </a:txBody>
                  <a:tcPr marL="36000" marR="36000" marT="72000" marB="72000">
                    <a:solidFill>
                      <a:schemeClr val="bg1"/>
                    </a:solidFill>
                  </a:tcPr>
                </a:tc>
                <a:tc>
                  <a:txBody>
                    <a:bodyPr/>
                    <a:lstStyle/>
                    <a:p>
                      <a:pPr algn="ctr"/>
                      <a:r>
                        <a:rPr lang="en-US" sz="1200" spc="-25" dirty="0">
                          <a:solidFill>
                            <a:schemeClr val="tx1"/>
                          </a:solidFill>
                          <a:effectLst/>
                          <a:latin typeface="+mj-lt"/>
                          <a:ea typeface="Calibri" charset="0"/>
                          <a:cs typeface="Calibri" charset="0"/>
                          <a:sym typeface="Calibri"/>
                        </a:rPr>
                        <a:t>GEO</a:t>
                      </a:r>
                    </a:p>
                  </a:txBody>
                  <a:tcPr marL="0" marR="0" marT="72000" marB="72000">
                    <a:solidFill>
                      <a:schemeClr val="bg1"/>
                    </a:solidFill>
                  </a:tcPr>
                </a:tc>
                <a:tc>
                  <a:txBody>
                    <a:bodyPr/>
                    <a:lstStyle/>
                    <a:p>
                      <a:pPr marL="95250" indent="0" algn="ctr">
                        <a:tabLst/>
                      </a:pPr>
                      <a:r>
                        <a:rPr lang="en-US" sz="1200" spc="-25" dirty="0">
                          <a:solidFill>
                            <a:schemeClr val="tx1"/>
                          </a:solidFill>
                          <a:effectLst/>
                          <a:latin typeface="+mj-lt"/>
                          <a:ea typeface="Calibri" charset="0"/>
                          <a:cs typeface="Calibri" charset="0"/>
                          <a:sym typeface="Calibri"/>
                        </a:rPr>
                        <a:t>Lead</a:t>
                      </a:r>
                      <a:r>
                        <a:rPr lang="en-US" sz="1200" spc="-25" baseline="0" dirty="0">
                          <a:solidFill>
                            <a:schemeClr val="tx1"/>
                          </a:solidFill>
                          <a:effectLst/>
                          <a:latin typeface="+mj-lt"/>
                          <a:ea typeface="Calibri" charset="0"/>
                          <a:cs typeface="Calibri" charset="0"/>
                          <a:sym typeface="Calibri"/>
                        </a:rPr>
                        <a:t> the collection and promotion of national EO showcases</a:t>
                      </a:r>
                      <a:endParaRPr lang="en-US" sz="1200" spc="-25" dirty="0">
                        <a:solidFill>
                          <a:schemeClr val="tx1"/>
                        </a:solidFill>
                        <a:effectLst/>
                        <a:latin typeface="+mj-lt"/>
                        <a:ea typeface="Calibri" charset="0"/>
                        <a:cs typeface="Calibri" charset="0"/>
                        <a:sym typeface="Calibri"/>
                      </a:endParaRPr>
                    </a:p>
                  </a:txBody>
                  <a:tcPr marL="36000" marR="36000" marT="72000" marB="72000">
                    <a:solidFill>
                      <a:schemeClr val="bg1"/>
                    </a:solidFill>
                  </a:tcPr>
                </a:tc>
                <a:tc>
                  <a:txBody>
                    <a:bodyPr/>
                    <a:lstStyle/>
                    <a:p>
                      <a:pPr algn="ctr"/>
                      <a:r>
                        <a:rPr lang="en-US" sz="1200" spc="-25" dirty="0" smtClean="0">
                          <a:solidFill>
                            <a:schemeClr val="tx1"/>
                          </a:solidFill>
                          <a:effectLst/>
                          <a:latin typeface="+mj-lt"/>
                          <a:ea typeface="Calibri" charset="0"/>
                          <a:cs typeface="Calibri" charset="0"/>
                          <a:sym typeface="Calibri"/>
                        </a:rPr>
                        <a:t>CEOS Agencies help </a:t>
                      </a:r>
                      <a:r>
                        <a:rPr lang="en-US" sz="1200" spc="-25" dirty="0">
                          <a:solidFill>
                            <a:schemeClr val="tx1"/>
                          </a:solidFill>
                          <a:effectLst/>
                          <a:latin typeface="+mj-lt"/>
                          <a:ea typeface="Calibri" charset="0"/>
                          <a:cs typeface="Calibri" charset="0"/>
                          <a:sym typeface="Calibri"/>
                        </a:rPr>
                        <a:t>connecting with</a:t>
                      </a:r>
                      <a:r>
                        <a:rPr lang="en-US" sz="1200" spc="-25" baseline="0" dirty="0">
                          <a:solidFill>
                            <a:schemeClr val="tx1"/>
                          </a:solidFill>
                          <a:effectLst/>
                          <a:latin typeface="+mj-lt"/>
                          <a:ea typeface="Calibri" charset="0"/>
                          <a:cs typeface="Calibri" charset="0"/>
                          <a:sym typeface="Calibri"/>
                        </a:rPr>
                        <a:t> national </a:t>
                      </a:r>
                      <a:r>
                        <a:rPr lang="en-US" sz="1200" spc="-25" baseline="0" dirty="0" smtClean="0">
                          <a:solidFill>
                            <a:schemeClr val="tx1"/>
                          </a:solidFill>
                          <a:effectLst/>
                          <a:latin typeface="+mj-lt"/>
                          <a:ea typeface="Calibri" charset="0"/>
                          <a:cs typeface="Calibri" charset="0"/>
                          <a:sym typeface="Calibri"/>
                        </a:rPr>
                        <a:t>authorities and providing </a:t>
                      </a:r>
                      <a:r>
                        <a:rPr lang="en-US" sz="1200" spc="-25" baseline="0" dirty="0" smtClean="0">
                          <a:solidFill>
                            <a:schemeClr val="tx1"/>
                          </a:solidFill>
                          <a:effectLst/>
                          <a:latin typeface="+mj-lt"/>
                          <a:ea typeface="Calibri" charset="0"/>
                          <a:cs typeface="Calibri" charset="0"/>
                          <a:sym typeface="Calibri"/>
                        </a:rPr>
                        <a:t>country examples</a:t>
                      </a:r>
                      <a:endParaRPr lang="en-US" sz="1200" spc="-25" baseline="0" dirty="0">
                        <a:solidFill>
                          <a:schemeClr val="tx1"/>
                        </a:solidFill>
                        <a:effectLst/>
                        <a:latin typeface="+mj-lt"/>
                        <a:ea typeface="Calibri" charset="0"/>
                        <a:cs typeface="Calibri" charset="0"/>
                        <a:sym typeface="Calibri"/>
                      </a:endParaRPr>
                    </a:p>
                  </a:txBody>
                  <a:tcPr marL="72000" marR="36000" marT="72000" marB="72000">
                    <a:solidFill>
                      <a:schemeClr val="bg1"/>
                    </a:solidFill>
                  </a:tcPr>
                </a:tc>
                <a:extLst>
                  <a:ext uri="{0D108BD9-81ED-4DB2-BD59-A6C34878D82A}">
                    <a16:rowId xmlns:a16="http://schemas.microsoft.com/office/drawing/2014/main" xmlns="" val="10004"/>
                  </a:ext>
                </a:extLst>
              </a:tr>
              <a:tr h="526560">
                <a:tc>
                  <a:txBody>
                    <a:bodyPr/>
                    <a:lstStyle/>
                    <a:p>
                      <a:pPr marL="95250" indent="0" algn="l">
                        <a:tabLst/>
                      </a:pPr>
                      <a:r>
                        <a:rPr lang="en-US" sz="1200" b="1" spc="-25" dirty="0">
                          <a:solidFill>
                            <a:schemeClr val="tx1"/>
                          </a:solidFill>
                          <a:effectLst/>
                          <a:latin typeface="+mj-lt"/>
                          <a:ea typeface="Calibri" charset="0"/>
                          <a:cs typeface="Calibri" charset="0"/>
                          <a:sym typeface="Calibri"/>
                        </a:rPr>
                        <a:t>EO value </a:t>
                      </a:r>
                      <a:r>
                        <a:rPr lang="en-US" sz="1200" b="0" spc="-25" dirty="0">
                          <a:solidFill>
                            <a:schemeClr val="tx1"/>
                          </a:solidFill>
                          <a:effectLst/>
                          <a:latin typeface="+mj-lt"/>
                          <a:ea typeface="Calibri" charset="0"/>
                          <a:cs typeface="Calibri" charset="0"/>
                          <a:sym typeface="Calibri"/>
                        </a:rPr>
                        <a:t>for</a:t>
                      </a:r>
                      <a:r>
                        <a:rPr lang="en-US" sz="1200" b="0" spc="-25" baseline="0" dirty="0">
                          <a:solidFill>
                            <a:schemeClr val="tx1"/>
                          </a:solidFill>
                          <a:effectLst/>
                          <a:latin typeface="+mj-lt"/>
                          <a:ea typeface="Calibri" charset="0"/>
                          <a:cs typeface="Calibri" charset="0"/>
                          <a:sym typeface="Calibri"/>
                        </a:rPr>
                        <a:t> the</a:t>
                      </a:r>
                      <a:r>
                        <a:rPr lang="en-US" sz="1200" spc="-25" dirty="0">
                          <a:solidFill>
                            <a:schemeClr val="tx1"/>
                          </a:solidFill>
                          <a:effectLst/>
                          <a:latin typeface="+mj-lt"/>
                          <a:ea typeface="Calibri" charset="0"/>
                          <a:cs typeface="Calibri" charset="0"/>
                          <a:sym typeface="Calibri"/>
                        </a:rPr>
                        <a:t> SDG targets and </a:t>
                      </a:r>
                      <a:r>
                        <a:rPr lang="en-US" sz="1200" spc="-25" dirty="0" smtClean="0">
                          <a:solidFill>
                            <a:schemeClr val="tx1"/>
                          </a:solidFill>
                          <a:effectLst/>
                          <a:latin typeface="+mj-lt"/>
                          <a:ea typeface="Calibri" charset="0"/>
                          <a:cs typeface="Calibri" charset="0"/>
                          <a:sym typeface="Calibri"/>
                        </a:rPr>
                        <a:t>indicators</a:t>
                      </a:r>
                    </a:p>
                    <a:p>
                      <a:pPr marL="95250" indent="0" algn="l">
                        <a:tabLst/>
                      </a:pPr>
                      <a:endParaRPr lang="en-US" sz="1200" spc="-25" dirty="0">
                        <a:solidFill>
                          <a:schemeClr val="tx1"/>
                        </a:solidFill>
                        <a:effectLst/>
                        <a:latin typeface="+mj-lt"/>
                        <a:ea typeface="Calibri" charset="0"/>
                        <a:cs typeface="Calibri" charset="0"/>
                        <a:sym typeface="Calibri"/>
                      </a:endParaRPr>
                    </a:p>
                  </a:txBody>
                  <a:tcPr marL="36000" marR="36000" marT="72000" marB="72000">
                    <a:solidFill>
                      <a:schemeClr val="bg1"/>
                    </a:solidFill>
                  </a:tcPr>
                </a:tc>
                <a:tc>
                  <a:txBody>
                    <a:bodyPr/>
                    <a:lstStyle/>
                    <a:p>
                      <a:pPr algn="ctr"/>
                      <a:r>
                        <a:rPr lang="en-US" sz="1200" spc="-25" dirty="0">
                          <a:solidFill>
                            <a:schemeClr val="tx1"/>
                          </a:solidFill>
                          <a:effectLst/>
                          <a:latin typeface="+mj-lt"/>
                          <a:ea typeface="Calibri" charset="0"/>
                          <a:cs typeface="Calibri" charset="0"/>
                          <a:sym typeface="Calibri"/>
                        </a:rPr>
                        <a:t>GEO/</a:t>
                      </a:r>
                      <a:r>
                        <a:rPr lang="en-US" sz="1200" spc="-25" dirty="0">
                          <a:solidFill>
                            <a:srgbClr val="FF0000"/>
                          </a:solidFill>
                          <a:effectLst/>
                          <a:latin typeface="+mj-lt"/>
                          <a:ea typeface="Calibri" charset="0"/>
                          <a:cs typeface="Calibri" charset="0"/>
                          <a:sym typeface="Calibri"/>
                        </a:rPr>
                        <a:t>CEOS</a:t>
                      </a:r>
                    </a:p>
                  </a:txBody>
                  <a:tcPr marL="0" marR="0" marT="72000" marB="72000">
                    <a:solidFill>
                      <a:schemeClr val="bg1"/>
                    </a:solidFill>
                  </a:tcPr>
                </a:tc>
                <a:tc gridSpan="2">
                  <a:txBody>
                    <a:bodyPr/>
                    <a:lstStyle/>
                    <a:p>
                      <a:pPr marL="95250" indent="0" algn="ctr">
                        <a:tabLst/>
                      </a:pPr>
                      <a:r>
                        <a:rPr lang="en-US" sz="1200" spc="-25" dirty="0">
                          <a:solidFill>
                            <a:srgbClr val="FF0000"/>
                          </a:solidFill>
                          <a:effectLst/>
                          <a:latin typeface="+mj-lt"/>
                          <a:ea typeface="Calibri" charset="0"/>
                          <a:cs typeface="Calibri" charset="0"/>
                          <a:sym typeface="Calibri"/>
                        </a:rPr>
                        <a:t>Joint analysis of EO contribution to SDGs to be communicated</a:t>
                      </a:r>
                      <a:r>
                        <a:rPr lang="en-US" sz="1200" spc="-25" baseline="0" dirty="0">
                          <a:solidFill>
                            <a:srgbClr val="FF0000"/>
                          </a:solidFill>
                          <a:effectLst/>
                          <a:latin typeface="+mj-lt"/>
                          <a:ea typeface="Calibri" charset="0"/>
                          <a:cs typeface="Calibri" charset="0"/>
                          <a:sym typeface="Calibri"/>
                        </a:rPr>
                        <a:t> </a:t>
                      </a:r>
                      <a:br>
                        <a:rPr lang="en-US" sz="1200" spc="-25" baseline="0" dirty="0">
                          <a:solidFill>
                            <a:srgbClr val="FF0000"/>
                          </a:solidFill>
                          <a:effectLst/>
                          <a:latin typeface="+mj-lt"/>
                          <a:ea typeface="Calibri" charset="0"/>
                          <a:cs typeface="Calibri" charset="0"/>
                          <a:sym typeface="Calibri"/>
                        </a:rPr>
                      </a:br>
                      <a:r>
                        <a:rPr lang="en-US" sz="1200" spc="-25" dirty="0">
                          <a:solidFill>
                            <a:srgbClr val="FF0000"/>
                          </a:solidFill>
                          <a:effectLst/>
                          <a:latin typeface="+mj-lt"/>
                          <a:ea typeface="Calibri" charset="0"/>
                          <a:cs typeface="Calibri" charset="0"/>
                          <a:sym typeface="Calibri"/>
                        </a:rPr>
                        <a:t>following an</a:t>
                      </a:r>
                      <a:r>
                        <a:rPr lang="en-US" sz="1200" spc="-25" baseline="0" dirty="0">
                          <a:solidFill>
                            <a:srgbClr val="FF0000"/>
                          </a:solidFill>
                          <a:effectLst/>
                          <a:latin typeface="+mj-lt"/>
                          <a:ea typeface="Calibri" charset="0"/>
                          <a:cs typeface="Calibri" charset="0"/>
                          <a:sym typeface="Calibri"/>
                        </a:rPr>
                        <a:t> agreed template.</a:t>
                      </a:r>
                      <a:endParaRPr lang="en-US" sz="1200" spc="-25" dirty="0">
                        <a:solidFill>
                          <a:srgbClr val="FF0000"/>
                        </a:solidFill>
                        <a:effectLst/>
                        <a:latin typeface="+mj-lt"/>
                        <a:ea typeface="Calibri" charset="0"/>
                        <a:cs typeface="Calibri" charset="0"/>
                        <a:sym typeface="Calibri"/>
                      </a:endParaRPr>
                    </a:p>
                  </a:txBody>
                  <a:tcPr marL="36000" marR="36000" marT="72000" marB="72000">
                    <a:solidFill>
                      <a:schemeClr val="bg1"/>
                    </a:solidFill>
                  </a:tcPr>
                </a:tc>
                <a:tc hMerge="1">
                  <a:txBody>
                    <a:bodyPr/>
                    <a:lstStyle/>
                    <a:p>
                      <a:pPr algn="ctr"/>
                      <a:endParaRPr lang="en-US" sz="1200" spc="-25" dirty="0">
                        <a:solidFill>
                          <a:schemeClr val="tx1"/>
                        </a:solidFill>
                        <a:effectLst/>
                        <a:latin typeface="+mj-lt"/>
                        <a:ea typeface="Calibri" charset="0"/>
                        <a:cs typeface="Calibri" charset="0"/>
                        <a:sym typeface="Calibri"/>
                      </a:endParaRPr>
                    </a:p>
                  </a:txBody>
                  <a:tcPr marL="72000" marR="36000" marT="72000" marB="72000"/>
                </a:tc>
                <a:extLst>
                  <a:ext uri="{0D108BD9-81ED-4DB2-BD59-A6C34878D82A}">
                    <a16:rowId xmlns:a16="http://schemas.microsoft.com/office/drawing/2014/main" xmlns="" val="10005"/>
                  </a:ext>
                </a:extLst>
              </a:tr>
              <a:tr h="527076">
                <a:tc>
                  <a:txBody>
                    <a:bodyPr/>
                    <a:lstStyle/>
                    <a:p>
                      <a:pPr marL="95250" indent="0" algn="l">
                        <a:tabLst/>
                      </a:pPr>
                      <a:r>
                        <a:rPr lang="en-US" sz="1200" spc="-25" dirty="0">
                          <a:solidFill>
                            <a:schemeClr val="tx1"/>
                          </a:solidFill>
                          <a:effectLst/>
                          <a:latin typeface="+mj-lt"/>
                          <a:ea typeface="Calibri" charset="0"/>
                          <a:cs typeface="Calibri" charset="0"/>
                          <a:sym typeface="Calibri"/>
                        </a:rPr>
                        <a:t>Collect </a:t>
                      </a:r>
                      <a:r>
                        <a:rPr lang="en-US" sz="1200" b="1" spc="-25" dirty="0">
                          <a:solidFill>
                            <a:schemeClr val="tx1"/>
                          </a:solidFill>
                          <a:effectLst/>
                          <a:latin typeface="+mj-lt"/>
                          <a:ea typeface="Calibri" charset="0"/>
                          <a:cs typeface="Calibri" charset="0"/>
                          <a:sym typeface="Calibri"/>
                        </a:rPr>
                        <a:t>EO best case practices</a:t>
                      </a:r>
                    </a:p>
                  </a:txBody>
                  <a:tcPr marL="36000" marR="36000" marT="72000" marB="72000">
                    <a:solidFill>
                      <a:schemeClr val="bg1"/>
                    </a:solidFill>
                  </a:tcPr>
                </a:tc>
                <a:tc>
                  <a:txBody>
                    <a:bodyPr/>
                    <a:lstStyle/>
                    <a:p>
                      <a:pPr algn="ctr"/>
                      <a:r>
                        <a:rPr lang="en-US" sz="1200" spc="-25" dirty="0">
                          <a:solidFill>
                            <a:schemeClr val="tx1"/>
                          </a:solidFill>
                          <a:effectLst/>
                          <a:latin typeface="+mj-lt"/>
                          <a:ea typeface="Calibri" charset="0"/>
                          <a:cs typeface="Calibri" charset="0"/>
                          <a:sym typeface="Calibri"/>
                        </a:rPr>
                        <a:t>GEO</a:t>
                      </a:r>
                    </a:p>
                  </a:txBody>
                  <a:tcPr marL="0" marR="0" marT="72000" marB="72000">
                    <a:solidFill>
                      <a:schemeClr val="bg1"/>
                    </a:solidFill>
                  </a:tcPr>
                </a:tc>
                <a:tc>
                  <a:txBody>
                    <a:bodyPr/>
                    <a:lstStyle/>
                    <a:p>
                      <a:pPr marL="95250" indent="0" algn="ctr">
                        <a:tabLst/>
                      </a:pPr>
                      <a:r>
                        <a:rPr lang="en-US" sz="1200" spc="-25" dirty="0">
                          <a:solidFill>
                            <a:schemeClr val="tx1"/>
                          </a:solidFill>
                          <a:effectLst/>
                          <a:latin typeface="+mj-lt"/>
                          <a:ea typeface="Calibri" charset="0"/>
                          <a:cs typeface="Calibri" charset="0"/>
                          <a:sym typeface="Calibri"/>
                        </a:rPr>
                        <a:t>Lead the collection of Best</a:t>
                      </a:r>
                      <a:r>
                        <a:rPr lang="en-US" sz="1200" spc="-25" baseline="0" dirty="0">
                          <a:solidFill>
                            <a:schemeClr val="tx1"/>
                          </a:solidFill>
                          <a:effectLst/>
                          <a:latin typeface="+mj-lt"/>
                          <a:ea typeface="Calibri" charset="0"/>
                          <a:cs typeface="Calibri" charset="0"/>
                          <a:sym typeface="Calibri"/>
                        </a:rPr>
                        <a:t> Practices following </a:t>
                      </a:r>
                      <a:r>
                        <a:rPr lang="en-US" sz="1200" spc="-25" baseline="0" dirty="0" smtClean="0">
                          <a:solidFill>
                            <a:schemeClr val="tx1"/>
                          </a:solidFill>
                          <a:effectLst/>
                          <a:latin typeface="+mj-lt"/>
                          <a:ea typeface="Calibri" charset="0"/>
                          <a:cs typeface="Calibri" charset="0"/>
                          <a:sym typeface="Calibri"/>
                        </a:rPr>
                        <a:t>a defined template</a:t>
                      </a:r>
                      <a:endParaRPr lang="en-US" sz="1200" spc="-25" dirty="0">
                        <a:solidFill>
                          <a:schemeClr val="tx1"/>
                        </a:solidFill>
                        <a:effectLst/>
                        <a:latin typeface="+mj-lt"/>
                        <a:ea typeface="Calibri" charset="0"/>
                        <a:cs typeface="Calibri" charset="0"/>
                        <a:sym typeface="Calibri"/>
                      </a:endParaRPr>
                    </a:p>
                  </a:txBody>
                  <a:tcPr marL="36000" marR="36000" marT="72000" marB="72000">
                    <a:solidFill>
                      <a:schemeClr val="bg1"/>
                    </a:solidFill>
                  </a:tcPr>
                </a:tc>
                <a:tc>
                  <a:txBody>
                    <a:bodyPr/>
                    <a:lstStyle/>
                    <a:p>
                      <a:pPr marL="0" marR="0" indent="0" algn="ctr" defTabSz="457200" eaLnBrk="1" fontAlgn="auto" latinLnBrk="0" hangingPunct="1">
                        <a:lnSpc>
                          <a:spcPct val="100000"/>
                        </a:lnSpc>
                        <a:spcBef>
                          <a:spcPts val="600"/>
                        </a:spcBef>
                        <a:spcAft>
                          <a:spcPts val="0"/>
                        </a:spcAft>
                        <a:buClrTx/>
                        <a:buSzTx/>
                        <a:buFontTx/>
                        <a:buNone/>
                        <a:tabLst/>
                        <a:defRPr/>
                      </a:pPr>
                      <a:r>
                        <a:rPr lang="en-US" sz="1200" spc="-25" dirty="0">
                          <a:solidFill>
                            <a:schemeClr val="tx1"/>
                          </a:solidFill>
                          <a:effectLst/>
                          <a:latin typeface="+mj-lt"/>
                          <a:ea typeface="Calibri" charset="0"/>
                          <a:cs typeface="Calibri" charset="0"/>
                          <a:sym typeface="Calibri"/>
                        </a:rPr>
                        <a:t>All CEOS agencies to provide EO best</a:t>
                      </a:r>
                      <a:r>
                        <a:rPr lang="en-US" sz="1200" spc="-25" baseline="0" dirty="0">
                          <a:solidFill>
                            <a:schemeClr val="tx1"/>
                          </a:solidFill>
                          <a:effectLst/>
                          <a:latin typeface="+mj-lt"/>
                          <a:ea typeface="Calibri" charset="0"/>
                          <a:cs typeface="Calibri" charset="0"/>
                          <a:sym typeface="Calibri"/>
                        </a:rPr>
                        <a:t> practices examples </a:t>
                      </a:r>
                      <a:endParaRPr lang="en-US" sz="1200" spc="-25" baseline="0" dirty="0" smtClean="0">
                        <a:solidFill>
                          <a:schemeClr val="tx1"/>
                        </a:solidFill>
                        <a:effectLst/>
                        <a:latin typeface="+mj-lt"/>
                        <a:ea typeface="Calibri" charset="0"/>
                        <a:cs typeface="Calibri" charset="0"/>
                        <a:sym typeface="Calibri"/>
                      </a:endParaRPr>
                    </a:p>
                    <a:p>
                      <a:pPr marL="0" marR="0" indent="0" algn="ctr" defTabSz="457200" eaLnBrk="1" fontAlgn="auto" latinLnBrk="0" hangingPunct="1">
                        <a:lnSpc>
                          <a:spcPct val="100000"/>
                        </a:lnSpc>
                        <a:spcBef>
                          <a:spcPts val="600"/>
                        </a:spcBef>
                        <a:spcAft>
                          <a:spcPts val="0"/>
                        </a:spcAft>
                        <a:buClrTx/>
                        <a:buSzTx/>
                        <a:buFontTx/>
                        <a:buNone/>
                        <a:tabLst/>
                        <a:defRPr/>
                      </a:pPr>
                      <a:r>
                        <a:rPr lang="en-US" sz="1200" spc="-25" baseline="0" dirty="0" smtClean="0">
                          <a:solidFill>
                            <a:schemeClr val="tx1"/>
                          </a:solidFill>
                          <a:effectLst/>
                          <a:latin typeface="+mj-lt"/>
                          <a:ea typeface="Calibri" charset="0"/>
                          <a:cs typeface="Calibri" charset="0"/>
                          <a:sym typeface="Calibri"/>
                        </a:rPr>
                        <a:t>Develop </a:t>
                      </a:r>
                      <a:r>
                        <a:rPr lang="en-US" sz="1200" spc="-25" baseline="0" dirty="0" smtClean="0">
                          <a:solidFill>
                            <a:schemeClr val="tx1"/>
                          </a:solidFill>
                          <a:effectLst/>
                          <a:latin typeface="+mj-lt"/>
                          <a:ea typeface="Calibri" charset="0"/>
                          <a:cs typeface="Calibri" charset="0"/>
                          <a:sym typeface="Calibri"/>
                        </a:rPr>
                        <a:t>precise examples </a:t>
                      </a:r>
                      <a:r>
                        <a:rPr lang="en-US" sz="1200" spc="-25" baseline="0" dirty="0">
                          <a:solidFill>
                            <a:schemeClr val="tx1"/>
                          </a:solidFill>
                          <a:effectLst/>
                          <a:latin typeface="+mj-lt"/>
                          <a:ea typeface="Calibri" charset="0"/>
                          <a:cs typeface="Calibri" charset="0"/>
                          <a:sym typeface="Calibri"/>
                        </a:rPr>
                        <a:t>(one or more per country/ CEOS agency) on uses of Earth observations for </a:t>
                      </a:r>
                      <a:r>
                        <a:rPr lang="en-US" sz="1200" spc="-25" baseline="0" dirty="0" smtClean="0">
                          <a:solidFill>
                            <a:schemeClr val="tx1"/>
                          </a:solidFill>
                          <a:effectLst/>
                          <a:latin typeface="+mj-lt"/>
                          <a:ea typeface="Calibri" charset="0"/>
                          <a:cs typeface="Calibri" charset="0"/>
                          <a:sym typeface="Calibri"/>
                        </a:rPr>
                        <a:t>SDG indicators</a:t>
                      </a:r>
                      <a:endParaRPr lang="en-US" sz="1200" spc="-25" dirty="0">
                        <a:solidFill>
                          <a:schemeClr val="tx1"/>
                        </a:solidFill>
                        <a:effectLst/>
                        <a:latin typeface="+mj-lt"/>
                        <a:ea typeface="Calibri" charset="0"/>
                        <a:cs typeface="Calibri" charset="0"/>
                        <a:sym typeface="Calibri"/>
                      </a:endParaRPr>
                    </a:p>
                  </a:txBody>
                  <a:tcPr marL="72000" marR="36000" marT="72000" marB="72000">
                    <a:solidFill>
                      <a:schemeClr val="bg1"/>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540789090"/>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23</a:t>
            </a:fld>
            <a:endParaRPr lang="uk-UA" dirty="0"/>
          </a:p>
        </p:txBody>
      </p:sp>
      <p:sp>
        <p:nvSpPr>
          <p:cNvPr id="4" name="Content Placeholder 3"/>
          <p:cNvSpPr>
            <a:spLocks noGrp="1"/>
          </p:cNvSpPr>
          <p:nvPr>
            <p:ph sz="quarter" idx="11"/>
          </p:nvPr>
        </p:nvSpPr>
        <p:spPr/>
        <p:txBody>
          <a:bodyPr/>
          <a:lstStyle/>
          <a:p>
            <a:r>
              <a:rPr lang="en-US" dirty="0"/>
              <a:t>GEO/CEOS alignment </a:t>
            </a:r>
            <a:r>
              <a:rPr lang="en-US" dirty="0" smtClean="0"/>
              <a:t>(2/3)</a:t>
            </a:r>
            <a:endParaRPr lang="en-US" dirty="0"/>
          </a:p>
        </p:txBody>
      </p:sp>
      <p:graphicFrame>
        <p:nvGraphicFramePr>
          <p:cNvPr id="7" name="Table 6"/>
          <p:cNvGraphicFramePr>
            <a:graphicFrameLocks noGrp="1"/>
          </p:cNvGraphicFramePr>
          <p:nvPr>
            <p:extLst/>
          </p:nvPr>
        </p:nvGraphicFramePr>
        <p:xfrm>
          <a:off x="76200" y="1295400"/>
          <a:ext cx="8991600" cy="5224342"/>
        </p:xfrm>
        <a:graphic>
          <a:graphicData uri="http://schemas.openxmlformats.org/drawingml/2006/table">
            <a:tbl>
              <a:tblPr firstRow="1" bandRow="1">
                <a:tableStyleId>{5940675A-B579-460E-94D1-54222C63F5DA}</a:tableStyleId>
              </a:tblPr>
              <a:tblGrid>
                <a:gridCol w="2895600">
                  <a:extLst>
                    <a:ext uri="{9D8B030D-6E8A-4147-A177-3AD203B41FA5}">
                      <a16:colId xmlns="" xmlns:a16="http://schemas.microsoft.com/office/drawing/2014/main" val="20000"/>
                    </a:ext>
                  </a:extLst>
                </a:gridCol>
                <a:gridCol w="847684">
                  <a:extLst>
                    <a:ext uri="{9D8B030D-6E8A-4147-A177-3AD203B41FA5}">
                      <a16:colId xmlns="" xmlns:a16="http://schemas.microsoft.com/office/drawing/2014/main" val="20001"/>
                    </a:ext>
                  </a:extLst>
                </a:gridCol>
                <a:gridCol w="2469796">
                  <a:extLst>
                    <a:ext uri="{9D8B030D-6E8A-4147-A177-3AD203B41FA5}">
                      <a16:colId xmlns="" xmlns:a16="http://schemas.microsoft.com/office/drawing/2014/main" val="20002"/>
                    </a:ext>
                  </a:extLst>
                </a:gridCol>
                <a:gridCol w="2778520">
                  <a:extLst>
                    <a:ext uri="{9D8B030D-6E8A-4147-A177-3AD203B41FA5}">
                      <a16:colId xmlns="" xmlns:a16="http://schemas.microsoft.com/office/drawing/2014/main" val="20003"/>
                    </a:ext>
                  </a:extLst>
                </a:gridCol>
              </a:tblGrid>
              <a:tr h="394520">
                <a:tc>
                  <a:txBody>
                    <a:bodyPr/>
                    <a:lstStyle/>
                    <a:p>
                      <a:pPr marL="6350" indent="0" algn="ctr">
                        <a:lnSpc>
                          <a:spcPts val="1210"/>
                        </a:lnSpc>
                        <a:spcAft>
                          <a:spcPts val="0"/>
                        </a:spcAft>
                        <a:tabLst/>
                      </a:pPr>
                      <a:r>
                        <a:rPr lang="en-US" sz="1100" b="1" dirty="0">
                          <a:solidFill>
                            <a:srgbClr val="234060"/>
                          </a:solidFill>
                          <a:effectLst/>
                          <a:latin typeface="+mj-lt"/>
                          <a:ea typeface="Calibri" charset="0"/>
                          <a:cs typeface="Calibri" charset="0"/>
                        </a:rPr>
                        <a:t>Activities</a:t>
                      </a:r>
                      <a:endParaRPr lang="en-US" sz="1100" dirty="0">
                        <a:effectLst/>
                        <a:latin typeface="+mj-lt"/>
                        <a:ea typeface="Calibri" charset="0"/>
                        <a:cs typeface="Times New Roman" charset="0"/>
                      </a:endParaRPr>
                    </a:p>
                  </a:txBody>
                  <a:tcPr marL="0" marR="0" marT="36000" marB="36000">
                    <a:solidFill>
                      <a:schemeClr val="accent1">
                        <a:lumMod val="40000"/>
                        <a:lumOff val="60000"/>
                      </a:schemeClr>
                    </a:solidFill>
                  </a:tcPr>
                </a:tc>
                <a:tc>
                  <a:txBody>
                    <a:bodyPr/>
                    <a:lstStyle/>
                    <a:p>
                      <a:pPr marL="116840" marR="107315" algn="ctr">
                        <a:lnSpc>
                          <a:spcPts val="1090"/>
                        </a:lnSpc>
                        <a:spcAft>
                          <a:spcPts val="0"/>
                        </a:spcAft>
                      </a:pPr>
                      <a:r>
                        <a:rPr lang="en-US" sz="1100" b="1" dirty="0">
                          <a:solidFill>
                            <a:srgbClr val="234060"/>
                          </a:solidFill>
                          <a:effectLst/>
                          <a:latin typeface="+mj-lt"/>
                          <a:ea typeface="Calibri" charset="0"/>
                          <a:cs typeface="Calibri" charset="0"/>
                        </a:rPr>
                        <a:t>Lead</a:t>
                      </a:r>
                      <a:endParaRPr lang="en-US" sz="1100" dirty="0">
                        <a:effectLst/>
                        <a:latin typeface="+mj-lt"/>
                        <a:ea typeface="Calibri" charset="0"/>
                        <a:cs typeface="Times New Roman" charset="0"/>
                      </a:endParaRPr>
                    </a:p>
                  </a:txBody>
                  <a:tcPr marL="0" marR="0" marT="36000" marB="36000">
                    <a:solidFill>
                      <a:schemeClr val="accent1">
                        <a:lumMod val="40000"/>
                        <a:lumOff val="60000"/>
                      </a:schemeClr>
                    </a:solidFill>
                  </a:tcPr>
                </a:tc>
                <a:tc>
                  <a:txBody>
                    <a:bodyPr/>
                    <a:lstStyle/>
                    <a:p>
                      <a:pPr marL="6350" indent="0" algn="ctr">
                        <a:lnSpc>
                          <a:spcPts val="1210"/>
                        </a:lnSpc>
                        <a:spcAft>
                          <a:spcPts val="0"/>
                        </a:spcAft>
                        <a:tabLst/>
                      </a:pPr>
                      <a:r>
                        <a:rPr lang="en-US" sz="1100" b="1" dirty="0">
                          <a:solidFill>
                            <a:srgbClr val="234060"/>
                          </a:solidFill>
                          <a:effectLst/>
                          <a:latin typeface="+mj-lt"/>
                          <a:ea typeface="Calibri" charset="0"/>
                          <a:cs typeface="Calibri" charset="0"/>
                        </a:rPr>
                        <a:t>GEO EO4SDG</a:t>
                      </a:r>
                      <a:br>
                        <a:rPr lang="en-US" sz="1100" b="1" dirty="0">
                          <a:solidFill>
                            <a:srgbClr val="234060"/>
                          </a:solidFill>
                          <a:effectLst/>
                          <a:latin typeface="+mj-lt"/>
                          <a:ea typeface="Calibri" charset="0"/>
                          <a:cs typeface="Calibri" charset="0"/>
                        </a:rPr>
                      </a:br>
                      <a:r>
                        <a:rPr lang="en-US" sz="1100" b="1" dirty="0">
                          <a:solidFill>
                            <a:srgbClr val="234060"/>
                          </a:solidFill>
                          <a:effectLst/>
                          <a:latin typeface="+mj-lt"/>
                          <a:ea typeface="Calibri" charset="0"/>
                          <a:cs typeface="Calibri" charset="0"/>
                        </a:rPr>
                        <a:t>(with support of GEO initiatives)</a:t>
                      </a:r>
                      <a:endParaRPr lang="en-US" sz="1100" dirty="0">
                        <a:effectLst/>
                        <a:latin typeface="+mj-lt"/>
                        <a:ea typeface="Calibri" charset="0"/>
                        <a:cs typeface="Times New Roman" charset="0"/>
                      </a:endParaRPr>
                    </a:p>
                  </a:txBody>
                  <a:tcPr marL="0" marR="0" marT="36000" marB="36000">
                    <a:solidFill>
                      <a:schemeClr val="accent1">
                        <a:lumMod val="40000"/>
                        <a:lumOff val="60000"/>
                      </a:schemeClr>
                    </a:solidFill>
                  </a:tcPr>
                </a:tc>
                <a:tc>
                  <a:txBody>
                    <a:bodyPr/>
                    <a:lstStyle/>
                    <a:p>
                      <a:pPr marL="99695" algn="ctr">
                        <a:lnSpc>
                          <a:spcPts val="1210"/>
                        </a:lnSpc>
                        <a:spcAft>
                          <a:spcPts val="0"/>
                        </a:spcAft>
                      </a:pPr>
                      <a:r>
                        <a:rPr lang="en-US" sz="1100" b="1" dirty="0">
                          <a:solidFill>
                            <a:srgbClr val="234060"/>
                          </a:solidFill>
                          <a:effectLst/>
                          <a:latin typeface="+mj-lt"/>
                          <a:ea typeface="Calibri" charset="0"/>
                          <a:cs typeface="Calibri" charset="0"/>
                        </a:rPr>
                        <a:t>CEOS ADH SDGs</a:t>
                      </a:r>
                      <a:br>
                        <a:rPr lang="en-US" sz="1100" b="1" dirty="0">
                          <a:solidFill>
                            <a:srgbClr val="234060"/>
                          </a:solidFill>
                          <a:effectLst/>
                          <a:latin typeface="+mj-lt"/>
                          <a:ea typeface="Calibri" charset="0"/>
                          <a:cs typeface="Calibri" charset="0"/>
                        </a:rPr>
                      </a:br>
                      <a:r>
                        <a:rPr lang="en-US" sz="1100" b="1" dirty="0">
                          <a:solidFill>
                            <a:srgbClr val="234060"/>
                          </a:solidFill>
                          <a:effectLst/>
                          <a:latin typeface="+mj-lt"/>
                          <a:ea typeface="Calibri" charset="0"/>
                          <a:cs typeface="Calibri" charset="0"/>
                        </a:rPr>
                        <a:t>(with support of other CEOS bodies)</a:t>
                      </a:r>
                      <a:endParaRPr lang="en-US" sz="1100" dirty="0">
                        <a:effectLst/>
                        <a:latin typeface="+mj-lt"/>
                        <a:ea typeface="Calibri" charset="0"/>
                        <a:cs typeface="Times New Roman" charset="0"/>
                      </a:endParaRPr>
                    </a:p>
                  </a:txBody>
                  <a:tcPr marL="0" marR="0" marT="36000" marB="36000">
                    <a:solidFill>
                      <a:schemeClr val="accent1">
                        <a:lumMod val="40000"/>
                        <a:lumOff val="60000"/>
                      </a:schemeClr>
                    </a:solidFill>
                  </a:tcPr>
                </a:tc>
                <a:extLst>
                  <a:ext uri="{0D108BD9-81ED-4DB2-BD59-A6C34878D82A}">
                    <a16:rowId xmlns="" xmlns:a16="http://schemas.microsoft.com/office/drawing/2014/main" val="10000"/>
                  </a:ext>
                </a:extLst>
              </a:tr>
              <a:tr h="1510480">
                <a:tc>
                  <a:txBody>
                    <a:bodyPr/>
                    <a:lstStyle/>
                    <a:p>
                      <a:pPr marL="95250" indent="0" algn="l">
                        <a:tabLst/>
                      </a:pPr>
                      <a:r>
                        <a:rPr lang="en-US" sz="1200" b="1" spc="-25" dirty="0">
                          <a:solidFill>
                            <a:schemeClr val="tx1"/>
                          </a:solidFill>
                          <a:effectLst/>
                          <a:latin typeface="+mj-lt"/>
                          <a:ea typeface="Calibri" charset="0"/>
                          <a:cs typeface="Calibri" charset="0"/>
                          <a:sym typeface="Calibri"/>
                        </a:rPr>
                        <a:t>Capacity building</a:t>
                      </a:r>
                    </a:p>
                  </a:txBody>
                  <a:tcPr marL="36000" marR="36000" marT="72000" marB="72000">
                    <a:solidFill>
                      <a:schemeClr val="bg1"/>
                    </a:solidFill>
                  </a:tcPr>
                </a:tc>
                <a:tc>
                  <a:txBody>
                    <a:bodyPr/>
                    <a:lstStyle/>
                    <a:p>
                      <a:pPr algn="ctr"/>
                      <a:r>
                        <a:rPr lang="en-US" sz="1200" spc="-25" dirty="0">
                          <a:solidFill>
                            <a:schemeClr val="tx1"/>
                          </a:solidFill>
                          <a:effectLst/>
                          <a:latin typeface="+mj-lt"/>
                          <a:ea typeface="Calibri" charset="0"/>
                          <a:cs typeface="Calibri" charset="0"/>
                          <a:sym typeface="Calibri"/>
                        </a:rPr>
                        <a:t>GEO</a:t>
                      </a:r>
                    </a:p>
                  </a:txBody>
                  <a:tcPr marL="0" marR="0" marT="72000" marB="72000">
                    <a:solidFill>
                      <a:schemeClr val="bg1"/>
                    </a:solidFill>
                  </a:tcPr>
                </a:tc>
                <a:tc>
                  <a:txBody>
                    <a:bodyPr/>
                    <a:lstStyle/>
                    <a:p>
                      <a:pPr marL="95250" indent="0" algn="ctr">
                        <a:tabLst/>
                      </a:pPr>
                      <a:r>
                        <a:rPr lang="en-US" sz="1200" spc="-25" dirty="0">
                          <a:solidFill>
                            <a:schemeClr val="tx1"/>
                          </a:solidFill>
                          <a:effectLst/>
                          <a:latin typeface="+mj-lt"/>
                          <a:ea typeface="Calibri" charset="0"/>
                          <a:cs typeface="Calibri" charset="0"/>
                          <a:sym typeface="Calibri"/>
                        </a:rPr>
                        <a:t>Coordinate the capacity building efforts with</a:t>
                      </a:r>
                      <a:r>
                        <a:rPr lang="en-US" sz="1200" spc="-25" baseline="0" dirty="0">
                          <a:solidFill>
                            <a:schemeClr val="tx1"/>
                          </a:solidFill>
                          <a:effectLst/>
                          <a:latin typeface="+mj-lt"/>
                          <a:ea typeface="Calibri" charset="0"/>
                          <a:cs typeface="Calibri" charset="0"/>
                          <a:sym typeface="Calibri"/>
                        </a:rPr>
                        <a:t> custodian Agencies and other GEO initiatives including the GEO </a:t>
                      </a:r>
                      <a:r>
                        <a:rPr lang="en-US" sz="1200" spc="-25" baseline="0" dirty="0" smtClean="0">
                          <a:solidFill>
                            <a:schemeClr val="tx1"/>
                          </a:solidFill>
                          <a:effectLst/>
                          <a:latin typeface="+mj-lt"/>
                          <a:ea typeface="Calibri" charset="0"/>
                          <a:cs typeface="Calibri" charset="0"/>
                          <a:sym typeface="Calibri"/>
                        </a:rPr>
                        <a:t>WG-CB</a:t>
                      </a:r>
                    </a:p>
                    <a:p>
                      <a:pPr marL="95250" indent="0" algn="ctr">
                        <a:tabLst/>
                      </a:pPr>
                      <a:r>
                        <a:rPr lang="en-US" sz="1200" spc="-25" baseline="0" dirty="0" smtClean="0">
                          <a:solidFill>
                            <a:schemeClr val="tx1"/>
                          </a:solidFill>
                          <a:effectLst/>
                          <a:latin typeface="+mj-lt"/>
                          <a:ea typeface="Calibri" charset="0"/>
                          <a:cs typeface="Calibri" charset="0"/>
                          <a:sym typeface="Calibri"/>
                        </a:rPr>
                        <a:t>GEO also developed a number of privileged contacts with pilot countries</a:t>
                      </a:r>
                      <a:endParaRPr lang="en-US" sz="1200" spc="-25" dirty="0">
                        <a:solidFill>
                          <a:schemeClr val="tx1"/>
                        </a:solidFill>
                        <a:effectLst/>
                        <a:latin typeface="+mj-lt"/>
                        <a:ea typeface="Calibri" charset="0"/>
                        <a:cs typeface="Calibri" charset="0"/>
                        <a:sym typeface="Calibri"/>
                      </a:endParaRPr>
                    </a:p>
                  </a:txBody>
                  <a:tcPr marL="36000" marR="36000" marT="72000" marB="72000">
                    <a:solidFill>
                      <a:schemeClr val="bg1"/>
                    </a:solidFill>
                  </a:tcPr>
                </a:tc>
                <a:tc>
                  <a:txBody>
                    <a:bodyPr/>
                    <a:lstStyle/>
                    <a:p>
                      <a:pPr algn="ctr"/>
                      <a:r>
                        <a:rPr lang="en-US" sz="1200" spc="-25" dirty="0">
                          <a:solidFill>
                            <a:schemeClr val="tx1"/>
                          </a:solidFill>
                          <a:effectLst/>
                          <a:latin typeface="+mj-lt"/>
                          <a:ea typeface="Calibri" charset="0"/>
                          <a:cs typeface="Calibri" charset="0"/>
                          <a:sym typeface="Calibri"/>
                        </a:rPr>
                        <a:t>Support</a:t>
                      </a:r>
                      <a:r>
                        <a:rPr lang="en-US" sz="1200" spc="-25" baseline="0" dirty="0">
                          <a:solidFill>
                            <a:schemeClr val="tx1"/>
                          </a:solidFill>
                          <a:effectLst/>
                          <a:latin typeface="+mj-lt"/>
                          <a:ea typeface="Calibri" charset="0"/>
                          <a:cs typeface="Calibri" charset="0"/>
                          <a:sym typeface="Calibri"/>
                        </a:rPr>
                        <a:t> provided on an ad-hoc basis</a:t>
                      </a:r>
                      <a:r>
                        <a:rPr lang="en-US" sz="1200" spc="-25" dirty="0">
                          <a:solidFill>
                            <a:schemeClr val="tx1"/>
                          </a:solidFill>
                          <a:effectLst/>
                          <a:latin typeface="+mj-lt"/>
                          <a:ea typeface="Calibri" charset="0"/>
                          <a:cs typeface="Calibri" charset="0"/>
                          <a:sym typeface="Calibri"/>
                        </a:rPr>
                        <a:t> </a:t>
                      </a:r>
                      <a:br>
                        <a:rPr lang="en-US" sz="1200" spc="-25" dirty="0">
                          <a:solidFill>
                            <a:schemeClr val="tx1"/>
                          </a:solidFill>
                          <a:effectLst/>
                          <a:latin typeface="+mj-lt"/>
                          <a:ea typeface="Calibri" charset="0"/>
                          <a:cs typeface="Calibri" charset="0"/>
                          <a:sym typeface="Calibri"/>
                        </a:rPr>
                      </a:br>
                      <a:r>
                        <a:rPr lang="en-US" sz="1200" spc="-25" dirty="0">
                          <a:solidFill>
                            <a:schemeClr val="tx1"/>
                          </a:solidFill>
                          <a:effectLst/>
                          <a:latin typeface="+mj-lt"/>
                          <a:ea typeface="Calibri" charset="0"/>
                          <a:cs typeface="Calibri" charset="0"/>
                          <a:sym typeface="Calibri"/>
                        </a:rPr>
                        <a:t>(with CEOS</a:t>
                      </a:r>
                      <a:r>
                        <a:rPr lang="en-US" sz="1200" spc="-25" baseline="0" dirty="0">
                          <a:solidFill>
                            <a:schemeClr val="tx1"/>
                          </a:solidFill>
                          <a:effectLst/>
                          <a:latin typeface="+mj-lt"/>
                          <a:ea typeface="Calibri" charset="0"/>
                          <a:cs typeface="Calibri" charset="0"/>
                          <a:sym typeface="Calibri"/>
                        </a:rPr>
                        <a:t> </a:t>
                      </a:r>
                      <a:r>
                        <a:rPr lang="en-US" sz="1200" spc="-25" baseline="0" dirty="0" err="1">
                          <a:solidFill>
                            <a:schemeClr val="tx1"/>
                          </a:solidFill>
                          <a:effectLst/>
                          <a:latin typeface="+mj-lt"/>
                          <a:ea typeface="Calibri" charset="0"/>
                          <a:cs typeface="Calibri" charset="0"/>
                          <a:sym typeface="Calibri"/>
                        </a:rPr>
                        <a:t>WGCapD</a:t>
                      </a:r>
                      <a:r>
                        <a:rPr lang="en-US" sz="1200" spc="-25" baseline="0" dirty="0">
                          <a:solidFill>
                            <a:schemeClr val="tx1"/>
                          </a:solidFill>
                          <a:effectLst/>
                          <a:latin typeface="+mj-lt"/>
                          <a:ea typeface="Calibri" charset="0"/>
                          <a:cs typeface="Calibri" charset="0"/>
                          <a:sym typeface="Calibri"/>
                        </a:rPr>
                        <a:t>)</a:t>
                      </a:r>
                    </a:p>
                    <a:p>
                      <a:pPr algn="ctr"/>
                      <a:r>
                        <a:rPr lang="en-US" sz="1200" spc="-25" baseline="0" dirty="0" smtClean="0">
                          <a:solidFill>
                            <a:schemeClr val="tx1"/>
                          </a:solidFill>
                          <a:effectLst/>
                          <a:latin typeface="+mj-lt"/>
                          <a:ea typeface="Calibri" charset="0"/>
                          <a:cs typeface="Calibri" charset="0"/>
                          <a:sym typeface="Calibri"/>
                        </a:rPr>
                        <a:t>Conduct </a:t>
                      </a:r>
                      <a:r>
                        <a:rPr lang="en-US" sz="1200" spc="-25" baseline="0" dirty="0">
                          <a:solidFill>
                            <a:schemeClr val="tx1"/>
                          </a:solidFill>
                          <a:effectLst/>
                          <a:latin typeface="+mj-lt"/>
                          <a:ea typeface="Calibri" charset="0"/>
                          <a:cs typeface="Calibri" charset="0"/>
                          <a:sym typeface="Calibri"/>
                        </a:rPr>
                        <a:t>capacity building activities in coordination with </a:t>
                      </a:r>
                      <a:r>
                        <a:rPr lang="en-US" sz="1200" spc="-25" baseline="0" dirty="0" smtClean="0">
                          <a:solidFill>
                            <a:schemeClr val="tx1"/>
                          </a:solidFill>
                          <a:effectLst/>
                          <a:latin typeface="+mj-lt"/>
                          <a:ea typeface="Calibri" charset="0"/>
                          <a:cs typeface="Calibri" charset="0"/>
                          <a:sym typeface="Calibri"/>
                        </a:rPr>
                        <a:t>EO4SDG </a:t>
                      </a:r>
                      <a:br>
                        <a:rPr lang="en-US" sz="1200" spc="-25" baseline="0" dirty="0" smtClean="0">
                          <a:solidFill>
                            <a:schemeClr val="tx1"/>
                          </a:solidFill>
                          <a:effectLst/>
                          <a:latin typeface="+mj-lt"/>
                          <a:ea typeface="Calibri" charset="0"/>
                          <a:cs typeface="Calibri" charset="0"/>
                          <a:sym typeface="Calibri"/>
                        </a:rPr>
                      </a:br>
                      <a:r>
                        <a:rPr lang="en-US" sz="1200" spc="-25" baseline="0" dirty="0" smtClean="0">
                          <a:solidFill>
                            <a:schemeClr val="tx1"/>
                          </a:solidFill>
                          <a:effectLst/>
                          <a:latin typeface="+mj-lt"/>
                          <a:ea typeface="Calibri" charset="0"/>
                          <a:cs typeface="Calibri" charset="0"/>
                          <a:sym typeface="Calibri"/>
                        </a:rPr>
                        <a:t>(</a:t>
                      </a:r>
                      <a:r>
                        <a:rPr lang="en-US" sz="1200" spc="-25" baseline="0" dirty="0">
                          <a:solidFill>
                            <a:schemeClr val="tx1"/>
                          </a:solidFill>
                          <a:effectLst/>
                          <a:latin typeface="+mj-lt"/>
                          <a:ea typeface="Calibri" charset="0"/>
                          <a:cs typeface="Calibri" charset="0"/>
                          <a:sym typeface="Calibri"/>
                        </a:rPr>
                        <a:t>with </a:t>
                      </a:r>
                      <a:r>
                        <a:rPr lang="en-US" sz="1200" spc="-25" baseline="0" dirty="0" err="1" smtClean="0">
                          <a:solidFill>
                            <a:schemeClr val="tx1"/>
                          </a:solidFill>
                          <a:effectLst/>
                          <a:latin typeface="+mj-lt"/>
                          <a:ea typeface="Calibri" charset="0"/>
                          <a:cs typeface="Calibri" charset="0"/>
                          <a:sym typeface="Calibri"/>
                        </a:rPr>
                        <a:t>WGCapD</a:t>
                      </a:r>
                      <a:r>
                        <a:rPr lang="en-US" sz="1200" spc="-25" baseline="0" dirty="0">
                          <a:solidFill>
                            <a:schemeClr val="tx1"/>
                          </a:solidFill>
                          <a:effectLst/>
                          <a:latin typeface="+mj-lt"/>
                          <a:ea typeface="Calibri" charset="0"/>
                          <a:cs typeface="Calibri" charset="0"/>
                          <a:sym typeface="Calibri"/>
                        </a:rPr>
                        <a:t>, other CEOS WGs</a:t>
                      </a:r>
                      <a:r>
                        <a:rPr lang="en-US" sz="1200" spc="-25" baseline="0" dirty="0" smtClean="0">
                          <a:solidFill>
                            <a:schemeClr val="tx1"/>
                          </a:solidFill>
                          <a:effectLst/>
                          <a:latin typeface="+mj-lt"/>
                          <a:ea typeface="Calibri" charset="0"/>
                          <a:cs typeface="Calibri" charset="0"/>
                          <a:sym typeface="Calibri"/>
                        </a:rPr>
                        <a:t>) ?</a:t>
                      </a:r>
                      <a:endParaRPr lang="en-US" sz="1200" spc="-25" dirty="0">
                        <a:solidFill>
                          <a:schemeClr val="tx1"/>
                        </a:solidFill>
                        <a:effectLst/>
                        <a:latin typeface="+mj-lt"/>
                        <a:ea typeface="Calibri" charset="0"/>
                        <a:cs typeface="Calibri" charset="0"/>
                        <a:sym typeface="Calibri"/>
                      </a:endParaRPr>
                    </a:p>
                  </a:txBody>
                  <a:tcPr marL="72000" marR="36000" marT="72000" marB="72000">
                    <a:solidFill>
                      <a:schemeClr val="bg1"/>
                    </a:solidFill>
                  </a:tcPr>
                </a:tc>
                <a:extLst>
                  <a:ext uri="{0D108BD9-81ED-4DB2-BD59-A6C34878D82A}">
                    <a16:rowId xmlns="" xmlns:a16="http://schemas.microsoft.com/office/drawing/2014/main" val="10007"/>
                  </a:ext>
                </a:extLst>
              </a:tr>
              <a:tr h="1176037">
                <a:tc>
                  <a:txBody>
                    <a:bodyPr/>
                    <a:lstStyle/>
                    <a:p>
                      <a:pPr marL="95250" indent="0" algn="l">
                        <a:tabLst/>
                      </a:pPr>
                      <a:r>
                        <a:rPr lang="en-US" sz="1200" b="1" spc="-25" dirty="0">
                          <a:solidFill>
                            <a:schemeClr val="tx1"/>
                          </a:solidFill>
                          <a:effectLst/>
                          <a:latin typeface="+mj-lt"/>
                          <a:ea typeface="Calibri" charset="0"/>
                          <a:cs typeface="Calibri" charset="0"/>
                          <a:sym typeface="Calibri"/>
                        </a:rPr>
                        <a:t>EO enabling infrastructures </a:t>
                      </a:r>
                      <a:r>
                        <a:rPr lang="en-US" sz="1200" spc="-25" dirty="0">
                          <a:solidFill>
                            <a:schemeClr val="tx1"/>
                          </a:solidFill>
                          <a:effectLst/>
                          <a:latin typeface="+mj-lt"/>
                          <a:ea typeface="Calibri" charset="0"/>
                          <a:cs typeface="Calibri" charset="0"/>
                          <a:sym typeface="Calibri"/>
                        </a:rPr>
                        <a:t>for SDGs</a:t>
                      </a:r>
                      <a:br>
                        <a:rPr lang="en-US" sz="1200" spc="-25" dirty="0">
                          <a:solidFill>
                            <a:schemeClr val="tx1"/>
                          </a:solidFill>
                          <a:effectLst/>
                          <a:latin typeface="+mj-lt"/>
                          <a:ea typeface="Calibri" charset="0"/>
                          <a:cs typeface="Calibri" charset="0"/>
                          <a:sym typeface="Calibri"/>
                        </a:rPr>
                      </a:br>
                      <a:r>
                        <a:rPr lang="en-US" sz="1200" spc="-25" dirty="0">
                          <a:solidFill>
                            <a:schemeClr val="tx1"/>
                          </a:solidFill>
                          <a:effectLst/>
                          <a:latin typeface="+mj-lt"/>
                          <a:ea typeface="Calibri" charset="0"/>
                          <a:cs typeface="Calibri" charset="0"/>
                          <a:sym typeface="Calibri"/>
                        </a:rPr>
                        <a:t>(platforms and toolboxes)</a:t>
                      </a:r>
                    </a:p>
                  </a:txBody>
                  <a:tcPr marL="36000" marR="36000" marT="72000" marB="72000">
                    <a:solidFill>
                      <a:schemeClr val="bg1"/>
                    </a:solidFill>
                  </a:tcPr>
                </a:tc>
                <a:tc>
                  <a:txBody>
                    <a:bodyPr/>
                    <a:lstStyle/>
                    <a:p>
                      <a:pPr algn="ctr"/>
                      <a:r>
                        <a:rPr lang="en-US" sz="1200" spc="-25" dirty="0">
                          <a:solidFill>
                            <a:srgbClr val="FF0000"/>
                          </a:solidFill>
                          <a:effectLst/>
                          <a:latin typeface="+mj-lt"/>
                          <a:ea typeface="Calibri" charset="0"/>
                          <a:cs typeface="Calibri" charset="0"/>
                          <a:sym typeface="Calibri"/>
                        </a:rPr>
                        <a:t>CEOS</a:t>
                      </a:r>
                    </a:p>
                  </a:txBody>
                  <a:tcPr marL="0" marR="0" marT="72000" marB="72000">
                    <a:solidFill>
                      <a:schemeClr val="bg1"/>
                    </a:solidFill>
                  </a:tcPr>
                </a:tc>
                <a:tc>
                  <a:txBody>
                    <a:bodyPr/>
                    <a:lstStyle/>
                    <a:p>
                      <a:pPr marL="95250" marR="0" indent="0" algn="ctr" defTabSz="457200" eaLnBrk="1" fontAlgn="auto" latinLnBrk="0" hangingPunct="1">
                        <a:lnSpc>
                          <a:spcPct val="100000"/>
                        </a:lnSpc>
                        <a:spcBef>
                          <a:spcPts val="600"/>
                        </a:spcBef>
                        <a:spcAft>
                          <a:spcPts val="0"/>
                        </a:spcAft>
                        <a:buClrTx/>
                        <a:buSzTx/>
                        <a:buFontTx/>
                        <a:buNone/>
                        <a:tabLst/>
                        <a:defRPr/>
                      </a:pPr>
                      <a:r>
                        <a:rPr lang="en-US" sz="1200" spc="-25" baseline="0" dirty="0">
                          <a:solidFill>
                            <a:schemeClr val="tx1"/>
                          </a:solidFill>
                          <a:effectLst/>
                          <a:latin typeface="+mj-lt"/>
                          <a:ea typeface="Calibri" charset="0"/>
                          <a:cs typeface="Calibri" charset="0"/>
                          <a:sym typeface="Calibri"/>
                        </a:rPr>
                        <a:t>Support CEOS on deploying Open Data Cube in countries</a:t>
                      </a:r>
                    </a:p>
                  </a:txBody>
                  <a:tcPr marL="36000" marR="36000" marT="72000" marB="72000">
                    <a:solidFill>
                      <a:schemeClr val="bg1"/>
                    </a:solidFill>
                  </a:tcPr>
                </a:tc>
                <a:tc>
                  <a:txBody>
                    <a:bodyPr/>
                    <a:lstStyle/>
                    <a:p>
                      <a:pPr algn="ctr"/>
                      <a:r>
                        <a:rPr lang="en-US" sz="1200" spc="-25" dirty="0">
                          <a:solidFill>
                            <a:srgbClr val="FF0000"/>
                          </a:solidFill>
                          <a:effectLst/>
                          <a:latin typeface="+mj-lt"/>
                          <a:ea typeface="Calibri" charset="0"/>
                          <a:cs typeface="Calibri" charset="0"/>
                          <a:sym typeface="Calibri"/>
                        </a:rPr>
                        <a:t>CEOS SEO through </a:t>
                      </a:r>
                      <a:r>
                        <a:rPr lang="en-US" sz="1200" spc="-25" dirty="0">
                          <a:solidFill>
                            <a:srgbClr val="FF0000"/>
                          </a:solidFill>
                          <a:effectLst/>
                          <a:latin typeface="+mn-lt"/>
                          <a:ea typeface="Calibri" charset="0"/>
                          <a:cs typeface="Calibri" charset="0"/>
                          <a:sym typeface="Calibri"/>
                        </a:rPr>
                        <a:t>AHT SDG </a:t>
                      </a:r>
                      <a:r>
                        <a:rPr lang="en-US" sz="1200" spc="-25" dirty="0">
                          <a:solidFill>
                            <a:srgbClr val="FF0000"/>
                          </a:solidFill>
                          <a:effectLst/>
                          <a:latin typeface="+mj-lt"/>
                          <a:ea typeface="Calibri" charset="0"/>
                          <a:cs typeface="Calibri" charset="0"/>
                          <a:sym typeface="Calibri"/>
                        </a:rPr>
                        <a:t/>
                      </a:r>
                      <a:br>
                        <a:rPr lang="en-US" sz="1200" spc="-25" dirty="0">
                          <a:solidFill>
                            <a:srgbClr val="FF0000"/>
                          </a:solidFill>
                          <a:effectLst/>
                          <a:latin typeface="+mj-lt"/>
                          <a:ea typeface="Calibri" charset="0"/>
                          <a:cs typeface="Calibri" charset="0"/>
                          <a:sym typeface="Calibri"/>
                        </a:rPr>
                      </a:br>
                      <a:r>
                        <a:rPr lang="en-US" sz="1200" spc="-25" dirty="0">
                          <a:solidFill>
                            <a:srgbClr val="FF0000"/>
                          </a:solidFill>
                          <a:effectLst/>
                          <a:latin typeface="+mj-lt"/>
                          <a:ea typeface="Calibri" charset="0"/>
                          <a:cs typeface="Calibri" charset="0"/>
                          <a:sym typeface="Calibri"/>
                        </a:rPr>
                        <a:t>(Open Data Cube) </a:t>
                      </a:r>
                      <a:endParaRPr lang="en-US" sz="1200" spc="-25" dirty="0" smtClean="0">
                        <a:solidFill>
                          <a:srgbClr val="082BEF"/>
                        </a:solidFill>
                        <a:effectLst/>
                        <a:latin typeface="+mj-lt"/>
                        <a:ea typeface="Calibri" charset="0"/>
                        <a:cs typeface="Calibri" charset="0"/>
                        <a:sym typeface="Calibri"/>
                      </a:endParaRPr>
                    </a:p>
                    <a:p>
                      <a:pPr algn="ctr"/>
                      <a:r>
                        <a:rPr lang="en-US" sz="1200" spc="-25" dirty="0" smtClean="0">
                          <a:solidFill>
                            <a:schemeClr val="tx1"/>
                          </a:solidFill>
                          <a:effectLst/>
                          <a:latin typeface="+mj-lt"/>
                          <a:ea typeface="Calibri" charset="0"/>
                          <a:cs typeface="Calibri" charset="0"/>
                          <a:sym typeface="Calibri"/>
                        </a:rPr>
                        <a:t>Develop </a:t>
                      </a:r>
                      <a:r>
                        <a:rPr lang="en-US" sz="1200" spc="-25" dirty="0">
                          <a:solidFill>
                            <a:schemeClr val="tx1"/>
                          </a:solidFill>
                          <a:effectLst/>
                          <a:latin typeface="+mj-lt"/>
                          <a:ea typeface="Calibri" charset="0"/>
                          <a:cs typeface="Calibri" charset="0"/>
                          <a:sym typeface="Calibri"/>
                        </a:rPr>
                        <a:t>examples of data cube outputs to address key sustainability needs &amp; </a:t>
                      </a:r>
                      <a:r>
                        <a:rPr lang="en-US" sz="1200" spc="-25" dirty="0" smtClean="0">
                          <a:solidFill>
                            <a:schemeClr val="tx1"/>
                          </a:solidFill>
                          <a:effectLst/>
                          <a:latin typeface="+mj-lt"/>
                          <a:ea typeface="Calibri" charset="0"/>
                          <a:cs typeface="Calibri" charset="0"/>
                          <a:sym typeface="Calibri"/>
                        </a:rPr>
                        <a:t>SDG </a:t>
                      </a:r>
                      <a:r>
                        <a:rPr lang="en-US" sz="1200" spc="-25" dirty="0" smtClean="0">
                          <a:solidFill>
                            <a:schemeClr val="tx1"/>
                          </a:solidFill>
                          <a:effectLst/>
                          <a:latin typeface="+mj-lt"/>
                          <a:ea typeface="Calibri" charset="0"/>
                          <a:cs typeface="Calibri" charset="0"/>
                          <a:sym typeface="Calibri"/>
                        </a:rPr>
                        <a:t>indicators</a:t>
                      </a:r>
                    </a:p>
                    <a:p>
                      <a:pPr algn="ctr"/>
                      <a:r>
                        <a:rPr lang="en-US" sz="1200" spc="-25" dirty="0" smtClean="0">
                          <a:solidFill>
                            <a:schemeClr val="tx1"/>
                          </a:solidFill>
                          <a:effectLst/>
                          <a:latin typeface="+mj-lt"/>
                          <a:ea typeface="Calibri" charset="0"/>
                          <a:cs typeface="Calibri" charset="0"/>
                          <a:sym typeface="Calibri"/>
                        </a:rPr>
                        <a:t>Not prescriptive </a:t>
                      </a:r>
                      <a:r>
                        <a:rPr lang="mr-IN" sz="1200" spc="-25" dirty="0" smtClean="0">
                          <a:solidFill>
                            <a:schemeClr val="tx1"/>
                          </a:solidFill>
                          <a:effectLst/>
                          <a:latin typeface="+mj-lt"/>
                          <a:ea typeface="Calibri" charset="0"/>
                          <a:cs typeface="Calibri" charset="0"/>
                          <a:sym typeface="Calibri"/>
                        </a:rPr>
                        <a:t>–</a:t>
                      </a:r>
                      <a:r>
                        <a:rPr lang="en-US" sz="1200" spc="-25" dirty="0" smtClean="0">
                          <a:solidFill>
                            <a:schemeClr val="tx1"/>
                          </a:solidFill>
                          <a:effectLst/>
                          <a:latin typeface="+mj-lt"/>
                          <a:ea typeface="Calibri" charset="0"/>
                          <a:cs typeface="Calibri" charset="0"/>
                          <a:sym typeface="Calibri"/>
                        </a:rPr>
                        <a:t> Open to all</a:t>
                      </a:r>
                      <a:r>
                        <a:rPr lang="en-US" sz="1200" spc="-25" baseline="0" dirty="0" smtClean="0">
                          <a:solidFill>
                            <a:schemeClr val="tx1"/>
                          </a:solidFill>
                          <a:effectLst/>
                          <a:latin typeface="+mj-lt"/>
                          <a:ea typeface="Calibri" charset="0"/>
                          <a:cs typeface="Calibri" charset="0"/>
                          <a:sym typeface="Calibri"/>
                        </a:rPr>
                        <a:t> relevant tools and platforms</a:t>
                      </a:r>
                      <a:endParaRPr lang="en-US" sz="1200" spc="-25" dirty="0">
                        <a:solidFill>
                          <a:schemeClr val="tx1"/>
                        </a:solidFill>
                        <a:effectLst/>
                        <a:latin typeface="+mj-lt"/>
                        <a:ea typeface="Calibri" charset="0"/>
                        <a:cs typeface="Calibri" charset="0"/>
                        <a:sym typeface="Calibri"/>
                      </a:endParaRPr>
                    </a:p>
                  </a:txBody>
                  <a:tcPr marL="72000" marR="36000" marT="72000" marB="72000">
                    <a:solidFill>
                      <a:schemeClr val="bg1"/>
                    </a:solidFill>
                  </a:tcPr>
                </a:tc>
                <a:extLst>
                  <a:ext uri="{0D108BD9-81ED-4DB2-BD59-A6C34878D82A}">
                    <a16:rowId xmlns="" xmlns:a16="http://schemas.microsoft.com/office/drawing/2014/main" val="10008"/>
                  </a:ext>
                </a:extLst>
              </a:tr>
              <a:tr h="940830">
                <a:tc>
                  <a:txBody>
                    <a:bodyPr/>
                    <a:lstStyle/>
                    <a:p>
                      <a:pPr marL="95250" indent="0" algn="l">
                        <a:tabLst/>
                      </a:pPr>
                      <a:r>
                        <a:rPr lang="en-US" sz="1200" b="1" spc="-25" dirty="0">
                          <a:solidFill>
                            <a:schemeClr val="tx1"/>
                          </a:solidFill>
                          <a:effectLst/>
                          <a:latin typeface="+mj-lt"/>
                          <a:ea typeface="Calibri" charset="0"/>
                          <a:cs typeface="Calibri" charset="0"/>
                          <a:sym typeface="Calibri"/>
                        </a:rPr>
                        <a:t>Satellite Analysis</a:t>
                      </a:r>
                      <a:r>
                        <a:rPr lang="en-US" sz="1200" b="1" spc="-25" baseline="0" dirty="0">
                          <a:solidFill>
                            <a:schemeClr val="tx1"/>
                          </a:solidFill>
                          <a:effectLst/>
                          <a:latin typeface="+mj-lt"/>
                          <a:ea typeface="Calibri" charset="0"/>
                          <a:cs typeface="Calibri" charset="0"/>
                          <a:sym typeface="Calibri"/>
                        </a:rPr>
                        <a:t> Read Data </a:t>
                      </a:r>
                      <a:r>
                        <a:rPr lang="en-US" sz="1200" spc="-25" baseline="0" dirty="0">
                          <a:solidFill>
                            <a:schemeClr val="tx1"/>
                          </a:solidFill>
                          <a:effectLst/>
                          <a:latin typeface="+mj-lt"/>
                          <a:ea typeface="Calibri" charset="0"/>
                          <a:cs typeface="Calibri" charset="0"/>
                          <a:sym typeface="Calibri"/>
                        </a:rPr>
                        <a:t>(ARD) for the SDGs</a:t>
                      </a:r>
                      <a:endParaRPr lang="en-US" sz="1200" spc="-25" dirty="0">
                        <a:solidFill>
                          <a:schemeClr val="tx1"/>
                        </a:solidFill>
                        <a:effectLst/>
                        <a:latin typeface="+mj-lt"/>
                        <a:ea typeface="Calibri" charset="0"/>
                        <a:cs typeface="Calibri" charset="0"/>
                        <a:sym typeface="Calibri"/>
                      </a:endParaRPr>
                    </a:p>
                  </a:txBody>
                  <a:tcPr marL="36000" marR="36000" marT="72000" marB="72000">
                    <a:solidFill>
                      <a:schemeClr val="bg1"/>
                    </a:solidFill>
                  </a:tcPr>
                </a:tc>
                <a:tc>
                  <a:txBody>
                    <a:bodyPr/>
                    <a:lstStyle/>
                    <a:p>
                      <a:pPr algn="ctr"/>
                      <a:r>
                        <a:rPr lang="en-US" sz="1200" spc="-25" dirty="0">
                          <a:solidFill>
                            <a:srgbClr val="FF0000"/>
                          </a:solidFill>
                          <a:effectLst/>
                          <a:latin typeface="+mj-lt"/>
                          <a:ea typeface="Calibri" charset="0"/>
                          <a:cs typeface="Calibri" charset="0"/>
                          <a:sym typeface="Calibri"/>
                        </a:rPr>
                        <a:t>CEOS</a:t>
                      </a:r>
                    </a:p>
                  </a:txBody>
                  <a:tcPr marL="0" marR="0" marT="72000" marB="72000">
                    <a:solidFill>
                      <a:schemeClr val="bg1"/>
                    </a:solidFill>
                  </a:tcPr>
                </a:tc>
                <a:tc>
                  <a:txBody>
                    <a:bodyPr/>
                    <a:lstStyle/>
                    <a:p>
                      <a:pPr marL="95250" indent="0" algn="ctr">
                        <a:tabLst/>
                      </a:pPr>
                      <a:r>
                        <a:rPr lang="en-US" sz="1200" spc="-25" baseline="0" dirty="0">
                          <a:solidFill>
                            <a:schemeClr val="tx1"/>
                          </a:solidFill>
                          <a:effectLst/>
                          <a:latin typeface="+mj-lt"/>
                          <a:ea typeface="Calibri" charset="0"/>
                          <a:cs typeface="Calibri" charset="0"/>
                          <a:sym typeface="Calibri"/>
                        </a:rPr>
                        <a:t>Express ARD needs from SDG community</a:t>
                      </a:r>
                    </a:p>
                  </a:txBody>
                  <a:tcPr marL="36000" marR="36000" marT="72000" marB="72000">
                    <a:solidFill>
                      <a:schemeClr val="bg1"/>
                    </a:solidFill>
                  </a:tcPr>
                </a:tc>
                <a:tc>
                  <a:txBody>
                    <a:bodyPr/>
                    <a:lstStyle/>
                    <a:p>
                      <a:pPr marL="0" marR="0" indent="0" algn="ctr" defTabSz="457200" eaLnBrk="1" fontAlgn="auto" latinLnBrk="0" hangingPunct="1">
                        <a:lnSpc>
                          <a:spcPct val="100000"/>
                        </a:lnSpc>
                        <a:spcBef>
                          <a:spcPts val="600"/>
                        </a:spcBef>
                        <a:spcAft>
                          <a:spcPts val="0"/>
                        </a:spcAft>
                        <a:buClrTx/>
                        <a:buSzTx/>
                        <a:buFontTx/>
                        <a:buNone/>
                        <a:tabLst/>
                        <a:defRPr/>
                      </a:pPr>
                      <a:r>
                        <a:rPr lang="en-US" sz="1200" spc="-25" dirty="0">
                          <a:solidFill>
                            <a:srgbClr val="FF0000"/>
                          </a:solidFill>
                          <a:effectLst/>
                          <a:latin typeface="+mj-lt"/>
                          <a:ea typeface="Calibri" charset="0"/>
                          <a:cs typeface="Calibri" charset="0"/>
                          <a:sym typeface="Calibri"/>
                        </a:rPr>
                        <a:t>CEOS </a:t>
                      </a:r>
                      <a:r>
                        <a:rPr lang="en-US" sz="1200" spc="-25" dirty="0" smtClean="0">
                          <a:solidFill>
                            <a:srgbClr val="FF0000"/>
                          </a:solidFill>
                          <a:effectLst/>
                          <a:latin typeface="+mj-lt"/>
                          <a:ea typeface="Calibri" charset="0"/>
                          <a:cs typeface="Calibri" charset="0"/>
                          <a:sym typeface="Calibri"/>
                        </a:rPr>
                        <a:t>FDA/VC-LSI </a:t>
                      </a:r>
                      <a:r>
                        <a:rPr lang="en-US" sz="1200" spc="-25" dirty="0">
                          <a:solidFill>
                            <a:srgbClr val="FF0000"/>
                          </a:solidFill>
                          <a:effectLst/>
                          <a:latin typeface="+mj-lt"/>
                          <a:ea typeface="Calibri" charset="0"/>
                          <a:cs typeface="Calibri" charset="0"/>
                          <a:sym typeface="Calibri"/>
                        </a:rPr>
                        <a:t>through AHT SDG</a:t>
                      </a:r>
                      <a:br>
                        <a:rPr lang="en-US" sz="1200" spc="-25" dirty="0">
                          <a:solidFill>
                            <a:srgbClr val="FF0000"/>
                          </a:solidFill>
                          <a:effectLst/>
                          <a:latin typeface="+mj-lt"/>
                          <a:ea typeface="Calibri" charset="0"/>
                          <a:cs typeface="Calibri" charset="0"/>
                          <a:sym typeface="Calibri"/>
                        </a:rPr>
                      </a:br>
                      <a:r>
                        <a:rPr lang="en-US" sz="1200" spc="-25" dirty="0">
                          <a:solidFill>
                            <a:srgbClr val="FF0000"/>
                          </a:solidFill>
                          <a:effectLst/>
                          <a:latin typeface="+mj-lt"/>
                          <a:ea typeface="Calibri" charset="0"/>
                          <a:cs typeface="Calibri" charset="0"/>
                          <a:sym typeface="Calibri"/>
                        </a:rPr>
                        <a:t>(ARD analysis</a:t>
                      </a:r>
                      <a:r>
                        <a:rPr lang="en-US" sz="1200" spc="-25" dirty="0" smtClean="0">
                          <a:solidFill>
                            <a:srgbClr val="FF0000"/>
                          </a:solidFill>
                          <a:effectLst/>
                          <a:latin typeface="+mj-lt"/>
                          <a:ea typeface="Calibri" charset="0"/>
                          <a:cs typeface="Calibri" charset="0"/>
                          <a:sym typeface="Calibri"/>
                        </a:rPr>
                        <a:t>)</a:t>
                      </a:r>
                    </a:p>
                    <a:p>
                      <a:pPr marL="0" marR="0" indent="0" algn="ctr" defTabSz="457200" eaLnBrk="1" fontAlgn="auto" latinLnBrk="0" hangingPunct="1">
                        <a:lnSpc>
                          <a:spcPct val="100000"/>
                        </a:lnSpc>
                        <a:spcBef>
                          <a:spcPts val="600"/>
                        </a:spcBef>
                        <a:spcAft>
                          <a:spcPts val="0"/>
                        </a:spcAft>
                        <a:buClrTx/>
                        <a:buSzTx/>
                        <a:buFontTx/>
                        <a:buNone/>
                        <a:tabLst/>
                        <a:defRPr/>
                      </a:pPr>
                      <a:r>
                        <a:rPr lang="en-US" sz="1200" spc="-25" dirty="0" smtClean="0">
                          <a:solidFill>
                            <a:schemeClr val="tx1"/>
                          </a:solidFill>
                          <a:effectLst/>
                          <a:latin typeface="+mj-lt"/>
                          <a:ea typeface="Calibri" charset="0"/>
                          <a:cs typeface="Calibri" charset="0"/>
                          <a:sym typeface="Calibri"/>
                        </a:rPr>
                        <a:t>But CEOS FDA planned to be phased out after CEOS 32 Plenary</a:t>
                      </a:r>
                      <a:endParaRPr lang="en-US" sz="1200" spc="-25" dirty="0">
                        <a:solidFill>
                          <a:schemeClr val="tx1"/>
                        </a:solidFill>
                        <a:effectLst/>
                        <a:latin typeface="+mj-lt"/>
                        <a:ea typeface="Calibri" charset="0"/>
                        <a:cs typeface="Calibri" charset="0"/>
                        <a:sym typeface="Calibri"/>
                      </a:endParaRPr>
                    </a:p>
                  </a:txBody>
                  <a:tcPr marL="72000" marR="36000" marT="72000" marB="72000">
                    <a:solidFill>
                      <a:schemeClr val="bg1"/>
                    </a:solidFill>
                  </a:tcPr>
                </a:tc>
                <a:extLst>
                  <a:ext uri="{0D108BD9-81ED-4DB2-BD59-A6C34878D82A}">
                    <a16:rowId xmlns="" xmlns:a16="http://schemas.microsoft.com/office/drawing/2014/main" val="10009"/>
                  </a:ext>
                </a:extLst>
              </a:tr>
              <a:tr h="791062">
                <a:tc>
                  <a:txBody>
                    <a:bodyPr/>
                    <a:lstStyle/>
                    <a:p>
                      <a:pPr marL="95250" indent="0" algn="l">
                        <a:tabLst/>
                      </a:pPr>
                      <a:r>
                        <a:rPr lang="en-US" sz="1200" b="1" spc="-25" dirty="0">
                          <a:solidFill>
                            <a:schemeClr val="tx1"/>
                          </a:solidFill>
                          <a:effectLst/>
                          <a:latin typeface="+mj-lt"/>
                          <a:ea typeface="Calibri" charset="0"/>
                          <a:cs typeface="Calibri" charset="0"/>
                          <a:sym typeface="Calibri"/>
                        </a:rPr>
                        <a:t>EO</a:t>
                      </a:r>
                      <a:r>
                        <a:rPr lang="en-US" sz="1200" b="1" spc="-25" baseline="0" dirty="0">
                          <a:solidFill>
                            <a:schemeClr val="tx1"/>
                          </a:solidFill>
                          <a:effectLst/>
                          <a:latin typeface="+mj-lt"/>
                          <a:ea typeface="Calibri" charset="0"/>
                          <a:cs typeface="Calibri" charset="0"/>
                          <a:sym typeface="Calibri"/>
                        </a:rPr>
                        <a:t> long term data continuity</a:t>
                      </a:r>
                    </a:p>
                    <a:p>
                      <a:pPr marL="95250" indent="0" algn="l">
                        <a:tabLst/>
                      </a:pPr>
                      <a:r>
                        <a:rPr lang="en-US" sz="1200" spc="-25" baseline="0" dirty="0">
                          <a:solidFill>
                            <a:schemeClr val="tx1"/>
                          </a:solidFill>
                          <a:effectLst/>
                          <a:latin typeface="+mj-lt"/>
                          <a:ea typeface="Calibri" charset="0"/>
                          <a:cs typeface="Calibri" charset="0"/>
                          <a:sym typeface="Calibri"/>
                        </a:rPr>
                        <a:t>(For SDG indicators baseline and regular future reporting)</a:t>
                      </a:r>
                      <a:endParaRPr lang="en-US" sz="1200" spc="-25" dirty="0">
                        <a:solidFill>
                          <a:schemeClr val="tx1"/>
                        </a:solidFill>
                        <a:effectLst/>
                        <a:latin typeface="+mj-lt"/>
                        <a:ea typeface="Calibri" charset="0"/>
                        <a:cs typeface="Calibri" charset="0"/>
                        <a:sym typeface="Calibri"/>
                      </a:endParaRPr>
                    </a:p>
                  </a:txBody>
                  <a:tcPr marL="36000" marR="36000" marT="72000" marB="72000">
                    <a:solidFill>
                      <a:schemeClr val="bg1"/>
                    </a:solidFill>
                  </a:tcPr>
                </a:tc>
                <a:tc>
                  <a:txBody>
                    <a:bodyPr/>
                    <a:lstStyle/>
                    <a:p>
                      <a:pPr marL="6350" marR="0" indent="0" algn="ctr" defTabSz="457200" eaLnBrk="1" fontAlgn="auto" latinLnBrk="0" hangingPunct="1">
                        <a:lnSpc>
                          <a:spcPts val="1210"/>
                        </a:lnSpc>
                        <a:spcBef>
                          <a:spcPts val="600"/>
                        </a:spcBef>
                        <a:spcAft>
                          <a:spcPts val="0"/>
                        </a:spcAft>
                        <a:buClrTx/>
                        <a:buSzTx/>
                        <a:buFontTx/>
                        <a:buNone/>
                        <a:tabLst/>
                        <a:defRPr/>
                      </a:pPr>
                      <a:r>
                        <a:rPr lang="en-US" sz="1200" spc="-25" dirty="0">
                          <a:solidFill>
                            <a:srgbClr val="FF0000"/>
                          </a:solidFill>
                          <a:effectLst/>
                          <a:latin typeface="+mj-lt"/>
                          <a:ea typeface="Calibri" charset="0"/>
                          <a:cs typeface="Calibri" charset="0"/>
                          <a:sym typeface="Calibri"/>
                        </a:rPr>
                        <a:t>CEOS</a:t>
                      </a:r>
                    </a:p>
                  </a:txBody>
                  <a:tcPr marL="36000" marR="36000" marT="72000" marB="72000">
                    <a:solidFill>
                      <a:schemeClr val="bg1"/>
                    </a:solidFill>
                  </a:tcPr>
                </a:tc>
                <a:tc>
                  <a:txBody>
                    <a:bodyPr/>
                    <a:lstStyle/>
                    <a:p>
                      <a:pPr marL="95250" marR="0" indent="0" algn="ctr" defTabSz="457200" eaLnBrk="1" fontAlgn="auto" latinLnBrk="0" hangingPunct="1">
                        <a:lnSpc>
                          <a:spcPct val="100000"/>
                        </a:lnSpc>
                        <a:spcBef>
                          <a:spcPts val="600"/>
                        </a:spcBef>
                        <a:spcAft>
                          <a:spcPts val="0"/>
                        </a:spcAft>
                        <a:buClrTx/>
                        <a:buSzTx/>
                        <a:buFontTx/>
                        <a:buNone/>
                        <a:tabLst/>
                        <a:defRPr/>
                      </a:pPr>
                      <a:r>
                        <a:rPr lang="en-US" sz="1200" spc="-25" dirty="0">
                          <a:solidFill>
                            <a:schemeClr val="tx1"/>
                          </a:solidFill>
                          <a:effectLst/>
                          <a:latin typeface="+mj-lt"/>
                          <a:ea typeface="Calibri" charset="0"/>
                          <a:cs typeface="Calibri" charset="0"/>
                          <a:sym typeface="Calibri"/>
                        </a:rPr>
                        <a:t>Express EO data needs from SDG community</a:t>
                      </a:r>
                    </a:p>
                  </a:txBody>
                  <a:tcPr marL="36000" marR="36000" marT="72000" marB="72000">
                    <a:solidFill>
                      <a:schemeClr val="bg1"/>
                    </a:solidFill>
                  </a:tcPr>
                </a:tc>
                <a:tc>
                  <a:txBody>
                    <a:bodyPr/>
                    <a:lstStyle/>
                    <a:p>
                      <a:pPr marL="0" marR="0" indent="0" algn="ctr" defTabSz="457200" eaLnBrk="1" fontAlgn="auto" latinLnBrk="0" hangingPunct="1">
                        <a:lnSpc>
                          <a:spcPct val="100000"/>
                        </a:lnSpc>
                        <a:spcBef>
                          <a:spcPts val="600"/>
                        </a:spcBef>
                        <a:spcAft>
                          <a:spcPts val="0"/>
                        </a:spcAft>
                        <a:buClrTx/>
                        <a:buSzTx/>
                        <a:buFontTx/>
                        <a:buNone/>
                        <a:tabLst/>
                        <a:defRPr/>
                      </a:pPr>
                      <a:r>
                        <a:rPr lang="en-US" sz="1200" spc="-25" dirty="0">
                          <a:solidFill>
                            <a:srgbClr val="FF0000"/>
                          </a:solidFill>
                          <a:effectLst/>
                          <a:latin typeface="+mj-lt"/>
                          <a:ea typeface="Calibri" charset="0"/>
                          <a:cs typeface="Calibri" charset="0"/>
                          <a:sym typeface="Calibri"/>
                        </a:rPr>
                        <a:t>analysis of the satellite data availability </a:t>
                      </a:r>
                      <a:r>
                        <a:rPr lang="en-US" sz="1200" spc="-25" dirty="0">
                          <a:solidFill>
                            <a:schemeClr val="tx1"/>
                          </a:solidFill>
                          <a:effectLst/>
                          <a:latin typeface="+mj-lt"/>
                          <a:ea typeface="Calibri" charset="0"/>
                          <a:cs typeface="Calibri" charset="0"/>
                          <a:sym typeface="Calibri"/>
                        </a:rPr>
                        <a:t>(legacy data and long term continuity) for each of the SDG indicators </a:t>
                      </a:r>
                    </a:p>
                  </a:txBody>
                  <a:tcPr marL="72000" marR="36000" marT="72000" marB="72000">
                    <a:solidFill>
                      <a:schemeClr val="bg1"/>
                    </a:solidFill>
                  </a:tcPr>
                </a:tc>
              </a:tr>
            </a:tbl>
          </a:graphicData>
        </a:graphic>
      </p:graphicFrame>
    </p:spTree>
    <p:extLst>
      <p:ext uri="{BB962C8B-B14F-4D97-AF65-F5344CB8AC3E}">
        <p14:creationId xmlns:p14="http://schemas.microsoft.com/office/powerpoint/2010/main" val="1684420104"/>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24</a:t>
            </a:fld>
            <a:endParaRPr lang="uk-UA" dirty="0"/>
          </a:p>
        </p:txBody>
      </p:sp>
      <p:sp>
        <p:nvSpPr>
          <p:cNvPr id="4" name="Content Placeholder 3"/>
          <p:cNvSpPr>
            <a:spLocks noGrp="1"/>
          </p:cNvSpPr>
          <p:nvPr>
            <p:ph sz="quarter" idx="11"/>
          </p:nvPr>
        </p:nvSpPr>
        <p:spPr/>
        <p:txBody>
          <a:bodyPr/>
          <a:lstStyle/>
          <a:p>
            <a:r>
              <a:rPr lang="en-US" dirty="0"/>
              <a:t>GEO/CEOS alignment </a:t>
            </a:r>
            <a:r>
              <a:rPr lang="en-US" dirty="0" smtClean="0"/>
              <a:t>(3/3)</a:t>
            </a:r>
            <a:endParaRPr lang="en-US" dirty="0"/>
          </a:p>
        </p:txBody>
      </p:sp>
      <p:graphicFrame>
        <p:nvGraphicFramePr>
          <p:cNvPr id="7" name="Table 6"/>
          <p:cNvGraphicFramePr>
            <a:graphicFrameLocks noGrp="1"/>
          </p:cNvGraphicFramePr>
          <p:nvPr>
            <p:extLst/>
          </p:nvPr>
        </p:nvGraphicFramePr>
        <p:xfrm>
          <a:off x="76200" y="1251240"/>
          <a:ext cx="8991600" cy="4851600"/>
        </p:xfrm>
        <a:graphic>
          <a:graphicData uri="http://schemas.openxmlformats.org/drawingml/2006/table">
            <a:tbl>
              <a:tblPr firstRow="1" bandRow="1">
                <a:tableStyleId>{5940675A-B579-460E-94D1-54222C63F5DA}</a:tableStyleId>
              </a:tblPr>
              <a:tblGrid>
                <a:gridCol w="2819400">
                  <a:extLst>
                    <a:ext uri="{9D8B030D-6E8A-4147-A177-3AD203B41FA5}">
                      <a16:colId xmlns:a16="http://schemas.microsoft.com/office/drawing/2014/main" xmlns="" val="20000"/>
                    </a:ext>
                  </a:extLst>
                </a:gridCol>
                <a:gridCol w="685800">
                  <a:extLst>
                    <a:ext uri="{9D8B030D-6E8A-4147-A177-3AD203B41FA5}">
                      <a16:colId xmlns:a16="http://schemas.microsoft.com/office/drawing/2014/main" xmlns="" val="20001"/>
                    </a:ext>
                  </a:extLst>
                </a:gridCol>
                <a:gridCol w="2590800">
                  <a:extLst>
                    <a:ext uri="{9D8B030D-6E8A-4147-A177-3AD203B41FA5}">
                      <a16:colId xmlns:a16="http://schemas.microsoft.com/office/drawing/2014/main" xmlns="" val="20002"/>
                    </a:ext>
                  </a:extLst>
                </a:gridCol>
                <a:gridCol w="2895600">
                  <a:extLst>
                    <a:ext uri="{9D8B030D-6E8A-4147-A177-3AD203B41FA5}">
                      <a16:colId xmlns:a16="http://schemas.microsoft.com/office/drawing/2014/main" xmlns="" val="20003"/>
                    </a:ext>
                  </a:extLst>
                </a:gridCol>
              </a:tblGrid>
              <a:tr h="383437">
                <a:tc>
                  <a:txBody>
                    <a:bodyPr/>
                    <a:lstStyle/>
                    <a:p>
                      <a:pPr marL="6350" indent="0" algn="ctr">
                        <a:lnSpc>
                          <a:spcPts val="1210"/>
                        </a:lnSpc>
                        <a:spcAft>
                          <a:spcPts val="0"/>
                        </a:spcAft>
                        <a:tabLst/>
                      </a:pPr>
                      <a:r>
                        <a:rPr lang="en-US" sz="1100" b="1" dirty="0">
                          <a:solidFill>
                            <a:srgbClr val="234060"/>
                          </a:solidFill>
                          <a:effectLst/>
                          <a:latin typeface="+mj-lt"/>
                          <a:ea typeface="Calibri" charset="0"/>
                          <a:cs typeface="Calibri" charset="0"/>
                        </a:rPr>
                        <a:t>Activities</a:t>
                      </a:r>
                      <a:endParaRPr lang="en-US" sz="1100" dirty="0">
                        <a:effectLst/>
                        <a:latin typeface="+mj-lt"/>
                        <a:ea typeface="Calibri" charset="0"/>
                        <a:cs typeface="Times New Roman" charset="0"/>
                      </a:endParaRPr>
                    </a:p>
                  </a:txBody>
                  <a:tcPr marL="0" marR="0" marT="36000" marB="36000">
                    <a:solidFill>
                      <a:schemeClr val="accent1">
                        <a:lumMod val="40000"/>
                        <a:lumOff val="60000"/>
                      </a:schemeClr>
                    </a:solidFill>
                  </a:tcPr>
                </a:tc>
                <a:tc>
                  <a:txBody>
                    <a:bodyPr/>
                    <a:lstStyle/>
                    <a:p>
                      <a:pPr marL="116840" marR="107315" algn="ctr">
                        <a:lnSpc>
                          <a:spcPts val="1090"/>
                        </a:lnSpc>
                        <a:spcAft>
                          <a:spcPts val="0"/>
                        </a:spcAft>
                      </a:pPr>
                      <a:r>
                        <a:rPr lang="en-US" sz="1100" b="1" dirty="0">
                          <a:solidFill>
                            <a:srgbClr val="234060"/>
                          </a:solidFill>
                          <a:effectLst/>
                          <a:latin typeface="+mj-lt"/>
                          <a:ea typeface="Calibri" charset="0"/>
                          <a:cs typeface="Calibri" charset="0"/>
                        </a:rPr>
                        <a:t>Lead</a:t>
                      </a:r>
                      <a:endParaRPr lang="en-US" sz="1100" dirty="0">
                        <a:effectLst/>
                        <a:latin typeface="+mj-lt"/>
                        <a:ea typeface="Calibri" charset="0"/>
                        <a:cs typeface="Times New Roman" charset="0"/>
                      </a:endParaRPr>
                    </a:p>
                  </a:txBody>
                  <a:tcPr marL="0" marR="0" marT="36000" marB="36000">
                    <a:solidFill>
                      <a:schemeClr val="accent1">
                        <a:lumMod val="40000"/>
                        <a:lumOff val="60000"/>
                      </a:schemeClr>
                    </a:solidFill>
                  </a:tcPr>
                </a:tc>
                <a:tc>
                  <a:txBody>
                    <a:bodyPr/>
                    <a:lstStyle/>
                    <a:p>
                      <a:pPr marL="6350" indent="0" algn="ctr">
                        <a:lnSpc>
                          <a:spcPts val="1210"/>
                        </a:lnSpc>
                        <a:spcAft>
                          <a:spcPts val="0"/>
                        </a:spcAft>
                        <a:tabLst/>
                      </a:pPr>
                      <a:r>
                        <a:rPr lang="en-US" sz="1100" b="1" dirty="0">
                          <a:solidFill>
                            <a:srgbClr val="234060"/>
                          </a:solidFill>
                          <a:effectLst/>
                          <a:latin typeface="+mj-lt"/>
                          <a:ea typeface="Calibri" charset="0"/>
                          <a:cs typeface="Calibri" charset="0"/>
                        </a:rPr>
                        <a:t>GEO EO4SDG</a:t>
                      </a:r>
                      <a:br>
                        <a:rPr lang="en-US" sz="1100" b="1" dirty="0">
                          <a:solidFill>
                            <a:srgbClr val="234060"/>
                          </a:solidFill>
                          <a:effectLst/>
                          <a:latin typeface="+mj-lt"/>
                          <a:ea typeface="Calibri" charset="0"/>
                          <a:cs typeface="Calibri" charset="0"/>
                        </a:rPr>
                      </a:br>
                      <a:r>
                        <a:rPr lang="en-US" sz="1100" b="1" dirty="0">
                          <a:solidFill>
                            <a:srgbClr val="234060"/>
                          </a:solidFill>
                          <a:effectLst/>
                          <a:latin typeface="+mj-lt"/>
                          <a:ea typeface="Calibri" charset="0"/>
                          <a:cs typeface="Calibri" charset="0"/>
                        </a:rPr>
                        <a:t>(with support of GEO initiatives)</a:t>
                      </a:r>
                      <a:endParaRPr lang="en-US" sz="1100" dirty="0">
                        <a:effectLst/>
                        <a:latin typeface="+mj-lt"/>
                        <a:ea typeface="Calibri" charset="0"/>
                        <a:cs typeface="Times New Roman" charset="0"/>
                      </a:endParaRPr>
                    </a:p>
                  </a:txBody>
                  <a:tcPr marL="0" marR="0" marT="36000" marB="36000">
                    <a:solidFill>
                      <a:schemeClr val="accent1">
                        <a:lumMod val="40000"/>
                        <a:lumOff val="60000"/>
                      </a:schemeClr>
                    </a:solidFill>
                  </a:tcPr>
                </a:tc>
                <a:tc>
                  <a:txBody>
                    <a:bodyPr/>
                    <a:lstStyle/>
                    <a:p>
                      <a:pPr marL="99695" algn="ctr">
                        <a:lnSpc>
                          <a:spcPts val="1210"/>
                        </a:lnSpc>
                        <a:spcAft>
                          <a:spcPts val="0"/>
                        </a:spcAft>
                      </a:pPr>
                      <a:r>
                        <a:rPr lang="en-US" sz="1100" b="1" dirty="0">
                          <a:solidFill>
                            <a:srgbClr val="234060"/>
                          </a:solidFill>
                          <a:effectLst/>
                          <a:latin typeface="+mj-lt"/>
                          <a:ea typeface="Calibri" charset="0"/>
                          <a:cs typeface="Calibri" charset="0"/>
                        </a:rPr>
                        <a:t>CEOS ADH SDGs</a:t>
                      </a:r>
                      <a:br>
                        <a:rPr lang="en-US" sz="1100" b="1" dirty="0">
                          <a:solidFill>
                            <a:srgbClr val="234060"/>
                          </a:solidFill>
                          <a:effectLst/>
                          <a:latin typeface="+mj-lt"/>
                          <a:ea typeface="Calibri" charset="0"/>
                          <a:cs typeface="Calibri" charset="0"/>
                        </a:rPr>
                      </a:br>
                      <a:r>
                        <a:rPr lang="en-US" sz="1100" b="1" dirty="0">
                          <a:solidFill>
                            <a:srgbClr val="234060"/>
                          </a:solidFill>
                          <a:effectLst/>
                          <a:latin typeface="+mj-lt"/>
                          <a:ea typeface="Calibri" charset="0"/>
                          <a:cs typeface="Calibri" charset="0"/>
                        </a:rPr>
                        <a:t>(with support of other CEOS bodies)</a:t>
                      </a:r>
                      <a:endParaRPr lang="en-US" sz="1100" dirty="0">
                        <a:effectLst/>
                        <a:latin typeface="+mj-lt"/>
                        <a:ea typeface="Calibri" charset="0"/>
                        <a:cs typeface="Times New Roman" charset="0"/>
                      </a:endParaRPr>
                    </a:p>
                  </a:txBody>
                  <a:tcPr marL="0" marR="0" marT="36000" marB="36000">
                    <a:solidFill>
                      <a:schemeClr val="accent1">
                        <a:lumMod val="40000"/>
                        <a:lumOff val="60000"/>
                      </a:schemeClr>
                    </a:solidFill>
                  </a:tcPr>
                </a:tc>
                <a:extLst>
                  <a:ext uri="{0D108BD9-81ED-4DB2-BD59-A6C34878D82A}">
                    <a16:rowId xmlns:a16="http://schemas.microsoft.com/office/drawing/2014/main" xmlns="" val="10000"/>
                  </a:ext>
                </a:extLst>
              </a:tr>
              <a:tr h="607163">
                <a:tc>
                  <a:txBody>
                    <a:bodyPr/>
                    <a:lstStyle/>
                    <a:p>
                      <a:pPr marL="95250" indent="0" algn="l">
                        <a:tabLst/>
                      </a:pPr>
                      <a:r>
                        <a:rPr lang="en-US" sz="1200" spc="-25" dirty="0">
                          <a:solidFill>
                            <a:schemeClr val="tx1"/>
                          </a:solidFill>
                          <a:effectLst/>
                          <a:latin typeface="+mj-lt"/>
                          <a:ea typeface="Calibri" charset="0"/>
                          <a:cs typeface="Calibri" charset="0"/>
                          <a:sym typeface="Calibri"/>
                        </a:rPr>
                        <a:t>EO Data products </a:t>
                      </a:r>
                      <a:r>
                        <a:rPr lang="en-US" sz="1200" b="1" spc="-25" dirty="0">
                          <a:solidFill>
                            <a:schemeClr val="tx1"/>
                          </a:solidFill>
                          <a:effectLst/>
                          <a:latin typeface="+mj-lt"/>
                          <a:ea typeface="Calibri" charset="0"/>
                          <a:cs typeface="Calibri" charset="0"/>
                          <a:sym typeface="Calibri"/>
                        </a:rPr>
                        <a:t>validation</a:t>
                      </a:r>
                      <a:r>
                        <a:rPr lang="en-US" sz="1200" spc="-25" dirty="0">
                          <a:solidFill>
                            <a:schemeClr val="tx1"/>
                          </a:solidFill>
                          <a:effectLst/>
                          <a:latin typeface="+mj-lt"/>
                          <a:ea typeface="Calibri" charset="0"/>
                          <a:cs typeface="Calibri" charset="0"/>
                          <a:sym typeface="Calibri"/>
                        </a:rPr>
                        <a:t> / </a:t>
                      </a:r>
                      <a:r>
                        <a:rPr lang="en-US" sz="1200" b="1" spc="-25" dirty="0">
                          <a:solidFill>
                            <a:schemeClr val="tx1"/>
                          </a:solidFill>
                          <a:effectLst/>
                          <a:latin typeface="+mj-lt"/>
                          <a:ea typeface="Calibri" charset="0"/>
                          <a:cs typeface="Calibri" charset="0"/>
                          <a:sym typeface="Calibri"/>
                        </a:rPr>
                        <a:t>standardization</a:t>
                      </a:r>
                      <a:r>
                        <a:rPr lang="en-US" sz="1200" b="1" spc="-25" baseline="0" dirty="0">
                          <a:solidFill>
                            <a:schemeClr val="tx1"/>
                          </a:solidFill>
                          <a:effectLst/>
                          <a:latin typeface="+mj-lt"/>
                          <a:ea typeface="Calibri" charset="0"/>
                          <a:cs typeface="Calibri" charset="0"/>
                          <a:sym typeface="Calibri"/>
                        </a:rPr>
                        <a:t> / certification</a:t>
                      </a:r>
                      <a:endParaRPr lang="en-US" sz="1200" b="1" spc="-25" dirty="0">
                        <a:solidFill>
                          <a:schemeClr val="tx1"/>
                        </a:solidFill>
                        <a:effectLst/>
                        <a:latin typeface="+mj-lt"/>
                        <a:ea typeface="Calibri" charset="0"/>
                        <a:cs typeface="Calibri" charset="0"/>
                        <a:sym typeface="Calibri"/>
                      </a:endParaRPr>
                    </a:p>
                  </a:txBody>
                  <a:tcPr marL="36000" marR="36000" marT="72000" marB="72000">
                    <a:solidFill>
                      <a:schemeClr val="bg1"/>
                    </a:solidFill>
                  </a:tcPr>
                </a:tc>
                <a:tc>
                  <a:txBody>
                    <a:bodyPr/>
                    <a:lstStyle/>
                    <a:p>
                      <a:pPr algn="ctr"/>
                      <a:r>
                        <a:rPr lang="en-US" sz="1200" spc="-25" dirty="0">
                          <a:solidFill>
                            <a:srgbClr val="FF0000"/>
                          </a:solidFill>
                          <a:effectLst/>
                          <a:latin typeface="+mj-lt"/>
                          <a:ea typeface="Calibri" charset="0"/>
                          <a:cs typeface="Calibri" charset="0"/>
                          <a:sym typeface="Calibri"/>
                        </a:rPr>
                        <a:t>CEOS</a:t>
                      </a:r>
                    </a:p>
                  </a:txBody>
                  <a:tcPr marL="36000" marR="36000" marT="72000" marB="72000">
                    <a:solidFill>
                      <a:schemeClr val="bg1"/>
                    </a:solidFill>
                  </a:tcPr>
                </a:tc>
                <a:tc>
                  <a:txBody>
                    <a:bodyPr/>
                    <a:lstStyle/>
                    <a:p>
                      <a:pPr marL="0" marR="0" indent="0" algn="l" defTabSz="457200" eaLnBrk="1" fontAlgn="auto" latinLnBrk="0" hangingPunct="1">
                        <a:lnSpc>
                          <a:spcPct val="100000"/>
                        </a:lnSpc>
                        <a:spcBef>
                          <a:spcPts val="600"/>
                        </a:spcBef>
                        <a:spcAft>
                          <a:spcPts val="0"/>
                        </a:spcAft>
                        <a:buClrTx/>
                        <a:buSzTx/>
                        <a:buFontTx/>
                        <a:buNone/>
                        <a:tabLst/>
                        <a:defRPr/>
                      </a:pPr>
                      <a:r>
                        <a:rPr lang="en-US" sz="1200" spc="-25" dirty="0">
                          <a:solidFill>
                            <a:schemeClr val="tx1"/>
                          </a:solidFill>
                          <a:effectLst/>
                          <a:latin typeface="+mj-lt"/>
                          <a:ea typeface="Calibri" charset="0"/>
                          <a:cs typeface="Calibri" charset="0"/>
                          <a:sym typeface="Calibri"/>
                        </a:rPr>
                        <a:t>Express </a:t>
                      </a:r>
                      <a:r>
                        <a:rPr lang="en-US" sz="1200" spc="-25" dirty="0" smtClean="0">
                          <a:solidFill>
                            <a:schemeClr val="tx1"/>
                          </a:solidFill>
                          <a:effectLst/>
                          <a:latin typeface="+mj-lt"/>
                          <a:ea typeface="Calibri" charset="0"/>
                          <a:cs typeface="Calibri" charset="0"/>
                          <a:sym typeface="Calibri"/>
                        </a:rPr>
                        <a:t>validation/</a:t>
                      </a:r>
                      <a:r>
                        <a:rPr lang="en-US" sz="1200" spc="-25" dirty="0" err="1" smtClean="0">
                          <a:solidFill>
                            <a:schemeClr val="tx1"/>
                          </a:solidFill>
                          <a:effectLst/>
                          <a:latin typeface="+mj-lt"/>
                          <a:ea typeface="Calibri" charset="0"/>
                          <a:cs typeface="Calibri" charset="0"/>
                          <a:sym typeface="Calibri"/>
                        </a:rPr>
                        <a:t>standardisation</a:t>
                      </a:r>
                      <a:r>
                        <a:rPr lang="en-US" sz="1200" spc="-25" dirty="0" smtClean="0">
                          <a:solidFill>
                            <a:schemeClr val="tx1"/>
                          </a:solidFill>
                          <a:effectLst/>
                          <a:latin typeface="+mj-lt"/>
                          <a:ea typeface="Calibri" charset="0"/>
                          <a:cs typeface="Calibri" charset="0"/>
                          <a:sym typeface="Calibri"/>
                        </a:rPr>
                        <a:t> </a:t>
                      </a:r>
                      <a:r>
                        <a:rPr lang="en-US" sz="1200" spc="-25" dirty="0">
                          <a:solidFill>
                            <a:schemeClr val="tx1"/>
                          </a:solidFill>
                          <a:effectLst/>
                          <a:latin typeface="+mj-lt"/>
                          <a:ea typeface="Calibri" charset="0"/>
                          <a:cs typeface="Calibri" charset="0"/>
                          <a:sym typeface="Calibri"/>
                        </a:rPr>
                        <a:t>needs from SDG </a:t>
                      </a:r>
                      <a:r>
                        <a:rPr lang="en-US" sz="1200" spc="-25" dirty="0" smtClean="0">
                          <a:solidFill>
                            <a:schemeClr val="tx1"/>
                          </a:solidFill>
                          <a:effectLst/>
                          <a:latin typeface="+mj-lt"/>
                          <a:ea typeface="Calibri" charset="0"/>
                          <a:cs typeface="Calibri" charset="0"/>
                          <a:sym typeface="Calibri"/>
                        </a:rPr>
                        <a:t>community</a:t>
                      </a:r>
                      <a:endParaRPr lang="en-US" sz="1200" spc="-25" dirty="0">
                        <a:solidFill>
                          <a:schemeClr val="tx1"/>
                        </a:solidFill>
                        <a:effectLst/>
                        <a:latin typeface="+mj-lt"/>
                        <a:ea typeface="Calibri" charset="0"/>
                        <a:cs typeface="Calibri" charset="0"/>
                        <a:sym typeface="Calibri"/>
                      </a:endParaRPr>
                    </a:p>
                  </a:txBody>
                  <a:tcPr marL="72000" marR="36000" marT="72000" marB="72000">
                    <a:solidFill>
                      <a:schemeClr val="bg1"/>
                    </a:solidFill>
                  </a:tcPr>
                </a:tc>
                <a:tc>
                  <a:txBody>
                    <a:bodyPr/>
                    <a:lstStyle/>
                    <a:p>
                      <a:pPr algn="ctr"/>
                      <a:r>
                        <a:rPr lang="en-US" sz="1200" spc="-25" dirty="0">
                          <a:solidFill>
                            <a:srgbClr val="FF0000"/>
                          </a:solidFill>
                          <a:effectLst/>
                          <a:latin typeface="+mj-lt"/>
                          <a:ea typeface="Calibri" charset="0"/>
                          <a:cs typeface="Calibri" charset="0"/>
                          <a:sym typeface="Calibri"/>
                        </a:rPr>
                        <a:t>CEOS WGCV</a:t>
                      </a:r>
                      <a:r>
                        <a:rPr lang="en-US" sz="1200" spc="-25" baseline="0" dirty="0">
                          <a:solidFill>
                            <a:srgbClr val="FF0000"/>
                          </a:solidFill>
                          <a:effectLst/>
                          <a:latin typeface="+mj-lt"/>
                          <a:ea typeface="Calibri" charset="0"/>
                          <a:cs typeface="Calibri" charset="0"/>
                          <a:sym typeface="Calibri"/>
                        </a:rPr>
                        <a:t> </a:t>
                      </a:r>
                      <a:r>
                        <a:rPr lang="en-US" sz="1200" spc="-25" dirty="0">
                          <a:solidFill>
                            <a:srgbClr val="FF0000"/>
                          </a:solidFill>
                          <a:effectLst/>
                          <a:latin typeface="+mj-lt"/>
                          <a:ea typeface="Calibri" charset="0"/>
                          <a:cs typeface="Calibri" charset="0"/>
                          <a:sym typeface="Calibri"/>
                        </a:rPr>
                        <a:t>through AHT </a:t>
                      </a:r>
                      <a:r>
                        <a:rPr lang="en-US" sz="1200" spc="-25" dirty="0" smtClean="0">
                          <a:solidFill>
                            <a:srgbClr val="FF0000"/>
                          </a:solidFill>
                          <a:effectLst/>
                          <a:latin typeface="+mj-lt"/>
                          <a:ea typeface="Calibri" charset="0"/>
                          <a:cs typeface="Calibri" charset="0"/>
                          <a:sym typeface="Calibri"/>
                        </a:rPr>
                        <a:t>SDG</a:t>
                      </a:r>
                      <a:endParaRPr lang="en-US" sz="1200" spc="-25" dirty="0">
                        <a:solidFill>
                          <a:srgbClr val="FF0000"/>
                        </a:solidFill>
                        <a:effectLst/>
                        <a:latin typeface="+mj-lt"/>
                        <a:ea typeface="Calibri" charset="0"/>
                        <a:cs typeface="Calibri" charset="0"/>
                        <a:sym typeface="Calibri"/>
                      </a:endParaRPr>
                    </a:p>
                  </a:txBody>
                  <a:tcPr marL="72000" marR="36000" marT="72000" marB="72000">
                    <a:solidFill>
                      <a:schemeClr val="bg1"/>
                    </a:solidFill>
                  </a:tcPr>
                </a:tc>
                <a:extLst>
                  <a:ext uri="{0D108BD9-81ED-4DB2-BD59-A6C34878D82A}">
                    <a16:rowId xmlns:a16="http://schemas.microsoft.com/office/drawing/2014/main" xmlns="" val="10002"/>
                  </a:ext>
                </a:extLst>
              </a:tr>
              <a:tr h="457200">
                <a:tc>
                  <a:txBody>
                    <a:bodyPr/>
                    <a:lstStyle/>
                    <a:p>
                      <a:pPr marL="95250" indent="0" algn="l">
                        <a:lnSpc>
                          <a:spcPts val="1210"/>
                        </a:lnSpc>
                        <a:spcAft>
                          <a:spcPts val="0"/>
                        </a:spcAft>
                        <a:tabLst/>
                      </a:pPr>
                      <a:r>
                        <a:rPr lang="en-US" sz="1200" dirty="0">
                          <a:effectLst/>
                          <a:latin typeface="+mj-lt"/>
                          <a:ea typeface="Calibri" charset="0"/>
                          <a:cs typeface="Times New Roman" charset="0"/>
                        </a:rPr>
                        <a:t>EO </a:t>
                      </a:r>
                      <a:r>
                        <a:rPr lang="en-US" sz="1200" b="1" dirty="0">
                          <a:effectLst/>
                          <a:latin typeface="+mj-lt"/>
                          <a:ea typeface="Calibri" charset="0"/>
                          <a:cs typeface="Times New Roman" charset="0"/>
                        </a:rPr>
                        <a:t>Promotion and Outreach </a:t>
                      </a:r>
                      <a:r>
                        <a:rPr lang="en-US" sz="1200" dirty="0">
                          <a:effectLst/>
                          <a:latin typeface="+mj-lt"/>
                          <a:ea typeface="Calibri" charset="0"/>
                          <a:cs typeface="Times New Roman" charset="0"/>
                        </a:rPr>
                        <a:t>in the SDG community</a:t>
                      </a:r>
                    </a:p>
                  </a:txBody>
                  <a:tcPr marL="36000" marR="36000" marT="72000" marB="72000">
                    <a:solidFill>
                      <a:schemeClr val="bg1"/>
                    </a:solidFill>
                  </a:tcPr>
                </a:tc>
                <a:tc>
                  <a:txBody>
                    <a:bodyPr/>
                    <a:lstStyle/>
                    <a:p>
                      <a:pPr marL="6350" indent="0" algn="ctr">
                        <a:lnSpc>
                          <a:spcPts val="1210"/>
                        </a:lnSpc>
                        <a:spcAft>
                          <a:spcPts val="0"/>
                        </a:spcAft>
                        <a:tabLst/>
                      </a:pPr>
                      <a:r>
                        <a:rPr lang="en-US" sz="1200" dirty="0">
                          <a:effectLst/>
                          <a:latin typeface="+mj-lt"/>
                          <a:ea typeface="Calibri" charset="0"/>
                          <a:cs typeface="Times New Roman" charset="0"/>
                        </a:rPr>
                        <a:t>GEO</a:t>
                      </a:r>
                    </a:p>
                  </a:txBody>
                  <a:tcPr marL="0" marR="0" marT="72000" marB="72000">
                    <a:solidFill>
                      <a:schemeClr val="bg1"/>
                    </a:solidFill>
                  </a:tcPr>
                </a:tc>
                <a:tc>
                  <a:txBody>
                    <a:bodyPr/>
                    <a:lstStyle/>
                    <a:p>
                      <a:pPr marL="95250" marR="79375" indent="0" algn="ctr">
                        <a:lnSpc>
                          <a:spcPct val="95000"/>
                        </a:lnSpc>
                        <a:spcBef>
                          <a:spcPts val="45"/>
                        </a:spcBef>
                        <a:spcAft>
                          <a:spcPts val="0"/>
                        </a:spcAft>
                        <a:tabLst/>
                      </a:pPr>
                      <a:r>
                        <a:rPr lang="en-US" sz="1200" dirty="0">
                          <a:effectLst/>
                          <a:latin typeface="+mj-lt"/>
                          <a:ea typeface="Calibri" charset="0"/>
                          <a:cs typeface="Times New Roman" charset="0"/>
                        </a:rPr>
                        <a:t>Manage</a:t>
                      </a:r>
                      <a:r>
                        <a:rPr lang="en-US" sz="1200" baseline="0" dirty="0">
                          <a:effectLst/>
                          <a:latin typeface="+mj-lt"/>
                          <a:ea typeface="Calibri" charset="0"/>
                          <a:cs typeface="Times New Roman" charset="0"/>
                        </a:rPr>
                        <a:t> the EO4SDG Portal and communication material</a:t>
                      </a:r>
                      <a:endParaRPr lang="en-US" sz="1200" dirty="0">
                        <a:effectLst/>
                        <a:latin typeface="+mj-lt"/>
                        <a:ea typeface="Calibri" charset="0"/>
                        <a:cs typeface="Times New Roman" charset="0"/>
                      </a:endParaRPr>
                    </a:p>
                  </a:txBody>
                  <a:tcPr marL="36000" marR="36000" marT="72000" marB="72000">
                    <a:solidFill>
                      <a:schemeClr val="bg1"/>
                    </a:solidFill>
                  </a:tcPr>
                </a:tc>
                <a:tc>
                  <a:txBody>
                    <a:bodyPr/>
                    <a:lstStyle/>
                    <a:p>
                      <a:pPr algn="ctr"/>
                      <a:r>
                        <a:rPr lang="en-US" sz="1200" baseline="0" dirty="0">
                          <a:latin typeface="+mj-lt"/>
                        </a:rPr>
                        <a:t>support provided on ad-hoc </a:t>
                      </a:r>
                      <a:r>
                        <a:rPr lang="en-US" sz="1200" baseline="0" dirty="0" smtClean="0">
                          <a:latin typeface="+mj-lt"/>
                        </a:rPr>
                        <a:t>basis</a:t>
                      </a:r>
                    </a:p>
                    <a:p>
                      <a:pPr algn="ctr"/>
                      <a:r>
                        <a:rPr lang="en-US" sz="1200" baseline="0" dirty="0" smtClean="0">
                          <a:latin typeface="+mj-lt"/>
                        </a:rPr>
                        <a:t>But important that CEOS appears in the communication</a:t>
                      </a:r>
                      <a:endParaRPr lang="en-US" sz="1200" dirty="0">
                        <a:latin typeface="+mj-lt"/>
                      </a:endParaRPr>
                    </a:p>
                  </a:txBody>
                  <a:tcPr marL="72000" marR="36000" marT="72000" marB="72000">
                    <a:solidFill>
                      <a:schemeClr val="bg1"/>
                    </a:solidFill>
                  </a:tcPr>
                </a:tc>
              </a:tr>
              <a:tr h="457200">
                <a:tc>
                  <a:txBody>
                    <a:bodyPr/>
                    <a:lstStyle/>
                    <a:p>
                      <a:pPr marL="95250" indent="0" algn="l">
                        <a:tabLst/>
                      </a:pPr>
                      <a:r>
                        <a:rPr lang="en-US" sz="1200" b="1" spc="-25" dirty="0">
                          <a:solidFill>
                            <a:schemeClr val="tx1"/>
                          </a:solidFill>
                          <a:effectLst/>
                          <a:latin typeface="+mj-lt"/>
                          <a:ea typeface="Calibri" charset="0"/>
                          <a:cs typeface="Calibri" charset="0"/>
                          <a:sym typeface="Calibri"/>
                        </a:rPr>
                        <a:t>EO4SDG Awards </a:t>
                      </a:r>
                    </a:p>
                    <a:p>
                      <a:pPr marL="95250" indent="0" algn="l">
                        <a:tabLst/>
                      </a:pPr>
                      <a:r>
                        <a:rPr lang="en-US" sz="1200" spc="-25" dirty="0" smtClean="0">
                          <a:solidFill>
                            <a:schemeClr val="tx1"/>
                          </a:solidFill>
                          <a:effectLst/>
                          <a:latin typeface="+mj-lt"/>
                          <a:ea typeface="Calibri" charset="0"/>
                          <a:cs typeface="Calibri" charset="0"/>
                          <a:sym typeface="Calibri"/>
                        </a:rPr>
                        <a:t>to </a:t>
                      </a:r>
                      <a:r>
                        <a:rPr lang="en-US" sz="1200" spc="-25" dirty="0">
                          <a:solidFill>
                            <a:schemeClr val="tx1"/>
                          </a:solidFill>
                          <a:effectLst/>
                          <a:latin typeface="+mj-lt"/>
                          <a:ea typeface="Calibri" charset="0"/>
                          <a:cs typeface="Calibri" charset="0"/>
                          <a:sym typeface="Calibri"/>
                        </a:rPr>
                        <a:t>be announced at the GEO Plenary </a:t>
                      </a:r>
                      <a:r>
                        <a:rPr lang="en-US" sz="1200" spc="-25" dirty="0" smtClean="0">
                          <a:solidFill>
                            <a:schemeClr val="tx1"/>
                          </a:solidFill>
                          <a:effectLst/>
                          <a:latin typeface="+mj-lt"/>
                          <a:ea typeface="Calibri" charset="0"/>
                          <a:cs typeface="Calibri" charset="0"/>
                          <a:sym typeface="Calibri"/>
                        </a:rPr>
                        <a:t>&amp; </a:t>
                      </a:r>
                      <a:r>
                        <a:rPr lang="en-US" sz="1200" spc="-25" dirty="0">
                          <a:solidFill>
                            <a:schemeClr val="tx1"/>
                          </a:solidFill>
                          <a:effectLst/>
                          <a:latin typeface="+mj-lt"/>
                          <a:ea typeface="Calibri" charset="0"/>
                          <a:cs typeface="Calibri" charset="0"/>
                          <a:sym typeface="Calibri"/>
                        </a:rPr>
                        <a:t>rolled out in January 2019 </a:t>
                      </a:r>
                      <a:r>
                        <a:rPr lang="en-US" sz="1200" spc="-25" dirty="0" smtClean="0">
                          <a:solidFill>
                            <a:schemeClr val="tx1"/>
                          </a:solidFill>
                          <a:effectLst/>
                          <a:latin typeface="+mj-lt"/>
                          <a:ea typeface="Calibri" charset="0"/>
                          <a:cs typeface="Calibri" charset="0"/>
                          <a:sym typeface="Calibri"/>
                        </a:rPr>
                        <a:t>timeframe</a:t>
                      </a:r>
                      <a:endParaRPr lang="en-US" sz="1200" spc="-25" dirty="0">
                        <a:solidFill>
                          <a:schemeClr val="tx1"/>
                        </a:solidFill>
                        <a:effectLst/>
                        <a:latin typeface="+mj-lt"/>
                        <a:ea typeface="Calibri" charset="0"/>
                        <a:cs typeface="Calibri" charset="0"/>
                        <a:sym typeface="Calibri"/>
                      </a:endParaRPr>
                    </a:p>
                  </a:txBody>
                  <a:tcPr marL="36000" marR="36000" marT="72000" marB="72000">
                    <a:solidFill>
                      <a:schemeClr val="bg1"/>
                    </a:solidFill>
                  </a:tcPr>
                </a:tc>
                <a:tc>
                  <a:txBody>
                    <a:bodyPr/>
                    <a:lstStyle/>
                    <a:p>
                      <a:pPr algn="ctr"/>
                      <a:r>
                        <a:rPr lang="en-US" sz="1200" spc="-25" dirty="0">
                          <a:solidFill>
                            <a:schemeClr val="tx1"/>
                          </a:solidFill>
                          <a:effectLst/>
                          <a:latin typeface="+mj-lt"/>
                          <a:ea typeface="Calibri" charset="0"/>
                          <a:cs typeface="Calibri" charset="0"/>
                          <a:sym typeface="Calibri"/>
                        </a:rPr>
                        <a:t>GEO</a:t>
                      </a:r>
                    </a:p>
                  </a:txBody>
                  <a:tcPr marL="36000" marR="36000" marT="72000" marB="72000">
                    <a:solidFill>
                      <a:schemeClr val="bg1"/>
                    </a:solidFill>
                  </a:tcPr>
                </a:tc>
                <a:tc>
                  <a:txBody>
                    <a:bodyPr/>
                    <a:lstStyle/>
                    <a:p>
                      <a:pPr marL="95250" marR="0" indent="0" algn="l" defTabSz="457200" eaLnBrk="1" fontAlgn="auto" latinLnBrk="0" hangingPunct="1">
                        <a:lnSpc>
                          <a:spcPct val="100000"/>
                        </a:lnSpc>
                        <a:spcBef>
                          <a:spcPts val="600"/>
                        </a:spcBef>
                        <a:spcAft>
                          <a:spcPts val="0"/>
                        </a:spcAft>
                        <a:buClrTx/>
                        <a:buSzTx/>
                        <a:buFontTx/>
                        <a:buNone/>
                        <a:tabLst/>
                        <a:defRPr/>
                      </a:pPr>
                      <a:r>
                        <a:rPr lang="en-US" sz="1200" spc="-25" dirty="0">
                          <a:solidFill>
                            <a:schemeClr val="tx1"/>
                          </a:solidFill>
                          <a:effectLst/>
                          <a:latin typeface="+mj-lt"/>
                          <a:ea typeface="Calibri" charset="0"/>
                          <a:cs typeface="Calibri" charset="0"/>
                          <a:sym typeface="Calibri"/>
                        </a:rPr>
                        <a:t>EO4SDG will conduct annual awards for exemplary uses of </a:t>
                      </a:r>
                      <a:r>
                        <a:rPr lang="en-US" sz="1200" spc="-25" dirty="0" smtClean="0">
                          <a:solidFill>
                            <a:schemeClr val="tx1"/>
                          </a:solidFill>
                          <a:effectLst/>
                          <a:latin typeface="+mj-lt"/>
                          <a:ea typeface="Calibri" charset="0"/>
                          <a:cs typeface="Calibri" charset="0"/>
                          <a:sym typeface="Calibri"/>
                        </a:rPr>
                        <a:t>EO to </a:t>
                      </a:r>
                      <a:r>
                        <a:rPr lang="en-US" sz="1200" spc="-25" dirty="0">
                          <a:solidFill>
                            <a:schemeClr val="tx1"/>
                          </a:solidFill>
                          <a:effectLst/>
                          <a:latin typeface="+mj-lt"/>
                          <a:ea typeface="Calibri" charset="0"/>
                          <a:cs typeface="Calibri" charset="0"/>
                          <a:sym typeface="Calibri"/>
                        </a:rPr>
                        <a:t>support the SDGs and their respective targets and indicators </a:t>
                      </a:r>
                    </a:p>
                  </a:txBody>
                  <a:tcPr marL="36000" marR="36000" marT="72000" marB="72000">
                    <a:solidFill>
                      <a:schemeClr val="bg1"/>
                    </a:solidFill>
                  </a:tcPr>
                </a:tc>
                <a:tc>
                  <a:txBody>
                    <a:bodyPr/>
                    <a:lstStyle/>
                    <a:p>
                      <a:pPr marL="0" marR="0" indent="0" algn="ctr" defTabSz="457200" eaLnBrk="1" fontAlgn="auto" latinLnBrk="0" hangingPunct="1">
                        <a:lnSpc>
                          <a:spcPct val="100000"/>
                        </a:lnSpc>
                        <a:spcBef>
                          <a:spcPts val="600"/>
                        </a:spcBef>
                        <a:spcAft>
                          <a:spcPts val="0"/>
                        </a:spcAft>
                        <a:buClrTx/>
                        <a:buSzTx/>
                        <a:buFontTx/>
                        <a:buNone/>
                        <a:tabLst/>
                        <a:defRPr/>
                      </a:pPr>
                      <a:r>
                        <a:rPr lang="en-US" sz="1200" b="0" spc="-25" dirty="0">
                          <a:solidFill>
                            <a:schemeClr val="tx1"/>
                          </a:solidFill>
                          <a:effectLst/>
                          <a:latin typeface="+mj-lt"/>
                          <a:ea typeface="Calibri" charset="0"/>
                          <a:cs typeface="Calibri" charset="0"/>
                          <a:sym typeface="Calibri"/>
                        </a:rPr>
                        <a:t>Serve in the Evaluation Panel and Award Selection Committee </a:t>
                      </a:r>
                    </a:p>
                  </a:txBody>
                  <a:tcPr marL="72000" marR="36000" marT="72000" marB="72000">
                    <a:solidFill>
                      <a:schemeClr val="bg1"/>
                    </a:solidFill>
                  </a:tcPr>
                </a:tc>
                <a:extLst>
                  <a:ext uri="{0D108BD9-81ED-4DB2-BD59-A6C34878D82A}">
                    <a16:rowId xmlns:a16="http://schemas.microsoft.com/office/drawing/2014/main" xmlns="" val="10003"/>
                  </a:ext>
                </a:extLst>
              </a:tr>
              <a:tr h="527076">
                <a:tc>
                  <a:txBody>
                    <a:bodyPr/>
                    <a:lstStyle/>
                    <a:p>
                      <a:pPr marL="95250" indent="0" algn="l">
                        <a:tabLst/>
                      </a:pPr>
                      <a:r>
                        <a:rPr lang="en-US" sz="1200" i="1" spc="-25" dirty="0" smtClean="0">
                          <a:solidFill>
                            <a:schemeClr val="tx1"/>
                          </a:solidFill>
                          <a:effectLst/>
                          <a:latin typeface="+mj-lt"/>
                          <a:ea typeface="Calibri" charset="0"/>
                          <a:cs typeface="Calibri" charset="0"/>
                          <a:sym typeface="Calibri"/>
                        </a:rPr>
                        <a:t>(long term objective)</a:t>
                      </a:r>
                    </a:p>
                    <a:p>
                      <a:pPr marL="95250" indent="0" algn="l">
                        <a:tabLst/>
                      </a:pPr>
                      <a:r>
                        <a:rPr lang="en-US" sz="1200" spc="-25" dirty="0" smtClean="0">
                          <a:solidFill>
                            <a:schemeClr val="tx1"/>
                          </a:solidFill>
                          <a:effectLst/>
                          <a:latin typeface="+mj-lt"/>
                          <a:ea typeface="Calibri" charset="0"/>
                          <a:cs typeface="Calibri" charset="0"/>
                          <a:sym typeface="Calibri"/>
                        </a:rPr>
                        <a:t>Develop </a:t>
                      </a:r>
                      <a:r>
                        <a:rPr lang="en-US" sz="1200" spc="-25" dirty="0">
                          <a:solidFill>
                            <a:schemeClr val="tx1"/>
                          </a:solidFill>
                          <a:effectLst/>
                          <a:latin typeface="+mj-lt"/>
                          <a:ea typeface="Calibri" charset="0"/>
                          <a:cs typeface="Calibri" charset="0"/>
                          <a:sym typeface="Calibri"/>
                        </a:rPr>
                        <a:t>EO4SDG Portal into a </a:t>
                      </a:r>
                      <a:r>
                        <a:rPr lang="en-US" sz="1200" b="1" spc="-25" dirty="0">
                          <a:solidFill>
                            <a:schemeClr val="tx1"/>
                          </a:solidFill>
                          <a:effectLst/>
                          <a:latin typeface="+mj-lt"/>
                          <a:ea typeface="Calibri" charset="0"/>
                          <a:cs typeface="Calibri" charset="0"/>
                          <a:sym typeface="Calibri"/>
                        </a:rPr>
                        <a:t>SDG interactive knowledge resource</a:t>
                      </a:r>
                    </a:p>
                  </a:txBody>
                  <a:tcPr marL="36000" marR="36000" marT="72000" marB="72000">
                    <a:solidFill>
                      <a:schemeClr val="bg1"/>
                    </a:solidFill>
                  </a:tcPr>
                </a:tc>
                <a:tc>
                  <a:txBody>
                    <a:bodyPr/>
                    <a:lstStyle/>
                    <a:p>
                      <a:pPr algn="ctr"/>
                      <a:r>
                        <a:rPr lang="en-US" sz="1200" spc="-25" dirty="0">
                          <a:solidFill>
                            <a:schemeClr val="tx1"/>
                          </a:solidFill>
                          <a:effectLst/>
                          <a:latin typeface="+mj-lt"/>
                          <a:ea typeface="Calibri" charset="0"/>
                          <a:cs typeface="Calibri" charset="0"/>
                          <a:sym typeface="Calibri"/>
                        </a:rPr>
                        <a:t>GEO &amp; </a:t>
                      </a:r>
                      <a:r>
                        <a:rPr lang="en-US" sz="1200" spc="-25" dirty="0">
                          <a:solidFill>
                            <a:srgbClr val="FF0000"/>
                          </a:solidFill>
                          <a:effectLst/>
                          <a:latin typeface="+mj-lt"/>
                          <a:ea typeface="Calibri" charset="0"/>
                          <a:cs typeface="Calibri" charset="0"/>
                          <a:sym typeface="Calibri"/>
                        </a:rPr>
                        <a:t>CEOS</a:t>
                      </a:r>
                    </a:p>
                  </a:txBody>
                  <a:tcPr marL="36000" marR="36000" marT="72000" marB="72000">
                    <a:solidFill>
                      <a:schemeClr val="bg1"/>
                    </a:solidFill>
                  </a:tcPr>
                </a:tc>
                <a:tc>
                  <a:txBody>
                    <a:bodyPr/>
                    <a:lstStyle/>
                    <a:p>
                      <a:pPr marL="95250" marR="0" indent="0" algn="l" defTabSz="457200" eaLnBrk="1" fontAlgn="auto" latinLnBrk="0" hangingPunct="1">
                        <a:lnSpc>
                          <a:spcPct val="100000"/>
                        </a:lnSpc>
                        <a:spcBef>
                          <a:spcPts val="600"/>
                        </a:spcBef>
                        <a:spcAft>
                          <a:spcPts val="0"/>
                        </a:spcAft>
                        <a:buClrTx/>
                        <a:buSzTx/>
                        <a:buFontTx/>
                        <a:buNone/>
                        <a:tabLst/>
                        <a:defRPr/>
                      </a:pPr>
                      <a:r>
                        <a:rPr lang="en-US" sz="1100" spc="-25" dirty="0">
                          <a:solidFill>
                            <a:schemeClr val="tx1"/>
                          </a:solidFill>
                          <a:effectLst/>
                          <a:latin typeface="+mj-lt"/>
                          <a:ea typeface="Calibri" charset="0"/>
                          <a:cs typeface="Calibri" charset="0"/>
                          <a:sym typeface="Calibri"/>
                        </a:rPr>
                        <a:t>EO4SDG </a:t>
                      </a:r>
                      <a:r>
                        <a:rPr lang="en-US" sz="1100" spc="-25" dirty="0" smtClean="0">
                          <a:solidFill>
                            <a:schemeClr val="tx1"/>
                          </a:solidFill>
                          <a:effectLst/>
                          <a:latin typeface="+mj-lt"/>
                          <a:ea typeface="Calibri" charset="0"/>
                          <a:cs typeface="Calibri" charset="0"/>
                          <a:sym typeface="Calibri"/>
                        </a:rPr>
                        <a:t>Portal:</a:t>
                      </a:r>
                      <a:r>
                        <a:rPr lang="en-US" sz="1100" spc="-25" baseline="0" dirty="0" smtClean="0">
                          <a:solidFill>
                            <a:schemeClr val="tx1"/>
                          </a:solidFill>
                          <a:effectLst/>
                          <a:latin typeface="+mj-lt"/>
                          <a:ea typeface="Calibri" charset="0"/>
                          <a:cs typeface="Calibri" charset="0"/>
                          <a:sym typeface="Calibri"/>
                        </a:rPr>
                        <a:t> evolution </a:t>
                      </a:r>
                      <a:r>
                        <a:rPr lang="en-US" sz="1100" spc="-25" dirty="0" smtClean="0">
                          <a:solidFill>
                            <a:schemeClr val="tx1"/>
                          </a:solidFill>
                          <a:effectLst/>
                          <a:latin typeface="+mj-lt"/>
                          <a:ea typeface="Calibri" charset="0"/>
                          <a:cs typeface="Calibri" charset="0"/>
                          <a:sym typeface="Calibri"/>
                        </a:rPr>
                        <a:t>into </a:t>
                      </a:r>
                      <a:r>
                        <a:rPr lang="en-US" sz="1100" spc="-25" dirty="0">
                          <a:solidFill>
                            <a:schemeClr val="tx1"/>
                          </a:solidFill>
                          <a:effectLst/>
                          <a:latin typeface="+mj-lt"/>
                          <a:ea typeface="Calibri" charset="0"/>
                          <a:cs typeface="Calibri" charset="0"/>
                          <a:sym typeface="Calibri"/>
                        </a:rPr>
                        <a:t>a </a:t>
                      </a:r>
                      <a:r>
                        <a:rPr lang="en-US" sz="1100" b="1" spc="-25" dirty="0">
                          <a:solidFill>
                            <a:schemeClr val="tx1"/>
                          </a:solidFill>
                          <a:effectLst/>
                          <a:latin typeface="+mj-lt"/>
                          <a:ea typeface="Calibri" charset="0"/>
                          <a:cs typeface="Calibri" charset="0"/>
                          <a:sym typeface="Calibri"/>
                        </a:rPr>
                        <a:t>SDG </a:t>
                      </a:r>
                      <a:r>
                        <a:rPr lang="en-US" sz="1100" b="1" spc="-25" dirty="0" smtClean="0">
                          <a:solidFill>
                            <a:schemeClr val="tx1"/>
                          </a:solidFill>
                          <a:effectLst/>
                          <a:latin typeface="+mj-lt"/>
                          <a:ea typeface="Calibri" charset="0"/>
                          <a:cs typeface="Calibri" charset="0"/>
                          <a:sym typeface="Calibri"/>
                        </a:rPr>
                        <a:t>EO knowledge Hub</a:t>
                      </a:r>
                      <a:r>
                        <a:rPr lang="en-US" sz="1100" spc="-25" dirty="0" smtClean="0">
                          <a:solidFill>
                            <a:schemeClr val="tx1"/>
                          </a:solidFill>
                          <a:effectLst/>
                          <a:latin typeface="+mj-lt"/>
                          <a:ea typeface="Calibri" charset="0"/>
                          <a:cs typeface="Calibri" charset="0"/>
                          <a:sym typeface="Calibri"/>
                        </a:rPr>
                        <a:t>,: </a:t>
                      </a:r>
                      <a:endParaRPr lang="en-US" sz="1100" spc="-25" dirty="0">
                        <a:solidFill>
                          <a:schemeClr val="tx1"/>
                        </a:solidFill>
                        <a:effectLst/>
                        <a:latin typeface="+mj-lt"/>
                        <a:ea typeface="Calibri" charset="0"/>
                        <a:cs typeface="Calibri" charset="0"/>
                        <a:sym typeface="Calibri"/>
                      </a:endParaRPr>
                    </a:p>
                    <a:p>
                      <a:pPr marL="266700" marR="0" indent="-171450" algn="l" defTabSz="457200" eaLnBrk="1" fontAlgn="auto" latinLnBrk="0" hangingPunct="1">
                        <a:lnSpc>
                          <a:spcPct val="100000"/>
                        </a:lnSpc>
                        <a:spcBef>
                          <a:spcPts val="600"/>
                        </a:spcBef>
                        <a:spcAft>
                          <a:spcPts val="0"/>
                        </a:spcAft>
                        <a:buClrTx/>
                        <a:buSzTx/>
                        <a:buFontTx/>
                        <a:buChar char="-"/>
                        <a:tabLst/>
                        <a:defRPr/>
                      </a:pPr>
                      <a:r>
                        <a:rPr lang="en-US" sz="1100" spc="-25" dirty="0">
                          <a:solidFill>
                            <a:schemeClr val="tx1"/>
                          </a:solidFill>
                          <a:effectLst/>
                          <a:latin typeface="+mj-lt"/>
                          <a:ea typeface="Calibri" charset="0"/>
                          <a:cs typeface="Calibri" charset="0"/>
                          <a:sym typeface="Calibri"/>
                        </a:rPr>
                        <a:t>Official Metadata &amp; Guideline </a:t>
                      </a:r>
                      <a:r>
                        <a:rPr lang="en-US" sz="1100" spc="-25" dirty="0" smtClean="0">
                          <a:solidFill>
                            <a:schemeClr val="tx1"/>
                          </a:solidFill>
                          <a:effectLst/>
                          <a:latin typeface="+mj-lt"/>
                          <a:ea typeface="Calibri" charset="0"/>
                          <a:cs typeface="Calibri" charset="0"/>
                          <a:sym typeface="Calibri"/>
                        </a:rPr>
                        <a:t>on how EO </a:t>
                      </a:r>
                      <a:r>
                        <a:rPr lang="en-US" sz="1100" spc="-25" dirty="0">
                          <a:solidFill>
                            <a:schemeClr val="tx1"/>
                          </a:solidFill>
                          <a:effectLst/>
                          <a:latin typeface="+mj-lt"/>
                          <a:ea typeface="Calibri" charset="0"/>
                          <a:cs typeface="Calibri" charset="0"/>
                          <a:sym typeface="Calibri"/>
                        </a:rPr>
                        <a:t>is integrated in SDG metrics </a:t>
                      </a:r>
                      <a:r>
                        <a:rPr lang="en-US" sz="1100" spc="-25" dirty="0" smtClean="0">
                          <a:solidFill>
                            <a:schemeClr val="tx1"/>
                          </a:solidFill>
                          <a:effectLst/>
                          <a:latin typeface="+mj-lt"/>
                          <a:ea typeface="Calibri" charset="0"/>
                          <a:cs typeface="Calibri" charset="0"/>
                          <a:sym typeface="Calibri"/>
                        </a:rPr>
                        <a:t>(per indicator).</a:t>
                      </a:r>
                      <a:endParaRPr lang="en-US" sz="1100" spc="-25" dirty="0">
                        <a:solidFill>
                          <a:schemeClr val="tx1"/>
                        </a:solidFill>
                        <a:effectLst/>
                        <a:latin typeface="+mj-lt"/>
                        <a:ea typeface="Calibri" charset="0"/>
                        <a:cs typeface="Calibri" charset="0"/>
                        <a:sym typeface="Calibri"/>
                      </a:endParaRPr>
                    </a:p>
                    <a:p>
                      <a:pPr marL="266700" marR="0" indent="-171450" algn="l" defTabSz="457200" eaLnBrk="1" fontAlgn="auto" latinLnBrk="0" hangingPunct="1">
                        <a:lnSpc>
                          <a:spcPct val="100000"/>
                        </a:lnSpc>
                        <a:spcBef>
                          <a:spcPts val="600"/>
                        </a:spcBef>
                        <a:spcAft>
                          <a:spcPts val="0"/>
                        </a:spcAft>
                        <a:buClrTx/>
                        <a:buSzTx/>
                        <a:buFontTx/>
                        <a:buChar char="-"/>
                        <a:tabLst/>
                        <a:defRPr/>
                      </a:pPr>
                      <a:r>
                        <a:rPr lang="en-US" sz="1100" spc="-25" dirty="0">
                          <a:solidFill>
                            <a:schemeClr val="tx1"/>
                          </a:solidFill>
                          <a:effectLst/>
                          <a:latin typeface="+mj-lt"/>
                          <a:ea typeface="Calibri" charset="0"/>
                          <a:cs typeface="Calibri" charset="0"/>
                          <a:sym typeface="Calibri"/>
                        </a:rPr>
                        <a:t>Best practices, lessons learned, valuation and impact assessment, </a:t>
                      </a:r>
                      <a:r>
                        <a:rPr lang="en-US" sz="1100" spc="-25" dirty="0" smtClean="0">
                          <a:solidFill>
                            <a:schemeClr val="tx1"/>
                          </a:solidFill>
                          <a:effectLst/>
                          <a:latin typeface="+mj-lt"/>
                          <a:ea typeface="Calibri" charset="0"/>
                          <a:cs typeface="Calibri" charset="0"/>
                          <a:sym typeface="Calibri"/>
                        </a:rPr>
                        <a:t>inventory of </a:t>
                      </a:r>
                      <a:r>
                        <a:rPr lang="en-US" sz="1100" spc="-25" dirty="0">
                          <a:solidFill>
                            <a:schemeClr val="tx1"/>
                          </a:solidFill>
                          <a:effectLst/>
                          <a:latin typeface="+mj-lt"/>
                          <a:ea typeface="Calibri" charset="0"/>
                          <a:cs typeface="Calibri" charset="0"/>
                          <a:sym typeface="Calibri"/>
                        </a:rPr>
                        <a:t>tools and platforms available </a:t>
                      </a:r>
                      <a:r>
                        <a:rPr lang="en-US" sz="1100" spc="-25" dirty="0" smtClean="0">
                          <a:solidFill>
                            <a:schemeClr val="tx1"/>
                          </a:solidFill>
                          <a:effectLst/>
                          <a:latin typeface="+mj-lt"/>
                          <a:ea typeface="Calibri" charset="0"/>
                          <a:cs typeface="Calibri" charset="0"/>
                          <a:sym typeface="Calibri"/>
                        </a:rPr>
                        <a:t>(per indicator)</a:t>
                      </a:r>
                      <a:endParaRPr lang="en-US" sz="1100" spc="-25" dirty="0">
                        <a:solidFill>
                          <a:schemeClr val="tx1"/>
                        </a:solidFill>
                        <a:effectLst/>
                        <a:latin typeface="+mj-lt"/>
                        <a:ea typeface="Calibri" charset="0"/>
                        <a:cs typeface="Calibri" charset="0"/>
                        <a:sym typeface="Calibri"/>
                      </a:endParaRPr>
                    </a:p>
                    <a:p>
                      <a:pPr marL="266700" marR="0" indent="-171450" algn="l" defTabSz="457200" eaLnBrk="1" fontAlgn="auto" latinLnBrk="0" hangingPunct="1">
                        <a:lnSpc>
                          <a:spcPct val="100000"/>
                        </a:lnSpc>
                        <a:spcBef>
                          <a:spcPts val="600"/>
                        </a:spcBef>
                        <a:spcAft>
                          <a:spcPts val="0"/>
                        </a:spcAft>
                        <a:buClrTx/>
                        <a:buSzTx/>
                        <a:buFontTx/>
                        <a:buChar char="-"/>
                        <a:tabLst/>
                        <a:defRPr/>
                      </a:pPr>
                      <a:r>
                        <a:rPr lang="en-US" sz="1100" spc="-25" dirty="0" smtClean="0">
                          <a:solidFill>
                            <a:schemeClr val="tx1"/>
                          </a:solidFill>
                          <a:effectLst/>
                          <a:latin typeface="+mj-lt"/>
                          <a:ea typeface="Calibri" charset="0"/>
                          <a:cs typeface="Calibri" charset="0"/>
                          <a:sym typeface="Calibri"/>
                        </a:rPr>
                        <a:t>Access to </a:t>
                      </a:r>
                      <a:r>
                        <a:rPr lang="en-US" sz="1100" spc="-25" baseline="0" dirty="0" smtClean="0">
                          <a:solidFill>
                            <a:schemeClr val="tx1"/>
                          </a:solidFill>
                          <a:effectLst/>
                          <a:latin typeface="+mj-lt"/>
                          <a:ea typeface="Calibri" charset="0"/>
                          <a:cs typeface="Calibri" charset="0"/>
                          <a:sym typeface="Calibri"/>
                        </a:rPr>
                        <a:t> on-line </a:t>
                      </a:r>
                      <a:r>
                        <a:rPr lang="en-US" sz="1100" spc="-25" dirty="0" smtClean="0">
                          <a:solidFill>
                            <a:schemeClr val="tx1"/>
                          </a:solidFill>
                          <a:effectLst/>
                          <a:latin typeface="+mj-lt"/>
                          <a:ea typeface="Calibri" charset="0"/>
                          <a:cs typeface="Calibri" charset="0"/>
                          <a:sym typeface="Calibri"/>
                        </a:rPr>
                        <a:t>platforms </a:t>
                      </a:r>
                      <a:r>
                        <a:rPr lang="en-US" sz="1100" spc="-25" dirty="0">
                          <a:solidFill>
                            <a:schemeClr val="tx1"/>
                          </a:solidFill>
                          <a:effectLst/>
                          <a:latin typeface="+mj-lt"/>
                          <a:ea typeface="Calibri" charset="0"/>
                          <a:cs typeface="Calibri" charset="0"/>
                          <a:sym typeface="Calibri"/>
                        </a:rPr>
                        <a:t>for calculating EO </a:t>
                      </a:r>
                      <a:r>
                        <a:rPr lang="en-US" sz="1100" spc="-25" dirty="0" smtClean="0">
                          <a:solidFill>
                            <a:schemeClr val="tx1"/>
                          </a:solidFill>
                          <a:effectLst/>
                          <a:latin typeface="+mj-lt"/>
                          <a:ea typeface="Calibri" charset="0"/>
                          <a:cs typeface="Calibri" charset="0"/>
                          <a:sym typeface="Calibri"/>
                        </a:rPr>
                        <a:t>metrics</a:t>
                      </a:r>
                      <a:endParaRPr lang="en-US" sz="1600" spc="-25" dirty="0">
                        <a:solidFill>
                          <a:schemeClr val="tx1"/>
                        </a:solidFill>
                        <a:effectLst/>
                        <a:latin typeface="+mj-lt"/>
                        <a:ea typeface="Calibri" charset="0"/>
                        <a:cs typeface="Calibri" charset="0"/>
                        <a:sym typeface="Calibri"/>
                      </a:endParaRPr>
                    </a:p>
                  </a:txBody>
                  <a:tcPr marL="36000" marR="36000" marT="72000" marB="72000">
                    <a:solidFill>
                      <a:schemeClr val="bg1"/>
                    </a:solidFill>
                  </a:tcPr>
                </a:tc>
                <a:tc>
                  <a:txBody>
                    <a:bodyPr/>
                    <a:lstStyle/>
                    <a:p>
                      <a:pPr marL="0" marR="0" lvl="0" indent="0" algn="ctr" defTabSz="457200" eaLnBrk="1" fontAlgn="auto" latinLnBrk="0" hangingPunct="1">
                        <a:lnSpc>
                          <a:spcPct val="100000"/>
                        </a:lnSpc>
                        <a:spcBef>
                          <a:spcPts val="600"/>
                        </a:spcBef>
                        <a:spcAft>
                          <a:spcPts val="0"/>
                        </a:spcAft>
                        <a:buClrTx/>
                        <a:buSzTx/>
                        <a:buFontTx/>
                        <a:buNone/>
                        <a:tabLst/>
                        <a:defRPr/>
                      </a:pPr>
                      <a:r>
                        <a:rPr lang="en-US" sz="1200" b="0" spc="-25" dirty="0">
                          <a:solidFill>
                            <a:srgbClr val="FF0000"/>
                          </a:solidFill>
                          <a:effectLst/>
                          <a:latin typeface="+mj-lt"/>
                          <a:ea typeface="Calibri" charset="0"/>
                          <a:cs typeface="Calibri" charset="0"/>
                          <a:sym typeface="Calibri"/>
                        </a:rPr>
                        <a:t>CEOS can </a:t>
                      </a:r>
                      <a:r>
                        <a:rPr lang="en-US" sz="1200" b="0" spc="-25" dirty="0" smtClean="0">
                          <a:solidFill>
                            <a:srgbClr val="FF0000"/>
                          </a:solidFill>
                          <a:effectLst/>
                          <a:latin typeface="+mj-lt"/>
                          <a:ea typeface="Calibri" charset="0"/>
                          <a:cs typeface="Calibri" charset="0"/>
                          <a:sym typeface="Calibri"/>
                        </a:rPr>
                        <a:t>contribute to</a:t>
                      </a:r>
                      <a:r>
                        <a:rPr lang="en-US" sz="1200" b="0" spc="-25" baseline="0" dirty="0" smtClean="0">
                          <a:solidFill>
                            <a:srgbClr val="FF0000"/>
                          </a:solidFill>
                          <a:effectLst/>
                          <a:latin typeface="+mj-lt"/>
                          <a:ea typeface="Calibri" charset="0"/>
                          <a:cs typeface="Calibri" charset="0"/>
                          <a:sym typeface="Calibri"/>
                        </a:rPr>
                        <a:t> </a:t>
                      </a:r>
                      <a:r>
                        <a:rPr lang="en-US" sz="1200" b="0" spc="-25" dirty="0" smtClean="0">
                          <a:solidFill>
                            <a:srgbClr val="FF0000"/>
                          </a:solidFill>
                          <a:effectLst/>
                          <a:latin typeface="+mj-lt"/>
                          <a:ea typeface="Calibri" charset="0"/>
                          <a:cs typeface="Calibri" charset="0"/>
                          <a:sym typeface="Calibri"/>
                        </a:rPr>
                        <a:t>the building of the EO knowledge Hub for SDGs and lead the development of on-line platforms.</a:t>
                      </a:r>
                    </a:p>
                    <a:p>
                      <a:pPr marL="0" marR="0" lvl="0" indent="0" algn="ctr" defTabSz="457200" eaLnBrk="1" fontAlgn="auto" latinLnBrk="0" hangingPunct="1">
                        <a:lnSpc>
                          <a:spcPct val="100000"/>
                        </a:lnSpc>
                        <a:spcBef>
                          <a:spcPts val="600"/>
                        </a:spcBef>
                        <a:spcAft>
                          <a:spcPts val="0"/>
                        </a:spcAft>
                        <a:buClrTx/>
                        <a:buSzTx/>
                        <a:buFontTx/>
                        <a:buNone/>
                        <a:tabLst/>
                        <a:defRPr/>
                      </a:pPr>
                      <a:r>
                        <a:rPr lang="en-US" sz="1200" b="0" spc="-25" baseline="0" dirty="0" smtClean="0">
                          <a:solidFill>
                            <a:schemeClr val="tx1"/>
                          </a:solidFill>
                          <a:effectLst/>
                          <a:latin typeface="+mj-lt"/>
                          <a:ea typeface="Calibri" charset="0"/>
                          <a:cs typeface="Calibri" charset="0"/>
                          <a:sym typeface="Calibri"/>
                        </a:rPr>
                        <a:t>to be </a:t>
                      </a:r>
                      <a:r>
                        <a:rPr lang="en-US" sz="1200" b="0" spc="-25" dirty="0" smtClean="0">
                          <a:solidFill>
                            <a:schemeClr val="tx1"/>
                          </a:solidFill>
                          <a:effectLst/>
                          <a:latin typeface="+mj-lt"/>
                          <a:ea typeface="Calibri" charset="0"/>
                          <a:cs typeface="Calibri" charset="0"/>
                          <a:sym typeface="Calibri"/>
                        </a:rPr>
                        <a:t>integrated</a:t>
                      </a:r>
                      <a:r>
                        <a:rPr lang="en-US" sz="1200" b="0" spc="-25" baseline="0" dirty="0" smtClean="0">
                          <a:solidFill>
                            <a:schemeClr val="tx1"/>
                          </a:solidFill>
                          <a:effectLst/>
                          <a:latin typeface="+mj-lt"/>
                          <a:ea typeface="Calibri" charset="0"/>
                          <a:cs typeface="Calibri" charset="0"/>
                          <a:sym typeface="Calibri"/>
                        </a:rPr>
                        <a:t> in </a:t>
                      </a:r>
                      <a:r>
                        <a:rPr lang="en-US" sz="1200" b="0" spc="-25" dirty="0" smtClean="0">
                          <a:solidFill>
                            <a:schemeClr val="tx1"/>
                          </a:solidFill>
                          <a:effectLst/>
                          <a:latin typeface="+mj-lt"/>
                          <a:ea typeface="Calibri" charset="0"/>
                          <a:cs typeface="Calibri" charset="0"/>
                          <a:sym typeface="Calibri"/>
                        </a:rPr>
                        <a:t>the </a:t>
                      </a:r>
                      <a:r>
                        <a:rPr lang="en-US" sz="1200" b="0" spc="-25" dirty="0" smtClean="0">
                          <a:solidFill>
                            <a:schemeClr val="tx1"/>
                          </a:solidFill>
                          <a:effectLst/>
                          <a:latin typeface="+mj-lt"/>
                          <a:ea typeface="Calibri" charset="0"/>
                          <a:cs typeface="Calibri" charset="0"/>
                          <a:sym typeface="Calibri"/>
                        </a:rPr>
                        <a:t>GEO </a:t>
                      </a:r>
                      <a:r>
                        <a:rPr lang="en-US" sz="1200" b="0" spc="-25" dirty="0" smtClean="0">
                          <a:solidFill>
                            <a:schemeClr val="tx1"/>
                          </a:solidFill>
                          <a:effectLst/>
                          <a:latin typeface="+mj-lt"/>
                          <a:ea typeface="Calibri" charset="0"/>
                          <a:cs typeface="Calibri" charset="0"/>
                          <a:sym typeface="Calibri"/>
                        </a:rPr>
                        <a:t>EO4SDG </a:t>
                      </a:r>
                      <a:r>
                        <a:rPr lang="en-US" sz="1200" b="0" spc="-25" dirty="0">
                          <a:solidFill>
                            <a:schemeClr val="tx1"/>
                          </a:solidFill>
                          <a:effectLst/>
                          <a:latin typeface="+mj-lt"/>
                          <a:ea typeface="Calibri" charset="0"/>
                          <a:cs typeface="Calibri" charset="0"/>
                          <a:sym typeface="Calibri"/>
                        </a:rPr>
                        <a:t>portal:  </a:t>
                      </a:r>
                    </a:p>
                    <a:p>
                      <a:pPr marL="0" marR="0" lvl="0" indent="0" algn="ctr" defTabSz="457200" eaLnBrk="1" fontAlgn="auto" latinLnBrk="0" hangingPunct="1">
                        <a:lnSpc>
                          <a:spcPct val="100000"/>
                        </a:lnSpc>
                        <a:spcBef>
                          <a:spcPts val="600"/>
                        </a:spcBef>
                        <a:spcAft>
                          <a:spcPts val="0"/>
                        </a:spcAft>
                        <a:buClrTx/>
                        <a:buSzTx/>
                        <a:buFontTx/>
                        <a:buNone/>
                        <a:tabLst/>
                        <a:defRPr/>
                      </a:pPr>
                      <a:r>
                        <a:rPr lang="en-US" sz="1200" b="0" spc="-25" dirty="0" smtClean="0">
                          <a:solidFill>
                            <a:schemeClr val="tx1"/>
                          </a:solidFill>
                          <a:effectLst/>
                          <a:latin typeface="+mj-lt"/>
                          <a:ea typeface="Calibri" charset="0"/>
                          <a:cs typeface="Calibri" charset="0"/>
                          <a:sym typeface="Calibri"/>
                        </a:rPr>
                        <a:t>open-source tools</a:t>
                      </a:r>
                      <a:r>
                        <a:rPr lang="en-US" sz="1200" b="0" spc="-25" baseline="0" dirty="0" smtClean="0">
                          <a:solidFill>
                            <a:schemeClr val="tx1"/>
                          </a:solidFill>
                          <a:effectLst/>
                          <a:latin typeface="+mj-lt"/>
                          <a:ea typeface="Calibri" charset="0"/>
                          <a:cs typeface="Calibri" charset="0"/>
                          <a:sym typeface="Calibri"/>
                        </a:rPr>
                        <a:t> </a:t>
                      </a:r>
                      <a:r>
                        <a:rPr lang="en-US" sz="1200" b="0" spc="-25" dirty="0" smtClean="0">
                          <a:solidFill>
                            <a:schemeClr val="tx1"/>
                          </a:solidFill>
                          <a:effectLst/>
                          <a:latin typeface="+mj-lt"/>
                          <a:ea typeface="Calibri" charset="0"/>
                          <a:cs typeface="Calibri" charset="0"/>
                          <a:sym typeface="Calibri"/>
                        </a:rPr>
                        <a:t>for </a:t>
                      </a:r>
                      <a:r>
                        <a:rPr lang="en-US" sz="1200" b="0" spc="-25" dirty="0">
                          <a:solidFill>
                            <a:schemeClr val="tx1"/>
                          </a:solidFill>
                          <a:effectLst/>
                          <a:latin typeface="+mj-lt"/>
                          <a:ea typeface="Calibri" charset="0"/>
                          <a:cs typeface="Calibri" charset="0"/>
                          <a:sym typeface="Calibri"/>
                        </a:rPr>
                        <a:t>calculating EO metrics for all </a:t>
                      </a:r>
                      <a:r>
                        <a:rPr lang="en-US" sz="1200" b="0" spc="-25" dirty="0" smtClean="0">
                          <a:solidFill>
                            <a:schemeClr val="tx1"/>
                          </a:solidFill>
                          <a:effectLst/>
                          <a:latin typeface="+mj-lt"/>
                          <a:ea typeface="Calibri" charset="0"/>
                          <a:cs typeface="Calibri" charset="0"/>
                          <a:sym typeface="Calibri"/>
                        </a:rPr>
                        <a:t>relevant SDGs </a:t>
                      </a:r>
                    </a:p>
                    <a:p>
                      <a:pPr marL="0" marR="0" lvl="0" indent="0" algn="ctr" defTabSz="457200" eaLnBrk="1" fontAlgn="auto" latinLnBrk="0" hangingPunct="1">
                        <a:lnSpc>
                          <a:spcPct val="100000"/>
                        </a:lnSpc>
                        <a:spcBef>
                          <a:spcPts val="600"/>
                        </a:spcBef>
                        <a:spcAft>
                          <a:spcPts val="0"/>
                        </a:spcAft>
                        <a:buClrTx/>
                        <a:buSzTx/>
                        <a:buFontTx/>
                        <a:buNone/>
                        <a:tabLst/>
                        <a:defRPr/>
                      </a:pPr>
                      <a:r>
                        <a:rPr lang="en-US" sz="1200" b="0" spc="-25" dirty="0" smtClean="0">
                          <a:solidFill>
                            <a:srgbClr val="FF0000"/>
                          </a:solidFill>
                          <a:effectLst/>
                          <a:latin typeface="+mj-lt"/>
                          <a:ea typeface="Calibri" charset="0"/>
                          <a:cs typeface="Calibri" charset="0"/>
                          <a:sym typeface="Calibri"/>
                        </a:rPr>
                        <a:t>[</a:t>
                      </a:r>
                      <a:r>
                        <a:rPr lang="en-US" sz="1200" b="0" spc="-25" dirty="0">
                          <a:solidFill>
                            <a:srgbClr val="FF0000"/>
                          </a:solidFill>
                          <a:effectLst/>
                          <a:latin typeface="+mj-lt"/>
                          <a:ea typeface="Calibri" charset="0"/>
                          <a:cs typeface="Calibri" charset="0"/>
                          <a:sym typeface="Calibri"/>
                        </a:rPr>
                        <a:t>in collaboration with other CEOS WGs / AHTs, i.e., </a:t>
                      </a:r>
                      <a:r>
                        <a:rPr lang="en-US" sz="1200" b="0" spc="-25" dirty="0" smtClean="0">
                          <a:solidFill>
                            <a:srgbClr val="FF0000"/>
                          </a:solidFill>
                          <a:effectLst/>
                          <a:latin typeface="+mj-lt"/>
                          <a:ea typeface="Calibri" charset="0"/>
                          <a:cs typeface="Calibri" charset="0"/>
                          <a:sym typeface="Calibri"/>
                        </a:rPr>
                        <a:t>CEOS </a:t>
                      </a:r>
                      <a:r>
                        <a:rPr lang="en-US" sz="1200" b="0" spc="-25" dirty="0">
                          <a:solidFill>
                            <a:srgbClr val="FF0000"/>
                          </a:solidFill>
                          <a:effectLst/>
                          <a:latin typeface="+mj-lt"/>
                          <a:ea typeface="Calibri" charset="0"/>
                          <a:cs typeface="Calibri" charset="0"/>
                          <a:sym typeface="Calibri"/>
                        </a:rPr>
                        <a:t>SEO, other</a:t>
                      </a:r>
                      <a:r>
                        <a:rPr lang="en-US" sz="1200" b="0" spc="-25" dirty="0" smtClean="0">
                          <a:solidFill>
                            <a:srgbClr val="FF0000"/>
                          </a:solidFill>
                          <a:effectLst/>
                          <a:latin typeface="+mj-lt"/>
                          <a:ea typeface="Calibri" charset="0"/>
                          <a:cs typeface="Calibri" charset="0"/>
                          <a:sym typeface="Calibri"/>
                        </a:rPr>
                        <a:t>]</a:t>
                      </a:r>
                      <a:endParaRPr lang="en-US" sz="1200" b="0" spc="-25" dirty="0">
                        <a:solidFill>
                          <a:srgbClr val="FF0000"/>
                        </a:solidFill>
                        <a:effectLst/>
                        <a:latin typeface="+mj-lt"/>
                        <a:ea typeface="Calibri" charset="0"/>
                        <a:cs typeface="Calibri" charset="0"/>
                        <a:sym typeface="Calibri"/>
                      </a:endParaRPr>
                    </a:p>
                  </a:txBody>
                  <a:tcPr marL="72000" marR="36000" marT="72000" marB="72000">
                    <a:solidFill>
                      <a:schemeClr val="bg1"/>
                    </a:solidFill>
                  </a:tcPr>
                </a:tc>
                <a:extLst>
                  <a:ext uri="{0D108BD9-81ED-4DB2-BD59-A6C34878D82A}">
                    <a16:rowId xmlns:a16="http://schemas.microsoft.com/office/drawing/2014/main" xmlns="" val="2805161714"/>
                  </a:ext>
                </a:extLst>
              </a:tr>
            </a:tbl>
          </a:graphicData>
        </a:graphic>
      </p:graphicFrame>
    </p:spTree>
    <p:extLst>
      <p:ext uri="{BB962C8B-B14F-4D97-AF65-F5344CB8AC3E}">
        <p14:creationId xmlns:p14="http://schemas.microsoft.com/office/powerpoint/2010/main" val="1919253174"/>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25</a:t>
            </a:fld>
            <a:endParaRPr lang="uk-UA" dirty="0"/>
          </a:p>
        </p:txBody>
      </p:sp>
      <p:sp>
        <p:nvSpPr>
          <p:cNvPr id="3" name="Content Placeholder 2"/>
          <p:cNvSpPr>
            <a:spLocks noGrp="1"/>
          </p:cNvSpPr>
          <p:nvPr>
            <p:ph sz="quarter" idx="10"/>
          </p:nvPr>
        </p:nvSpPr>
        <p:spPr/>
        <p:txBody>
          <a:bodyPr/>
          <a:lstStyle/>
          <a:p>
            <a:pPr marL="0" indent="0">
              <a:buNone/>
            </a:pPr>
            <a:r>
              <a:rPr lang="en-US" dirty="0"/>
              <a:t>Continue as AHT for 2018-2019 with following key </a:t>
            </a:r>
            <a:r>
              <a:rPr lang="en-US" dirty="0" err="1" smtClean="0"/>
              <a:t>achievables</a:t>
            </a:r>
            <a:r>
              <a:rPr lang="en-US" dirty="0" smtClean="0"/>
              <a:t>:</a:t>
            </a:r>
            <a:r>
              <a:rPr lang="en-US" dirty="0"/>
              <a:t/>
            </a:r>
            <a:br>
              <a:rPr lang="en-US" dirty="0"/>
            </a:br>
            <a:endParaRPr lang="en-US" dirty="0"/>
          </a:p>
          <a:p>
            <a:pPr marL="914400" lvl="1" indent="-457200">
              <a:spcBef>
                <a:spcPts val="1200"/>
              </a:spcBef>
              <a:buFont typeface="+mj-lt"/>
              <a:buAutoNum type="arabicPeriod"/>
            </a:pPr>
            <a:r>
              <a:rPr lang="en-US" sz="1800" b="1" dirty="0">
                <a:solidFill>
                  <a:schemeClr val="tx1"/>
                </a:solidFill>
              </a:rPr>
              <a:t>Refine role of </a:t>
            </a:r>
            <a:r>
              <a:rPr lang="en-US" sz="1800" b="1" dirty="0" smtClean="0">
                <a:solidFill>
                  <a:schemeClr val="tx1"/>
                </a:solidFill>
              </a:rPr>
              <a:t>AHT SDG vis-à-vis </a:t>
            </a:r>
            <a:r>
              <a:rPr lang="en-US" sz="1800" b="1" dirty="0">
                <a:solidFill>
                  <a:schemeClr val="tx1"/>
                </a:solidFill>
              </a:rPr>
              <a:t>GEO </a:t>
            </a:r>
            <a:r>
              <a:rPr lang="en-US" sz="1800" b="1" dirty="0" smtClean="0">
                <a:solidFill>
                  <a:schemeClr val="tx1"/>
                </a:solidFill>
              </a:rPr>
              <a:t>EO4SDG</a:t>
            </a:r>
            <a:br>
              <a:rPr lang="en-US" sz="1800" b="1" dirty="0" smtClean="0">
                <a:solidFill>
                  <a:schemeClr val="tx1"/>
                </a:solidFill>
              </a:rPr>
            </a:br>
            <a:r>
              <a:rPr lang="en-US" sz="1800" dirty="0" smtClean="0">
                <a:solidFill>
                  <a:schemeClr val="tx1"/>
                </a:solidFill>
              </a:rPr>
              <a:t>(following GEO/CEOS alignment of activities and priorities)</a:t>
            </a:r>
            <a:endParaRPr lang="en-US" sz="1800" dirty="0">
              <a:solidFill>
                <a:schemeClr val="tx1"/>
              </a:solidFill>
            </a:endParaRPr>
          </a:p>
          <a:p>
            <a:pPr marL="914400" lvl="1" indent="-457200">
              <a:spcBef>
                <a:spcPts val="1200"/>
              </a:spcBef>
              <a:buFont typeface="+mj-lt"/>
              <a:buAutoNum type="arabicPeriod"/>
            </a:pPr>
            <a:r>
              <a:rPr lang="en-US" sz="1800" dirty="0">
                <a:solidFill>
                  <a:schemeClr val="tx1"/>
                </a:solidFill>
              </a:rPr>
              <a:t>Support further </a:t>
            </a:r>
            <a:r>
              <a:rPr lang="en-US" sz="1800" b="1" dirty="0">
                <a:solidFill>
                  <a:schemeClr val="tx1"/>
                </a:solidFill>
              </a:rPr>
              <a:t>showcasing </a:t>
            </a:r>
            <a:r>
              <a:rPr lang="en-US" sz="1800" b="1" dirty="0" smtClean="0">
                <a:solidFill>
                  <a:schemeClr val="tx1"/>
                </a:solidFill>
              </a:rPr>
              <a:t>EO’s value </a:t>
            </a:r>
            <a:r>
              <a:rPr lang="en-US" sz="1800" b="1" dirty="0">
                <a:solidFill>
                  <a:schemeClr val="tx1"/>
                </a:solidFill>
              </a:rPr>
              <a:t>in </a:t>
            </a:r>
            <a:r>
              <a:rPr lang="en-US" sz="1800" b="1" dirty="0" smtClean="0">
                <a:solidFill>
                  <a:schemeClr val="tx1"/>
                </a:solidFill>
              </a:rPr>
              <a:t>SDG monitoring and reporting </a:t>
            </a:r>
            <a:r>
              <a:rPr lang="en-US" sz="1800" dirty="0" smtClean="0">
                <a:solidFill>
                  <a:schemeClr val="tx1"/>
                </a:solidFill>
              </a:rPr>
              <a:t>(with a strong national focus)</a:t>
            </a:r>
            <a:endParaRPr lang="en-US" sz="1800" dirty="0">
              <a:solidFill>
                <a:schemeClr val="tx1"/>
              </a:solidFill>
            </a:endParaRPr>
          </a:p>
          <a:p>
            <a:pPr marL="914400" lvl="1" indent="-457200">
              <a:spcBef>
                <a:spcPts val="1200"/>
              </a:spcBef>
              <a:buFont typeface="+mj-lt"/>
              <a:buAutoNum type="arabicPeriod"/>
            </a:pPr>
            <a:r>
              <a:rPr lang="en-US" sz="1800" dirty="0" smtClean="0">
                <a:solidFill>
                  <a:schemeClr val="tx1"/>
                </a:solidFill>
              </a:rPr>
              <a:t>Prepare </a:t>
            </a:r>
            <a:r>
              <a:rPr lang="en-US" sz="1800" dirty="0">
                <a:solidFill>
                  <a:schemeClr val="tx1"/>
                </a:solidFill>
              </a:rPr>
              <a:t>case for </a:t>
            </a:r>
            <a:r>
              <a:rPr lang="en-US" sz="1800" b="1" dirty="0">
                <a:solidFill>
                  <a:schemeClr val="tx1"/>
                </a:solidFill>
              </a:rPr>
              <a:t>transition from AHT to CEOS Working Group on SDGs </a:t>
            </a:r>
            <a:r>
              <a:rPr lang="en-US" sz="1800" dirty="0">
                <a:solidFill>
                  <a:schemeClr val="tx1"/>
                </a:solidFill>
              </a:rPr>
              <a:t>from late 2019, based on more tightly defined roles</a:t>
            </a:r>
          </a:p>
          <a:p>
            <a:pPr marL="914400" lvl="1" indent="-457200">
              <a:spcBef>
                <a:spcPts val="1200"/>
              </a:spcBef>
              <a:buFont typeface="+mj-lt"/>
              <a:buAutoNum type="arabicPeriod"/>
            </a:pPr>
            <a:r>
              <a:rPr lang="en-US" sz="1800" b="1" dirty="0">
                <a:solidFill>
                  <a:schemeClr val="tx1"/>
                </a:solidFill>
              </a:rPr>
              <a:t>S</a:t>
            </a:r>
            <a:r>
              <a:rPr lang="en-US" sz="1800" b="1" dirty="0" smtClean="0">
                <a:solidFill>
                  <a:schemeClr val="tx1"/>
                </a:solidFill>
              </a:rPr>
              <a:t>ub-team </a:t>
            </a:r>
            <a:r>
              <a:rPr lang="en-US" sz="1800" b="1" dirty="0">
                <a:solidFill>
                  <a:schemeClr val="tx1"/>
                </a:solidFill>
              </a:rPr>
              <a:t>to support UNCCD request to GEO for support for “Land Degradation Neutrality</a:t>
            </a:r>
            <a:r>
              <a:rPr lang="en-US" sz="1800" dirty="0">
                <a:solidFill>
                  <a:schemeClr val="tx1"/>
                </a:solidFill>
              </a:rPr>
              <a:t>” EO-based monitoring methodology implementation and testing </a:t>
            </a:r>
            <a:r>
              <a:rPr lang="en-US" sz="1800" dirty="0" smtClean="0">
                <a:solidFill>
                  <a:schemeClr val="tx1"/>
                </a:solidFill>
              </a:rPr>
              <a:t>(under CSIRO/ESA leads)</a:t>
            </a:r>
            <a:endParaRPr lang="en-US" sz="1800" dirty="0">
              <a:solidFill>
                <a:schemeClr val="tx1"/>
              </a:solidFill>
            </a:endParaRPr>
          </a:p>
          <a:p>
            <a:pPr marL="457200" indent="-457200">
              <a:spcBef>
                <a:spcPts val="1200"/>
              </a:spcBef>
              <a:buFont typeface="+mj-lt"/>
              <a:buAutoNum type="arabicPeriod"/>
            </a:pPr>
            <a:endParaRPr lang="en-US" sz="1800" dirty="0"/>
          </a:p>
        </p:txBody>
      </p:sp>
      <p:sp>
        <p:nvSpPr>
          <p:cNvPr id="4" name="Content Placeholder 3"/>
          <p:cNvSpPr>
            <a:spLocks noGrp="1"/>
          </p:cNvSpPr>
          <p:nvPr>
            <p:ph sz="quarter" idx="11"/>
          </p:nvPr>
        </p:nvSpPr>
        <p:spPr>
          <a:xfrm>
            <a:off x="2057400" y="152400"/>
            <a:ext cx="5334000" cy="533400"/>
          </a:xfrm>
        </p:spPr>
        <p:txBody>
          <a:bodyPr/>
          <a:lstStyle/>
          <a:p>
            <a:r>
              <a:rPr lang="en-US" dirty="0" smtClean="0"/>
              <a:t>Proposal for short term future</a:t>
            </a:r>
          </a:p>
          <a:p>
            <a:r>
              <a:rPr lang="en-US" sz="2000" b="1" i="1" dirty="0">
                <a:solidFill>
                  <a:schemeClr val="accent1">
                    <a:lumMod val="40000"/>
                    <a:lumOff val="60000"/>
                  </a:schemeClr>
                </a:solidFill>
                <a:latin typeface="Arial" panose="020B0604020202020204" pitchFamily="34" charset="0"/>
                <a:ea typeface="Arial"/>
                <a:cs typeface="Arial" panose="020B0604020202020204" pitchFamily="34" charset="0"/>
              </a:rPr>
              <a:t>2018-2019</a:t>
            </a:r>
            <a:endParaRPr lang="en-US" sz="2000" b="1" i="1" dirty="0">
              <a:solidFill>
                <a:schemeClr val="accent1">
                  <a:lumMod val="40000"/>
                  <a:lumOff val="60000"/>
                </a:schemeClr>
              </a:solidFill>
              <a:latin typeface="Arial" panose="020B0604020202020204" pitchFamily="34" charset="0"/>
              <a:ea typeface="Arial"/>
              <a:cs typeface="Arial" panose="020B0604020202020204" pitchFamily="34" charset="0"/>
            </a:endParaRPr>
          </a:p>
        </p:txBody>
      </p:sp>
    </p:spTree>
    <p:extLst>
      <p:ext uri="{BB962C8B-B14F-4D97-AF65-F5344CB8AC3E}">
        <p14:creationId xmlns:p14="http://schemas.microsoft.com/office/powerpoint/2010/main" val="103063751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BE2D9F1E-0357-F24A-BDD0-DD954DC215AC}"/>
              </a:ext>
            </a:extLst>
          </p:cNvPr>
          <p:cNvSpPr>
            <a:spLocks noGrp="1"/>
          </p:cNvSpPr>
          <p:nvPr>
            <p:ph type="sldNum" sz="quarter" idx="2"/>
          </p:nvPr>
        </p:nvSpPr>
        <p:spPr/>
        <p:txBody>
          <a:bodyPr/>
          <a:lstStyle/>
          <a:p>
            <a:pPr defTabSz="914400"/>
            <a:fld id="{86CB4B4D-7CA3-9044-876B-883B54F8677D}" type="slidenum">
              <a:rPr lang="uk-UA" smtClean="0"/>
              <a:pPr defTabSz="914400"/>
              <a:t>3</a:t>
            </a:fld>
            <a:endParaRPr lang="uk-UA" dirty="0"/>
          </a:p>
        </p:txBody>
      </p:sp>
      <p:sp>
        <p:nvSpPr>
          <p:cNvPr id="4" name="Content Placeholder 3">
            <a:extLst>
              <a:ext uri="{FF2B5EF4-FFF2-40B4-BE49-F238E27FC236}">
                <a16:creationId xmlns:a16="http://schemas.microsoft.com/office/drawing/2014/main" xmlns="" id="{78B163B6-507E-8640-AEF5-099E562E0219}"/>
              </a:ext>
            </a:extLst>
          </p:cNvPr>
          <p:cNvSpPr>
            <a:spLocks noGrp="1"/>
          </p:cNvSpPr>
          <p:nvPr>
            <p:ph sz="quarter" idx="11"/>
          </p:nvPr>
        </p:nvSpPr>
        <p:spPr>
          <a:xfrm>
            <a:off x="2057400" y="304800"/>
            <a:ext cx="5486400" cy="533400"/>
          </a:xfrm>
        </p:spPr>
        <p:txBody>
          <a:bodyPr/>
          <a:lstStyle/>
          <a:p>
            <a:r>
              <a:rPr lang="en-US" dirty="0"/>
              <a:t>CEOS Work Plan (2018-2020)</a:t>
            </a:r>
          </a:p>
          <a:p>
            <a:endParaRPr lang="en-US" dirty="0"/>
          </a:p>
        </p:txBody>
      </p:sp>
      <p:sp>
        <p:nvSpPr>
          <p:cNvPr id="7" name="Content Placeholder 2"/>
          <p:cNvSpPr txBox="1">
            <a:spLocks/>
          </p:cNvSpPr>
          <p:nvPr/>
        </p:nvSpPr>
        <p:spPr>
          <a:xfrm>
            <a:off x="280638" y="2133600"/>
            <a:ext cx="8710962" cy="4419600"/>
          </a:xfrm>
          <a:prstGeom prst="rect">
            <a:avLst/>
          </a:prstGeom>
        </p:spPr>
        <p:txBody>
          <a:bodyPr vert="horz" lIns="0" tIns="0" rIns="0" bIns="0" rtlCol="0">
            <a:no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AU" sz="1600" b="1" dirty="0">
                <a:solidFill>
                  <a:srgbClr val="002569"/>
                </a:solidFill>
                <a:latin typeface="+mj-lt"/>
                <a:ea typeface="Arial Bold"/>
                <a:cs typeface="+mj-cs"/>
              </a:rPr>
              <a:t>2018-19: </a:t>
            </a:r>
            <a:r>
              <a:rPr lang="en-AU" sz="1600" dirty="0">
                <a:solidFill>
                  <a:srgbClr val="002569"/>
                </a:solidFill>
                <a:latin typeface="+mj-lt"/>
                <a:ea typeface="Arial Bold"/>
                <a:cs typeface="+mj-cs"/>
              </a:rPr>
              <a:t>The Ad Hoc Team will continue to:</a:t>
            </a:r>
          </a:p>
          <a:p>
            <a:pPr>
              <a:lnSpc>
                <a:spcPct val="100000"/>
              </a:lnSpc>
              <a:buFont typeface="Arial" charset="0"/>
              <a:buChar char="•"/>
            </a:pPr>
            <a:r>
              <a:rPr lang="en-AU" sz="1400" b="1" dirty="0">
                <a:solidFill>
                  <a:srgbClr val="C00000"/>
                </a:solidFill>
                <a:latin typeface="+mj-lt"/>
                <a:ea typeface="Arial Bold"/>
                <a:cs typeface="+mj-cs"/>
              </a:rPr>
              <a:t>Support GEO in its SDG-related initiatives</a:t>
            </a:r>
            <a:r>
              <a:rPr lang="en-AU" sz="1400" dirty="0">
                <a:solidFill>
                  <a:srgbClr val="002569"/>
                </a:solidFill>
                <a:latin typeface="+mj-lt"/>
                <a:ea typeface="Arial Bold"/>
                <a:cs typeface="+mj-cs"/>
              </a:rPr>
              <a:t>, </a:t>
            </a:r>
            <a:r>
              <a:rPr lang="en-AU" sz="1400" b="1" dirty="0">
                <a:solidFill>
                  <a:srgbClr val="002569"/>
                </a:solidFill>
                <a:latin typeface="+mj-lt"/>
                <a:ea typeface="Arial Bold"/>
                <a:cs typeface="+mj-cs"/>
              </a:rPr>
              <a:t>mainly through the EO4SDG </a:t>
            </a:r>
            <a:r>
              <a:rPr lang="en-AU" sz="1400" dirty="0">
                <a:solidFill>
                  <a:srgbClr val="002569"/>
                </a:solidFill>
                <a:latin typeface="+mj-lt"/>
                <a:ea typeface="Arial Bold"/>
                <a:cs typeface="+mj-cs"/>
              </a:rPr>
              <a:t>(“Earth Observation for Sustainable Development Goals” initiative): capacity building, training and communications materials, country engagement, forum to share best practices on EO data and SDG, and EO4SDG website content.</a:t>
            </a:r>
          </a:p>
          <a:p>
            <a:pPr>
              <a:lnSpc>
                <a:spcPct val="100000"/>
              </a:lnSpc>
              <a:buFont typeface="Arial" charset="0"/>
              <a:buChar char="•"/>
            </a:pPr>
            <a:r>
              <a:rPr lang="en-AU" sz="1400" b="1" dirty="0">
                <a:solidFill>
                  <a:srgbClr val="C00000"/>
                </a:solidFill>
                <a:latin typeface="+mj-lt"/>
                <a:ea typeface="Arial Bold"/>
                <a:cs typeface="+mj-cs"/>
              </a:rPr>
              <a:t>Collect and centralize information from individual CEOS Agency work programmes relevant to SDGs</a:t>
            </a:r>
            <a:r>
              <a:rPr lang="en-AU" sz="1400" dirty="0">
                <a:solidFill>
                  <a:srgbClr val="002569"/>
                </a:solidFill>
                <a:latin typeface="+mj-lt"/>
                <a:ea typeface="Arial Bold"/>
                <a:cs typeface="+mj-cs"/>
              </a:rPr>
              <a:t>: building on a Compendium database, with regular updates sent within CEOS contacts to collect more accurate information.</a:t>
            </a:r>
          </a:p>
          <a:p>
            <a:pPr>
              <a:lnSpc>
                <a:spcPct val="100000"/>
              </a:lnSpc>
              <a:buFont typeface="Arial" charset="0"/>
              <a:buChar char="•"/>
            </a:pPr>
            <a:r>
              <a:rPr lang="en-AU" sz="1400" b="1" dirty="0">
                <a:solidFill>
                  <a:srgbClr val="C00000"/>
                </a:solidFill>
                <a:latin typeface="+mj-lt"/>
                <a:ea typeface="Arial Bold"/>
                <a:cs typeface="+mj-cs"/>
              </a:rPr>
              <a:t>Promote space-based EO data as a key source of data for use by national statistic offices </a:t>
            </a:r>
            <a:r>
              <a:rPr lang="en-AU" sz="1400" dirty="0">
                <a:solidFill>
                  <a:srgbClr val="002569"/>
                </a:solidFill>
                <a:latin typeface="+mj-lt"/>
                <a:ea typeface="Arial Bold"/>
                <a:cs typeface="+mj-cs"/>
              </a:rPr>
              <a:t>(NSOs) to monitor </a:t>
            </a:r>
            <a:r>
              <a:rPr lang="en-AU" sz="1400" dirty="0" smtClean="0">
                <a:solidFill>
                  <a:srgbClr val="002569"/>
                </a:solidFill>
                <a:latin typeface="+mj-lt"/>
                <a:ea typeface="Arial Bold"/>
                <a:cs typeface="+mj-cs"/>
              </a:rPr>
              <a:t>and report on specific </a:t>
            </a:r>
            <a:r>
              <a:rPr lang="en-AU" sz="1400" dirty="0">
                <a:solidFill>
                  <a:srgbClr val="002569"/>
                </a:solidFill>
                <a:latin typeface="+mj-lt"/>
                <a:ea typeface="Arial Bold"/>
                <a:cs typeface="+mj-cs"/>
              </a:rPr>
              <a:t>SDG </a:t>
            </a:r>
            <a:r>
              <a:rPr lang="en-AU" sz="1400" dirty="0" smtClean="0">
                <a:solidFill>
                  <a:srgbClr val="002569"/>
                </a:solidFill>
                <a:latin typeface="+mj-lt"/>
                <a:ea typeface="Arial Bold"/>
                <a:cs typeface="+mj-cs"/>
              </a:rPr>
              <a:t>indicators, </a:t>
            </a:r>
            <a:r>
              <a:rPr lang="en-AU" sz="1400" dirty="0">
                <a:solidFill>
                  <a:srgbClr val="002569"/>
                </a:solidFill>
                <a:latin typeface="+mj-lt"/>
                <a:ea typeface="Arial Bold"/>
                <a:cs typeface="+mj-cs"/>
              </a:rPr>
              <a:t>and encourage CEOS space agencies to proactively contact their national governments in the Voluntary National Review process.</a:t>
            </a:r>
          </a:p>
          <a:p>
            <a:pPr>
              <a:lnSpc>
                <a:spcPct val="100000"/>
              </a:lnSpc>
              <a:buFont typeface="Arial" charset="0"/>
              <a:buChar char="•"/>
            </a:pPr>
            <a:r>
              <a:rPr lang="en-AU" sz="1400" b="1" dirty="0">
                <a:solidFill>
                  <a:srgbClr val="C00000"/>
                </a:solidFill>
                <a:latin typeface="+mj-lt"/>
                <a:ea typeface="Arial Bold"/>
                <a:cs typeface="+mj-cs"/>
              </a:rPr>
              <a:t>Identify areas where SDG indicator development work has the potential to result in broader applicability </a:t>
            </a:r>
            <a:r>
              <a:rPr lang="en-AU" sz="1400" dirty="0">
                <a:solidFill>
                  <a:srgbClr val="002569"/>
                </a:solidFill>
                <a:latin typeface="+mj-lt"/>
                <a:ea typeface="Arial Bold"/>
                <a:cs typeface="+mj-cs"/>
              </a:rPr>
              <a:t>(e.g. supporting the SDG / target, and sustainable development policies)</a:t>
            </a:r>
          </a:p>
          <a:p>
            <a:pPr>
              <a:lnSpc>
                <a:spcPct val="100000"/>
              </a:lnSpc>
              <a:buFont typeface="Arial" charset="0"/>
              <a:buChar char="•"/>
            </a:pPr>
            <a:r>
              <a:rPr lang="en-AU" sz="1400" b="1" dirty="0">
                <a:solidFill>
                  <a:srgbClr val="C00000"/>
                </a:solidFill>
                <a:latin typeface="+mj-lt"/>
                <a:ea typeface="Arial Bold"/>
                <a:cs typeface="+mj-cs"/>
              </a:rPr>
              <a:t>Develop activities – including capacity building - with external stakeholders </a:t>
            </a:r>
            <a:r>
              <a:rPr lang="en-AU" sz="1400" dirty="0">
                <a:solidFill>
                  <a:srgbClr val="002569"/>
                </a:solidFill>
                <a:latin typeface="+mj-lt"/>
                <a:ea typeface="Arial Bold"/>
                <a:cs typeface="+mj-cs"/>
              </a:rPr>
              <a:t>(GEO, NGOs, UN entities, development </a:t>
            </a:r>
            <a:r>
              <a:rPr lang="en-AU" sz="1400" dirty="0" smtClean="0">
                <a:solidFill>
                  <a:srgbClr val="002569"/>
                </a:solidFill>
                <a:latin typeface="+mj-lt"/>
                <a:ea typeface="Arial Bold"/>
                <a:cs typeface="+mj-cs"/>
              </a:rPr>
              <a:t>banks) </a:t>
            </a:r>
            <a:r>
              <a:rPr lang="en-AU" sz="1400" dirty="0">
                <a:solidFill>
                  <a:srgbClr val="002569"/>
                </a:solidFill>
                <a:latin typeface="+mj-lt"/>
                <a:ea typeface="Arial Bold"/>
                <a:cs typeface="+mj-cs"/>
              </a:rPr>
              <a:t>to join the efforts in the space world to help monitor and achieve the SDGs.</a:t>
            </a:r>
          </a:p>
          <a:p>
            <a:pPr>
              <a:lnSpc>
                <a:spcPct val="100000"/>
              </a:lnSpc>
              <a:buFont typeface="Arial" charset="0"/>
              <a:buChar char="•"/>
            </a:pPr>
            <a:r>
              <a:rPr lang="en-AU" sz="1400" b="1" dirty="0">
                <a:solidFill>
                  <a:srgbClr val="C00000"/>
                </a:solidFill>
                <a:latin typeface="+mj-lt"/>
                <a:ea typeface="Arial Bold"/>
                <a:cs typeface="+mj-cs"/>
              </a:rPr>
              <a:t>Develop communications material</a:t>
            </a:r>
            <a:r>
              <a:rPr lang="en-AU" sz="1400" dirty="0">
                <a:solidFill>
                  <a:srgbClr val="C00000"/>
                </a:solidFill>
                <a:latin typeface="+mj-lt"/>
                <a:ea typeface="Arial Bold"/>
                <a:cs typeface="+mj-cs"/>
              </a:rPr>
              <a:t> </a:t>
            </a:r>
            <a:r>
              <a:rPr lang="en-AU" sz="1400" dirty="0">
                <a:solidFill>
                  <a:srgbClr val="002569"/>
                </a:solidFill>
                <a:latin typeface="+mj-lt"/>
                <a:ea typeface="Arial Bold"/>
                <a:cs typeface="+mj-cs"/>
              </a:rPr>
              <a:t>(brochure, website content) with SEO team’s support to better inform CEOS space agencies and external stakeholders about the critical role of EO space data in the SDG process.</a:t>
            </a:r>
          </a:p>
        </p:txBody>
      </p:sp>
      <p:sp>
        <p:nvSpPr>
          <p:cNvPr id="3" name="Rectangle 2"/>
          <p:cNvSpPr/>
          <p:nvPr/>
        </p:nvSpPr>
        <p:spPr>
          <a:xfrm>
            <a:off x="293649" y="1371600"/>
            <a:ext cx="8461917" cy="584773"/>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45719" rIns="45719" bIns="45719" numCol="1" spcCol="38100" rtlCol="0" anchor="ctr">
            <a:spAutoFit/>
          </a:bodyPr>
          <a:lstStyle/>
          <a:p>
            <a:pPr marL="0" indent="0">
              <a:lnSpc>
                <a:spcPct val="100000"/>
              </a:lnSpc>
              <a:buNone/>
            </a:pPr>
            <a:r>
              <a:rPr lang="en-AU" sz="1600" b="1" dirty="0">
                <a:latin typeface="+mj-lt"/>
                <a:ea typeface="Arial Bold"/>
              </a:rPr>
              <a:t>3.9 Support to Other Key Stakeholder Initiatives</a:t>
            </a:r>
          </a:p>
          <a:p>
            <a:pPr marL="0" indent="0">
              <a:lnSpc>
                <a:spcPct val="100000"/>
              </a:lnSpc>
              <a:buNone/>
            </a:pPr>
            <a:r>
              <a:rPr lang="en-AU" sz="1600" b="1" dirty="0">
                <a:latin typeface="+mj-lt"/>
                <a:ea typeface="Arial Bold"/>
              </a:rPr>
              <a:t>I. Promote the use of satellite data  in the 2030 Agenda for Sustainable Development</a:t>
            </a:r>
            <a:endParaRPr kumimoji="0" lang="en-US" sz="1600" b="0" i="0" u="none" strike="noStrike" cap="none" spc="0" normalizeH="0" baseline="0" dirty="0">
              <a:ln>
                <a:noFill/>
              </a:ln>
              <a:solidFill>
                <a:srgbClr val="002569"/>
              </a:solidFill>
              <a:effectLst/>
              <a:uFillTx/>
              <a:latin typeface="+mj-lt"/>
            </a:endParaRPr>
          </a:p>
        </p:txBody>
      </p:sp>
    </p:spTree>
    <p:extLst>
      <p:ext uri="{BB962C8B-B14F-4D97-AF65-F5344CB8AC3E}">
        <p14:creationId xmlns:p14="http://schemas.microsoft.com/office/powerpoint/2010/main" val="50053300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BE2D9F1E-0357-F24A-BDD0-DD954DC215AC}"/>
              </a:ext>
            </a:extLst>
          </p:cNvPr>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4" name="Content Placeholder 3">
            <a:extLst>
              <a:ext uri="{FF2B5EF4-FFF2-40B4-BE49-F238E27FC236}">
                <a16:creationId xmlns:a16="http://schemas.microsoft.com/office/drawing/2014/main" xmlns="" id="{78B163B6-507E-8640-AEF5-099E562E0219}"/>
              </a:ext>
            </a:extLst>
          </p:cNvPr>
          <p:cNvSpPr>
            <a:spLocks noGrp="1"/>
          </p:cNvSpPr>
          <p:nvPr>
            <p:ph sz="quarter" idx="11"/>
          </p:nvPr>
        </p:nvSpPr>
        <p:spPr>
          <a:xfrm>
            <a:off x="2057400" y="304800"/>
            <a:ext cx="5486400" cy="533400"/>
          </a:xfrm>
        </p:spPr>
        <p:txBody>
          <a:bodyPr/>
          <a:lstStyle/>
          <a:p>
            <a:r>
              <a:rPr lang="en-US" dirty="0"/>
              <a:t>CEOS Work Plan (2018-2020)</a:t>
            </a:r>
          </a:p>
        </p:txBody>
      </p:sp>
      <p:graphicFrame>
        <p:nvGraphicFramePr>
          <p:cNvPr id="6" name="Table 5"/>
          <p:cNvGraphicFramePr>
            <a:graphicFrameLocks noGrp="1"/>
          </p:cNvGraphicFramePr>
          <p:nvPr>
            <p:extLst>
              <p:ext uri="{D42A27DB-BD31-4B8C-83A1-F6EECF244321}">
                <p14:modId xmlns:p14="http://schemas.microsoft.com/office/powerpoint/2010/main" val="717715938"/>
              </p:ext>
            </p:extLst>
          </p:nvPr>
        </p:nvGraphicFramePr>
        <p:xfrm>
          <a:off x="60960" y="1230883"/>
          <a:ext cx="8991600" cy="5329766"/>
        </p:xfrm>
        <a:graphic>
          <a:graphicData uri="http://schemas.openxmlformats.org/drawingml/2006/table">
            <a:tbl>
              <a:tblPr firstRow="1" bandRow="1">
                <a:tableStyleId>{5940675A-B579-460E-94D1-54222C63F5DA}</a:tableStyleId>
              </a:tblPr>
              <a:tblGrid>
                <a:gridCol w="2276843">
                  <a:extLst>
                    <a:ext uri="{9D8B030D-6E8A-4147-A177-3AD203B41FA5}">
                      <a16:colId xmlns:a16="http://schemas.microsoft.com/office/drawing/2014/main" xmlns="" val="20000"/>
                    </a:ext>
                  </a:extLst>
                </a:gridCol>
                <a:gridCol w="1044379">
                  <a:extLst>
                    <a:ext uri="{9D8B030D-6E8A-4147-A177-3AD203B41FA5}">
                      <a16:colId xmlns:a16="http://schemas.microsoft.com/office/drawing/2014/main" xmlns="" val="20001"/>
                    </a:ext>
                  </a:extLst>
                </a:gridCol>
                <a:gridCol w="4637846">
                  <a:extLst>
                    <a:ext uri="{9D8B030D-6E8A-4147-A177-3AD203B41FA5}">
                      <a16:colId xmlns:a16="http://schemas.microsoft.com/office/drawing/2014/main" xmlns="" val="20002"/>
                    </a:ext>
                  </a:extLst>
                </a:gridCol>
                <a:gridCol w="1032532">
                  <a:extLst>
                    <a:ext uri="{9D8B030D-6E8A-4147-A177-3AD203B41FA5}">
                      <a16:colId xmlns:a16="http://schemas.microsoft.com/office/drawing/2014/main" xmlns="" val="20003"/>
                    </a:ext>
                  </a:extLst>
                </a:gridCol>
              </a:tblGrid>
              <a:tr h="388683">
                <a:tc>
                  <a:txBody>
                    <a:bodyPr/>
                    <a:lstStyle/>
                    <a:p>
                      <a:pPr marL="6350" indent="0" algn="ctr">
                        <a:lnSpc>
                          <a:spcPts val="1210"/>
                        </a:lnSpc>
                        <a:spcAft>
                          <a:spcPts val="0"/>
                        </a:spcAft>
                        <a:tabLst/>
                      </a:pPr>
                      <a:r>
                        <a:rPr lang="en-US" sz="1100" b="1" dirty="0">
                          <a:solidFill>
                            <a:srgbClr val="234060"/>
                          </a:solidFill>
                          <a:effectLst/>
                          <a:latin typeface="+mj-lt"/>
                          <a:ea typeface="Calibri" charset="0"/>
                          <a:cs typeface="Calibri" charset="0"/>
                        </a:rPr>
                        <a:t>O</a:t>
                      </a:r>
                      <a:r>
                        <a:rPr lang="en-US" sz="1100" b="1" spc="5" dirty="0">
                          <a:solidFill>
                            <a:srgbClr val="234060"/>
                          </a:solidFill>
                          <a:effectLst/>
                          <a:latin typeface="+mj-lt"/>
                          <a:ea typeface="Calibri" charset="0"/>
                          <a:cs typeface="Calibri" charset="0"/>
                        </a:rPr>
                        <a:t>b</a:t>
                      </a:r>
                      <a:r>
                        <a:rPr lang="en-US" sz="1100" b="1" dirty="0">
                          <a:solidFill>
                            <a:srgbClr val="234060"/>
                          </a:solidFill>
                          <a:effectLst/>
                          <a:latin typeface="+mj-lt"/>
                          <a:ea typeface="Calibri" charset="0"/>
                          <a:cs typeface="Calibri" charset="0"/>
                        </a:rPr>
                        <a:t>je</a:t>
                      </a:r>
                      <a:r>
                        <a:rPr lang="en-US" sz="1100" b="1" spc="5" dirty="0">
                          <a:solidFill>
                            <a:srgbClr val="234060"/>
                          </a:solidFill>
                          <a:effectLst/>
                          <a:latin typeface="+mj-lt"/>
                          <a:ea typeface="Calibri" charset="0"/>
                          <a:cs typeface="Calibri" charset="0"/>
                        </a:rPr>
                        <a:t>c</a:t>
                      </a:r>
                      <a:r>
                        <a:rPr lang="en-US" sz="1100" b="1" dirty="0">
                          <a:solidFill>
                            <a:srgbClr val="234060"/>
                          </a:solidFill>
                          <a:effectLst/>
                          <a:latin typeface="+mj-lt"/>
                          <a:ea typeface="Calibri" charset="0"/>
                          <a:cs typeface="Calibri" charset="0"/>
                        </a:rPr>
                        <a:t>ti</a:t>
                      </a:r>
                      <a:r>
                        <a:rPr lang="en-US" sz="1100" b="1" spc="-5" dirty="0">
                          <a:solidFill>
                            <a:srgbClr val="234060"/>
                          </a:solidFill>
                          <a:effectLst/>
                          <a:latin typeface="+mj-lt"/>
                          <a:ea typeface="Calibri" charset="0"/>
                          <a:cs typeface="Calibri" charset="0"/>
                        </a:rPr>
                        <a:t>v</a:t>
                      </a:r>
                      <a:r>
                        <a:rPr lang="en-US" sz="1100" b="1" dirty="0">
                          <a:solidFill>
                            <a:srgbClr val="234060"/>
                          </a:solidFill>
                          <a:effectLst/>
                          <a:latin typeface="+mj-lt"/>
                          <a:ea typeface="Calibri" charset="0"/>
                          <a:cs typeface="Calibri" charset="0"/>
                        </a:rPr>
                        <a:t>e</a:t>
                      </a:r>
                      <a:r>
                        <a:rPr lang="en-US" sz="1100" b="1" spc="5" dirty="0">
                          <a:solidFill>
                            <a:srgbClr val="234060"/>
                          </a:solidFill>
                          <a:effectLst/>
                          <a:latin typeface="+mj-lt"/>
                          <a:ea typeface="Calibri" charset="0"/>
                          <a:cs typeface="Calibri" charset="0"/>
                        </a:rPr>
                        <a:t>/</a:t>
                      </a:r>
                      <a:r>
                        <a:rPr lang="en-US" sz="1100" b="1" spc="-5" dirty="0">
                          <a:solidFill>
                            <a:srgbClr val="234060"/>
                          </a:solidFill>
                          <a:effectLst/>
                          <a:latin typeface="+mj-lt"/>
                          <a:ea typeface="Calibri" charset="0"/>
                          <a:cs typeface="Calibri" charset="0"/>
                        </a:rPr>
                        <a:t>D</a:t>
                      </a:r>
                      <a:r>
                        <a:rPr lang="en-US" sz="1100" b="1" spc="15" dirty="0">
                          <a:solidFill>
                            <a:srgbClr val="234060"/>
                          </a:solidFill>
                          <a:effectLst/>
                          <a:latin typeface="+mj-lt"/>
                          <a:ea typeface="Calibri" charset="0"/>
                          <a:cs typeface="Calibri" charset="0"/>
                        </a:rPr>
                        <a:t>e</a:t>
                      </a:r>
                      <a:r>
                        <a:rPr lang="en-US" sz="1100" b="1" spc="-5" dirty="0">
                          <a:solidFill>
                            <a:srgbClr val="234060"/>
                          </a:solidFill>
                          <a:effectLst/>
                          <a:latin typeface="+mj-lt"/>
                          <a:ea typeface="Calibri" charset="0"/>
                          <a:cs typeface="Calibri" charset="0"/>
                        </a:rPr>
                        <a:t>l</a:t>
                      </a:r>
                      <a:r>
                        <a:rPr lang="en-US" sz="1100" b="1" spc="5" dirty="0">
                          <a:solidFill>
                            <a:srgbClr val="234060"/>
                          </a:solidFill>
                          <a:effectLst/>
                          <a:latin typeface="+mj-lt"/>
                          <a:ea typeface="Calibri" charset="0"/>
                          <a:cs typeface="Calibri" charset="0"/>
                        </a:rPr>
                        <a:t>i</a:t>
                      </a:r>
                      <a:r>
                        <a:rPr lang="en-US" sz="1100" b="1" spc="-5" dirty="0">
                          <a:solidFill>
                            <a:srgbClr val="234060"/>
                          </a:solidFill>
                          <a:effectLst/>
                          <a:latin typeface="+mj-lt"/>
                          <a:ea typeface="Calibri" charset="0"/>
                          <a:cs typeface="Calibri" charset="0"/>
                        </a:rPr>
                        <a:t>v</a:t>
                      </a:r>
                      <a:r>
                        <a:rPr lang="en-US" sz="1100" b="1" dirty="0">
                          <a:solidFill>
                            <a:srgbClr val="234060"/>
                          </a:solidFill>
                          <a:effectLst/>
                          <a:latin typeface="+mj-lt"/>
                          <a:ea typeface="Calibri" charset="0"/>
                          <a:cs typeface="Calibri" charset="0"/>
                        </a:rPr>
                        <a:t>e</a:t>
                      </a:r>
                      <a:r>
                        <a:rPr lang="en-US" sz="1100" b="1" spc="5" dirty="0">
                          <a:solidFill>
                            <a:srgbClr val="234060"/>
                          </a:solidFill>
                          <a:effectLst/>
                          <a:latin typeface="+mj-lt"/>
                          <a:ea typeface="Calibri" charset="0"/>
                          <a:cs typeface="Calibri" charset="0"/>
                        </a:rPr>
                        <a:t>r</a:t>
                      </a:r>
                      <a:r>
                        <a:rPr lang="en-US" sz="1100" b="1" dirty="0">
                          <a:solidFill>
                            <a:srgbClr val="234060"/>
                          </a:solidFill>
                          <a:effectLst/>
                          <a:latin typeface="+mj-lt"/>
                          <a:ea typeface="Calibri" charset="0"/>
                          <a:cs typeface="Calibri" charset="0"/>
                        </a:rPr>
                        <a:t>a</a:t>
                      </a:r>
                      <a:r>
                        <a:rPr lang="en-US" sz="1100" b="1" spc="5" dirty="0">
                          <a:solidFill>
                            <a:srgbClr val="234060"/>
                          </a:solidFill>
                          <a:effectLst/>
                          <a:latin typeface="+mj-lt"/>
                          <a:ea typeface="Calibri" charset="0"/>
                          <a:cs typeface="Calibri" charset="0"/>
                        </a:rPr>
                        <a:t>b</a:t>
                      </a:r>
                      <a:r>
                        <a:rPr lang="en-US" sz="1100" b="1" spc="-5" dirty="0">
                          <a:solidFill>
                            <a:srgbClr val="234060"/>
                          </a:solidFill>
                          <a:effectLst/>
                          <a:latin typeface="+mj-lt"/>
                          <a:ea typeface="Calibri" charset="0"/>
                          <a:cs typeface="Calibri" charset="0"/>
                        </a:rPr>
                        <a:t>l</a:t>
                      </a:r>
                      <a:r>
                        <a:rPr lang="en-US" sz="1100" b="1" dirty="0">
                          <a:solidFill>
                            <a:srgbClr val="234060"/>
                          </a:solidFill>
                          <a:effectLst/>
                          <a:latin typeface="+mj-lt"/>
                          <a:ea typeface="Calibri" charset="0"/>
                          <a:cs typeface="Calibri" charset="0"/>
                        </a:rPr>
                        <a:t>e</a:t>
                      </a:r>
                      <a:endParaRPr lang="en-US" sz="1100" dirty="0">
                        <a:effectLst/>
                        <a:latin typeface="+mj-lt"/>
                        <a:ea typeface="Calibri" charset="0"/>
                        <a:cs typeface="Times New Roman" charset="0"/>
                      </a:endParaRPr>
                    </a:p>
                  </a:txBody>
                  <a:tcPr marL="0" marR="0" marT="36000" marB="36000">
                    <a:noFill/>
                  </a:tcPr>
                </a:tc>
                <a:tc>
                  <a:txBody>
                    <a:bodyPr/>
                    <a:lstStyle/>
                    <a:p>
                      <a:pPr marL="116840" marR="107315" algn="ctr">
                        <a:lnSpc>
                          <a:spcPts val="1090"/>
                        </a:lnSpc>
                        <a:spcAft>
                          <a:spcPts val="0"/>
                        </a:spcAft>
                      </a:pPr>
                      <a:r>
                        <a:rPr lang="en-US" sz="1100" b="1" dirty="0">
                          <a:solidFill>
                            <a:srgbClr val="234060"/>
                          </a:solidFill>
                          <a:effectLst/>
                          <a:latin typeface="+mj-lt"/>
                          <a:ea typeface="Calibri" charset="0"/>
                          <a:cs typeface="Calibri" charset="0"/>
                        </a:rPr>
                        <a:t>C</a:t>
                      </a:r>
                      <a:r>
                        <a:rPr lang="en-US" sz="1100" b="1" spc="-5" dirty="0">
                          <a:solidFill>
                            <a:srgbClr val="234060"/>
                          </a:solidFill>
                          <a:effectLst/>
                          <a:latin typeface="+mj-lt"/>
                          <a:ea typeface="Calibri" charset="0"/>
                          <a:cs typeface="Calibri" charset="0"/>
                        </a:rPr>
                        <a:t>o</a:t>
                      </a:r>
                      <a:r>
                        <a:rPr lang="en-US" sz="1100" b="1" dirty="0">
                          <a:solidFill>
                            <a:srgbClr val="234060"/>
                          </a:solidFill>
                          <a:effectLst/>
                          <a:latin typeface="+mj-lt"/>
                          <a:ea typeface="Calibri" charset="0"/>
                          <a:cs typeface="Calibri" charset="0"/>
                        </a:rPr>
                        <a:t>m</a:t>
                      </a:r>
                      <a:r>
                        <a:rPr lang="en-US" sz="1100" b="1" spc="-5" dirty="0">
                          <a:solidFill>
                            <a:srgbClr val="234060"/>
                          </a:solidFill>
                          <a:effectLst/>
                          <a:latin typeface="+mj-lt"/>
                          <a:ea typeface="Calibri" charset="0"/>
                          <a:cs typeface="Calibri" charset="0"/>
                        </a:rPr>
                        <a:t>pl</a:t>
                      </a:r>
                      <a:r>
                        <a:rPr lang="en-US" sz="1100" b="1" dirty="0">
                          <a:solidFill>
                            <a:srgbClr val="234060"/>
                          </a:solidFill>
                          <a:effectLst/>
                          <a:latin typeface="+mj-lt"/>
                          <a:ea typeface="Calibri" charset="0"/>
                          <a:cs typeface="Calibri" charset="0"/>
                        </a:rPr>
                        <a:t>et</a:t>
                      </a:r>
                      <a:r>
                        <a:rPr lang="en-US" sz="1100" b="1" spc="-5" dirty="0">
                          <a:solidFill>
                            <a:srgbClr val="234060"/>
                          </a:solidFill>
                          <a:effectLst/>
                          <a:latin typeface="+mj-lt"/>
                          <a:ea typeface="Calibri" charset="0"/>
                          <a:cs typeface="Calibri" charset="0"/>
                        </a:rPr>
                        <a:t>io</a:t>
                      </a:r>
                      <a:r>
                        <a:rPr lang="en-US" sz="1100" b="1" dirty="0">
                          <a:solidFill>
                            <a:srgbClr val="234060"/>
                          </a:solidFill>
                          <a:effectLst/>
                          <a:latin typeface="+mj-lt"/>
                          <a:ea typeface="Calibri" charset="0"/>
                          <a:cs typeface="Calibri" charset="0"/>
                        </a:rPr>
                        <a:t>n Date</a:t>
                      </a:r>
                      <a:endParaRPr lang="en-US" sz="1100" dirty="0">
                        <a:effectLst/>
                        <a:latin typeface="+mj-lt"/>
                        <a:ea typeface="Calibri" charset="0"/>
                        <a:cs typeface="Times New Roman" charset="0"/>
                      </a:endParaRPr>
                    </a:p>
                  </a:txBody>
                  <a:tcPr marL="0" marR="0" marT="36000" marB="36000">
                    <a:noFill/>
                  </a:tcPr>
                </a:tc>
                <a:tc>
                  <a:txBody>
                    <a:bodyPr/>
                    <a:lstStyle/>
                    <a:p>
                      <a:pPr marL="6350" indent="0" algn="ctr">
                        <a:lnSpc>
                          <a:spcPts val="1210"/>
                        </a:lnSpc>
                        <a:spcAft>
                          <a:spcPts val="0"/>
                        </a:spcAft>
                        <a:tabLst/>
                      </a:pPr>
                      <a:r>
                        <a:rPr lang="en-US" sz="1100" b="1" spc="5" dirty="0">
                          <a:solidFill>
                            <a:srgbClr val="234060"/>
                          </a:solidFill>
                          <a:effectLst/>
                          <a:latin typeface="+mj-lt"/>
                          <a:ea typeface="Calibri" charset="0"/>
                          <a:cs typeface="Calibri" charset="0"/>
                        </a:rPr>
                        <a:t>B</a:t>
                      </a:r>
                      <a:r>
                        <a:rPr lang="en-US" sz="1100" b="1" dirty="0">
                          <a:solidFill>
                            <a:srgbClr val="234060"/>
                          </a:solidFill>
                          <a:effectLst/>
                          <a:latin typeface="+mj-lt"/>
                          <a:ea typeface="Calibri" charset="0"/>
                          <a:cs typeface="Calibri" charset="0"/>
                        </a:rPr>
                        <a:t>a</a:t>
                      </a:r>
                      <a:r>
                        <a:rPr lang="en-US" sz="1100" b="1" spc="5" dirty="0">
                          <a:solidFill>
                            <a:srgbClr val="234060"/>
                          </a:solidFill>
                          <a:effectLst/>
                          <a:latin typeface="+mj-lt"/>
                          <a:ea typeface="Calibri" charset="0"/>
                          <a:cs typeface="Calibri" charset="0"/>
                        </a:rPr>
                        <a:t>c</a:t>
                      </a:r>
                      <a:r>
                        <a:rPr lang="en-US" sz="1100" b="1" dirty="0">
                          <a:solidFill>
                            <a:srgbClr val="234060"/>
                          </a:solidFill>
                          <a:effectLst/>
                          <a:latin typeface="+mj-lt"/>
                          <a:ea typeface="Calibri" charset="0"/>
                          <a:cs typeface="Calibri" charset="0"/>
                        </a:rPr>
                        <a:t>kgr</a:t>
                      </a:r>
                      <a:r>
                        <a:rPr lang="en-US" sz="1100" b="1" spc="5" dirty="0">
                          <a:solidFill>
                            <a:srgbClr val="234060"/>
                          </a:solidFill>
                          <a:effectLst/>
                          <a:latin typeface="+mj-lt"/>
                          <a:ea typeface="Calibri" charset="0"/>
                          <a:cs typeface="Calibri" charset="0"/>
                        </a:rPr>
                        <a:t>oun</a:t>
                      </a:r>
                      <a:r>
                        <a:rPr lang="en-US" sz="1100" b="1" dirty="0">
                          <a:solidFill>
                            <a:srgbClr val="234060"/>
                          </a:solidFill>
                          <a:effectLst/>
                          <a:latin typeface="+mj-lt"/>
                          <a:ea typeface="Calibri" charset="0"/>
                          <a:cs typeface="Calibri" charset="0"/>
                        </a:rPr>
                        <a:t>d</a:t>
                      </a:r>
                      <a:r>
                        <a:rPr lang="en-US" sz="1100" b="1" spc="-45" dirty="0">
                          <a:solidFill>
                            <a:srgbClr val="234060"/>
                          </a:solidFill>
                          <a:effectLst/>
                          <a:latin typeface="+mj-lt"/>
                          <a:ea typeface="Calibri" charset="0"/>
                          <a:cs typeface="Calibri" charset="0"/>
                        </a:rPr>
                        <a:t> </a:t>
                      </a:r>
                      <a:r>
                        <a:rPr lang="en-US" sz="1100" b="1" dirty="0">
                          <a:solidFill>
                            <a:srgbClr val="234060"/>
                          </a:solidFill>
                          <a:effectLst/>
                          <a:latin typeface="+mj-lt"/>
                          <a:ea typeface="Calibri" charset="0"/>
                          <a:cs typeface="Calibri" charset="0"/>
                        </a:rPr>
                        <a:t>I</a:t>
                      </a:r>
                      <a:r>
                        <a:rPr lang="en-US" sz="1100" b="1" spc="5" dirty="0">
                          <a:solidFill>
                            <a:srgbClr val="234060"/>
                          </a:solidFill>
                          <a:effectLst/>
                          <a:latin typeface="+mj-lt"/>
                          <a:ea typeface="Calibri" charset="0"/>
                          <a:cs typeface="Calibri" charset="0"/>
                        </a:rPr>
                        <a:t>n</a:t>
                      </a:r>
                      <a:r>
                        <a:rPr lang="en-US" sz="1100" b="1" dirty="0">
                          <a:solidFill>
                            <a:srgbClr val="234060"/>
                          </a:solidFill>
                          <a:effectLst/>
                          <a:latin typeface="+mj-lt"/>
                          <a:ea typeface="Calibri" charset="0"/>
                          <a:cs typeface="Calibri" charset="0"/>
                        </a:rPr>
                        <a:t>f</a:t>
                      </a:r>
                      <a:r>
                        <a:rPr lang="en-US" sz="1100" b="1" spc="-10" dirty="0">
                          <a:solidFill>
                            <a:srgbClr val="234060"/>
                          </a:solidFill>
                          <a:effectLst/>
                          <a:latin typeface="+mj-lt"/>
                          <a:ea typeface="Calibri" charset="0"/>
                          <a:cs typeface="Calibri" charset="0"/>
                        </a:rPr>
                        <a:t>o</a:t>
                      </a:r>
                      <a:r>
                        <a:rPr lang="en-US" sz="1100" b="1" spc="5" dirty="0">
                          <a:solidFill>
                            <a:srgbClr val="234060"/>
                          </a:solidFill>
                          <a:effectLst/>
                          <a:latin typeface="+mj-lt"/>
                          <a:ea typeface="Calibri" charset="0"/>
                          <a:cs typeface="Calibri" charset="0"/>
                        </a:rPr>
                        <a:t>rm</a:t>
                      </a:r>
                      <a:r>
                        <a:rPr lang="en-US" sz="1100" b="1" dirty="0">
                          <a:solidFill>
                            <a:srgbClr val="234060"/>
                          </a:solidFill>
                          <a:effectLst/>
                          <a:latin typeface="+mj-lt"/>
                          <a:ea typeface="Calibri" charset="0"/>
                          <a:cs typeface="Calibri" charset="0"/>
                        </a:rPr>
                        <a:t>ation</a:t>
                      </a:r>
                      <a:endParaRPr lang="en-US" sz="1100" dirty="0">
                        <a:effectLst/>
                        <a:latin typeface="+mj-lt"/>
                        <a:ea typeface="Calibri" charset="0"/>
                        <a:cs typeface="Times New Roman" charset="0"/>
                      </a:endParaRPr>
                    </a:p>
                  </a:txBody>
                  <a:tcPr marL="0" marR="0" marT="36000" marB="36000">
                    <a:noFill/>
                  </a:tcPr>
                </a:tc>
                <a:tc>
                  <a:txBody>
                    <a:bodyPr/>
                    <a:lstStyle/>
                    <a:p>
                      <a:pPr marL="99695" algn="ctr">
                        <a:lnSpc>
                          <a:spcPts val="1210"/>
                        </a:lnSpc>
                        <a:spcAft>
                          <a:spcPts val="0"/>
                        </a:spcAft>
                      </a:pPr>
                      <a:r>
                        <a:rPr lang="en-US" sz="1100" b="1" dirty="0">
                          <a:solidFill>
                            <a:srgbClr val="234060"/>
                          </a:solidFill>
                          <a:effectLst/>
                          <a:latin typeface="+mj-lt"/>
                          <a:ea typeface="Calibri" charset="0"/>
                          <a:cs typeface="Calibri" charset="0"/>
                        </a:rPr>
                        <a:t>Res</a:t>
                      </a:r>
                      <a:r>
                        <a:rPr lang="en-US" sz="1100" b="1" spc="5" dirty="0">
                          <a:solidFill>
                            <a:srgbClr val="234060"/>
                          </a:solidFill>
                          <a:effectLst/>
                          <a:latin typeface="+mj-lt"/>
                          <a:ea typeface="Calibri" charset="0"/>
                          <a:cs typeface="Calibri" charset="0"/>
                        </a:rPr>
                        <a:t>pon</a:t>
                      </a:r>
                      <a:r>
                        <a:rPr lang="en-US" sz="1100" b="1" dirty="0">
                          <a:solidFill>
                            <a:srgbClr val="234060"/>
                          </a:solidFill>
                          <a:effectLst/>
                          <a:latin typeface="+mj-lt"/>
                          <a:ea typeface="Calibri" charset="0"/>
                          <a:cs typeface="Calibri" charset="0"/>
                        </a:rPr>
                        <a:t>s</a:t>
                      </a:r>
                      <a:r>
                        <a:rPr lang="en-US" sz="1100" b="1" spc="-5" dirty="0">
                          <a:solidFill>
                            <a:srgbClr val="234060"/>
                          </a:solidFill>
                          <a:effectLst/>
                          <a:latin typeface="+mj-lt"/>
                          <a:ea typeface="Calibri" charset="0"/>
                          <a:cs typeface="Calibri" charset="0"/>
                        </a:rPr>
                        <a:t>i</a:t>
                      </a:r>
                      <a:r>
                        <a:rPr lang="en-US" sz="1100" b="1" spc="5" dirty="0">
                          <a:solidFill>
                            <a:srgbClr val="234060"/>
                          </a:solidFill>
                          <a:effectLst/>
                          <a:latin typeface="+mj-lt"/>
                          <a:ea typeface="Calibri" charset="0"/>
                          <a:cs typeface="Calibri" charset="0"/>
                        </a:rPr>
                        <a:t>b</a:t>
                      </a:r>
                      <a:r>
                        <a:rPr lang="en-US" sz="1100" b="1" spc="-5" dirty="0">
                          <a:solidFill>
                            <a:srgbClr val="234060"/>
                          </a:solidFill>
                          <a:effectLst/>
                          <a:latin typeface="+mj-lt"/>
                          <a:ea typeface="Calibri" charset="0"/>
                          <a:cs typeface="Calibri" charset="0"/>
                        </a:rPr>
                        <a:t>l</a:t>
                      </a:r>
                      <a:r>
                        <a:rPr lang="en-US" sz="1100" b="1" dirty="0">
                          <a:solidFill>
                            <a:srgbClr val="234060"/>
                          </a:solidFill>
                          <a:effectLst/>
                          <a:latin typeface="+mj-lt"/>
                          <a:ea typeface="Calibri" charset="0"/>
                          <a:cs typeface="Calibri" charset="0"/>
                        </a:rPr>
                        <a:t>e</a:t>
                      </a:r>
                      <a:r>
                        <a:rPr lang="en-US" sz="1100" b="0" baseline="0" dirty="0">
                          <a:solidFill>
                            <a:schemeClr val="tx1"/>
                          </a:solidFill>
                          <a:effectLst/>
                          <a:latin typeface="+mj-lt"/>
                          <a:ea typeface="Calibri" charset="0"/>
                          <a:cs typeface="Times New Roman" charset="0"/>
                        </a:rPr>
                        <a:t> </a:t>
                      </a:r>
                      <a:r>
                        <a:rPr lang="en-US" sz="1100" b="1" dirty="0">
                          <a:solidFill>
                            <a:srgbClr val="234060"/>
                          </a:solidFill>
                          <a:effectLst/>
                          <a:latin typeface="+mj-lt"/>
                          <a:ea typeface="Calibri" charset="0"/>
                          <a:cs typeface="Calibri" charset="0"/>
                        </a:rPr>
                        <a:t>C</a:t>
                      </a:r>
                      <a:r>
                        <a:rPr lang="en-US" sz="1100" b="1" spc="-5" dirty="0">
                          <a:solidFill>
                            <a:srgbClr val="234060"/>
                          </a:solidFill>
                          <a:effectLst/>
                          <a:latin typeface="+mj-lt"/>
                          <a:ea typeface="Calibri" charset="0"/>
                          <a:cs typeface="Calibri" charset="0"/>
                        </a:rPr>
                        <a:t>E</a:t>
                      </a:r>
                      <a:r>
                        <a:rPr lang="en-US" sz="1100" b="1" spc="10" dirty="0">
                          <a:solidFill>
                            <a:srgbClr val="234060"/>
                          </a:solidFill>
                          <a:effectLst/>
                          <a:latin typeface="+mj-lt"/>
                          <a:ea typeface="Calibri" charset="0"/>
                          <a:cs typeface="Calibri" charset="0"/>
                        </a:rPr>
                        <a:t>O</a:t>
                      </a:r>
                      <a:r>
                        <a:rPr lang="en-US" sz="1100" b="1" dirty="0">
                          <a:solidFill>
                            <a:srgbClr val="234060"/>
                          </a:solidFill>
                          <a:effectLst/>
                          <a:latin typeface="+mj-lt"/>
                          <a:ea typeface="Calibri" charset="0"/>
                          <a:cs typeface="Calibri" charset="0"/>
                        </a:rPr>
                        <a:t>S</a:t>
                      </a:r>
                      <a:r>
                        <a:rPr lang="en-US" sz="1100" b="1" spc="-25" dirty="0">
                          <a:solidFill>
                            <a:srgbClr val="234060"/>
                          </a:solidFill>
                          <a:effectLst/>
                          <a:latin typeface="+mj-lt"/>
                          <a:ea typeface="Calibri" charset="0"/>
                          <a:cs typeface="Calibri" charset="0"/>
                        </a:rPr>
                        <a:t> </a:t>
                      </a:r>
                      <a:r>
                        <a:rPr lang="en-US" sz="1100" b="1" spc="-5" dirty="0">
                          <a:solidFill>
                            <a:srgbClr val="234060"/>
                          </a:solidFill>
                          <a:effectLst/>
                          <a:latin typeface="+mj-lt"/>
                          <a:ea typeface="Calibri" charset="0"/>
                          <a:cs typeface="Calibri" charset="0"/>
                        </a:rPr>
                        <a:t>E</a:t>
                      </a:r>
                      <a:r>
                        <a:rPr lang="en-US" sz="1100" b="1" spc="5" dirty="0">
                          <a:solidFill>
                            <a:srgbClr val="234060"/>
                          </a:solidFill>
                          <a:effectLst/>
                          <a:latin typeface="+mj-lt"/>
                          <a:ea typeface="Calibri" charset="0"/>
                          <a:cs typeface="Calibri" charset="0"/>
                        </a:rPr>
                        <a:t>n</a:t>
                      </a:r>
                      <a:r>
                        <a:rPr lang="en-US" sz="1100" b="1" dirty="0">
                          <a:solidFill>
                            <a:srgbClr val="234060"/>
                          </a:solidFill>
                          <a:effectLst/>
                          <a:latin typeface="+mj-lt"/>
                          <a:ea typeface="Calibri" charset="0"/>
                          <a:cs typeface="Calibri" charset="0"/>
                        </a:rPr>
                        <a:t>tity</a:t>
                      </a:r>
                      <a:endParaRPr lang="en-US" sz="1100" dirty="0">
                        <a:effectLst/>
                        <a:latin typeface="+mj-lt"/>
                        <a:ea typeface="Calibri" charset="0"/>
                        <a:cs typeface="Times New Roman" charset="0"/>
                      </a:endParaRPr>
                    </a:p>
                  </a:txBody>
                  <a:tcPr marL="0" marR="0" marT="36000" marB="36000">
                    <a:noFill/>
                  </a:tcPr>
                </a:tc>
                <a:extLst>
                  <a:ext uri="{0D108BD9-81ED-4DB2-BD59-A6C34878D82A}">
                    <a16:rowId xmlns:a16="http://schemas.microsoft.com/office/drawing/2014/main" xmlns="" val="10000"/>
                  </a:ext>
                </a:extLst>
              </a:tr>
              <a:tr h="907463">
                <a:tc>
                  <a:txBody>
                    <a:bodyPr/>
                    <a:lstStyle/>
                    <a:p>
                      <a:pPr marL="95250" indent="0" algn="l">
                        <a:lnSpc>
                          <a:spcPts val="1210"/>
                        </a:lnSpc>
                        <a:spcBef>
                          <a:spcPts val="0"/>
                        </a:spcBef>
                        <a:spcAft>
                          <a:spcPts val="0"/>
                        </a:spcAft>
                        <a:tabLst/>
                      </a:pPr>
                      <a:r>
                        <a:rPr lang="en-US" sz="1200" b="1" spc="-5" dirty="0">
                          <a:effectLst/>
                          <a:latin typeface="+mj-lt"/>
                          <a:ea typeface="Calibri" charset="0"/>
                          <a:cs typeface="Calibri" charset="0"/>
                        </a:rPr>
                        <a:t>SD</a:t>
                      </a:r>
                      <a:r>
                        <a:rPr lang="en-US" sz="1200" b="1" spc="15" dirty="0">
                          <a:effectLst/>
                          <a:latin typeface="+mj-lt"/>
                          <a:ea typeface="Calibri" charset="0"/>
                          <a:cs typeface="Calibri" charset="0"/>
                        </a:rPr>
                        <a:t>G</a:t>
                      </a:r>
                      <a:r>
                        <a:rPr lang="en-US" sz="1200" b="1" spc="-5" dirty="0">
                          <a:effectLst/>
                          <a:latin typeface="+mj-lt"/>
                          <a:ea typeface="Calibri" charset="0"/>
                          <a:cs typeface="Calibri" charset="0"/>
                        </a:rPr>
                        <a:t>-</a:t>
                      </a:r>
                      <a:r>
                        <a:rPr lang="en-US" sz="1200" b="1" dirty="0">
                          <a:effectLst/>
                          <a:latin typeface="+mj-lt"/>
                          <a:ea typeface="Calibri" charset="0"/>
                          <a:cs typeface="Calibri" charset="0"/>
                        </a:rPr>
                        <a:t>2:</a:t>
                      </a:r>
                      <a:r>
                        <a:rPr lang="en-US" sz="1200" b="1" spc="-25" dirty="0">
                          <a:effectLst/>
                          <a:latin typeface="+mj-lt"/>
                          <a:ea typeface="Calibri" charset="0"/>
                          <a:cs typeface="Calibri" charset="0"/>
                        </a:rPr>
                        <a:t> </a:t>
                      </a:r>
                      <a:r>
                        <a:rPr lang="en-US" sz="1200" spc="-25" dirty="0">
                          <a:solidFill>
                            <a:srgbClr val="C00000"/>
                          </a:solidFill>
                          <a:effectLst/>
                          <a:latin typeface="+mj-lt"/>
                          <a:ea typeface="Calibri" charset="0"/>
                          <a:cs typeface="Calibri" charset="0"/>
                        </a:rPr>
                        <a:t>Compile and maintain a compendium of CEOS Agencies engagement on SDGs</a:t>
                      </a:r>
                      <a:endParaRPr lang="en-US" sz="1200" dirty="0">
                        <a:solidFill>
                          <a:srgbClr val="C00000"/>
                        </a:solidFill>
                        <a:effectLst/>
                        <a:latin typeface="+mj-lt"/>
                        <a:ea typeface="Calibri" charset="0"/>
                        <a:cs typeface="Times New Roman" charset="0"/>
                      </a:endParaRPr>
                    </a:p>
                    <a:p>
                      <a:pPr marL="64770">
                        <a:lnSpc>
                          <a:spcPct val="115000"/>
                        </a:lnSpc>
                        <a:spcBef>
                          <a:spcPts val="0"/>
                        </a:spcBef>
                        <a:spcAft>
                          <a:spcPts val="0"/>
                        </a:spcAft>
                      </a:pPr>
                      <a:r>
                        <a:rPr lang="en-US" sz="1200" dirty="0">
                          <a:effectLst/>
                          <a:latin typeface="+mj-lt"/>
                          <a:ea typeface="Calibri" charset="0"/>
                          <a:cs typeface="Calibri" charset="0"/>
                        </a:rPr>
                        <a:t> </a:t>
                      </a:r>
                      <a:endParaRPr lang="en-US" sz="1200" dirty="0">
                        <a:effectLst/>
                        <a:latin typeface="+mj-lt"/>
                        <a:ea typeface="Calibri" charset="0"/>
                        <a:cs typeface="Times New Roman" charset="0"/>
                      </a:endParaRPr>
                    </a:p>
                  </a:txBody>
                  <a:tcPr marL="36000" marR="36000" marT="36000" marB="36000">
                    <a:noFill/>
                  </a:tcPr>
                </a:tc>
                <a:tc>
                  <a:txBody>
                    <a:bodyPr/>
                    <a:lstStyle/>
                    <a:p>
                      <a:pPr marL="6350" indent="0" algn="ctr">
                        <a:lnSpc>
                          <a:spcPts val="1210"/>
                        </a:lnSpc>
                        <a:spcBef>
                          <a:spcPts val="0"/>
                        </a:spcBef>
                        <a:spcAft>
                          <a:spcPts val="0"/>
                        </a:spcAft>
                        <a:tabLst/>
                      </a:pPr>
                      <a:r>
                        <a:rPr lang="en-US" sz="1200" dirty="0">
                          <a:effectLst/>
                          <a:latin typeface="+mj-lt"/>
                          <a:ea typeface="Calibri" charset="0"/>
                          <a:cs typeface="Calibri" charset="0"/>
                        </a:rPr>
                        <a:t>Q3</a:t>
                      </a:r>
                      <a:r>
                        <a:rPr lang="en-US" sz="1200" spc="-10" dirty="0">
                          <a:effectLst/>
                          <a:latin typeface="+mj-lt"/>
                          <a:ea typeface="Calibri" charset="0"/>
                          <a:cs typeface="Calibri" charset="0"/>
                        </a:rPr>
                        <a:t> </a:t>
                      </a:r>
                      <a:r>
                        <a:rPr lang="en-US" sz="1200" dirty="0">
                          <a:effectLst/>
                          <a:latin typeface="+mj-lt"/>
                          <a:ea typeface="Calibri" charset="0"/>
                          <a:cs typeface="Calibri" charset="0"/>
                        </a:rPr>
                        <a:t>2018</a:t>
                      </a:r>
                      <a:endParaRPr lang="en-US" sz="1200" dirty="0">
                        <a:effectLst/>
                        <a:latin typeface="+mj-lt"/>
                        <a:ea typeface="Calibri" charset="0"/>
                        <a:cs typeface="Times New Roman" charset="0"/>
                      </a:endParaRPr>
                    </a:p>
                  </a:txBody>
                  <a:tcPr marL="36000" marR="36000" marT="36000" marB="36000">
                    <a:noFill/>
                  </a:tcPr>
                </a:tc>
                <a:tc>
                  <a:txBody>
                    <a:bodyPr/>
                    <a:lstStyle/>
                    <a:p>
                      <a:pPr marL="0" marR="0" lvl="0" indent="0" algn="l" defTabSz="457200" rtl="0" eaLnBrk="1" fontAlgn="t" latinLnBrk="0" hangingPunct="1">
                        <a:lnSpc>
                          <a:spcPct val="100000"/>
                        </a:lnSpc>
                        <a:spcBef>
                          <a:spcPts val="300"/>
                        </a:spcBef>
                        <a:spcAft>
                          <a:spcPts val="0"/>
                        </a:spcAft>
                        <a:buClrTx/>
                        <a:buSzTx/>
                        <a:buFontTx/>
                        <a:buNone/>
                        <a:tabLst/>
                        <a:defRPr/>
                      </a:pPr>
                      <a:r>
                        <a:rPr lang="en-AU" sz="1200" b="0" i="0" u="none" strike="noStrike" dirty="0" smtClean="0">
                          <a:solidFill>
                            <a:schemeClr val="tx1"/>
                          </a:solidFill>
                          <a:effectLst/>
                          <a:latin typeface="+mj-lt"/>
                          <a:ea typeface="+mn-ea"/>
                          <a:cs typeface="+mn-cs"/>
                          <a:sym typeface="Calibri"/>
                        </a:rPr>
                        <a:t>Compendium compilation</a:t>
                      </a:r>
                      <a:r>
                        <a:rPr lang="en-AU" sz="1200" b="0" i="0" u="none" strike="noStrike" baseline="0" dirty="0" smtClean="0">
                          <a:solidFill>
                            <a:schemeClr val="tx1"/>
                          </a:solidFill>
                          <a:effectLst/>
                          <a:latin typeface="+mj-lt"/>
                          <a:ea typeface="+mn-ea"/>
                          <a:cs typeface="+mn-cs"/>
                          <a:sym typeface="Calibri"/>
                        </a:rPr>
                        <a:t> </a:t>
                      </a:r>
                      <a:r>
                        <a:rPr lang="en-AU" sz="1200" b="1" i="0" u="none" strike="noStrike" dirty="0" smtClean="0">
                          <a:solidFill>
                            <a:schemeClr val="accent6">
                              <a:lumMod val="75000"/>
                            </a:schemeClr>
                          </a:solidFill>
                          <a:effectLst/>
                          <a:latin typeface="+mj-lt"/>
                          <a:ea typeface="+mn-ea"/>
                          <a:cs typeface="+mn-cs"/>
                          <a:sym typeface="Calibri"/>
                        </a:rPr>
                        <a:t>ongoing</a:t>
                      </a:r>
                      <a:r>
                        <a:rPr lang="en-AU" sz="1200" b="0" i="0" u="none" strike="noStrike" baseline="0" dirty="0" smtClean="0">
                          <a:solidFill>
                            <a:schemeClr val="tx1"/>
                          </a:solidFill>
                          <a:effectLst/>
                          <a:latin typeface="+mj-lt"/>
                          <a:ea typeface="+mn-ea"/>
                          <a:cs typeface="+mn-cs"/>
                          <a:sym typeface="Calibri"/>
                        </a:rPr>
                        <a:t> but still largely incomplete. </a:t>
                      </a:r>
                    </a:p>
                    <a:p>
                      <a:pPr marL="171450" marR="0" lvl="0" indent="-171450" algn="l" defTabSz="457200" rtl="0" eaLnBrk="1" fontAlgn="t" latinLnBrk="0" hangingPunct="1">
                        <a:lnSpc>
                          <a:spcPct val="100000"/>
                        </a:lnSpc>
                        <a:spcBef>
                          <a:spcPts val="300"/>
                        </a:spcBef>
                        <a:spcAft>
                          <a:spcPts val="0"/>
                        </a:spcAft>
                        <a:buClrTx/>
                        <a:buSzTx/>
                        <a:buFont typeface="Symbol" charset="2"/>
                        <a:buChar char="Þ"/>
                        <a:tabLst/>
                        <a:defRPr/>
                      </a:pPr>
                      <a:r>
                        <a:rPr lang="en-AU" sz="1200" b="0" i="0" u="none" strike="noStrike" baseline="0" dirty="0" smtClean="0">
                          <a:solidFill>
                            <a:srgbClr val="C00000"/>
                          </a:solidFill>
                          <a:effectLst/>
                          <a:latin typeface="+mj-lt"/>
                          <a:ea typeface="+mn-ea"/>
                          <a:cs typeface="+mn-cs"/>
                          <a:sym typeface="Calibri"/>
                        </a:rPr>
                        <a:t>Compendium planned t</a:t>
                      </a:r>
                      <a:r>
                        <a:rPr lang="en-AU" sz="1200" b="0" i="0" u="none" strike="noStrike" dirty="0" smtClean="0">
                          <a:solidFill>
                            <a:srgbClr val="C00000"/>
                          </a:solidFill>
                          <a:effectLst/>
                          <a:latin typeface="+mj-lt"/>
                          <a:ea typeface="+mn-ea"/>
                          <a:cs typeface="+mn-cs"/>
                          <a:sym typeface="Calibri"/>
                        </a:rPr>
                        <a:t>o be presented at CEOS 32 Plenary </a:t>
                      </a:r>
                    </a:p>
                    <a:p>
                      <a:pPr marL="171450" marR="0" lvl="0" indent="-171450" algn="l" defTabSz="457200" rtl="0" eaLnBrk="1" fontAlgn="t" latinLnBrk="0" hangingPunct="1">
                        <a:lnSpc>
                          <a:spcPct val="100000"/>
                        </a:lnSpc>
                        <a:spcBef>
                          <a:spcPts val="300"/>
                        </a:spcBef>
                        <a:spcAft>
                          <a:spcPts val="0"/>
                        </a:spcAft>
                        <a:buClrTx/>
                        <a:buSzTx/>
                        <a:buFont typeface="Symbol" charset="2"/>
                        <a:buChar char="Þ"/>
                        <a:tabLst/>
                        <a:defRPr/>
                      </a:pPr>
                      <a:r>
                        <a:rPr lang="en-AU" sz="1200" b="0" i="0" u="none" strike="noStrike" dirty="0" smtClean="0">
                          <a:solidFill>
                            <a:srgbClr val="C00000"/>
                          </a:solidFill>
                          <a:effectLst/>
                          <a:latin typeface="+mj-lt"/>
                          <a:ea typeface="+mn-ea"/>
                          <a:cs typeface="+mn-cs"/>
                          <a:sym typeface="Calibri"/>
                        </a:rPr>
                        <a:t>CEOS</a:t>
                      </a:r>
                      <a:r>
                        <a:rPr lang="en-AU" sz="1200" b="0" i="0" u="none" strike="noStrike" baseline="0" dirty="0" smtClean="0">
                          <a:solidFill>
                            <a:srgbClr val="C00000"/>
                          </a:solidFill>
                          <a:effectLst/>
                          <a:latin typeface="+mj-lt"/>
                          <a:ea typeface="+mn-ea"/>
                          <a:cs typeface="+mn-cs"/>
                          <a:sym typeface="Calibri"/>
                        </a:rPr>
                        <a:t> agencies to designate </a:t>
                      </a:r>
                      <a:r>
                        <a:rPr lang="en-AU" sz="1200" b="0" i="0" u="none" strike="noStrike" baseline="0" dirty="0" err="1" smtClean="0">
                          <a:solidFill>
                            <a:srgbClr val="C00000"/>
                          </a:solidFill>
                          <a:effectLst/>
                          <a:latin typeface="+mj-lt"/>
                          <a:ea typeface="+mn-ea"/>
                          <a:cs typeface="+mn-cs"/>
                          <a:sym typeface="Calibri"/>
                        </a:rPr>
                        <a:t>PoC</a:t>
                      </a:r>
                      <a:r>
                        <a:rPr lang="en-AU" sz="1200" b="0" i="0" u="none" strike="noStrike" baseline="0" dirty="0" smtClean="0">
                          <a:solidFill>
                            <a:srgbClr val="C00000"/>
                          </a:solidFill>
                          <a:effectLst/>
                          <a:latin typeface="+mj-lt"/>
                          <a:ea typeface="+mn-ea"/>
                          <a:cs typeface="+mn-cs"/>
                          <a:sym typeface="Calibri"/>
                        </a:rPr>
                        <a:t> and to list their activities on SDGs (in particular on national collaborations)</a:t>
                      </a:r>
                      <a:endParaRPr lang="en-AU" sz="1200" b="0" i="0" u="none" strike="noStrike" dirty="0">
                        <a:solidFill>
                          <a:srgbClr val="C00000"/>
                        </a:solidFill>
                        <a:effectLst/>
                        <a:latin typeface="+mj-lt"/>
                        <a:ea typeface="+mn-ea"/>
                        <a:cs typeface="+mn-cs"/>
                        <a:sym typeface="Calibri"/>
                      </a:endParaRPr>
                    </a:p>
                  </a:txBody>
                  <a:tcPr marL="72000" marR="72000" marT="36000" marB="36000">
                    <a:noFill/>
                  </a:tcPr>
                </a:tc>
                <a:tc>
                  <a:txBody>
                    <a:bodyPr/>
                    <a:lstStyle/>
                    <a:p>
                      <a:pPr algn="ctr"/>
                      <a:r>
                        <a:rPr lang="en-US" sz="1200" dirty="0">
                          <a:latin typeface="+mj-lt"/>
                        </a:rPr>
                        <a:t>AHT SDG</a:t>
                      </a:r>
                    </a:p>
                  </a:txBody>
                  <a:tcPr marL="36000" marR="36000" marT="36000" marB="36000">
                    <a:noFill/>
                  </a:tcPr>
                </a:tc>
                <a:extLst>
                  <a:ext uri="{0D108BD9-81ED-4DB2-BD59-A6C34878D82A}">
                    <a16:rowId xmlns:a16="http://schemas.microsoft.com/office/drawing/2014/main" xmlns="" val="10001"/>
                  </a:ext>
                </a:extLst>
              </a:tr>
              <a:tr h="1359171">
                <a:tc>
                  <a:txBody>
                    <a:bodyPr/>
                    <a:lstStyle/>
                    <a:p>
                      <a:pPr marL="95250" indent="0" algn="l">
                        <a:spcBef>
                          <a:spcPts val="0"/>
                        </a:spcBef>
                        <a:tabLst/>
                      </a:pPr>
                      <a:r>
                        <a:rPr lang="en-US" sz="1200" b="1" spc="-25" dirty="0">
                          <a:solidFill>
                            <a:schemeClr val="tx1"/>
                          </a:solidFill>
                          <a:effectLst/>
                          <a:latin typeface="+mj-lt"/>
                          <a:ea typeface="Calibri" charset="0"/>
                          <a:cs typeface="Calibri" charset="0"/>
                          <a:sym typeface="Calibri"/>
                        </a:rPr>
                        <a:t>SDG-3</a:t>
                      </a:r>
                      <a:r>
                        <a:rPr lang="en-US" sz="1200" spc="-25" dirty="0">
                          <a:solidFill>
                            <a:schemeClr val="tx1"/>
                          </a:solidFill>
                          <a:effectLst/>
                          <a:latin typeface="+mj-lt"/>
                          <a:ea typeface="Calibri" charset="0"/>
                          <a:cs typeface="Calibri" charset="0"/>
                          <a:sym typeface="Calibri"/>
                        </a:rPr>
                        <a:t>: </a:t>
                      </a:r>
                      <a:r>
                        <a:rPr lang="en-US" sz="1200" spc="-25" dirty="0">
                          <a:solidFill>
                            <a:srgbClr val="C00000"/>
                          </a:solidFill>
                          <a:effectLst/>
                          <a:latin typeface="+mj-lt"/>
                          <a:ea typeface="Calibri" charset="0"/>
                          <a:cs typeface="Calibri" charset="0"/>
                          <a:sym typeface="Calibri"/>
                        </a:rPr>
                        <a:t>Review and assess the contribution of EO to the SDG Targets and Indicators. </a:t>
                      </a:r>
                      <a:r>
                        <a:rPr lang="en-US" sz="1200" spc="-25" dirty="0">
                          <a:solidFill>
                            <a:schemeClr val="tx1"/>
                          </a:solidFill>
                          <a:effectLst/>
                          <a:latin typeface="+mj-lt"/>
                          <a:ea typeface="Calibri" charset="0"/>
                          <a:cs typeface="Calibri" charset="0"/>
                          <a:sym typeface="Calibri"/>
                        </a:rPr>
                        <a:t>Produce a compendium and policy brief.</a:t>
                      </a:r>
                    </a:p>
                  </a:txBody>
                  <a:tcPr marL="36000" marR="108000" marT="36000" marB="36000">
                    <a:noFill/>
                  </a:tcPr>
                </a:tc>
                <a:tc>
                  <a:txBody>
                    <a:bodyPr/>
                    <a:lstStyle/>
                    <a:p>
                      <a:pPr algn="ctr">
                        <a:spcBef>
                          <a:spcPts val="0"/>
                        </a:spcBef>
                      </a:pPr>
                      <a:r>
                        <a:rPr lang="en-US" sz="1200" spc="-25" dirty="0">
                          <a:solidFill>
                            <a:schemeClr val="tx1"/>
                          </a:solidFill>
                          <a:effectLst/>
                          <a:latin typeface="+mj-lt"/>
                          <a:ea typeface="Calibri" charset="0"/>
                          <a:cs typeface="Calibri" charset="0"/>
                          <a:sym typeface="Calibri"/>
                        </a:rPr>
                        <a:t>Q3 2018</a:t>
                      </a:r>
                    </a:p>
                  </a:txBody>
                  <a:tcPr marL="36000" marR="108000" marT="36000" marB="36000">
                    <a:noFill/>
                  </a:tcPr>
                </a:tc>
                <a:tc>
                  <a:txBody>
                    <a:bodyPr/>
                    <a:lstStyle/>
                    <a:p>
                      <a:pPr algn="l" rtl="0" fontAlgn="t">
                        <a:spcBef>
                          <a:spcPts val="300"/>
                        </a:spcBef>
                        <a:spcAft>
                          <a:spcPts val="0"/>
                        </a:spcAft>
                      </a:pPr>
                      <a:r>
                        <a:rPr lang="en-AU" sz="1200" b="1" i="0" u="none" strike="noStrike" dirty="0" smtClean="0">
                          <a:solidFill>
                            <a:schemeClr val="accent6">
                              <a:lumMod val="75000"/>
                            </a:schemeClr>
                          </a:solidFill>
                          <a:effectLst/>
                          <a:latin typeface="+mj-lt"/>
                          <a:ea typeface="+mn-ea"/>
                          <a:cs typeface="+mn-cs"/>
                          <a:sym typeface="Calibri"/>
                        </a:rPr>
                        <a:t>Ongoing</a:t>
                      </a:r>
                      <a:r>
                        <a:rPr lang="en-AU" sz="1200" b="0" i="0" u="none" strike="noStrike" dirty="0" smtClean="0">
                          <a:solidFill>
                            <a:schemeClr val="tx1"/>
                          </a:solidFill>
                          <a:effectLst/>
                          <a:latin typeface="+mj-lt"/>
                          <a:ea typeface="+mn-ea"/>
                          <a:cs typeface="+mn-cs"/>
                          <a:sym typeface="Calibri"/>
                        </a:rPr>
                        <a:t>, output of </a:t>
                      </a:r>
                      <a:r>
                        <a:rPr lang="en-AU" sz="1200" b="0" i="0" u="none" strike="noStrike" baseline="0" dirty="0" smtClean="0">
                          <a:solidFill>
                            <a:schemeClr val="tx1"/>
                          </a:solidFill>
                          <a:effectLst/>
                          <a:latin typeface="+mj-lt"/>
                          <a:ea typeface="+mn-ea"/>
                          <a:cs typeface="+mn-cs"/>
                          <a:sym typeface="Calibri"/>
                        </a:rPr>
                        <a:t>ESA EO4SDGs project (KO in April 2018) </a:t>
                      </a:r>
                    </a:p>
                    <a:p>
                      <a:pPr marL="171450" indent="-171450" algn="l" rtl="0" fontAlgn="t">
                        <a:spcBef>
                          <a:spcPts val="300"/>
                        </a:spcBef>
                        <a:spcAft>
                          <a:spcPts val="0"/>
                        </a:spcAft>
                        <a:buFontTx/>
                        <a:buChar char="-"/>
                      </a:pPr>
                      <a:r>
                        <a:rPr lang="en-AU" sz="1200" b="0" i="0" u="none" strike="noStrike" baseline="0" dirty="0" smtClean="0">
                          <a:solidFill>
                            <a:schemeClr val="tx1"/>
                          </a:solidFill>
                          <a:effectLst/>
                          <a:latin typeface="+mj-lt"/>
                          <a:ea typeface="+mn-ea"/>
                          <a:cs typeface="+mn-cs"/>
                          <a:sym typeface="Calibri"/>
                        </a:rPr>
                        <a:t>in-depth assessment of the EO contribution to the SDG targets and indicators with 2 outputs: Compendium + Policy brief. </a:t>
                      </a:r>
                    </a:p>
                    <a:p>
                      <a:pPr marL="171450" marR="0" indent="-171450" algn="l" defTabSz="457200" rtl="0" eaLnBrk="1" fontAlgn="t" latinLnBrk="0" hangingPunct="1">
                        <a:lnSpc>
                          <a:spcPct val="100000"/>
                        </a:lnSpc>
                        <a:spcBef>
                          <a:spcPts val="300"/>
                        </a:spcBef>
                        <a:spcAft>
                          <a:spcPts val="0"/>
                        </a:spcAft>
                        <a:buClrTx/>
                        <a:buSzTx/>
                        <a:buFontTx/>
                        <a:buChar char="-"/>
                        <a:tabLst/>
                        <a:defRPr/>
                      </a:pPr>
                      <a:r>
                        <a:rPr lang="en-AU" sz="1200" b="0" i="0" u="none" strike="noStrike" baseline="0" dirty="0" smtClean="0">
                          <a:solidFill>
                            <a:schemeClr val="tx1"/>
                          </a:solidFill>
                          <a:effectLst/>
                          <a:latin typeface="+mj-lt"/>
                          <a:ea typeface="+mn-ea"/>
                          <a:cs typeface="+mn-cs"/>
                          <a:sym typeface="Calibri"/>
                        </a:rPr>
                        <a:t>First draft completed </a:t>
                      </a:r>
                      <a:r>
                        <a:rPr lang="mr-IN" sz="1200" b="0" i="0" u="none" strike="noStrike" baseline="0" dirty="0" smtClean="0">
                          <a:solidFill>
                            <a:schemeClr val="tx1"/>
                          </a:solidFill>
                          <a:effectLst/>
                          <a:latin typeface="+mj-lt"/>
                          <a:ea typeface="+mn-ea"/>
                          <a:cs typeface="+mn-cs"/>
                          <a:sym typeface="Calibri"/>
                        </a:rPr>
                        <a:t>–</a:t>
                      </a:r>
                      <a:r>
                        <a:rPr lang="en-AU" sz="1200" b="0" i="0" u="none" strike="noStrike" baseline="0" dirty="0" smtClean="0">
                          <a:solidFill>
                            <a:schemeClr val="tx1"/>
                          </a:solidFill>
                          <a:effectLst/>
                          <a:latin typeface="+mj-lt"/>
                          <a:ea typeface="+mn-ea"/>
                          <a:cs typeface="+mn-cs"/>
                          <a:sym typeface="Calibri"/>
                        </a:rPr>
                        <a:t> 2 levels of EO contribution - Fact sheets</a:t>
                      </a:r>
                    </a:p>
                    <a:p>
                      <a:pPr marL="171450" marR="0" indent="-171450" algn="l" defTabSz="457200" rtl="0" eaLnBrk="1" fontAlgn="t" latinLnBrk="0" hangingPunct="1">
                        <a:lnSpc>
                          <a:spcPct val="100000"/>
                        </a:lnSpc>
                        <a:spcBef>
                          <a:spcPts val="300"/>
                        </a:spcBef>
                        <a:spcAft>
                          <a:spcPts val="0"/>
                        </a:spcAft>
                        <a:buClrTx/>
                        <a:buSzTx/>
                        <a:buFontTx/>
                        <a:buChar char="-"/>
                        <a:tabLst/>
                        <a:defRPr/>
                      </a:pPr>
                      <a:r>
                        <a:rPr lang="en-AU" sz="1200" b="0" i="0" u="none" strike="noStrike" baseline="0" dirty="0" smtClean="0">
                          <a:solidFill>
                            <a:schemeClr val="tx1"/>
                          </a:solidFill>
                          <a:effectLst/>
                          <a:latin typeface="+mj-lt"/>
                          <a:ea typeface="+mn-ea"/>
                          <a:cs typeface="+mn-cs"/>
                          <a:sym typeface="Calibri"/>
                        </a:rPr>
                        <a:t>external review by EO4SDG &amp; AHT SDG in October.</a:t>
                      </a:r>
                    </a:p>
                    <a:p>
                      <a:pPr marL="222250" indent="-212725" algn="l" rtl="0" fontAlgn="t">
                        <a:spcBef>
                          <a:spcPts val="300"/>
                        </a:spcBef>
                        <a:spcAft>
                          <a:spcPts val="0"/>
                        </a:spcAft>
                        <a:buFontTx/>
                        <a:buNone/>
                        <a:tabLst/>
                      </a:pPr>
                      <a:r>
                        <a:rPr lang="en-AU" sz="1200" b="0" i="0" u="none" strike="noStrike" baseline="0" dirty="0" smtClean="0">
                          <a:solidFill>
                            <a:srgbClr val="C00000"/>
                          </a:solidFill>
                          <a:effectLst/>
                          <a:latin typeface="+mj-lt"/>
                          <a:ea typeface="+mn-ea"/>
                          <a:cs typeface="+mn-cs"/>
                          <a:sym typeface="Calibri"/>
                        </a:rPr>
                        <a:t>=&gt; 1</a:t>
                      </a:r>
                      <a:r>
                        <a:rPr lang="en-AU" sz="1200" b="0" i="0" u="none" strike="noStrike" baseline="30000" dirty="0" smtClean="0">
                          <a:solidFill>
                            <a:srgbClr val="C00000"/>
                          </a:solidFill>
                          <a:effectLst/>
                          <a:latin typeface="+mj-lt"/>
                          <a:ea typeface="+mn-ea"/>
                          <a:cs typeface="+mn-cs"/>
                          <a:sym typeface="Calibri"/>
                        </a:rPr>
                        <a:t>st</a:t>
                      </a:r>
                      <a:r>
                        <a:rPr lang="en-AU" sz="1200" b="0" i="0" u="none" strike="noStrike" baseline="0" dirty="0" smtClean="0">
                          <a:solidFill>
                            <a:srgbClr val="C00000"/>
                          </a:solidFill>
                          <a:effectLst/>
                          <a:latin typeface="+mj-lt"/>
                          <a:ea typeface="+mn-ea"/>
                          <a:cs typeface="+mn-cs"/>
                          <a:sym typeface="Calibri"/>
                        </a:rPr>
                        <a:t> version to be presented at CEOS 32 plenary (after CEOS /GEO review)</a:t>
                      </a:r>
                      <a:endParaRPr lang="en-AU" sz="1200" b="0" i="0" u="none" strike="noStrike" baseline="0" dirty="0" smtClean="0">
                        <a:solidFill>
                          <a:schemeClr val="tx1"/>
                        </a:solidFill>
                        <a:effectLst/>
                        <a:latin typeface="+mj-lt"/>
                        <a:ea typeface="+mn-ea"/>
                        <a:cs typeface="+mn-cs"/>
                        <a:sym typeface="Calibri"/>
                      </a:endParaRPr>
                    </a:p>
                  </a:txBody>
                  <a:tcPr marL="72000" marR="72000" marT="36000" marB="36000">
                    <a:noFill/>
                  </a:tcPr>
                </a:tc>
                <a:tc>
                  <a:txBody>
                    <a:bodyPr/>
                    <a:lstStyle/>
                    <a:p>
                      <a:pPr algn="ctr"/>
                      <a:r>
                        <a:rPr lang="en-US" sz="1200" spc="-25" dirty="0">
                          <a:solidFill>
                            <a:schemeClr val="tx1"/>
                          </a:solidFill>
                          <a:effectLst/>
                          <a:latin typeface="+mj-lt"/>
                          <a:ea typeface="Calibri" charset="0"/>
                          <a:cs typeface="Calibri" charset="0"/>
                          <a:sym typeface="Calibri"/>
                        </a:rPr>
                        <a:t>AHT SDG</a:t>
                      </a:r>
                    </a:p>
                  </a:txBody>
                  <a:tcPr marL="36000" marR="108000" marT="36000" marB="36000">
                    <a:noFill/>
                  </a:tcPr>
                </a:tc>
                <a:extLst>
                  <a:ext uri="{0D108BD9-81ED-4DB2-BD59-A6C34878D82A}">
                    <a16:rowId xmlns:a16="http://schemas.microsoft.com/office/drawing/2014/main" xmlns="" val="10002"/>
                  </a:ext>
                </a:extLst>
              </a:tr>
              <a:tr h="1026363">
                <a:tc>
                  <a:txBody>
                    <a:bodyPr/>
                    <a:lstStyle/>
                    <a:p>
                      <a:pPr marL="95250" indent="0" algn="l">
                        <a:spcBef>
                          <a:spcPts val="0"/>
                        </a:spcBef>
                        <a:tabLst/>
                      </a:pPr>
                      <a:r>
                        <a:rPr lang="en-US" sz="1200" b="1" spc="-25" dirty="0">
                          <a:solidFill>
                            <a:schemeClr val="tx1"/>
                          </a:solidFill>
                          <a:effectLst/>
                          <a:latin typeface="+mj-lt"/>
                          <a:ea typeface="Calibri" charset="0"/>
                          <a:cs typeface="Calibri" charset="0"/>
                          <a:sym typeface="Calibri"/>
                        </a:rPr>
                        <a:t>SDG-4</a:t>
                      </a:r>
                      <a:r>
                        <a:rPr lang="en-US" sz="1200" spc="-25" dirty="0">
                          <a:solidFill>
                            <a:schemeClr val="tx1"/>
                          </a:solidFill>
                          <a:effectLst/>
                          <a:latin typeface="+mj-lt"/>
                          <a:ea typeface="Calibri" charset="0"/>
                          <a:cs typeface="Calibri" charset="0"/>
                          <a:sym typeface="Calibri"/>
                        </a:rPr>
                        <a:t>: </a:t>
                      </a:r>
                      <a:r>
                        <a:rPr lang="en-US" sz="1200" spc="-25" dirty="0">
                          <a:solidFill>
                            <a:srgbClr val="C00000"/>
                          </a:solidFill>
                          <a:effectLst/>
                          <a:latin typeface="+mj-lt"/>
                          <a:ea typeface="Calibri" charset="0"/>
                          <a:cs typeface="Calibri" charset="0"/>
                          <a:sym typeface="Calibri"/>
                        </a:rPr>
                        <a:t>CEOS engagement plan on SDGs</a:t>
                      </a:r>
                    </a:p>
                  </a:txBody>
                  <a:tcPr marL="36000" marR="36000" marT="36000" marB="36000">
                    <a:noFill/>
                  </a:tcPr>
                </a:tc>
                <a:tc>
                  <a:txBody>
                    <a:bodyPr/>
                    <a:lstStyle/>
                    <a:p>
                      <a:pPr algn="ctr">
                        <a:spcBef>
                          <a:spcPts val="0"/>
                        </a:spcBef>
                      </a:pPr>
                      <a:r>
                        <a:rPr lang="en-US" sz="1200" spc="-25" dirty="0">
                          <a:solidFill>
                            <a:schemeClr val="tx1"/>
                          </a:solidFill>
                          <a:effectLst/>
                          <a:latin typeface="+mj-lt"/>
                          <a:ea typeface="Calibri" charset="0"/>
                          <a:cs typeface="Calibri" charset="0"/>
                          <a:sym typeface="Calibri"/>
                        </a:rPr>
                        <a:t>Q3 2018</a:t>
                      </a:r>
                    </a:p>
                  </a:txBody>
                  <a:tcPr marL="36000" marR="36000" marT="36000" marB="36000">
                    <a:noFill/>
                  </a:tcPr>
                </a:tc>
                <a:tc>
                  <a:txBody>
                    <a:bodyPr/>
                    <a:lstStyle/>
                    <a:p>
                      <a:pPr marL="0" marR="0" lvl="0" indent="0" algn="l" defTabSz="457200" rtl="0" eaLnBrk="1" fontAlgn="t" latinLnBrk="0" hangingPunct="1">
                        <a:lnSpc>
                          <a:spcPct val="100000"/>
                        </a:lnSpc>
                        <a:spcBef>
                          <a:spcPts val="300"/>
                        </a:spcBef>
                        <a:spcAft>
                          <a:spcPts val="0"/>
                        </a:spcAft>
                        <a:buClrTx/>
                        <a:buSzTx/>
                        <a:buFontTx/>
                        <a:buNone/>
                        <a:tabLst/>
                        <a:defRPr/>
                      </a:pPr>
                      <a:r>
                        <a:rPr lang="en-AU" sz="1200" b="1" i="0" u="none" strike="noStrike" dirty="0" smtClean="0">
                          <a:solidFill>
                            <a:schemeClr val="accent6">
                              <a:lumMod val="75000"/>
                            </a:schemeClr>
                          </a:solidFill>
                          <a:effectLst/>
                          <a:latin typeface="+mj-lt"/>
                          <a:ea typeface="+mn-ea"/>
                          <a:cs typeface="+mn-cs"/>
                          <a:sym typeface="Calibri"/>
                        </a:rPr>
                        <a:t>Ongoing</a:t>
                      </a:r>
                      <a:r>
                        <a:rPr lang="en-AU" sz="1200" b="0" i="0" u="none" strike="noStrike" baseline="0" dirty="0" smtClean="0">
                          <a:solidFill>
                            <a:schemeClr val="tx1"/>
                          </a:solidFill>
                          <a:effectLst/>
                          <a:latin typeface="+mj-lt"/>
                          <a:ea typeface="+mn-ea"/>
                          <a:cs typeface="+mn-cs"/>
                          <a:sym typeface="Calibri"/>
                        </a:rPr>
                        <a:t> - </a:t>
                      </a:r>
                      <a:r>
                        <a:rPr lang="en-AU" sz="1200" b="0" i="0" u="none" strike="noStrike" dirty="0" smtClean="0">
                          <a:solidFill>
                            <a:schemeClr val="tx1"/>
                          </a:solidFill>
                          <a:effectLst/>
                          <a:latin typeface="+mj-lt"/>
                          <a:ea typeface="+mn-ea"/>
                          <a:cs typeface="+mn-cs"/>
                          <a:sym typeface="Calibri"/>
                        </a:rPr>
                        <a:t>CEOS Engagement</a:t>
                      </a:r>
                      <a:r>
                        <a:rPr lang="en-AU" sz="1200" b="0" i="0" u="none" strike="noStrike" baseline="0" dirty="0" smtClean="0">
                          <a:solidFill>
                            <a:schemeClr val="tx1"/>
                          </a:solidFill>
                          <a:effectLst/>
                          <a:latin typeface="+mj-lt"/>
                          <a:ea typeface="+mn-ea"/>
                          <a:cs typeface="+mn-cs"/>
                          <a:sym typeface="Calibri"/>
                        </a:rPr>
                        <a:t> priorities currently being defined </a:t>
                      </a:r>
                      <a:r>
                        <a:rPr lang="en-AU" sz="1200" b="0" i="0" u="none" strike="noStrike" dirty="0" smtClean="0">
                          <a:solidFill>
                            <a:schemeClr val="tx1"/>
                          </a:solidFill>
                          <a:effectLst/>
                          <a:latin typeface="+mj-lt"/>
                          <a:ea typeface="+mn-ea"/>
                          <a:cs typeface="+mn-cs"/>
                          <a:sym typeface="Calibri"/>
                        </a:rPr>
                        <a:t>  </a:t>
                      </a:r>
                    </a:p>
                    <a:p>
                      <a:pPr marL="171450" marR="0" lvl="0" indent="-171450" algn="l" defTabSz="457200" rtl="0" eaLnBrk="1" fontAlgn="t" latinLnBrk="0" hangingPunct="1">
                        <a:lnSpc>
                          <a:spcPct val="100000"/>
                        </a:lnSpc>
                        <a:spcBef>
                          <a:spcPts val="300"/>
                        </a:spcBef>
                        <a:spcAft>
                          <a:spcPts val="0"/>
                        </a:spcAft>
                        <a:buClrTx/>
                        <a:buSzTx/>
                        <a:buFont typeface="Symbol" charset="2"/>
                        <a:buChar char="Þ"/>
                        <a:tabLst/>
                        <a:defRPr/>
                      </a:pPr>
                      <a:r>
                        <a:rPr lang="en-AU" sz="1200" b="0" i="0" u="none" strike="noStrike" dirty="0" smtClean="0">
                          <a:solidFill>
                            <a:srgbClr val="C00000"/>
                          </a:solidFill>
                          <a:effectLst/>
                          <a:latin typeface="+mj-lt"/>
                          <a:ea typeface="+mn-ea"/>
                          <a:cs typeface="+mn-cs"/>
                          <a:sym typeface="Calibri"/>
                        </a:rPr>
                        <a:t>Engagement priorities to be finalised and presented at CEOS Plenary (with proposal on</a:t>
                      </a:r>
                      <a:r>
                        <a:rPr lang="en-AU" sz="1200" b="0" i="0" u="none" strike="noStrike" baseline="0" dirty="0" smtClean="0">
                          <a:solidFill>
                            <a:srgbClr val="C00000"/>
                          </a:solidFill>
                          <a:effectLst/>
                          <a:latin typeface="+mj-lt"/>
                          <a:ea typeface="+mn-ea"/>
                          <a:cs typeface="+mn-cs"/>
                          <a:sym typeface="Calibri"/>
                        </a:rPr>
                        <a:t> </a:t>
                      </a:r>
                      <a:r>
                        <a:rPr lang="en-AU" sz="1200" b="0" i="0" u="none" strike="noStrike" dirty="0" smtClean="0">
                          <a:solidFill>
                            <a:srgbClr val="C00000"/>
                          </a:solidFill>
                          <a:effectLst/>
                          <a:latin typeface="+mj-lt"/>
                          <a:ea typeface="+mn-ea"/>
                          <a:cs typeface="+mn-cs"/>
                          <a:sym typeface="Calibri"/>
                        </a:rPr>
                        <a:t>future of AHT SDG)</a:t>
                      </a:r>
                    </a:p>
                    <a:p>
                      <a:pPr marL="171450" marR="0" lvl="0" indent="-171450" algn="l" defTabSz="457200" rtl="0" eaLnBrk="1" fontAlgn="t" latinLnBrk="0" hangingPunct="1">
                        <a:lnSpc>
                          <a:spcPct val="100000"/>
                        </a:lnSpc>
                        <a:spcBef>
                          <a:spcPts val="300"/>
                        </a:spcBef>
                        <a:spcAft>
                          <a:spcPts val="0"/>
                        </a:spcAft>
                        <a:buClrTx/>
                        <a:buSzTx/>
                        <a:buFont typeface="Symbol" charset="2"/>
                        <a:buChar char="Þ"/>
                        <a:tabLst/>
                        <a:defRPr/>
                      </a:pPr>
                      <a:r>
                        <a:rPr lang="en-AU" sz="1200" b="0" i="0" u="none" strike="noStrike" dirty="0" smtClean="0">
                          <a:solidFill>
                            <a:srgbClr val="C00000"/>
                          </a:solidFill>
                          <a:effectLst/>
                          <a:latin typeface="+mj-lt"/>
                          <a:ea typeface="+mn-ea"/>
                          <a:cs typeface="+mn-cs"/>
                          <a:sym typeface="Calibri"/>
                        </a:rPr>
                        <a:t>Depends</a:t>
                      </a:r>
                      <a:r>
                        <a:rPr lang="en-AU" sz="1200" b="0" i="0" u="none" strike="noStrike" baseline="0" dirty="0" smtClean="0">
                          <a:solidFill>
                            <a:srgbClr val="C00000"/>
                          </a:solidFill>
                          <a:effectLst/>
                          <a:latin typeface="+mj-lt"/>
                          <a:ea typeface="+mn-ea"/>
                          <a:cs typeface="+mn-cs"/>
                          <a:sym typeface="Calibri"/>
                        </a:rPr>
                        <a:t> on CEOS/GEO alignment of activities and prioritization of AHT tasks</a:t>
                      </a:r>
                      <a:endParaRPr lang="en-AU" sz="1200" b="0" i="0" u="none" strike="noStrike" dirty="0">
                        <a:solidFill>
                          <a:srgbClr val="C00000"/>
                        </a:solidFill>
                        <a:effectLst/>
                        <a:latin typeface="+mj-lt"/>
                        <a:ea typeface="+mn-ea"/>
                        <a:cs typeface="+mn-cs"/>
                        <a:sym typeface="Calibri"/>
                      </a:endParaRPr>
                    </a:p>
                  </a:txBody>
                  <a:tcPr marL="72000" marR="72000" marT="36000" marB="36000">
                    <a:noFill/>
                  </a:tcPr>
                </a:tc>
                <a:tc>
                  <a:txBody>
                    <a:bodyPr/>
                    <a:lstStyle/>
                    <a:p>
                      <a:pPr algn="ctr"/>
                      <a:r>
                        <a:rPr lang="en-US" sz="1200" spc="-25" dirty="0">
                          <a:solidFill>
                            <a:schemeClr val="tx1"/>
                          </a:solidFill>
                          <a:effectLst/>
                          <a:latin typeface="+mj-lt"/>
                          <a:ea typeface="Calibri" charset="0"/>
                          <a:cs typeface="Calibri" charset="0"/>
                          <a:sym typeface="Calibri"/>
                        </a:rPr>
                        <a:t>AHT</a:t>
                      </a:r>
                      <a:r>
                        <a:rPr lang="en-US" sz="1200" spc="-25" baseline="0" dirty="0">
                          <a:solidFill>
                            <a:schemeClr val="tx1"/>
                          </a:solidFill>
                          <a:effectLst/>
                          <a:latin typeface="+mj-lt"/>
                          <a:ea typeface="Calibri" charset="0"/>
                          <a:cs typeface="Calibri" charset="0"/>
                          <a:sym typeface="Calibri"/>
                        </a:rPr>
                        <a:t> SDG</a:t>
                      </a:r>
                      <a:endParaRPr lang="en-US" sz="1200" spc="-25" dirty="0">
                        <a:solidFill>
                          <a:schemeClr val="tx1"/>
                        </a:solidFill>
                        <a:effectLst/>
                        <a:latin typeface="+mj-lt"/>
                        <a:ea typeface="Calibri" charset="0"/>
                        <a:cs typeface="Calibri" charset="0"/>
                        <a:sym typeface="Calibri"/>
                      </a:endParaRPr>
                    </a:p>
                  </a:txBody>
                  <a:tcPr marL="36000" marR="36000" marT="36000" marB="36000">
                    <a:noFill/>
                  </a:tcPr>
                </a:tc>
                <a:extLst>
                  <a:ext uri="{0D108BD9-81ED-4DB2-BD59-A6C34878D82A}">
                    <a16:rowId xmlns:a16="http://schemas.microsoft.com/office/drawing/2014/main" xmlns="" val="10003"/>
                  </a:ext>
                </a:extLst>
              </a:tr>
              <a:tr h="1394802">
                <a:tc>
                  <a:txBody>
                    <a:bodyPr/>
                    <a:lstStyle/>
                    <a:p>
                      <a:pPr marL="95250" indent="0" algn="l">
                        <a:spcBef>
                          <a:spcPts val="0"/>
                        </a:spcBef>
                        <a:tabLst/>
                      </a:pPr>
                      <a:r>
                        <a:rPr lang="en-US" sz="1200" b="1" spc="-25" dirty="0">
                          <a:solidFill>
                            <a:schemeClr val="tx1"/>
                          </a:solidFill>
                          <a:effectLst/>
                          <a:latin typeface="+mj-lt"/>
                          <a:ea typeface="Calibri" charset="0"/>
                          <a:cs typeface="Calibri" charset="0"/>
                          <a:sym typeface="Calibri"/>
                        </a:rPr>
                        <a:t>CB-19:</a:t>
                      </a:r>
                      <a:r>
                        <a:rPr lang="en-US" sz="1200" spc="-25" dirty="0">
                          <a:solidFill>
                            <a:schemeClr val="tx1"/>
                          </a:solidFill>
                          <a:effectLst/>
                          <a:latin typeface="+mj-lt"/>
                          <a:ea typeface="Calibri" charset="0"/>
                          <a:cs typeface="Calibri" charset="0"/>
                          <a:sym typeface="Calibri"/>
                        </a:rPr>
                        <a:t> </a:t>
                      </a:r>
                      <a:r>
                        <a:rPr lang="en-US" sz="1200" spc="-25" dirty="0">
                          <a:solidFill>
                            <a:srgbClr val="C00000"/>
                          </a:solidFill>
                          <a:effectLst/>
                          <a:latin typeface="+mj-lt"/>
                          <a:ea typeface="Calibri" charset="0"/>
                          <a:cs typeface="Calibri" charset="0"/>
                          <a:sym typeface="Calibri"/>
                        </a:rPr>
                        <a:t>Collaborate with SDG-AHT to identify SDG-related training and capacity building opportunities </a:t>
                      </a:r>
                      <a:r>
                        <a:rPr lang="en-US" sz="1200" spc="-25" dirty="0">
                          <a:solidFill>
                            <a:schemeClr val="tx1"/>
                          </a:solidFill>
                          <a:effectLst/>
                          <a:latin typeface="+mj-lt"/>
                          <a:ea typeface="Calibri" charset="0"/>
                          <a:cs typeface="Calibri" charset="0"/>
                          <a:sym typeface="Calibri"/>
                        </a:rPr>
                        <a:t>related to space-based EO and meeting the challenges of the 2030 Agenda</a:t>
                      </a:r>
                    </a:p>
                  </a:txBody>
                  <a:tcPr marL="36000" marR="36000" marT="36000" marB="36000">
                    <a:noFill/>
                  </a:tcPr>
                </a:tc>
                <a:tc>
                  <a:txBody>
                    <a:bodyPr/>
                    <a:lstStyle/>
                    <a:p>
                      <a:pPr algn="ctr">
                        <a:spcBef>
                          <a:spcPts val="0"/>
                        </a:spcBef>
                      </a:pPr>
                      <a:r>
                        <a:rPr lang="en-US" sz="1200" spc="-25" dirty="0">
                          <a:solidFill>
                            <a:schemeClr val="tx1"/>
                          </a:solidFill>
                          <a:effectLst/>
                          <a:latin typeface="+mj-lt"/>
                          <a:ea typeface="Calibri" charset="0"/>
                          <a:cs typeface="Calibri" charset="0"/>
                          <a:sym typeface="Calibri"/>
                        </a:rPr>
                        <a:t>Q4 2018</a:t>
                      </a:r>
                    </a:p>
                  </a:txBody>
                  <a:tcPr marL="36000" marR="36000" marT="36000" marB="36000">
                    <a:noFill/>
                  </a:tcPr>
                </a:tc>
                <a:tc>
                  <a:txBody>
                    <a:bodyPr/>
                    <a:lstStyle/>
                    <a:p>
                      <a:pPr marL="95250" indent="0" algn="just">
                        <a:spcBef>
                          <a:spcPts val="0"/>
                        </a:spcBef>
                        <a:tabLst/>
                      </a:pPr>
                      <a:r>
                        <a:rPr lang="en-AU" sz="1200" b="0" i="0" u="none" strike="noStrike" dirty="0" err="1" smtClean="0">
                          <a:solidFill>
                            <a:schemeClr val="tx1"/>
                          </a:solidFill>
                          <a:effectLst/>
                          <a:latin typeface="+mj-lt"/>
                          <a:ea typeface="+mn-ea"/>
                          <a:cs typeface="+mn-cs"/>
                          <a:sym typeface="Calibri"/>
                        </a:rPr>
                        <a:t>WGCapD</a:t>
                      </a:r>
                      <a:r>
                        <a:rPr lang="en-AU" sz="1200" b="0" i="0" u="none" strike="noStrike" dirty="0" smtClean="0">
                          <a:solidFill>
                            <a:schemeClr val="tx1"/>
                          </a:solidFill>
                          <a:effectLst/>
                          <a:latin typeface="+mj-lt"/>
                          <a:ea typeface="+mn-ea"/>
                          <a:cs typeface="+mn-cs"/>
                          <a:sym typeface="Calibri"/>
                        </a:rPr>
                        <a:t> will work closely with the AHT</a:t>
                      </a:r>
                      <a:r>
                        <a:rPr lang="en-AU" sz="1200" b="0" i="0" u="none" strike="noStrike" baseline="0" dirty="0" smtClean="0">
                          <a:solidFill>
                            <a:schemeClr val="tx1"/>
                          </a:solidFill>
                          <a:effectLst/>
                          <a:latin typeface="+mj-lt"/>
                          <a:ea typeface="+mn-ea"/>
                          <a:cs typeface="+mn-cs"/>
                          <a:sym typeface="Calibri"/>
                        </a:rPr>
                        <a:t> SDGs (in </a:t>
                      </a:r>
                      <a:r>
                        <a:rPr lang="en-AU" sz="1200" b="0" i="0" u="none" strike="noStrike" dirty="0" smtClean="0">
                          <a:solidFill>
                            <a:schemeClr val="tx1"/>
                          </a:solidFill>
                          <a:effectLst/>
                          <a:latin typeface="+mj-lt"/>
                          <a:ea typeface="+mn-ea"/>
                          <a:cs typeface="+mn-cs"/>
                          <a:sym typeface="Calibri"/>
                        </a:rPr>
                        <a:t>support to GEO to promote EO in SDGs monitoring</a:t>
                      </a:r>
                      <a:r>
                        <a:rPr lang="en-AU" sz="1200" b="0" i="0" u="none" strike="noStrike" baseline="0" dirty="0" smtClean="0">
                          <a:solidFill>
                            <a:schemeClr val="tx1"/>
                          </a:solidFill>
                          <a:effectLst/>
                          <a:latin typeface="+mj-lt"/>
                          <a:ea typeface="+mn-ea"/>
                          <a:cs typeface="+mn-cs"/>
                          <a:sym typeface="Calibri"/>
                        </a:rPr>
                        <a:t> and reporting</a:t>
                      </a:r>
                      <a:r>
                        <a:rPr lang="en-AU" sz="1200" b="0" i="0" u="none" strike="noStrike" dirty="0" smtClean="0">
                          <a:solidFill>
                            <a:schemeClr val="tx1"/>
                          </a:solidFill>
                          <a:effectLst/>
                          <a:latin typeface="+mj-lt"/>
                          <a:ea typeface="+mn-ea"/>
                          <a:cs typeface="+mn-cs"/>
                          <a:sym typeface="Calibri"/>
                        </a:rPr>
                        <a:t>), identify, plan, and ultimately implement SDG-related training and capacity building activities</a:t>
                      </a:r>
                      <a:endParaRPr lang="en-AU" sz="1200" b="0" i="0" u="none" strike="noStrike" dirty="0" smtClean="0">
                        <a:solidFill>
                          <a:srgbClr val="C00000"/>
                        </a:solidFill>
                        <a:effectLst/>
                        <a:latin typeface="+mn-lt"/>
                        <a:ea typeface="+mn-ea"/>
                        <a:cs typeface="+mn-cs"/>
                        <a:sym typeface="Calibri"/>
                      </a:endParaRPr>
                    </a:p>
                    <a:p>
                      <a:pPr marL="171450" marR="0" lvl="0" indent="-171450" algn="l" defTabSz="457200" rtl="0" eaLnBrk="1" fontAlgn="t" latinLnBrk="0" hangingPunct="1">
                        <a:lnSpc>
                          <a:spcPct val="100000"/>
                        </a:lnSpc>
                        <a:spcBef>
                          <a:spcPts val="300"/>
                        </a:spcBef>
                        <a:spcAft>
                          <a:spcPts val="0"/>
                        </a:spcAft>
                        <a:buClrTx/>
                        <a:buSzTx/>
                        <a:buFont typeface="Symbol" charset="2"/>
                        <a:buChar char="Þ"/>
                        <a:tabLst/>
                        <a:defRPr/>
                      </a:pPr>
                      <a:r>
                        <a:rPr lang="en-AU" sz="1200" b="0" i="0" u="none" strike="noStrike" dirty="0" smtClean="0">
                          <a:solidFill>
                            <a:srgbClr val="C00000"/>
                          </a:solidFill>
                          <a:effectLst/>
                          <a:latin typeface="+mj-lt"/>
                          <a:ea typeface="+mn-ea"/>
                          <a:cs typeface="+mn-cs"/>
                          <a:sym typeface="Calibri"/>
                        </a:rPr>
                        <a:t>Awareness webinar to CEOS and associated community</a:t>
                      </a:r>
                    </a:p>
                    <a:p>
                      <a:pPr marL="171450" marR="0" lvl="0" indent="-171450" algn="l" defTabSz="457200" rtl="0" eaLnBrk="1" fontAlgn="t" latinLnBrk="0" hangingPunct="1">
                        <a:lnSpc>
                          <a:spcPct val="100000"/>
                        </a:lnSpc>
                        <a:spcBef>
                          <a:spcPts val="300"/>
                        </a:spcBef>
                        <a:spcAft>
                          <a:spcPts val="0"/>
                        </a:spcAft>
                        <a:buClrTx/>
                        <a:buSzTx/>
                        <a:buFont typeface="Symbol" charset="2"/>
                        <a:buChar char="Þ"/>
                        <a:tabLst/>
                        <a:defRPr/>
                      </a:pPr>
                      <a:r>
                        <a:rPr lang="en-AU" sz="1200" b="0" i="0" u="none" strike="noStrike" dirty="0" smtClean="0">
                          <a:solidFill>
                            <a:srgbClr val="C00000"/>
                          </a:solidFill>
                          <a:effectLst/>
                          <a:latin typeface="+mj-lt"/>
                          <a:ea typeface="+mn-ea"/>
                          <a:cs typeface="+mn-cs"/>
                          <a:sym typeface="Calibri"/>
                        </a:rPr>
                        <a:t>Start with 2</a:t>
                      </a:r>
                      <a:r>
                        <a:rPr lang="en-AU" sz="1200" b="0" i="0" u="none" strike="noStrike" baseline="0" dirty="0" smtClean="0">
                          <a:solidFill>
                            <a:srgbClr val="C00000"/>
                          </a:solidFill>
                          <a:effectLst/>
                          <a:latin typeface="+mj-lt"/>
                          <a:ea typeface="+mn-ea"/>
                          <a:cs typeface="+mn-cs"/>
                          <a:sym typeface="Calibri"/>
                        </a:rPr>
                        <a:t> mature indicators 6.6.1 (water) and 11.3.1 (Urban) </a:t>
                      </a:r>
                    </a:p>
                    <a:p>
                      <a:pPr marL="171450" marR="0" lvl="0" indent="-171450" algn="l" defTabSz="457200" rtl="0" eaLnBrk="1" fontAlgn="t" latinLnBrk="0" hangingPunct="1">
                        <a:lnSpc>
                          <a:spcPct val="100000"/>
                        </a:lnSpc>
                        <a:spcBef>
                          <a:spcPts val="300"/>
                        </a:spcBef>
                        <a:spcAft>
                          <a:spcPts val="0"/>
                        </a:spcAft>
                        <a:buClrTx/>
                        <a:buSzTx/>
                        <a:buFont typeface="Symbol" charset="2"/>
                        <a:buChar char="Þ"/>
                        <a:tabLst/>
                        <a:defRPr/>
                      </a:pPr>
                      <a:r>
                        <a:rPr lang="en-AU" sz="1200" b="0" i="0" u="none" strike="noStrike" dirty="0" smtClean="0">
                          <a:solidFill>
                            <a:srgbClr val="C00000"/>
                          </a:solidFill>
                          <a:effectLst/>
                          <a:latin typeface="+mj-lt"/>
                          <a:ea typeface="+mn-ea"/>
                          <a:cs typeface="+mn-cs"/>
                          <a:sym typeface="Calibri"/>
                        </a:rPr>
                        <a:t>AHT member as</a:t>
                      </a:r>
                      <a:r>
                        <a:rPr lang="en-AU" sz="1200" b="0" i="0" u="none" strike="noStrike" baseline="0" dirty="0" smtClean="0">
                          <a:solidFill>
                            <a:srgbClr val="C00000"/>
                          </a:solidFill>
                          <a:effectLst/>
                          <a:latin typeface="+mj-lt"/>
                          <a:ea typeface="+mn-ea"/>
                          <a:cs typeface="+mn-cs"/>
                          <a:sym typeface="Calibri"/>
                        </a:rPr>
                        <a:t> a liaison with </a:t>
                      </a:r>
                      <a:r>
                        <a:rPr lang="en-AU" sz="1200" b="0" i="0" u="none" strike="noStrike" baseline="0" dirty="0" err="1" smtClean="0">
                          <a:solidFill>
                            <a:srgbClr val="C00000"/>
                          </a:solidFill>
                          <a:effectLst/>
                          <a:latin typeface="+mj-lt"/>
                          <a:ea typeface="+mn-ea"/>
                          <a:cs typeface="+mn-cs"/>
                          <a:sym typeface="Calibri"/>
                        </a:rPr>
                        <a:t>WGCapD</a:t>
                      </a:r>
                      <a:endParaRPr lang="en-US" sz="1200" b="0" i="0" u="none" strike="noStrike" dirty="0">
                        <a:solidFill>
                          <a:srgbClr val="C00000"/>
                        </a:solidFill>
                        <a:effectLst/>
                        <a:latin typeface="+mj-lt"/>
                        <a:ea typeface="+mn-ea"/>
                        <a:cs typeface="+mn-cs"/>
                        <a:sym typeface="Calibri"/>
                      </a:endParaRPr>
                    </a:p>
                  </a:txBody>
                  <a:tcPr marL="72000" marR="72000" marT="36000" marB="36000">
                    <a:noFill/>
                  </a:tcPr>
                </a:tc>
                <a:tc>
                  <a:txBody>
                    <a:bodyPr/>
                    <a:lstStyle/>
                    <a:p>
                      <a:pPr algn="ctr"/>
                      <a:r>
                        <a:rPr lang="en-US" sz="1200" spc="-25" dirty="0" err="1">
                          <a:solidFill>
                            <a:schemeClr val="tx1"/>
                          </a:solidFill>
                          <a:effectLst/>
                          <a:latin typeface="+mj-lt"/>
                          <a:ea typeface="Calibri" charset="0"/>
                          <a:cs typeface="Calibri" charset="0"/>
                          <a:sym typeface="Calibri"/>
                        </a:rPr>
                        <a:t>WGCapD</a:t>
                      </a:r>
                      <a:r>
                        <a:rPr lang="en-US" sz="1200" spc="-25" dirty="0">
                          <a:solidFill>
                            <a:schemeClr val="tx1"/>
                          </a:solidFill>
                          <a:effectLst/>
                          <a:latin typeface="+mj-lt"/>
                          <a:ea typeface="Calibri" charset="0"/>
                          <a:cs typeface="Calibri" charset="0"/>
                          <a:sym typeface="Calibri"/>
                        </a:rPr>
                        <a:t> </a:t>
                      </a:r>
                    </a:p>
                  </a:txBody>
                  <a:tcPr marL="36000" marR="36000" marT="36000" marB="36000">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05775187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BE2D9F1E-0357-F24A-BDD0-DD954DC215AC}"/>
              </a:ext>
            </a:extLst>
          </p:cNvPr>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4" name="Content Placeholder 3">
            <a:extLst>
              <a:ext uri="{FF2B5EF4-FFF2-40B4-BE49-F238E27FC236}">
                <a16:creationId xmlns:a16="http://schemas.microsoft.com/office/drawing/2014/main" xmlns="" id="{78B163B6-507E-8640-AEF5-099E562E0219}"/>
              </a:ext>
            </a:extLst>
          </p:cNvPr>
          <p:cNvSpPr>
            <a:spLocks noGrp="1"/>
          </p:cNvSpPr>
          <p:nvPr>
            <p:ph sz="quarter" idx="11"/>
          </p:nvPr>
        </p:nvSpPr>
        <p:spPr/>
        <p:txBody>
          <a:bodyPr/>
          <a:lstStyle/>
          <a:p>
            <a:r>
              <a:rPr lang="en-US" dirty="0"/>
              <a:t>Actions from CEOS SIT 33 </a:t>
            </a:r>
          </a:p>
        </p:txBody>
      </p:sp>
      <p:sp>
        <p:nvSpPr>
          <p:cNvPr id="7" name="Content Placeholder 2"/>
          <p:cNvSpPr txBox="1">
            <a:spLocks/>
          </p:cNvSpPr>
          <p:nvPr/>
        </p:nvSpPr>
        <p:spPr>
          <a:xfrm>
            <a:off x="228600" y="1219200"/>
            <a:ext cx="8610600" cy="1018003"/>
          </a:xfrm>
          <a:prstGeom prst="rect">
            <a:avLst/>
          </a:prstGeom>
        </p:spPr>
        <p:txBody>
          <a:bodyPr vert="horz" lIns="0" tIns="0" rIns="0" bIns="0" rtlCol="0">
            <a:no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1200"/>
              </a:spcBef>
              <a:buFont typeface="Wingdings" charset="2"/>
              <a:buChar char="§"/>
            </a:pPr>
            <a:r>
              <a:rPr lang="en-AU" sz="1600" b="1" dirty="0">
                <a:solidFill>
                  <a:srgbClr val="002569"/>
                </a:solidFill>
                <a:latin typeface="+mj-lt"/>
                <a:ea typeface="Arial Bold"/>
                <a:cs typeface="+mj-cs"/>
              </a:rPr>
              <a:t>(33-02) </a:t>
            </a:r>
            <a:r>
              <a:rPr lang="en-AU" sz="1600" dirty="0">
                <a:solidFill>
                  <a:srgbClr val="002569"/>
                </a:solidFill>
                <a:latin typeface="+mj-lt"/>
                <a:ea typeface="Arial Bold"/>
                <a:cs typeface="+mj-cs"/>
              </a:rPr>
              <a:t>The SDG AHT will explore a </a:t>
            </a:r>
            <a:r>
              <a:rPr lang="en-AU" sz="1600" dirty="0">
                <a:solidFill>
                  <a:srgbClr val="C00000"/>
                </a:solidFill>
                <a:latin typeface="+mj-lt"/>
                <a:ea typeface="Arial Bold"/>
                <a:cs typeface="+mj-cs"/>
              </a:rPr>
              <a:t>CEOS expression of interest for participation in the GEO Land Degradation Neutrality (LDN) activity</a:t>
            </a:r>
            <a:r>
              <a:rPr lang="en-AU" sz="1600" dirty="0">
                <a:solidFill>
                  <a:srgbClr val="002569"/>
                </a:solidFill>
                <a:latin typeface="+mj-lt"/>
                <a:ea typeface="Arial Bold"/>
                <a:cs typeface="+mj-cs"/>
              </a:rPr>
              <a:t>. </a:t>
            </a:r>
          </a:p>
          <a:p>
            <a:pPr>
              <a:lnSpc>
                <a:spcPct val="100000"/>
              </a:lnSpc>
              <a:spcBef>
                <a:spcPts val="1200"/>
              </a:spcBef>
              <a:buFont typeface="Wingdings" charset="2"/>
              <a:buChar char="§"/>
            </a:pPr>
            <a:r>
              <a:rPr lang="en-AU" sz="1600" b="1" dirty="0">
                <a:solidFill>
                  <a:srgbClr val="002569"/>
                </a:solidFill>
                <a:latin typeface="+mj-lt"/>
                <a:ea typeface="Arial Bold"/>
                <a:cs typeface="+mj-cs"/>
              </a:rPr>
              <a:t>(33-11) </a:t>
            </a:r>
            <a:r>
              <a:rPr lang="en-AU" sz="1600" dirty="0">
                <a:solidFill>
                  <a:srgbClr val="C00000"/>
                </a:solidFill>
                <a:latin typeface="+mj-lt"/>
                <a:ea typeface="Arial Bold"/>
                <a:cs typeface="+mj-cs"/>
              </a:rPr>
              <a:t>Lifecycle plans for the </a:t>
            </a:r>
            <a:r>
              <a:rPr lang="en-AU" sz="1600" dirty="0" smtClean="0">
                <a:solidFill>
                  <a:srgbClr val="C00000"/>
                </a:solidFill>
                <a:latin typeface="+mj-lt"/>
                <a:ea typeface="Arial Bold"/>
                <a:cs typeface="+mj-cs"/>
              </a:rPr>
              <a:t>AHTs </a:t>
            </a:r>
            <a:endParaRPr lang="en-AU" sz="1600" dirty="0">
              <a:solidFill>
                <a:srgbClr val="002569"/>
              </a:solidFill>
              <a:latin typeface="+mj-lt"/>
              <a:ea typeface="Arial Bold"/>
              <a:cs typeface="+mj-cs"/>
            </a:endParaRPr>
          </a:p>
        </p:txBody>
      </p:sp>
      <p:graphicFrame>
        <p:nvGraphicFramePr>
          <p:cNvPr id="3" name="Table 2"/>
          <p:cNvGraphicFramePr>
            <a:graphicFrameLocks noGrp="1"/>
          </p:cNvGraphicFramePr>
          <p:nvPr>
            <p:extLst>
              <p:ext uri="{D42A27DB-BD31-4B8C-83A1-F6EECF244321}">
                <p14:modId xmlns:p14="http://schemas.microsoft.com/office/powerpoint/2010/main" val="833581818"/>
              </p:ext>
            </p:extLst>
          </p:nvPr>
        </p:nvGraphicFramePr>
        <p:xfrm>
          <a:off x="76200" y="2265480"/>
          <a:ext cx="8991600" cy="4287720"/>
        </p:xfrm>
        <a:graphic>
          <a:graphicData uri="http://schemas.openxmlformats.org/drawingml/2006/table">
            <a:tbl>
              <a:tblPr firstRow="1" bandRow="1">
                <a:tableStyleId>{5940675A-B579-460E-94D1-54222C63F5DA}</a:tableStyleId>
              </a:tblPr>
              <a:tblGrid>
                <a:gridCol w="1135189"/>
                <a:gridCol w="1178299"/>
                <a:gridCol w="3096577"/>
                <a:gridCol w="3581535"/>
              </a:tblGrid>
              <a:tr h="1351830">
                <a:tc rowSpan="2">
                  <a:txBody>
                    <a:bodyPr/>
                    <a:lstStyle/>
                    <a:p>
                      <a:pPr algn="ctr"/>
                      <a:r>
                        <a:rPr lang="en-US" sz="1200" dirty="0" smtClean="0">
                          <a:solidFill>
                            <a:schemeClr val="bg1"/>
                          </a:solidFill>
                          <a:latin typeface="+mj-lt"/>
                        </a:rPr>
                        <a:t>SIT-33-02</a:t>
                      </a:r>
                      <a:endParaRPr lang="en-US" sz="1200" dirty="0">
                        <a:solidFill>
                          <a:schemeClr val="bg1"/>
                        </a:solidFill>
                        <a:latin typeface="+mj-lt"/>
                      </a:endParaRPr>
                    </a:p>
                  </a:txBody>
                  <a:tcPr>
                    <a:solidFill>
                      <a:schemeClr val="tx2"/>
                    </a:solidFill>
                  </a:tcPr>
                </a:tc>
                <a:tc>
                  <a:txBody>
                    <a:bodyPr/>
                    <a:lstStyle/>
                    <a:p>
                      <a:pPr algn="ctr"/>
                      <a:r>
                        <a:rPr lang="en-US" sz="1200" b="1" dirty="0" smtClean="0">
                          <a:latin typeface="+mj-lt"/>
                        </a:rPr>
                        <a:t>SDG AHT</a:t>
                      </a:r>
                      <a:endParaRPr lang="en-US" sz="1200" b="1" dirty="0">
                        <a:latin typeface="+mj-lt"/>
                      </a:endParaRPr>
                    </a:p>
                  </a:txBody>
                  <a:tcPr marL="72000" marR="72000" marT="72000" marB="72000"/>
                </a:tc>
                <a:tc>
                  <a:txBody>
                    <a:bodyPr/>
                    <a:lstStyle/>
                    <a:p>
                      <a:pPr algn="l"/>
                      <a:r>
                        <a:rPr lang="en-US" sz="1200" dirty="0">
                          <a:effectLst/>
                          <a:latin typeface="+mj-lt"/>
                        </a:rPr>
                        <a:t>Explore a </a:t>
                      </a:r>
                      <a:r>
                        <a:rPr lang="en-US" sz="1200" b="1" dirty="0">
                          <a:effectLst/>
                          <a:latin typeface="+mj-lt"/>
                        </a:rPr>
                        <a:t>CEOS expression of interest for participation in the GEO Land Degradation Neutrality (LDN) </a:t>
                      </a:r>
                      <a:r>
                        <a:rPr lang="en-US" sz="1200" dirty="0">
                          <a:effectLst/>
                          <a:latin typeface="+mj-lt"/>
                        </a:rPr>
                        <a:t>activity and provide language to the LDN Initiative Team Leads that can be included in the Initiative proposal expressing CEOS Agency interest and support. </a:t>
                      </a:r>
                    </a:p>
                  </a:txBody>
                  <a:tcPr marL="72000" marR="72000" marT="72000" marB="72000"/>
                </a:tc>
                <a:tc rowSpan="2">
                  <a:txBody>
                    <a:bodyPr/>
                    <a:lstStyle/>
                    <a:p>
                      <a:pPr marL="171450" indent="-171450" algn="l">
                        <a:buFont typeface="Arial" charset="0"/>
                        <a:buChar char="•"/>
                      </a:pPr>
                      <a:r>
                        <a:rPr lang="en-US" sz="1200" dirty="0" smtClean="0">
                          <a:solidFill>
                            <a:srgbClr val="C00000"/>
                          </a:solidFill>
                          <a:latin typeface="+mj-lt"/>
                        </a:rPr>
                        <a:t>assist the UNCCD with the provision and deployment of EO datasets, country support, capacity building, and EO tools and platforms so that countries can effectively monitor and report on SDG indicator 15.3.1 </a:t>
                      </a:r>
                    </a:p>
                    <a:p>
                      <a:pPr marL="171450" indent="-171450" algn="l">
                        <a:buFont typeface="Arial" charset="0"/>
                        <a:buChar char="•"/>
                      </a:pPr>
                      <a:r>
                        <a:rPr lang="en-US" sz="1200" dirty="0" smtClean="0">
                          <a:solidFill>
                            <a:srgbClr val="C00000"/>
                          </a:solidFill>
                          <a:latin typeface="+mj-lt"/>
                        </a:rPr>
                        <a:t>LDN sub-team created under AHT SDG</a:t>
                      </a:r>
                    </a:p>
                    <a:p>
                      <a:pPr marL="171450" indent="-171450" algn="l">
                        <a:buFont typeface="Arial" charset="0"/>
                        <a:buChar char="•"/>
                      </a:pPr>
                      <a:r>
                        <a:rPr lang="en-US" sz="1200" dirty="0" smtClean="0">
                          <a:solidFill>
                            <a:srgbClr val="C00000"/>
                          </a:solidFill>
                          <a:latin typeface="+mj-lt"/>
                        </a:rPr>
                        <a:t>CEOS leads</a:t>
                      </a:r>
                      <a:r>
                        <a:rPr lang="en-US" sz="1200" baseline="0" dirty="0" smtClean="0">
                          <a:solidFill>
                            <a:srgbClr val="C00000"/>
                          </a:solidFill>
                          <a:latin typeface="+mj-lt"/>
                        </a:rPr>
                        <a:t> the </a:t>
                      </a:r>
                      <a:r>
                        <a:rPr lang="en-US" sz="1200" dirty="0" smtClean="0">
                          <a:solidFill>
                            <a:srgbClr val="C00000"/>
                          </a:solidFill>
                          <a:latin typeface="+mj-lt"/>
                        </a:rPr>
                        <a:t>EO science of the GEO LDN Initiative</a:t>
                      </a:r>
                    </a:p>
                    <a:p>
                      <a:pPr marL="171450" indent="-171450" algn="l">
                        <a:buFont typeface="Arial" charset="0"/>
                        <a:buChar char="•"/>
                      </a:pPr>
                      <a:r>
                        <a:rPr lang="en-US" sz="1200" dirty="0" smtClean="0">
                          <a:solidFill>
                            <a:srgbClr val="C00000"/>
                          </a:solidFill>
                          <a:latin typeface="+mj-lt"/>
                        </a:rPr>
                        <a:t>Lead by CSIRO</a:t>
                      </a:r>
                      <a:r>
                        <a:rPr lang="en-US" sz="1200" baseline="0" dirty="0" smtClean="0">
                          <a:solidFill>
                            <a:srgbClr val="C00000"/>
                          </a:solidFill>
                          <a:latin typeface="+mj-lt"/>
                        </a:rPr>
                        <a:t> (Neil Sims) and ESA (Marc Paganini) with support from SANSA, INPE and NASA.</a:t>
                      </a:r>
                    </a:p>
                    <a:p>
                      <a:pPr marL="171450" indent="-171450" algn="l">
                        <a:buFont typeface="Arial" charset="0"/>
                        <a:buChar char="•"/>
                      </a:pPr>
                      <a:r>
                        <a:rPr lang="en-US" sz="1200" baseline="0" dirty="0" err="1" smtClean="0">
                          <a:solidFill>
                            <a:srgbClr val="C00000"/>
                          </a:solidFill>
                          <a:latin typeface="+mj-lt"/>
                        </a:rPr>
                        <a:t>ToR</a:t>
                      </a:r>
                      <a:r>
                        <a:rPr lang="en-US" sz="1200" baseline="0" dirty="0" smtClean="0">
                          <a:solidFill>
                            <a:srgbClr val="C00000"/>
                          </a:solidFill>
                          <a:latin typeface="+mj-lt"/>
                        </a:rPr>
                        <a:t> of the GEO LDN Initiative currently defined.</a:t>
                      </a:r>
                      <a:endParaRPr lang="en-US" sz="1200" dirty="0">
                        <a:solidFill>
                          <a:srgbClr val="C00000"/>
                        </a:solidFill>
                        <a:latin typeface="+mj-lt"/>
                      </a:endParaRPr>
                    </a:p>
                  </a:txBody>
                  <a:tcPr marL="72000" marR="72000" marT="72000" marB="72000"/>
                </a:tc>
              </a:tr>
              <a:tr h="1157279">
                <a:tc vMerge="1">
                  <a:txBody>
                    <a:bodyPr/>
                    <a:lstStyle/>
                    <a:p>
                      <a:pPr algn="ctr"/>
                      <a:endParaRPr lang="en-US" sz="1200" dirty="0">
                        <a:latin typeface="+mj-lt"/>
                      </a:endParaRPr>
                    </a:p>
                  </a:txBody>
                  <a:tcPr/>
                </a:tc>
                <a:tc gridSpan="2">
                  <a:txBody>
                    <a:bodyPr/>
                    <a:lstStyle/>
                    <a:p>
                      <a:pPr algn="l"/>
                      <a:r>
                        <a:rPr lang="en-US" sz="1200" b="1" dirty="0" smtClean="0">
                          <a:latin typeface="+mj-lt"/>
                        </a:rPr>
                        <a:t>Rationale</a:t>
                      </a:r>
                      <a:r>
                        <a:rPr lang="en-US" sz="1200" dirty="0" smtClean="0">
                          <a:latin typeface="+mj-lt"/>
                        </a:rPr>
                        <a:t>: </a:t>
                      </a:r>
                    </a:p>
                    <a:p>
                      <a:pPr algn="l"/>
                      <a:r>
                        <a:rPr lang="en-US" sz="1200" dirty="0" smtClean="0">
                          <a:latin typeface="+mj-lt"/>
                        </a:rPr>
                        <a:t>CEOS has been asked to commit to the GEO LDN activity.</a:t>
                      </a:r>
                    </a:p>
                    <a:p>
                      <a:pPr algn="l"/>
                      <a:r>
                        <a:rPr lang="en-US" sz="1200" dirty="0" smtClean="0">
                          <a:latin typeface="+mj-lt"/>
                        </a:rPr>
                        <a:t>SIT recognized that LDN is the first time a UN institution reached out to GEO for assistance on the SDGs.</a:t>
                      </a:r>
                      <a:endParaRPr lang="en-US" sz="1200" dirty="0">
                        <a:latin typeface="+mj-lt"/>
                      </a:endParaRPr>
                    </a:p>
                  </a:txBody>
                  <a:tcPr marL="72000" marR="72000" marT="72000" marB="72000"/>
                </a:tc>
                <a:tc hMerge="1">
                  <a:txBody>
                    <a:bodyPr/>
                    <a:lstStyle/>
                    <a:p>
                      <a:endParaRPr lang="en-US" sz="1200" dirty="0">
                        <a:latin typeface="+mj-lt"/>
                      </a:endParaRPr>
                    </a:p>
                  </a:txBody>
                  <a:tcPr/>
                </a:tc>
                <a:tc vMerge="1">
                  <a:txBody>
                    <a:bodyPr/>
                    <a:lstStyle/>
                    <a:p>
                      <a:endParaRPr lang="en-US" sz="1200" dirty="0">
                        <a:latin typeface="+mj-lt"/>
                      </a:endParaRPr>
                    </a:p>
                  </a:txBody>
                  <a:tcPr/>
                </a:tc>
              </a:tr>
              <a:tr h="657462">
                <a:tc rowSpan="2">
                  <a:txBody>
                    <a:bodyPr/>
                    <a:lstStyle/>
                    <a:p>
                      <a:pPr algn="ctr"/>
                      <a:r>
                        <a:rPr lang="en-US" sz="1200" dirty="0" smtClean="0">
                          <a:solidFill>
                            <a:schemeClr val="bg1"/>
                          </a:solidFill>
                          <a:latin typeface="+mj-lt"/>
                        </a:rPr>
                        <a:t>SIT 33-11</a:t>
                      </a:r>
                      <a:endParaRPr lang="en-US" sz="1200" dirty="0">
                        <a:solidFill>
                          <a:schemeClr val="bg1"/>
                        </a:solidFill>
                        <a:latin typeface="+mj-lt"/>
                      </a:endParaRPr>
                    </a:p>
                  </a:txBody>
                  <a:tcPr>
                    <a:solidFill>
                      <a:schemeClr val="tx2"/>
                    </a:solidFill>
                  </a:tcPr>
                </a:tc>
                <a:tc>
                  <a:txBody>
                    <a:bodyPr/>
                    <a:lstStyle/>
                    <a:p>
                      <a:pPr algn="ctr"/>
                      <a:r>
                        <a:rPr lang="en-US" sz="1200" b="1" dirty="0" smtClean="0">
                          <a:latin typeface="+mj-lt"/>
                        </a:rPr>
                        <a:t>SIT Chair</a:t>
                      </a:r>
                      <a:endParaRPr lang="en-US" sz="1200" b="1" dirty="0">
                        <a:latin typeface="+mj-lt"/>
                      </a:endParaRPr>
                    </a:p>
                  </a:txBody>
                  <a:tcPr marL="72000" marR="72000" marT="72000" marB="72000"/>
                </a:tc>
                <a:tc>
                  <a:txBody>
                    <a:bodyPr/>
                    <a:lstStyle/>
                    <a:p>
                      <a:pPr algn="l"/>
                      <a:r>
                        <a:rPr lang="en-US" sz="1200" dirty="0">
                          <a:solidFill>
                            <a:schemeClr val="tx1"/>
                          </a:solidFill>
                          <a:effectLst/>
                          <a:latin typeface="+mj-lt"/>
                          <a:ea typeface="+mn-ea"/>
                          <a:cs typeface="+mn-cs"/>
                          <a:sym typeface="Calibri"/>
                        </a:rPr>
                        <a:t>Include </a:t>
                      </a:r>
                      <a:r>
                        <a:rPr lang="en-US" sz="1200" b="1" dirty="0">
                          <a:solidFill>
                            <a:schemeClr val="tx1"/>
                          </a:solidFill>
                          <a:effectLst/>
                          <a:latin typeface="+mj-lt"/>
                          <a:ea typeface="+mn-ea"/>
                          <a:cs typeface="+mn-cs"/>
                          <a:sym typeface="Calibri"/>
                        </a:rPr>
                        <a:t>CEOS Ad hoc Team lifecycle and processes</a:t>
                      </a:r>
                      <a:r>
                        <a:rPr lang="en-US" sz="1200" dirty="0">
                          <a:solidFill>
                            <a:schemeClr val="tx1"/>
                          </a:solidFill>
                          <a:effectLst/>
                          <a:latin typeface="+mj-lt"/>
                          <a:ea typeface="+mn-ea"/>
                          <a:cs typeface="+mn-cs"/>
                          <a:sym typeface="Calibri"/>
                        </a:rPr>
                        <a:t> as an agenda item on 2018 SIT Technical Workshop</a:t>
                      </a:r>
                      <a:r>
                        <a:rPr lang="en-US" dirty="0">
                          <a:effectLst/>
                          <a:latin typeface="Calibri" charset="0"/>
                        </a:rPr>
                        <a:t>. </a:t>
                      </a:r>
                    </a:p>
                  </a:txBody>
                  <a:tcPr marL="72000" marR="72000" marT="72000" marB="72000"/>
                </a:tc>
                <a:tc rowSpan="2">
                  <a:txBody>
                    <a:bodyPr/>
                    <a:lstStyle/>
                    <a:p>
                      <a:pPr marL="171450" indent="-171450" algn="l">
                        <a:buFont typeface="Arial" charset="0"/>
                        <a:buChar char="•"/>
                      </a:pPr>
                      <a:r>
                        <a:rPr lang="en-US" sz="1200" dirty="0" smtClean="0">
                          <a:solidFill>
                            <a:srgbClr val="C00000"/>
                          </a:solidFill>
                          <a:latin typeface="+mj-lt"/>
                        </a:rPr>
                        <a:t>5</a:t>
                      </a:r>
                      <a:r>
                        <a:rPr lang="en-US" sz="1200" baseline="0" dirty="0" smtClean="0">
                          <a:solidFill>
                            <a:srgbClr val="C00000"/>
                          </a:solidFill>
                          <a:latin typeface="+mj-lt"/>
                        </a:rPr>
                        <a:t> options for SDH AHT evolution proposed at SIT-33</a:t>
                      </a:r>
                    </a:p>
                    <a:p>
                      <a:pPr marL="171450" indent="-171450" algn="l">
                        <a:buFont typeface="Arial" charset="0"/>
                        <a:buChar char="•"/>
                      </a:pPr>
                      <a:r>
                        <a:rPr lang="en-US" sz="1200" baseline="0" dirty="0" smtClean="0">
                          <a:solidFill>
                            <a:srgbClr val="C00000"/>
                          </a:solidFill>
                          <a:latin typeface="+mj-lt"/>
                        </a:rPr>
                        <a:t>Pros and cons of each options discussed</a:t>
                      </a:r>
                    </a:p>
                    <a:p>
                      <a:pPr marL="171450" indent="-171450" algn="l">
                        <a:buFont typeface="Arial" charset="0"/>
                        <a:buChar char="•"/>
                      </a:pPr>
                      <a:r>
                        <a:rPr lang="en-US" sz="1200" baseline="0" dirty="0" smtClean="0">
                          <a:solidFill>
                            <a:srgbClr val="C00000"/>
                          </a:solidFill>
                          <a:latin typeface="+mj-lt"/>
                        </a:rPr>
                        <a:t>Preferred solution: a solid or “permanent” structure dedicated to the SDGs </a:t>
                      </a:r>
                      <a:endParaRPr lang="en-US" sz="1200" dirty="0">
                        <a:solidFill>
                          <a:srgbClr val="C00000"/>
                        </a:solidFill>
                        <a:latin typeface="+mj-lt"/>
                      </a:endParaRPr>
                    </a:p>
                  </a:txBody>
                  <a:tcPr marL="72000" marR="72000" marT="72000" marB="72000"/>
                </a:tc>
              </a:tr>
              <a:tr h="903384">
                <a:tc vMerge="1">
                  <a:txBody>
                    <a:bodyPr/>
                    <a:lstStyle/>
                    <a:p>
                      <a:pPr algn="ctr"/>
                      <a:endParaRPr lang="en-US" sz="1200" dirty="0">
                        <a:latin typeface="+mj-lt"/>
                      </a:endParaRPr>
                    </a:p>
                  </a:txBody>
                  <a:tcPr/>
                </a:tc>
                <a:tc gridSpan="2">
                  <a:txBody>
                    <a:bodyPr/>
                    <a:lstStyle/>
                    <a:p>
                      <a:pPr algn="l"/>
                      <a:r>
                        <a:rPr lang="en-US" sz="1200" b="1" dirty="0" smtClean="0">
                          <a:latin typeface="+mj-lt"/>
                        </a:rPr>
                        <a:t>Rationale</a:t>
                      </a:r>
                      <a:r>
                        <a:rPr lang="en-US" sz="1200" dirty="0" smtClean="0">
                          <a:latin typeface="+mj-lt"/>
                        </a:rPr>
                        <a:t>:</a:t>
                      </a:r>
                    </a:p>
                    <a:p>
                      <a:pPr algn="l"/>
                      <a:r>
                        <a:rPr lang="en-US" sz="1200" dirty="0" smtClean="0">
                          <a:latin typeface="+mj-lt"/>
                        </a:rPr>
                        <a:t> SIT Chair has proposed that CEOS address inconsistencies in the operation of different types of groups across the structure.</a:t>
                      </a:r>
                      <a:endParaRPr lang="en-US" sz="1200" dirty="0">
                        <a:latin typeface="+mj-lt"/>
                      </a:endParaRPr>
                    </a:p>
                  </a:txBody>
                  <a:tcPr marL="72000" marR="72000" marT="72000" marB="72000"/>
                </a:tc>
                <a:tc hMerge="1">
                  <a:txBody>
                    <a:bodyPr/>
                    <a:lstStyle/>
                    <a:p>
                      <a:endParaRPr lang="en-US" sz="1200" dirty="0">
                        <a:latin typeface="+mj-lt"/>
                      </a:endParaRPr>
                    </a:p>
                  </a:txBody>
                  <a:tcPr/>
                </a:tc>
                <a:tc vMerge="1">
                  <a:txBody>
                    <a:bodyPr/>
                    <a:lstStyle/>
                    <a:p>
                      <a:endParaRPr lang="en-US" sz="1200" dirty="0">
                        <a:latin typeface="+mj-lt"/>
                      </a:endParaRPr>
                    </a:p>
                  </a:txBody>
                  <a:tcPr/>
                </a:tc>
              </a:tr>
            </a:tbl>
          </a:graphicData>
        </a:graphic>
      </p:graphicFrame>
    </p:spTree>
    <p:extLst>
      <p:ext uri="{BB962C8B-B14F-4D97-AF65-F5344CB8AC3E}">
        <p14:creationId xmlns:p14="http://schemas.microsoft.com/office/powerpoint/2010/main" val="35499985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1143000"/>
            <a:ext cx="381000" cy="5486400"/>
          </a:xfrm>
          <a:prstGeom prst="rect">
            <a:avLst/>
          </a:prstGeom>
          <a:solidFill>
            <a:srgbClr val="002060"/>
          </a:solidFill>
          <a:ln w="25400" cap="flat">
            <a:solidFill>
              <a:srgbClr val="00206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3" name="Content Placeholder 2"/>
          <p:cNvSpPr>
            <a:spLocks noGrp="1"/>
          </p:cNvSpPr>
          <p:nvPr>
            <p:ph sz="quarter" idx="10"/>
          </p:nvPr>
        </p:nvSpPr>
        <p:spPr>
          <a:xfrm>
            <a:off x="457200" y="1752600"/>
            <a:ext cx="8382000" cy="4724400"/>
          </a:xfrm>
        </p:spPr>
        <p:txBody>
          <a:bodyPr/>
          <a:lstStyle/>
          <a:p>
            <a:pPr marL="457200" indent="-457200">
              <a:spcBef>
                <a:spcPts val="1200"/>
              </a:spcBef>
              <a:buClr>
                <a:schemeClr val="bg1"/>
              </a:buClr>
              <a:buFont typeface="+mj-lt"/>
              <a:buAutoNum type="arabicPeriod"/>
            </a:pPr>
            <a:r>
              <a:rPr lang="en-US" dirty="0">
                <a:solidFill>
                  <a:schemeClr val="tx2">
                    <a:lumMod val="50000"/>
                  </a:schemeClr>
                </a:solidFill>
              </a:rPr>
              <a:t>Compile a </a:t>
            </a:r>
            <a:r>
              <a:rPr lang="en-US" b="1" dirty="0">
                <a:solidFill>
                  <a:schemeClr val="tx2">
                    <a:lumMod val="50000"/>
                  </a:schemeClr>
                </a:solidFill>
              </a:rPr>
              <a:t>compendium </a:t>
            </a:r>
            <a:r>
              <a:rPr lang="en-US" dirty="0">
                <a:solidFill>
                  <a:schemeClr val="tx2">
                    <a:lumMod val="50000"/>
                  </a:schemeClr>
                </a:solidFill>
              </a:rPr>
              <a:t>of CEOS Agencies’ engagement on SDGs</a:t>
            </a:r>
          </a:p>
          <a:p>
            <a:pPr marL="457200" indent="-457200">
              <a:spcBef>
                <a:spcPts val="1200"/>
              </a:spcBef>
              <a:buClr>
                <a:schemeClr val="bg1"/>
              </a:buClr>
              <a:buFont typeface="+mj-lt"/>
              <a:buAutoNum type="arabicPeriod"/>
            </a:pPr>
            <a:r>
              <a:rPr lang="en-US" dirty="0">
                <a:solidFill>
                  <a:schemeClr val="tx2">
                    <a:lumMod val="50000"/>
                  </a:schemeClr>
                </a:solidFill>
              </a:rPr>
              <a:t>Define a coherent CEOS </a:t>
            </a:r>
            <a:r>
              <a:rPr lang="en-US" b="1" dirty="0">
                <a:solidFill>
                  <a:schemeClr val="tx2">
                    <a:lumMod val="50000"/>
                  </a:schemeClr>
                </a:solidFill>
              </a:rPr>
              <a:t>engagement plan </a:t>
            </a:r>
            <a:r>
              <a:rPr lang="en-US" dirty="0">
                <a:solidFill>
                  <a:schemeClr val="tx2">
                    <a:lumMod val="50000"/>
                  </a:schemeClr>
                </a:solidFill>
              </a:rPr>
              <a:t>on SDGs</a:t>
            </a:r>
          </a:p>
          <a:p>
            <a:pPr marL="457200" indent="-457200">
              <a:spcBef>
                <a:spcPts val="1200"/>
              </a:spcBef>
              <a:buClr>
                <a:schemeClr val="bg1"/>
              </a:buClr>
              <a:buFont typeface="+mj-lt"/>
              <a:buAutoNum type="arabicPeriod"/>
            </a:pPr>
            <a:r>
              <a:rPr lang="en-US" dirty="0">
                <a:solidFill>
                  <a:schemeClr val="tx2">
                    <a:lumMod val="50000"/>
                  </a:schemeClr>
                </a:solidFill>
              </a:rPr>
              <a:t>Coordinate </a:t>
            </a:r>
            <a:r>
              <a:rPr lang="en-US" b="1" dirty="0">
                <a:solidFill>
                  <a:schemeClr val="tx2">
                    <a:lumMod val="50000"/>
                  </a:schemeClr>
                </a:solidFill>
              </a:rPr>
              <a:t>CEOS support to GEO-led SDG activities</a:t>
            </a:r>
          </a:p>
          <a:p>
            <a:pPr marL="457200" indent="-457200">
              <a:spcBef>
                <a:spcPts val="1200"/>
              </a:spcBef>
              <a:buClr>
                <a:schemeClr val="bg1"/>
              </a:buClr>
              <a:buFont typeface="+mj-lt"/>
              <a:buAutoNum type="arabicPeriod"/>
            </a:pPr>
            <a:r>
              <a:rPr lang="en-US" dirty="0">
                <a:solidFill>
                  <a:schemeClr val="tx2">
                    <a:lumMod val="50000"/>
                  </a:schemeClr>
                </a:solidFill>
              </a:rPr>
              <a:t>Review and assess the </a:t>
            </a:r>
            <a:r>
              <a:rPr lang="en-US" b="1" dirty="0">
                <a:solidFill>
                  <a:schemeClr val="tx2">
                    <a:lumMod val="50000"/>
                  </a:schemeClr>
                </a:solidFill>
              </a:rPr>
              <a:t>contribution of EO to the SDG Targets and Indicators</a:t>
            </a:r>
          </a:p>
          <a:p>
            <a:pPr marL="457200" indent="-457200">
              <a:spcBef>
                <a:spcPts val="1200"/>
              </a:spcBef>
              <a:buClr>
                <a:schemeClr val="bg1"/>
              </a:buClr>
              <a:buFont typeface="+mj-lt"/>
              <a:buAutoNum type="arabicPeriod"/>
            </a:pPr>
            <a:r>
              <a:rPr lang="en-US" dirty="0">
                <a:solidFill>
                  <a:schemeClr val="tx2">
                    <a:lumMod val="50000"/>
                  </a:schemeClr>
                </a:solidFill>
              </a:rPr>
              <a:t>Foster </a:t>
            </a:r>
            <a:r>
              <a:rPr lang="en-US" b="1" dirty="0">
                <a:solidFill>
                  <a:schemeClr val="tx2">
                    <a:lumMod val="50000"/>
                  </a:schemeClr>
                </a:solidFill>
              </a:rPr>
              <a:t>the added-value of EO data in the </a:t>
            </a:r>
            <a:r>
              <a:rPr lang="en-US" dirty="0">
                <a:solidFill>
                  <a:schemeClr val="tx2">
                    <a:lumMod val="50000"/>
                  </a:schemeClr>
                </a:solidFill>
              </a:rPr>
              <a:t>SDG monitoring and reporting process</a:t>
            </a:r>
          </a:p>
          <a:p>
            <a:pPr marL="457200" indent="-457200">
              <a:spcBef>
                <a:spcPts val="1200"/>
              </a:spcBef>
              <a:buClr>
                <a:schemeClr val="bg1"/>
              </a:buClr>
              <a:buFont typeface="+mj-lt"/>
              <a:buAutoNum type="arabicPeriod"/>
            </a:pPr>
            <a:r>
              <a:rPr lang="en-US" dirty="0">
                <a:solidFill>
                  <a:schemeClr val="tx2">
                    <a:lumMod val="50000"/>
                  </a:schemeClr>
                </a:solidFill>
              </a:rPr>
              <a:t>Facilitate</a:t>
            </a:r>
            <a:r>
              <a:rPr lang="en-US" b="1" dirty="0">
                <a:solidFill>
                  <a:schemeClr val="tx2">
                    <a:lumMod val="50000"/>
                  </a:schemeClr>
                </a:solidFill>
              </a:rPr>
              <a:t> uptake of EO by SDG stakeholders</a:t>
            </a:r>
          </a:p>
          <a:p>
            <a:pPr marL="457200" indent="-457200">
              <a:spcBef>
                <a:spcPts val="1200"/>
              </a:spcBef>
              <a:buClr>
                <a:schemeClr val="bg1"/>
              </a:buClr>
              <a:buFont typeface="+mj-lt"/>
              <a:buAutoNum type="arabicPeriod"/>
            </a:pPr>
            <a:r>
              <a:rPr lang="en-US" dirty="0">
                <a:solidFill>
                  <a:schemeClr val="tx2">
                    <a:lumMod val="50000"/>
                  </a:schemeClr>
                </a:solidFill>
              </a:rPr>
              <a:t>Conduct </a:t>
            </a:r>
            <a:r>
              <a:rPr lang="en-US" b="1" dirty="0">
                <a:solidFill>
                  <a:schemeClr val="tx2">
                    <a:lumMod val="50000"/>
                  </a:schemeClr>
                </a:solidFill>
              </a:rPr>
              <a:t>impactful</a:t>
            </a:r>
            <a:r>
              <a:rPr lang="en-US" dirty="0">
                <a:solidFill>
                  <a:schemeClr val="tx2">
                    <a:lumMod val="50000"/>
                  </a:schemeClr>
                </a:solidFill>
              </a:rPr>
              <a:t> </a:t>
            </a:r>
            <a:r>
              <a:rPr lang="en-US" b="1" dirty="0">
                <a:solidFill>
                  <a:schemeClr val="tx2">
                    <a:lumMod val="50000"/>
                  </a:schemeClr>
                </a:solidFill>
              </a:rPr>
              <a:t>communication &amp; outreach activities </a:t>
            </a:r>
            <a:r>
              <a:rPr lang="en-US" dirty="0">
                <a:solidFill>
                  <a:schemeClr val="tx2">
                    <a:lumMod val="50000"/>
                  </a:schemeClr>
                </a:solidFill>
              </a:rPr>
              <a:t>on EO for SDGs</a:t>
            </a:r>
          </a:p>
        </p:txBody>
      </p:sp>
      <p:sp>
        <p:nvSpPr>
          <p:cNvPr id="6" name="Title 1"/>
          <p:cNvSpPr txBox="1">
            <a:spLocks/>
          </p:cNvSpPr>
          <p:nvPr/>
        </p:nvSpPr>
        <p:spPr>
          <a:xfrm>
            <a:off x="2057400" y="152400"/>
            <a:ext cx="5638800" cy="787549"/>
          </a:xfrm>
          <a:prstGeom prst="rect">
            <a:avLst/>
          </a:prstGeom>
        </p:spPr>
        <p:txBody>
          <a:bodyPr>
            <a:noAutofit/>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marL="0" indent="0" algn="l">
              <a:buNone/>
            </a:pPr>
            <a:r>
              <a:rPr lang="en-AU" sz="2600" b="1" dirty="0">
                <a:latin typeface="Arial" panose="020B0604020202020204" pitchFamily="34" charset="0"/>
                <a:ea typeface="Arial"/>
                <a:cs typeface="Arial" panose="020B0604020202020204" pitchFamily="34" charset="0"/>
              </a:rPr>
              <a:t>AHT SDG Implementation Plan</a:t>
            </a:r>
            <a:br>
              <a:rPr lang="en-AU" sz="2600" b="1" dirty="0">
                <a:latin typeface="Arial" panose="020B0604020202020204" pitchFamily="34" charset="0"/>
                <a:ea typeface="Arial"/>
                <a:cs typeface="Arial" panose="020B0604020202020204" pitchFamily="34" charset="0"/>
              </a:rPr>
            </a:br>
            <a:r>
              <a:rPr lang="en-AU" sz="2000" b="1" i="1" dirty="0">
                <a:solidFill>
                  <a:schemeClr val="accent1">
                    <a:lumMod val="40000"/>
                    <a:lumOff val="60000"/>
                  </a:schemeClr>
                </a:solidFill>
                <a:latin typeface="Arial" panose="020B0604020202020204" pitchFamily="34" charset="0"/>
                <a:ea typeface="Arial"/>
                <a:cs typeface="Arial" panose="020B0604020202020204" pitchFamily="34" charset="0"/>
              </a:rPr>
              <a:t>Key </a:t>
            </a:r>
            <a:r>
              <a:rPr lang="en-AU" sz="2000" b="1" i="1" dirty="0" smtClean="0">
                <a:solidFill>
                  <a:schemeClr val="accent1">
                    <a:lumMod val="40000"/>
                    <a:lumOff val="60000"/>
                  </a:schemeClr>
                </a:solidFill>
                <a:latin typeface="Arial" panose="020B0604020202020204" pitchFamily="34" charset="0"/>
                <a:ea typeface="Arial"/>
                <a:cs typeface="Arial" panose="020B0604020202020204" pitchFamily="34" charset="0"/>
              </a:rPr>
              <a:t>activities</a:t>
            </a:r>
            <a:endParaRPr lang="en-AU" sz="2000" b="1" i="1" dirty="0">
              <a:solidFill>
                <a:schemeClr val="accent1">
                  <a:lumMod val="40000"/>
                  <a:lumOff val="60000"/>
                </a:schemeClr>
              </a:solidFill>
              <a:latin typeface="Arial" panose="020B0604020202020204" pitchFamily="34" charset="0"/>
              <a:ea typeface="Arial"/>
              <a:cs typeface="Arial" panose="020B0604020202020204" pitchFamily="34" charset="0"/>
            </a:endParaRPr>
          </a:p>
        </p:txBody>
      </p:sp>
    </p:spTree>
    <p:extLst>
      <p:ext uri="{BB962C8B-B14F-4D97-AF65-F5344CB8AC3E}">
        <p14:creationId xmlns:p14="http://schemas.microsoft.com/office/powerpoint/2010/main" val="644726956"/>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BE2D9F1E-0357-F24A-BDD0-DD954DC215AC}"/>
              </a:ext>
            </a:extLst>
          </p:cNvPr>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4" name="Content Placeholder 3">
            <a:extLst>
              <a:ext uri="{FF2B5EF4-FFF2-40B4-BE49-F238E27FC236}">
                <a16:creationId xmlns:a16="http://schemas.microsoft.com/office/drawing/2014/main" xmlns="" id="{78B163B6-507E-8640-AEF5-099E562E0219}"/>
              </a:ext>
            </a:extLst>
          </p:cNvPr>
          <p:cNvSpPr>
            <a:spLocks noGrp="1"/>
          </p:cNvSpPr>
          <p:nvPr>
            <p:ph sz="quarter" idx="11"/>
          </p:nvPr>
        </p:nvSpPr>
        <p:spPr/>
        <p:txBody>
          <a:bodyPr/>
          <a:lstStyle/>
          <a:p>
            <a:r>
              <a:rPr lang="en-US" dirty="0" smtClean="0"/>
              <a:t>Examples of tangible outputs</a:t>
            </a:r>
            <a:endParaRPr lang="en-US" dirty="0"/>
          </a:p>
        </p:txBody>
      </p:sp>
      <p:sp>
        <p:nvSpPr>
          <p:cNvPr id="6" name="Content Placeholder 5"/>
          <p:cNvSpPr>
            <a:spLocks noGrp="1"/>
          </p:cNvSpPr>
          <p:nvPr>
            <p:ph sz="quarter" idx="10"/>
          </p:nvPr>
        </p:nvSpPr>
        <p:spPr>
          <a:xfrm>
            <a:off x="228600" y="1361440"/>
            <a:ext cx="6781800" cy="5189579"/>
          </a:xfrm>
        </p:spPr>
        <p:txBody>
          <a:bodyPr/>
          <a:lstStyle/>
          <a:p>
            <a:pPr marL="285750" marR="0" lvl="5" indent="-285750" defTabSz="457200" eaLnBrk="1" fontAlgn="auto" latinLnBrk="0" hangingPunct="1">
              <a:lnSpc>
                <a:spcPct val="100000"/>
              </a:lnSpc>
              <a:spcBef>
                <a:spcPts val="0"/>
              </a:spcBef>
              <a:spcAft>
                <a:spcPts val="0"/>
              </a:spcAft>
              <a:buClrTx/>
              <a:buSzTx/>
              <a:buFont typeface="Wingdings" charset="2"/>
              <a:buChar char="§"/>
              <a:tabLst/>
              <a:defRPr/>
            </a:pPr>
            <a:r>
              <a:rPr lang="en-AU" sz="1600" b="1" dirty="0" smtClean="0">
                <a:solidFill>
                  <a:srgbClr val="F79646">
                    <a:lumMod val="75000"/>
                  </a:srgbClr>
                </a:solidFill>
                <a:latin typeface="+mj-lt"/>
                <a:cs typeface="Arial" panose="020B0604020202020204" pitchFamily="34" charset="0"/>
              </a:rPr>
              <a:t>CEOS </a:t>
            </a:r>
            <a:r>
              <a:rPr lang="en-AU" sz="1600" b="1" dirty="0">
                <a:solidFill>
                  <a:srgbClr val="F79646">
                    <a:lumMod val="75000"/>
                  </a:srgbClr>
                </a:solidFill>
                <a:latin typeface="+mj-lt"/>
                <a:cs typeface="Arial" panose="020B0604020202020204" pitchFamily="34" charset="0"/>
              </a:rPr>
              <a:t>Earth Observation Handbook on </a:t>
            </a:r>
            <a:r>
              <a:rPr lang="en-AU" sz="1600" b="1" dirty="0" smtClean="0">
                <a:solidFill>
                  <a:srgbClr val="F79646">
                    <a:lumMod val="75000"/>
                  </a:srgbClr>
                </a:solidFill>
                <a:latin typeface="+mj-lt"/>
                <a:cs typeface="Arial" panose="020B0604020202020204" pitchFamily="34" charset="0"/>
              </a:rPr>
              <a:t>SDGs: </a:t>
            </a:r>
            <a:endParaRPr lang="en-AU" sz="1600" b="1" dirty="0" smtClean="0">
              <a:solidFill>
                <a:srgbClr val="F79646">
                  <a:lumMod val="75000"/>
                </a:srgbClr>
              </a:solidFill>
              <a:latin typeface="+mj-lt"/>
              <a:cs typeface="Arial" panose="020B0604020202020204" pitchFamily="34" charset="0"/>
            </a:endParaRPr>
          </a:p>
          <a:p>
            <a:pPr marL="495300" marR="0" lvl="8" indent="-261938" defTabSz="457200" eaLnBrk="1" fontAlgn="auto" latinLnBrk="0" hangingPunct="1">
              <a:lnSpc>
                <a:spcPct val="100000"/>
              </a:lnSpc>
              <a:spcBef>
                <a:spcPts val="600"/>
              </a:spcBef>
              <a:spcAft>
                <a:spcPts val="0"/>
              </a:spcAft>
              <a:buClrTx/>
              <a:buSzTx/>
              <a:buFont typeface="Arial" charset="0"/>
              <a:buChar char="•"/>
              <a:defRPr/>
            </a:pPr>
            <a:r>
              <a:rPr lang="en-AU" sz="1400" dirty="0" smtClean="0">
                <a:solidFill>
                  <a:schemeClr val="tx1"/>
                </a:solidFill>
                <a:latin typeface="+mj-lt"/>
                <a:cs typeface="Arial" panose="020B0604020202020204" pitchFamily="34" charset="0"/>
              </a:rPr>
              <a:t>Officially released in March 2018, at the 49th Session of the UN Statistical Commission 6-9 March 2018 (NYC) at a side-event “Statistical-Geospatial Integration Forum” (integrating statistical, geospatial, and other Big Data to leave no one behind)” </a:t>
            </a:r>
          </a:p>
          <a:p>
            <a:pPr marL="495300" marR="0" lvl="8" indent="-261938" defTabSz="457200" eaLnBrk="1" fontAlgn="auto" latinLnBrk="0" hangingPunct="1">
              <a:lnSpc>
                <a:spcPct val="100000"/>
              </a:lnSpc>
              <a:spcBef>
                <a:spcPts val="600"/>
              </a:spcBef>
              <a:spcAft>
                <a:spcPts val="0"/>
              </a:spcAft>
              <a:buClrTx/>
              <a:buSzTx/>
              <a:buFont typeface="Arial" charset="0"/>
              <a:buChar char="•"/>
              <a:defRPr/>
            </a:pPr>
            <a:r>
              <a:rPr lang="en-AU" sz="1400" dirty="0" smtClean="0">
                <a:solidFill>
                  <a:schemeClr val="tx1"/>
                </a:solidFill>
                <a:latin typeface="+mj-lt"/>
                <a:cs typeface="Arial" panose="020B0604020202020204" pitchFamily="34" charset="0"/>
              </a:rPr>
              <a:t>Hard </a:t>
            </a:r>
            <a:r>
              <a:rPr lang="en-AU" sz="1400" dirty="0">
                <a:solidFill>
                  <a:schemeClr val="tx1"/>
                </a:solidFill>
                <a:latin typeface="+mj-lt"/>
                <a:cs typeface="Arial" panose="020B0604020202020204" pitchFamily="34" charset="0"/>
              </a:rPr>
              <a:t>copies are </a:t>
            </a:r>
            <a:r>
              <a:rPr lang="en-AU" sz="1400" dirty="0" smtClean="0">
                <a:solidFill>
                  <a:schemeClr val="tx1"/>
                </a:solidFill>
                <a:latin typeface="+mj-lt"/>
                <a:cs typeface="Arial" panose="020B0604020202020204" pitchFamily="34" charset="0"/>
              </a:rPr>
              <a:t>widely distributed to CEOS members and in SDG events</a:t>
            </a:r>
            <a:endParaRPr lang="en-AU" sz="1400" dirty="0">
              <a:solidFill>
                <a:schemeClr val="tx1"/>
              </a:solidFill>
              <a:latin typeface="+mj-lt"/>
              <a:cs typeface="Arial" panose="020B0604020202020204" pitchFamily="34" charset="0"/>
            </a:endParaRPr>
          </a:p>
          <a:p>
            <a:pPr marL="495300" marR="0" lvl="8" indent="-261938" defTabSz="457200" eaLnBrk="1" fontAlgn="auto" latinLnBrk="0" hangingPunct="1">
              <a:lnSpc>
                <a:spcPct val="100000"/>
              </a:lnSpc>
              <a:spcBef>
                <a:spcPts val="600"/>
              </a:spcBef>
              <a:spcAft>
                <a:spcPts val="0"/>
              </a:spcAft>
              <a:buClrTx/>
              <a:buSzTx/>
              <a:buFont typeface="Arial" charset="0"/>
              <a:buChar char="•"/>
              <a:defRPr/>
            </a:pPr>
            <a:r>
              <a:rPr lang="en-AU" sz="1400" dirty="0" smtClean="0">
                <a:solidFill>
                  <a:schemeClr val="tx1"/>
                </a:solidFill>
                <a:latin typeface="+mj-lt"/>
                <a:cs typeface="Arial" panose="020B0604020202020204" pitchFamily="34" charset="0"/>
              </a:rPr>
              <a:t>Vey well received by the SDG community - High visibility for </a:t>
            </a:r>
            <a:r>
              <a:rPr lang="en-AU" sz="1400" dirty="0" smtClean="0">
                <a:latin typeface="+mj-lt"/>
                <a:cs typeface="Arial" panose="020B0604020202020204" pitchFamily="34" charset="0"/>
              </a:rPr>
              <a:t>CEOS.</a:t>
            </a:r>
            <a:endParaRPr lang="en-AU" sz="1400" b="1" dirty="0">
              <a:solidFill>
                <a:srgbClr val="F79646">
                  <a:lumMod val="75000"/>
                </a:srgbClr>
              </a:solidFill>
              <a:latin typeface="+mj-lt"/>
              <a:cs typeface="Arial" panose="020B0604020202020204" pitchFamily="34" charset="0"/>
            </a:endParaRPr>
          </a:p>
          <a:p>
            <a:pPr marL="285750" marR="0" lvl="5" indent="-285750" defTabSz="457200" eaLnBrk="1" fontAlgn="auto" latinLnBrk="0" hangingPunct="1">
              <a:lnSpc>
                <a:spcPct val="100000"/>
              </a:lnSpc>
              <a:spcBef>
                <a:spcPts val="1200"/>
              </a:spcBef>
              <a:spcAft>
                <a:spcPts val="0"/>
              </a:spcAft>
              <a:buClrTx/>
              <a:buSzTx/>
              <a:buFont typeface="Wingdings" charset="2"/>
              <a:buChar char="§"/>
              <a:tabLst/>
              <a:defRPr/>
            </a:pPr>
            <a:r>
              <a:rPr lang="en-AU" sz="1600" b="1" dirty="0">
                <a:solidFill>
                  <a:srgbClr val="F79646">
                    <a:lumMod val="75000"/>
                  </a:srgbClr>
                </a:solidFill>
                <a:latin typeface="+mj-lt"/>
                <a:cs typeface="Arial" panose="020B0604020202020204" pitchFamily="34" charset="0"/>
              </a:rPr>
              <a:t>GEO/CEOS at UN High Level Political Forum </a:t>
            </a:r>
            <a:r>
              <a:rPr lang="en-AU" sz="1600" b="1" dirty="0" smtClean="0">
                <a:solidFill>
                  <a:srgbClr val="F79646">
                    <a:lumMod val="75000"/>
                  </a:srgbClr>
                </a:solidFill>
                <a:latin typeface="+mj-lt"/>
                <a:cs typeface="Arial" panose="020B0604020202020204" pitchFamily="34" charset="0"/>
              </a:rPr>
              <a:t>2018 on SD</a:t>
            </a:r>
            <a:r>
              <a:rPr lang="en-AU" sz="1600" dirty="0" smtClean="0">
                <a:latin typeface="+mj-lt"/>
                <a:cs typeface="Arial" panose="020B0604020202020204" pitchFamily="34" charset="0"/>
              </a:rPr>
              <a:t>:</a:t>
            </a:r>
          </a:p>
          <a:p>
            <a:pPr marL="495300" lvl="8" indent="-219075" defTabSz="457200">
              <a:spcBef>
                <a:spcPts val="600"/>
              </a:spcBef>
              <a:buFont typeface="Arial" charset="0"/>
              <a:buChar char="•"/>
              <a:defRPr/>
            </a:pPr>
            <a:r>
              <a:rPr lang="en-AU" sz="1400" dirty="0">
                <a:solidFill>
                  <a:schemeClr val="tx1"/>
                </a:solidFill>
                <a:latin typeface="+mj-lt"/>
                <a:cs typeface="Arial" panose="020B0604020202020204" pitchFamily="34" charset="0"/>
              </a:rPr>
              <a:t>Theme: “Transformation towards sustainable and resilient societies”. </a:t>
            </a:r>
            <a:endParaRPr lang="en-AU" sz="1400" dirty="0" smtClean="0">
              <a:solidFill>
                <a:schemeClr val="tx1"/>
              </a:solidFill>
              <a:latin typeface="+mj-lt"/>
              <a:cs typeface="Arial" panose="020B0604020202020204" pitchFamily="34" charset="0"/>
            </a:endParaRPr>
          </a:p>
          <a:p>
            <a:pPr marL="495300" lvl="8" indent="-219075" defTabSz="457200">
              <a:spcBef>
                <a:spcPts val="600"/>
              </a:spcBef>
              <a:buFont typeface="Arial" charset="0"/>
              <a:buChar char="•"/>
              <a:defRPr/>
            </a:pPr>
            <a:r>
              <a:rPr lang="en-AU" sz="1400" dirty="0" smtClean="0">
                <a:solidFill>
                  <a:schemeClr val="tx1"/>
                </a:solidFill>
                <a:latin typeface="+mj-lt"/>
                <a:cs typeface="Arial" panose="020B0604020202020204" pitchFamily="34" charset="0"/>
              </a:rPr>
              <a:t>Australia </a:t>
            </a:r>
            <a:r>
              <a:rPr lang="en-AU" sz="1400" dirty="0">
                <a:solidFill>
                  <a:schemeClr val="tx1"/>
                </a:solidFill>
                <a:latin typeface="+mj-lt"/>
                <a:cs typeface="Arial" panose="020B0604020202020204" pitchFamily="34" charset="0"/>
              </a:rPr>
              <a:t>organised a special side-event on the use of Earth observations </a:t>
            </a:r>
            <a:r>
              <a:rPr lang="en-AU" sz="1400" dirty="0" smtClean="0">
                <a:solidFill>
                  <a:schemeClr val="tx1"/>
                </a:solidFill>
                <a:latin typeface="+mj-lt"/>
                <a:cs typeface="Arial" panose="020B0604020202020204" pitchFamily="34" charset="0"/>
              </a:rPr>
              <a:t/>
            </a:r>
            <a:br>
              <a:rPr lang="en-AU" sz="1400" dirty="0" smtClean="0">
                <a:solidFill>
                  <a:schemeClr val="tx1"/>
                </a:solidFill>
                <a:latin typeface="+mj-lt"/>
                <a:cs typeface="Arial" panose="020B0604020202020204" pitchFamily="34" charset="0"/>
              </a:rPr>
            </a:br>
            <a:r>
              <a:rPr lang="en-AU" sz="1400" dirty="0" smtClean="0">
                <a:solidFill>
                  <a:schemeClr val="tx1"/>
                </a:solidFill>
                <a:latin typeface="+mj-lt"/>
                <a:cs typeface="Arial" panose="020B0604020202020204" pitchFamily="34" charset="0"/>
              </a:rPr>
              <a:t>and </a:t>
            </a:r>
            <a:r>
              <a:rPr lang="en-AU" sz="1400" dirty="0">
                <a:solidFill>
                  <a:schemeClr val="tx1"/>
                </a:solidFill>
                <a:latin typeface="+mj-lt"/>
                <a:cs typeface="Arial" panose="020B0604020202020204" pitchFamily="34" charset="0"/>
              </a:rPr>
              <a:t>SDGs at the UN Headquarters, followed by two hands-on workshops </a:t>
            </a:r>
            <a:r>
              <a:rPr lang="en-AU" sz="1400" dirty="0" smtClean="0">
                <a:solidFill>
                  <a:schemeClr val="tx1"/>
                </a:solidFill>
                <a:latin typeface="+mj-lt"/>
                <a:cs typeface="Arial" panose="020B0604020202020204" pitchFamily="34" charset="0"/>
              </a:rPr>
              <a:t>(Financing and Priority)) at </a:t>
            </a:r>
            <a:r>
              <a:rPr lang="en-AU" sz="1400" dirty="0">
                <a:solidFill>
                  <a:schemeClr val="tx1"/>
                </a:solidFill>
                <a:latin typeface="+mj-lt"/>
                <a:cs typeface="Arial" panose="020B0604020202020204" pitchFamily="34" charset="0"/>
              </a:rPr>
              <a:t>the Permanent Mission of Australia </a:t>
            </a:r>
            <a:endParaRPr lang="en-AU" sz="1400" dirty="0" smtClean="0">
              <a:solidFill>
                <a:schemeClr val="tx1"/>
              </a:solidFill>
              <a:latin typeface="+mj-lt"/>
              <a:cs typeface="Arial" panose="020B0604020202020204" pitchFamily="34" charset="0"/>
            </a:endParaRPr>
          </a:p>
          <a:p>
            <a:pPr marL="495300" lvl="8" indent="-219075" defTabSz="457200">
              <a:spcBef>
                <a:spcPts val="600"/>
              </a:spcBef>
              <a:buFont typeface="Arial" charset="0"/>
              <a:buChar char="•"/>
              <a:defRPr/>
            </a:pPr>
            <a:r>
              <a:rPr lang="en-AU" sz="1400" dirty="0" smtClean="0">
                <a:solidFill>
                  <a:schemeClr val="tx1"/>
                </a:solidFill>
                <a:latin typeface="+mj-lt"/>
                <a:cs typeface="Arial" panose="020B0604020202020204" pitchFamily="34" charset="0"/>
              </a:rPr>
              <a:t>UN-OOSA </a:t>
            </a:r>
            <a:r>
              <a:rPr lang="en-AU" sz="1400" dirty="0">
                <a:solidFill>
                  <a:schemeClr val="tx1"/>
                </a:solidFill>
                <a:latin typeface="+mj-lt"/>
                <a:cs typeface="Arial" panose="020B0604020202020204" pitchFamily="34" charset="0"/>
              </a:rPr>
              <a:t>Exhibit ‘Space for Sustainable </a:t>
            </a:r>
            <a:r>
              <a:rPr lang="en-AU" sz="1400" dirty="0" smtClean="0">
                <a:solidFill>
                  <a:schemeClr val="tx1"/>
                </a:solidFill>
                <a:latin typeface="+mj-lt"/>
                <a:cs typeface="Arial" panose="020B0604020202020204" pitchFamily="34" charset="0"/>
              </a:rPr>
              <a:t>Development</a:t>
            </a:r>
            <a:r>
              <a:rPr lang="en-AU" sz="1400" dirty="0">
                <a:solidFill>
                  <a:schemeClr val="tx1"/>
                </a:solidFill>
                <a:latin typeface="+mj-lt"/>
                <a:cs typeface="Arial" panose="020B0604020202020204" pitchFamily="34" charset="0"/>
              </a:rPr>
              <a:t>’ </a:t>
            </a:r>
            <a:r>
              <a:rPr lang="en-AU" sz="1400" dirty="0" smtClean="0">
                <a:solidFill>
                  <a:schemeClr val="tx1"/>
                </a:solidFill>
                <a:latin typeface="+mj-lt"/>
                <a:cs typeface="Arial" panose="020B0604020202020204" pitchFamily="34" charset="0"/>
              </a:rPr>
              <a:t>with CEOS Agencies input</a:t>
            </a:r>
            <a:endParaRPr lang="en-AU" sz="1600" dirty="0" smtClean="0">
              <a:latin typeface="+mj-lt"/>
              <a:cs typeface="Arial" panose="020B0604020202020204" pitchFamily="34" charset="0"/>
            </a:endParaRPr>
          </a:p>
          <a:p>
            <a:pPr marL="285750" lvl="5" indent="-285750" defTabSz="457200">
              <a:spcBef>
                <a:spcPts val="1200"/>
              </a:spcBef>
              <a:buFont typeface="Wingdings" charset="2"/>
              <a:buChar char="§"/>
              <a:defRPr/>
            </a:pPr>
            <a:r>
              <a:rPr lang="en-AU" sz="1600" b="1" dirty="0">
                <a:solidFill>
                  <a:srgbClr val="F79646">
                    <a:lumMod val="75000"/>
                  </a:srgbClr>
                </a:solidFill>
                <a:latin typeface="+mj-lt"/>
                <a:cs typeface="Arial" panose="020B0604020202020204" pitchFamily="34" charset="0"/>
              </a:rPr>
              <a:t>GEO/CEOS special issues in scientific </a:t>
            </a:r>
            <a:r>
              <a:rPr lang="en-AU" sz="1600" b="1" dirty="0">
                <a:solidFill>
                  <a:srgbClr val="F79646">
                    <a:lumMod val="75000"/>
                  </a:srgbClr>
                </a:solidFill>
                <a:latin typeface="+mj-lt"/>
                <a:cs typeface="Arial" panose="020B0604020202020204" pitchFamily="34" charset="0"/>
              </a:rPr>
              <a:t>journals</a:t>
            </a:r>
          </a:p>
          <a:p>
            <a:pPr marL="495300" lvl="8" indent="-219075" defTabSz="457200">
              <a:spcBef>
                <a:spcPts val="600"/>
              </a:spcBef>
              <a:buFont typeface="Arial" charset="0"/>
              <a:buChar char="•"/>
              <a:defRPr/>
            </a:pPr>
            <a:r>
              <a:rPr lang="en-AU" sz="1400" dirty="0">
                <a:solidFill>
                  <a:schemeClr val="tx1"/>
                </a:solidFill>
                <a:latin typeface="+mj-lt"/>
                <a:cs typeface="Arial" panose="020B0604020202020204" pitchFamily="34" charset="0"/>
              </a:rPr>
              <a:t>RSE Special Issue on “'Earth Observation for the Sustainable </a:t>
            </a:r>
            <a:r>
              <a:rPr lang="en-AU" sz="1400" dirty="0" smtClean="0">
                <a:solidFill>
                  <a:schemeClr val="tx1"/>
                </a:solidFill>
                <a:latin typeface="+mj-lt"/>
                <a:cs typeface="Arial" panose="020B0604020202020204" pitchFamily="34" charset="0"/>
              </a:rPr>
              <a:t/>
            </a:r>
            <a:br>
              <a:rPr lang="en-AU" sz="1400" dirty="0" smtClean="0">
                <a:solidFill>
                  <a:schemeClr val="tx1"/>
                </a:solidFill>
                <a:latin typeface="+mj-lt"/>
                <a:cs typeface="Arial" panose="020B0604020202020204" pitchFamily="34" charset="0"/>
              </a:rPr>
            </a:br>
            <a:r>
              <a:rPr lang="en-AU" sz="1400" dirty="0" smtClean="0">
                <a:solidFill>
                  <a:schemeClr val="tx1"/>
                </a:solidFill>
                <a:latin typeface="+mj-lt"/>
                <a:cs typeface="Arial" panose="020B0604020202020204" pitchFamily="34" charset="0"/>
              </a:rPr>
              <a:t>Development Goals” (UNSW, CSIRO, NASA, GEO)</a:t>
            </a:r>
            <a:endParaRPr lang="en-AU" sz="1400" dirty="0">
              <a:solidFill>
                <a:schemeClr val="tx1"/>
              </a:solidFill>
              <a:latin typeface="+mj-lt"/>
              <a:cs typeface="Arial" panose="020B0604020202020204" pitchFamily="34" charset="0"/>
            </a:endParaRPr>
          </a:p>
          <a:p>
            <a:pPr marL="495300" lvl="8" indent="-219075" defTabSz="457200">
              <a:spcBef>
                <a:spcPts val="600"/>
              </a:spcBef>
              <a:buFont typeface="Arial" charset="0"/>
              <a:buChar char="•"/>
              <a:defRPr/>
            </a:pPr>
            <a:r>
              <a:rPr lang="en-AU" sz="1400" dirty="0" smtClean="0">
                <a:solidFill>
                  <a:schemeClr val="tx1"/>
                </a:solidFill>
                <a:latin typeface="+mj-lt"/>
                <a:cs typeface="Arial" panose="020B0604020202020204" pitchFamily="34" charset="0"/>
              </a:rPr>
              <a:t>RS </a:t>
            </a:r>
            <a:r>
              <a:rPr lang="en-AU" sz="1400" dirty="0">
                <a:solidFill>
                  <a:schemeClr val="tx1"/>
                </a:solidFill>
                <a:latin typeface="+mj-lt"/>
                <a:cs typeface="Arial" panose="020B0604020202020204" pitchFamily="34" charset="0"/>
              </a:rPr>
              <a:t>Special </a:t>
            </a:r>
            <a:r>
              <a:rPr lang="en-AU" sz="1400" dirty="0">
                <a:solidFill>
                  <a:schemeClr val="tx1"/>
                </a:solidFill>
                <a:latin typeface="+mj-lt"/>
                <a:cs typeface="Arial" panose="020B0604020202020204" pitchFamily="34" charset="0"/>
              </a:rPr>
              <a:t>I</a:t>
            </a:r>
            <a:r>
              <a:rPr lang="en-AU" sz="1400" dirty="0" smtClean="0">
                <a:solidFill>
                  <a:schemeClr val="tx1"/>
                </a:solidFill>
                <a:latin typeface="+mj-lt"/>
                <a:cs typeface="Arial" panose="020B0604020202020204" pitchFamily="34" charset="0"/>
              </a:rPr>
              <a:t>ssue </a:t>
            </a:r>
            <a:r>
              <a:rPr lang="en-AU" sz="1400" dirty="0">
                <a:solidFill>
                  <a:schemeClr val="tx1"/>
                </a:solidFill>
                <a:latin typeface="+mj-lt"/>
                <a:cs typeface="Arial" panose="020B0604020202020204" pitchFamily="34" charset="0"/>
              </a:rPr>
              <a:t>on "EO Solutions to Support Countries </a:t>
            </a:r>
            <a:r>
              <a:rPr lang="en-AU" sz="1400" dirty="0" smtClean="0">
                <a:solidFill>
                  <a:schemeClr val="tx1"/>
                </a:solidFill>
                <a:latin typeface="+mj-lt"/>
                <a:cs typeface="Arial" panose="020B0604020202020204" pitchFamily="34" charset="0"/>
              </a:rPr>
              <a:t/>
            </a:r>
            <a:br>
              <a:rPr lang="en-AU" sz="1400" dirty="0" smtClean="0">
                <a:solidFill>
                  <a:schemeClr val="tx1"/>
                </a:solidFill>
                <a:latin typeface="+mj-lt"/>
                <a:cs typeface="Arial" panose="020B0604020202020204" pitchFamily="34" charset="0"/>
              </a:rPr>
            </a:br>
            <a:r>
              <a:rPr lang="en-AU" sz="1400" dirty="0" smtClean="0">
                <a:solidFill>
                  <a:schemeClr val="tx1"/>
                </a:solidFill>
                <a:latin typeface="+mj-lt"/>
                <a:cs typeface="Arial" panose="020B0604020202020204" pitchFamily="34" charset="0"/>
              </a:rPr>
              <a:t>Implementing </a:t>
            </a:r>
            <a:r>
              <a:rPr lang="en-AU" sz="1400" dirty="0">
                <a:solidFill>
                  <a:schemeClr val="tx1"/>
                </a:solidFill>
                <a:latin typeface="+mj-lt"/>
                <a:cs typeface="Arial" panose="020B0604020202020204" pitchFamily="34" charset="0"/>
              </a:rPr>
              <a:t>the </a:t>
            </a:r>
            <a:r>
              <a:rPr lang="en-AU" sz="1400" dirty="0" smtClean="0">
                <a:solidFill>
                  <a:schemeClr val="tx1"/>
                </a:solidFill>
                <a:latin typeface="+mj-lt"/>
                <a:cs typeface="Arial" panose="020B0604020202020204" pitchFamily="34" charset="0"/>
              </a:rPr>
              <a:t>SDGs (ITC, ESA, NASA, SANSA)</a:t>
            </a:r>
            <a:endParaRPr lang="en-AU" sz="1400" dirty="0">
              <a:latin typeface="+mj-lt"/>
              <a:cs typeface="Arial" panose="020B0604020202020204" pitchFamily="34" charset="0"/>
            </a:endParaRPr>
          </a:p>
          <a:p>
            <a:endParaRPr lang="en-AU" sz="1600" dirty="0"/>
          </a:p>
        </p:txBody>
      </p:sp>
      <p:pic>
        <p:nvPicPr>
          <p:cNvPr id="7" name="Picture 6">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b="29818"/>
          <a:stretch/>
        </p:blipFill>
        <p:spPr>
          <a:xfrm>
            <a:off x="6968393" y="1256950"/>
            <a:ext cx="2128748" cy="2008067"/>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xmlns="" id="{5977394E-511B-3C47-B127-5D6EA28620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8393" y="3352800"/>
            <a:ext cx="2147663" cy="1610748"/>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4200" y="5101077"/>
            <a:ext cx="2162941" cy="1528323"/>
          </a:xfrm>
          <a:prstGeom prst="rect">
            <a:avLst/>
          </a:prstGeom>
        </p:spPr>
      </p:pic>
    </p:spTree>
    <p:extLst>
      <p:ext uri="{BB962C8B-B14F-4D97-AF65-F5344CB8AC3E}">
        <p14:creationId xmlns:p14="http://schemas.microsoft.com/office/powerpoint/2010/main" val="151956556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fld id="{6E6AB5FB-2A23-4AC6-88F6-C1853418CF60}" type="slidenum">
              <a:rPr lang="en-US" smtClean="0"/>
              <a:t>8</a:t>
            </a:fld>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48889"/>
          <a:stretch/>
        </p:blipFill>
        <p:spPr>
          <a:xfrm>
            <a:off x="685800" y="1219200"/>
            <a:ext cx="7374669" cy="5334000"/>
          </a:xfrm>
          <a:prstGeom prst="rect">
            <a:avLst/>
          </a:prstGeom>
          <a:solidFill>
            <a:schemeClr val="bg1"/>
          </a:solidFill>
        </p:spPr>
      </p:pic>
      <p:sp>
        <p:nvSpPr>
          <p:cNvPr id="6" name="Content Placeholder 3">
            <a:extLst>
              <a:ext uri="{FF2B5EF4-FFF2-40B4-BE49-F238E27FC236}">
                <a16:creationId xmlns:a16="http://schemas.microsoft.com/office/drawing/2014/main" xmlns="" id="{78B163B6-507E-8640-AEF5-099E562E0219}"/>
              </a:ext>
            </a:extLst>
          </p:cNvPr>
          <p:cNvSpPr txBox="1">
            <a:spLocks/>
          </p:cNvSpPr>
          <p:nvPr/>
        </p:nvSpPr>
        <p:spPr>
          <a:xfrm>
            <a:off x="2057400" y="304800"/>
            <a:ext cx="4953000" cy="533400"/>
          </a:xfrm>
          <a:prstGeom prst="rect">
            <a:avLst/>
          </a:prstGeom>
        </p:spPr>
        <p:txBody>
          <a:bodyPr/>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r>
              <a:rPr lang="en-US" sz="2400" dirty="0" smtClean="0">
                <a:solidFill>
                  <a:schemeClr val="bg1"/>
                </a:solidFill>
                <a:latin typeface="+mj-lt"/>
                <a:ea typeface="Arial Bold"/>
                <a:cs typeface="Arial Bold"/>
                <a:sym typeface="Arial Bold"/>
              </a:rPr>
              <a:t>Examples</a:t>
            </a:r>
            <a:r>
              <a:rPr lang="en-US" sz="2400" dirty="0" smtClean="0">
                <a:solidFill>
                  <a:schemeClr val="bg1"/>
                </a:solidFill>
                <a:latin typeface="+mj-lt"/>
                <a:ea typeface="Arial Bold"/>
                <a:cs typeface="Arial Bold"/>
              </a:rPr>
              <a:t> </a:t>
            </a:r>
            <a:r>
              <a:rPr lang="en-US" sz="2400" dirty="0">
                <a:solidFill>
                  <a:schemeClr val="bg1"/>
                </a:solidFill>
                <a:latin typeface="+mj-lt"/>
                <a:ea typeface="Arial Bold"/>
                <a:cs typeface="Arial Bold"/>
              </a:rPr>
              <a:t>of tangible outputs</a:t>
            </a:r>
          </a:p>
        </p:txBody>
      </p:sp>
    </p:spTree>
    <p:extLst>
      <p:ext uri="{BB962C8B-B14F-4D97-AF65-F5344CB8AC3E}">
        <p14:creationId xmlns:p14="http://schemas.microsoft.com/office/powerpoint/2010/main" val="157896472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
        <p:nvSpPr>
          <p:cNvPr id="4" name="Content Placeholder 3"/>
          <p:cNvSpPr>
            <a:spLocks noGrp="1"/>
          </p:cNvSpPr>
          <p:nvPr>
            <p:ph sz="quarter" idx="11"/>
          </p:nvPr>
        </p:nvSpPr>
        <p:spPr/>
        <p:txBody>
          <a:bodyPr/>
          <a:lstStyle/>
          <a:p>
            <a:r>
              <a:rPr lang="en-US" dirty="0"/>
              <a:t>GEO/CEOS alignment </a:t>
            </a:r>
          </a:p>
        </p:txBody>
      </p:sp>
      <p:graphicFrame>
        <p:nvGraphicFramePr>
          <p:cNvPr id="7" name="Table 6"/>
          <p:cNvGraphicFramePr>
            <a:graphicFrameLocks noGrp="1"/>
          </p:cNvGraphicFramePr>
          <p:nvPr>
            <p:extLst>
              <p:ext uri="{D42A27DB-BD31-4B8C-83A1-F6EECF244321}">
                <p14:modId xmlns:p14="http://schemas.microsoft.com/office/powerpoint/2010/main" val="943546615"/>
              </p:ext>
            </p:extLst>
          </p:nvPr>
        </p:nvGraphicFramePr>
        <p:xfrm>
          <a:off x="76200" y="1295400"/>
          <a:ext cx="4419600" cy="5212514"/>
        </p:xfrm>
        <a:graphic>
          <a:graphicData uri="http://schemas.openxmlformats.org/drawingml/2006/table">
            <a:tbl>
              <a:tblPr firstRow="1" bandRow="1">
                <a:tableStyleId>{5940675A-B579-460E-94D1-54222C63F5DA}</a:tableStyleId>
              </a:tblPr>
              <a:tblGrid>
                <a:gridCol w="3418761">
                  <a:extLst>
                    <a:ext uri="{9D8B030D-6E8A-4147-A177-3AD203B41FA5}">
                      <a16:colId xmlns:a16="http://schemas.microsoft.com/office/drawing/2014/main" xmlns="" val="20000"/>
                    </a:ext>
                  </a:extLst>
                </a:gridCol>
                <a:gridCol w="1000839">
                  <a:extLst>
                    <a:ext uri="{9D8B030D-6E8A-4147-A177-3AD203B41FA5}">
                      <a16:colId xmlns:a16="http://schemas.microsoft.com/office/drawing/2014/main" xmlns="" val="20001"/>
                    </a:ext>
                  </a:extLst>
                </a:gridCol>
              </a:tblGrid>
              <a:tr h="428959">
                <a:tc>
                  <a:txBody>
                    <a:bodyPr/>
                    <a:lstStyle/>
                    <a:p>
                      <a:pPr marL="6350" indent="0" algn="ctr">
                        <a:lnSpc>
                          <a:spcPts val="1210"/>
                        </a:lnSpc>
                        <a:spcAft>
                          <a:spcPts val="0"/>
                        </a:spcAft>
                        <a:tabLst/>
                      </a:pPr>
                      <a:r>
                        <a:rPr lang="en-US" sz="1100" b="1" dirty="0">
                          <a:solidFill>
                            <a:srgbClr val="234060"/>
                          </a:solidFill>
                          <a:effectLst/>
                          <a:latin typeface="+mj-lt"/>
                          <a:ea typeface="Calibri" charset="0"/>
                          <a:cs typeface="Calibri" charset="0"/>
                        </a:rPr>
                        <a:t>Activities</a:t>
                      </a:r>
                      <a:endParaRPr lang="en-US" sz="1100" dirty="0">
                        <a:effectLst/>
                        <a:latin typeface="+mj-lt"/>
                        <a:ea typeface="Calibri" charset="0"/>
                        <a:cs typeface="Times New Roman" charset="0"/>
                      </a:endParaRPr>
                    </a:p>
                  </a:txBody>
                  <a:tcPr marL="0" marR="0" marT="36000" marB="36000" anchor="ctr">
                    <a:solidFill>
                      <a:schemeClr val="accent1">
                        <a:lumMod val="40000"/>
                        <a:lumOff val="60000"/>
                      </a:schemeClr>
                    </a:solidFill>
                  </a:tcPr>
                </a:tc>
                <a:tc>
                  <a:txBody>
                    <a:bodyPr/>
                    <a:lstStyle/>
                    <a:p>
                      <a:pPr marL="116840" marR="107315" algn="ctr">
                        <a:lnSpc>
                          <a:spcPts val="1090"/>
                        </a:lnSpc>
                        <a:spcAft>
                          <a:spcPts val="0"/>
                        </a:spcAft>
                      </a:pPr>
                      <a:r>
                        <a:rPr lang="en-US" sz="1100" b="1" dirty="0" smtClean="0">
                          <a:solidFill>
                            <a:srgbClr val="234060"/>
                          </a:solidFill>
                          <a:effectLst/>
                          <a:latin typeface="+mj-lt"/>
                          <a:ea typeface="Calibri" charset="0"/>
                          <a:cs typeface="Calibri" charset="0"/>
                        </a:rPr>
                        <a:t>Candidate Lead</a:t>
                      </a:r>
                      <a:endParaRPr lang="en-US" sz="1100" dirty="0">
                        <a:effectLst/>
                        <a:latin typeface="+mj-lt"/>
                        <a:ea typeface="Calibri" charset="0"/>
                        <a:cs typeface="Times New Roman" charset="0"/>
                      </a:endParaRPr>
                    </a:p>
                  </a:txBody>
                  <a:tcPr marL="0" marR="0" marT="36000" marB="36000" anchor="ctr">
                    <a:solidFill>
                      <a:schemeClr val="accent1">
                        <a:lumMod val="40000"/>
                        <a:lumOff val="60000"/>
                      </a:schemeClr>
                    </a:solidFill>
                  </a:tcPr>
                </a:tc>
                <a:extLst>
                  <a:ext uri="{0D108BD9-81ED-4DB2-BD59-A6C34878D82A}">
                    <a16:rowId xmlns:a16="http://schemas.microsoft.com/office/drawing/2014/main" xmlns="" val="10000"/>
                  </a:ext>
                </a:extLst>
              </a:tr>
              <a:tr h="1018841">
                <a:tc>
                  <a:txBody>
                    <a:bodyPr/>
                    <a:lstStyle/>
                    <a:p>
                      <a:pPr marL="95250" indent="0" algn="l">
                        <a:tabLst/>
                      </a:pPr>
                      <a:r>
                        <a:rPr lang="en-US" sz="1200" spc="-25" dirty="0">
                          <a:solidFill>
                            <a:schemeClr val="tx1"/>
                          </a:solidFill>
                          <a:effectLst/>
                          <a:latin typeface="+mj-lt"/>
                          <a:ea typeface="Calibri" charset="0"/>
                          <a:cs typeface="Calibri" charset="0"/>
                          <a:sym typeface="Calibri"/>
                        </a:rPr>
                        <a:t>Contribution</a:t>
                      </a:r>
                      <a:r>
                        <a:rPr lang="en-US" sz="1200" spc="-25" baseline="0" dirty="0">
                          <a:solidFill>
                            <a:schemeClr val="tx1"/>
                          </a:solidFill>
                          <a:effectLst/>
                          <a:latin typeface="+mj-lt"/>
                          <a:ea typeface="Calibri" charset="0"/>
                          <a:cs typeface="Calibri" charset="0"/>
                          <a:sym typeface="Calibri"/>
                        </a:rPr>
                        <a:t> to IAEG-SDG Working Group on Geospatial Information (</a:t>
                      </a:r>
                      <a:r>
                        <a:rPr lang="en-US" sz="1200" b="1" spc="-25" baseline="0" dirty="0">
                          <a:solidFill>
                            <a:schemeClr val="tx1"/>
                          </a:solidFill>
                          <a:effectLst/>
                          <a:latin typeface="+mj-lt"/>
                          <a:ea typeface="Calibri" charset="0"/>
                          <a:cs typeface="Calibri" charset="0"/>
                          <a:sym typeface="Calibri"/>
                        </a:rPr>
                        <a:t>WGGI</a:t>
                      </a:r>
                      <a:r>
                        <a:rPr lang="en-US" sz="1200" spc="-25" baseline="0" dirty="0" smtClean="0">
                          <a:solidFill>
                            <a:schemeClr val="tx1"/>
                          </a:solidFill>
                          <a:effectLst/>
                          <a:latin typeface="+mj-lt"/>
                          <a:ea typeface="Calibri" charset="0"/>
                          <a:cs typeface="Calibri" charset="0"/>
                          <a:sym typeface="Calibri"/>
                        </a:rPr>
                        <a:t>)</a:t>
                      </a:r>
                    </a:p>
                    <a:p>
                      <a:pPr marL="95250" indent="0" algn="l">
                        <a:tabLst/>
                      </a:pPr>
                      <a:r>
                        <a:rPr lang="en-US" sz="1200" i="1" spc="-25" dirty="0" smtClean="0">
                          <a:solidFill>
                            <a:schemeClr val="tx1"/>
                          </a:solidFill>
                          <a:effectLst/>
                          <a:latin typeface="+mj-lt"/>
                          <a:ea typeface="Calibri" charset="0"/>
                          <a:cs typeface="Calibri" charset="0"/>
                          <a:sym typeface="Calibri"/>
                        </a:rPr>
                        <a:t>Joint contribution to the WGGI Task Stream on “Application of EO data for the SDG indicators”</a:t>
                      </a:r>
                      <a:endParaRPr lang="en-US" sz="1200" i="1" spc="-25" dirty="0">
                        <a:solidFill>
                          <a:schemeClr val="tx1"/>
                        </a:solidFill>
                        <a:effectLst/>
                        <a:latin typeface="+mj-lt"/>
                        <a:ea typeface="Calibri" charset="0"/>
                        <a:cs typeface="Calibri" charset="0"/>
                        <a:sym typeface="Calibri"/>
                      </a:endParaRPr>
                    </a:p>
                  </a:txBody>
                  <a:tcPr marL="36000" marR="36000" marT="72000" marB="72000">
                    <a:solidFill>
                      <a:schemeClr val="bg1"/>
                    </a:solidFill>
                  </a:tcPr>
                </a:tc>
                <a:tc>
                  <a:txBody>
                    <a:bodyPr/>
                    <a:lstStyle/>
                    <a:p>
                      <a:pPr algn="ctr"/>
                      <a:r>
                        <a:rPr lang="en-US" sz="1200" spc="-25" dirty="0">
                          <a:solidFill>
                            <a:schemeClr val="tx1"/>
                          </a:solidFill>
                          <a:effectLst/>
                          <a:latin typeface="+mj-lt"/>
                          <a:ea typeface="Calibri" charset="0"/>
                          <a:cs typeface="Calibri" charset="0"/>
                          <a:sym typeface="Calibri"/>
                        </a:rPr>
                        <a:t>Sweden, Colombia,</a:t>
                      </a:r>
                    </a:p>
                    <a:p>
                      <a:pPr algn="ctr"/>
                      <a:r>
                        <a:rPr lang="en-US" sz="1200" spc="-25" dirty="0">
                          <a:solidFill>
                            <a:schemeClr val="tx1"/>
                          </a:solidFill>
                          <a:effectLst/>
                          <a:latin typeface="+mj-lt"/>
                          <a:ea typeface="Calibri" charset="0"/>
                          <a:cs typeface="Calibri" charset="0"/>
                          <a:sym typeface="Calibri"/>
                        </a:rPr>
                        <a:t>UN GGIM (secretariat) </a:t>
                      </a:r>
                    </a:p>
                  </a:txBody>
                  <a:tcPr marL="0" marR="0" marT="72000" marB="72000">
                    <a:solidFill>
                      <a:schemeClr val="bg1"/>
                    </a:solidFill>
                  </a:tcPr>
                </a:tc>
                <a:extLst>
                  <a:ext uri="{0D108BD9-81ED-4DB2-BD59-A6C34878D82A}">
                    <a16:rowId xmlns:a16="http://schemas.microsoft.com/office/drawing/2014/main" xmlns="" val="10002"/>
                  </a:ext>
                </a:extLst>
              </a:tr>
              <a:tr h="767218">
                <a:tc>
                  <a:txBody>
                    <a:bodyPr/>
                    <a:lstStyle/>
                    <a:p>
                      <a:pPr marL="95250" indent="0" algn="l">
                        <a:tabLst/>
                      </a:pPr>
                      <a:r>
                        <a:rPr lang="en-US" sz="1200" b="1" spc="-25" dirty="0">
                          <a:solidFill>
                            <a:schemeClr val="tx1"/>
                          </a:solidFill>
                          <a:effectLst/>
                          <a:latin typeface="+mj-lt"/>
                          <a:ea typeface="Calibri" charset="0"/>
                          <a:cs typeface="Calibri" charset="0"/>
                          <a:sym typeface="Calibri"/>
                        </a:rPr>
                        <a:t>Interactions</a:t>
                      </a:r>
                      <a:r>
                        <a:rPr lang="en-US" sz="1200" b="1" spc="-25" baseline="0" dirty="0">
                          <a:solidFill>
                            <a:schemeClr val="tx1"/>
                          </a:solidFill>
                          <a:effectLst/>
                          <a:latin typeface="+mj-lt"/>
                          <a:ea typeface="Calibri" charset="0"/>
                          <a:cs typeface="Calibri" charset="0"/>
                          <a:sym typeface="Calibri"/>
                        </a:rPr>
                        <a:t> with UN specialized agencies</a:t>
                      </a:r>
                      <a:r>
                        <a:rPr lang="en-US" sz="1200" spc="-25" baseline="0" dirty="0">
                          <a:solidFill>
                            <a:schemeClr val="tx1"/>
                          </a:solidFill>
                          <a:effectLst/>
                          <a:latin typeface="+mj-lt"/>
                          <a:ea typeface="Calibri" charset="0"/>
                          <a:cs typeface="Calibri" charset="0"/>
                          <a:sym typeface="Calibri"/>
                        </a:rPr>
                        <a:t> (custodian of SDG indicators</a:t>
                      </a:r>
                      <a:r>
                        <a:rPr lang="en-US" sz="1200" spc="-25" baseline="0" dirty="0" smtClean="0">
                          <a:solidFill>
                            <a:schemeClr val="tx1"/>
                          </a:solidFill>
                          <a:effectLst/>
                          <a:latin typeface="+mj-lt"/>
                          <a:ea typeface="Calibri" charset="0"/>
                          <a:cs typeface="Calibri" charset="0"/>
                          <a:sym typeface="Calibri"/>
                        </a:rPr>
                        <a:t>)</a:t>
                      </a:r>
                    </a:p>
                    <a:p>
                      <a:pPr marL="95250" indent="0" algn="l">
                        <a:tabLst/>
                      </a:pPr>
                      <a:r>
                        <a:rPr lang="en-US" sz="1200" i="1" spc="-25" dirty="0" smtClean="0">
                          <a:solidFill>
                            <a:schemeClr val="tx1"/>
                          </a:solidFill>
                          <a:effectLst/>
                          <a:latin typeface="+mj-lt"/>
                          <a:ea typeface="Calibri" charset="0"/>
                          <a:cs typeface="Calibri" charset="0"/>
                          <a:sym typeface="Calibri"/>
                        </a:rPr>
                        <a:t>participation to UN expert groups on SDG indicators (methodological</a:t>
                      </a:r>
                      <a:r>
                        <a:rPr lang="en-US" sz="1200" i="1" spc="-25" baseline="0" dirty="0" smtClean="0">
                          <a:solidFill>
                            <a:schemeClr val="tx1"/>
                          </a:solidFill>
                          <a:effectLst/>
                          <a:latin typeface="+mj-lt"/>
                          <a:ea typeface="Calibri" charset="0"/>
                          <a:cs typeface="Calibri" charset="0"/>
                          <a:sym typeface="Calibri"/>
                        </a:rPr>
                        <a:t> development, pilot cases, Capacity building))</a:t>
                      </a:r>
                      <a:endParaRPr lang="en-US" sz="1200" i="1" spc="-25" dirty="0">
                        <a:solidFill>
                          <a:schemeClr val="tx1"/>
                        </a:solidFill>
                        <a:effectLst/>
                        <a:latin typeface="+mj-lt"/>
                        <a:ea typeface="Calibri" charset="0"/>
                        <a:cs typeface="Calibri" charset="0"/>
                        <a:sym typeface="Calibri"/>
                      </a:endParaRPr>
                    </a:p>
                  </a:txBody>
                  <a:tcPr marL="36000" marR="36000" marT="72000" marB="72000">
                    <a:solidFill>
                      <a:schemeClr val="bg1"/>
                    </a:solidFill>
                  </a:tcPr>
                </a:tc>
                <a:tc>
                  <a:txBody>
                    <a:bodyPr/>
                    <a:lstStyle/>
                    <a:p>
                      <a:pPr algn="ctr"/>
                      <a:r>
                        <a:rPr lang="en-US" sz="1200" spc="-25" dirty="0">
                          <a:solidFill>
                            <a:schemeClr val="tx1"/>
                          </a:solidFill>
                          <a:effectLst/>
                          <a:latin typeface="+mj-lt"/>
                          <a:ea typeface="Calibri" charset="0"/>
                          <a:cs typeface="Calibri" charset="0"/>
                          <a:sym typeface="Calibri"/>
                        </a:rPr>
                        <a:t>GEO/</a:t>
                      </a:r>
                      <a:r>
                        <a:rPr lang="en-US" sz="1200" spc="-25" dirty="0">
                          <a:solidFill>
                            <a:srgbClr val="FF0000"/>
                          </a:solidFill>
                          <a:effectLst/>
                          <a:latin typeface="+mj-lt"/>
                          <a:ea typeface="Calibri" charset="0"/>
                          <a:cs typeface="Calibri" charset="0"/>
                          <a:sym typeface="Calibri"/>
                        </a:rPr>
                        <a:t>CEOS</a:t>
                      </a:r>
                    </a:p>
                  </a:txBody>
                  <a:tcPr marL="0" marR="0" marT="72000" marB="72000">
                    <a:solidFill>
                      <a:schemeClr val="bg1"/>
                    </a:solidFill>
                  </a:tcPr>
                </a:tc>
                <a:extLst>
                  <a:ext uri="{0D108BD9-81ED-4DB2-BD59-A6C34878D82A}">
                    <a16:rowId xmlns:a16="http://schemas.microsoft.com/office/drawing/2014/main" xmlns="" val="10003"/>
                  </a:ext>
                </a:extLst>
              </a:tr>
              <a:tr h="681972">
                <a:tc>
                  <a:txBody>
                    <a:bodyPr/>
                    <a:lstStyle/>
                    <a:p>
                      <a:pPr marL="95250" indent="0" algn="l">
                        <a:tabLst/>
                      </a:pPr>
                      <a:r>
                        <a:rPr lang="en-US" sz="1200" b="1" spc="-25" dirty="0">
                          <a:solidFill>
                            <a:schemeClr val="tx1"/>
                          </a:solidFill>
                          <a:effectLst/>
                          <a:latin typeface="+mj-lt"/>
                          <a:ea typeface="Calibri" charset="0"/>
                          <a:cs typeface="Calibri" charset="0"/>
                          <a:sym typeface="Calibri"/>
                        </a:rPr>
                        <a:t>EO mainstreaming in country processes and systems</a:t>
                      </a:r>
                      <a:r>
                        <a:rPr lang="en-US" sz="1200" spc="-25" dirty="0">
                          <a:solidFill>
                            <a:schemeClr val="tx1"/>
                          </a:solidFill>
                          <a:effectLst/>
                          <a:latin typeface="+mj-lt"/>
                          <a:ea typeface="Calibri" charset="0"/>
                          <a:cs typeface="Calibri" charset="0"/>
                          <a:sym typeface="Calibri"/>
                        </a:rPr>
                        <a:t> (NSOs and line ministries)</a:t>
                      </a:r>
                    </a:p>
                  </a:txBody>
                  <a:tcPr marL="36000" marR="36000" marT="72000" marB="72000">
                    <a:solidFill>
                      <a:schemeClr val="bg1"/>
                    </a:solidFill>
                  </a:tcPr>
                </a:tc>
                <a:tc>
                  <a:txBody>
                    <a:bodyPr/>
                    <a:lstStyle/>
                    <a:p>
                      <a:pPr algn="ctr"/>
                      <a:r>
                        <a:rPr lang="en-US" sz="1200" spc="-25" dirty="0">
                          <a:solidFill>
                            <a:schemeClr val="tx1"/>
                          </a:solidFill>
                          <a:effectLst/>
                          <a:latin typeface="+mj-lt"/>
                          <a:ea typeface="Calibri" charset="0"/>
                          <a:cs typeface="Calibri" charset="0"/>
                          <a:sym typeface="Calibri"/>
                        </a:rPr>
                        <a:t>GEO</a:t>
                      </a:r>
                    </a:p>
                  </a:txBody>
                  <a:tcPr marL="0" marR="0" marT="72000" marB="72000">
                    <a:solidFill>
                      <a:schemeClr val="bg1"/>
                    </a:solidFill>
                  </a:tcPr>
                </a:tc>
                <a:extLst>
                  <a:ext uri="{0D108BD9-81ED-4DB2-BD59-A6C34878D82A}">
                    <a16:rowId xmlns:a16="http://schemas.microsoft.com/office/drawing/2014/main" xmlns="" val="10004"/>
                  </a:ext>
                </a:extLst>
              </a:tr>
              <a:tr h="589073">
                <a:tc>
                  <a:txBody>
                    <a:bodyPr/>
                    <a:lstStyle/>
                    <a:p>
                      <a:pPr marL="95250" indent="0" algn="l">
                        <a:tabLst/>
                      </a:pPr>
                      <a:r>
                        <a:rPr lang="en-US" sz="1200" b="1" spc="-25" dirty="0">
                          <a:solidFill>
                            <a:schemeClr val="tx1"/>
                          </a:solidFill>
                          <a:effectLst/>
                          <a:latin typeface="+mj-lt"/>
                          <a:ea typeface="Calibri" charset="0"/>
                          <a:cs typeface="Calibri" charset="0"/>
                          <a:sym typeface="Calibri"/>
                        </a:rPr>
                        <a:t>EO value for</a:t>
                      </a:r>
                      <a:r>
                        <a:rPr lang="en-US" sz="1200" b="1" spc="-25" baseline="0" dirty="0">
                          <a:solidFill>
                            <a:schemeClr val="tx1"/>
                          </a:solidFill>
                          <a:effectLst/>
                          <a:latin typeface="+mj-lt"/>
                          <a:ea typeface="Calibri" charset="0"/>
                          <a:cs typeface="Calibri" charset="0"/>
                          <a:sym typeface="Calibri"/>
                        </a:rPr>
                        <a:t> the</a:t>
                      </a:r>
                      <a:r>
                        <a:rPr lang="en-US" sz="1200" b="1" spc="-25" dirty="0">
                          <a:solidFill>
                            <a:schemeClr val="tx1"/>
                          </a:solidFill>
                          <a:effectLst/>
                          <a:latin typeface="+mj-lt"/>
                          <a:ea typeface="Calibri" charset="0"/>
                          <a:cs typeface="Calibri" charset="0"/>
                          <a:sym typeface="Calibri"/>
                        </a:rPr>
                        <a:t> SDG targets and </a:t>
                      </a:r>
                      <a:r>
                        <a:rPr lang="en-US" sz="1200" b="1" spc="-25" dirty="0" smtClean="0">
                          <a:solidFill>
                            <a:schemeClr val="tx1"/>
                          </a:solidFill>
                          <a:effectLst/>
                          <a:latin typeface="+mj-lt"/>
                          <a:ea typeface="Calibri" charset="0"/>
                          <a:cs typeface="Calibri" charset="0"/>
                          <a:sym typeface="Calibri"/>
                        </a:rPr>
                        <a:t>indicators</a:t>
                      </a:r>
                    </a:p>
                    <a:p>
                      <a:pPr marL="95250" marR="0" indent="0" algn="l" defTabSz="457200" eaLnBrk="1" fontAlgn="auto" latinLnBrk="0" hangingPunct="1">
                        <a:lnSpc>
                          <a:spcPct val="100000"/>
                        </a:lnSpc>
                        <a:spcBef>
                          <a:spcPts val="600"/>
                        </a:spcBef>
                        <a:spcAft>
                          <a:spcPts val="0"/>
                        </a:spcAft>
                        <a:buClrTx/>
                        <a:buSzTx/>
                        <a:buFontTx/>
                        <a:buNone/>
                        <a:tabLst/>
                        <a:defRPr/>
                      </a:pPr>
                      <a:r>
                        <a:rPr lang="en-US" sz="1200" i="1" spc="-25" dirty="0" smtClean="0">
                          <a:solidFill>
                            <a:schemeClr val="tx1"/>
                          </a:solidFill>
                          <a:effectLst/>
                          <a:latin typeface="+mn-lt"/>
                          <a:ea typeface="Calibri" charset="0"/>
                          <a:cs typeface="Calibri" charset="0"/>
                          <a:sym typeface="Calibri"/>
                        </a:rPr>
                        <a:t>Joint analysis of EO contribution to SDGs to be communicated</a:t>
                      </a:r>
                      <a:r>
                        <a:rPr lang="en-US" sz="1200" i="1" spc="-25" baseline="0" dirty="0" smtClean="0">
                          <a:solidFill>
                            <a:schemeClr val="tx1"/>
                          </a:solidFill>
                          <a:effectLst/>
                          <a:latin typeface="+mn-lt"/>
                          <a:ea typeface="Calibri" charset="0"/>
                          <a:cs typeface="Calibri" charset="0"/>
                          <a:sym typeface="Calibri"/>
                        </a:rPr>
                        <a:t>  </a:t>
                      </a:r>
                      <a:r>
                        <a:rPr lang="en-US" sz="1200" i="1" spc="-25" dirty="0" smtClean="0">
                          <a:solidFill>
                            <a:schemeClr val="tx1"/>
                          </a:solidFill>
                          <a:effectLst/>
                          <a:latin typeface="+mn-lt"/>
                          <a:ea typeface="Calibri" charset="0"/>
                          <a:cs typeface="Calibri" charset="0"/>
                          <a:sym typeface="Calibri"/>
                        </a:rPr>
                        <a:t>following an</a:t>
                      </a:r>
                      <a:r>
                        <a:rPr lang="en-US" sz="1200" i="1" spc="-25" baseline="0" dirty="0" smtClean="0">
                          <a:solidFill>
                            <a:schemeClr val="tx1"/>
                          </a:solidFill>
                          <a:effectLst/>
                          <a:latin typeface="+mn-lt"/>
                          <a:ea typeface="Calibri" charset="0"/>
                          <a:cs typeface="Calibri" charset="0"/>
                          <a:sym typeface="Calibri"/>
                        </a:rPr>
                        <a:t> agreed template.</a:t>
                      </a:r>
                      <a:endParaRPr lang="en-US" sz="1200" i="1" spc="-25" dirty="0" smtClean="0">
                        <a:solidFill>
                          <a:schemeClr val="tx1"/>
                        </a:solidFill>
                        <a:effectLst/>
                        <a:latin typeface="+mn-lt"/>
                        <a:ea typeface="Calibri" charset="0"/>
                        <a:cs typeface="Calibri" charset="0"/>
                        <a:sym typeface="Calibri"/>
                      </a:endParaRPr>
                    </a:p>
                  </a:txBody>
                  <a:tcPr marL="36000" marR="36000" marT="72000" marB="72000">
                    <a:solidFill>
                      <a:schemeClr val="bg1"/>
                    </a:solidFill>
                  </a:tcPr>
                </a:tc>
                <a:tc>
                  <a:txBody>
                    <a:bodyPr/>
                    <a:lstStyle/>
                    <a:p>
                      <a:pPr algn="ctr"/>
                      <a:r>
                        <a:rPr lang="en-US" sz="1200" spc="-25" dirty="0">
                          <a:solidFill>
                            <a:schemeClr val="tx1"/>
                          </a:solidFill>
                          <a:effectLst/>
                          <a:latin typeface="+mj-lt"/>
                          <a:ea typeface="Calibri" charset="0"/>
                          <a:cs typeface="Calibri" charset="0"/>
                          <a:sym typeface="Calibri"/>
                        </a:rPr>
                        <a:t>GEO/</a:t>
                      </a:r>
                      <a:r>
                        <a:rPr lang="en-US" sz="1200" spc="-25" dirty="0">
                          <a:solidFill>
                            <a:srgbClr val="FF0000"/>
                          </a:solidFill>
                          <a:effectLst/>
                          <a:latin typeface="+mj-lt"/>
                          <a:ea typeface="Calibri" charset="0"/>
                          <a:cs typeface="Calibri" charset="0"/>
                          <a:sym typeface="Calibri"/>
                        </a:rPr>
                        <a:t>CEOS</a:t>
                      </a:r>
                    </a:p>
                  </a:txBody>
                  <a:tcPr marL="0" marR="0" marT="72000" marB="72000">
                    <a:solidFill>
                      <a:schemeClr val="bg1"/>
                    </a:solidFill>
                  </a:tcPr>
                </a:tc>
                <a:extLst>
                  <a:ext uri="{0D108BD9-81ED-4DB2-BD59-A6C34878D82A}">
                    <a16:rowId xmlns:a16="http://schemas.microsoft.com/office/drawing/2014/main" xmlns="" val="10005"/>
                  </a:ext>
                </a:extLst>
              </a:tr>
              <a:tr h="589651">
                <a:tc>
                  <a:txBody>
                    <a:bodyPr/>
                    <a:lstStyle/>
                    <a:p>
                      <a:pPr marL="95250" indent="0" algn="l">
                        <a:tabLst/>
                      </a:pPr>
                      <a:r>
                        <a:rPr lang="en-US" sz="1200" spc="-25" dirty="0">
                          <a:solidFill>
                            <a:schemeClr val="tx1"/>
                          </a:solidFill>
                          <a:effectLst/>
                          <a:latin typeface="+mj-lt"/>
                          <a:ea typeface="Calibri" charset="0"/>
                          <a:cs typeface="Calibri" charset="0"/>
                          <a:sym typeface="Calibri"/>
                        </a:rPr>
                        <a:t>Collect </a:t>
                      </a:r>
                      <a:r>
                        <a:rPr lang="en-US" sz="1200" b="1" spc="-25" dirty="0">
                          <a:solidFill>
                            <a:schemeClr val="tx1"/>
                          </a:solidFill>
                          <a:effectLst/>
                          <a:latin typeface="+mj-lt"/>
                          <a:ea typeface="Calibri" charset="0"/>
                          <a:cs typeface="Calibri" charset="0"/>
                          <a:sym typeface="Calibri"/>
                        </a:rPr>
                        <a:t>EO best case practices</a:t>
                      </a:r>
                    </a:p>
                  </a:txBody>
                  <a:tcPr marL="36000" marR="36000" marT="72000" marB="72000">
                    <a:solidFill>
                      <a:schemeClr val="bg1"/>
                    </a:solidFill>
                  </a:tcPr>
                </a:tc>
                <a:tc>
                  <a:txBody>
                    <a:bodyPr/>
                    <a:lstStyle/>
                    <a:p>
                      <a:pPr algn="ctr"/>
                      <a:r>
                        <a:rPr lang="en-US" sz="1200" spc="-25" dirty="0">
                          <a:solidFill>
                            <a:schemeClr val="tx1"/>
                          </a:solidFill>
                          <a:effectLst/>
                          <a:latin typeface="+mj-lt"/>
                          <a:ea typeface="Calibri" charset="0"/>
                          <a:cs typeface="Calibri" charset="0"/>
                          <a:sym typeface="Calibri"/>
                        </a:rPr>
                        <a:t>GEO</a:t>
                      </a:r>
                    </a:p>
                  </a:txBody>
                  <a:tcPr marL="0" marR="0" marT="72000" marB="72000">
                    <a:solidFill>
                      <a:schemeClr val="bg1"/>
                    </a:solidFill>
                  </a:tcPr>
                </a:tc>
              </a:tr>
              <a:tr h="589651">
                <a:tc>
                  <a:txBody>
                    <a:bodyPr/>
                    <a:lstStyle/>
                    <a:p>
                      <a:pPr marL="95250" indent="0" algn="l">
                        <a:tabLst/>
                      </a:pPr>
                      <a:r>
                        <a:rPr lang="en-US" sz="1200" b="1" spc="-25" dirty="0">
                          <a:solidFill>
                            <a:schemeClr val="tx1"/>
                          </a:solidFill>
                          <a:effectLst/>
                          <a:latin typeface="+mj-lt"/>
                          <a:ea typeface="Calibri" charset="0"/>
                          <a:cs typeface="Calibri" charset="0"/>
                          <a:sym typeface="Calibri"/>
                        </a:rPr>
                        <a:t>Capacity </a:t>
                      </a:r>
                      <a:r>
                        <a:rPr lang="en-US" sz="1200" b="1" spc="-25" dirty="0" smtClean="0">
                          <a:solidFill>
                            <a:schemeClr val="tx1"/>
                          </a:solidFill>
                          <a:effectLst/>
                          <a:latin typeface="+mj-lt"/>
                          <a:ea typeface="Calibri" charset="0"/>
                          <a:cs typeface="Calibri" charset="0"/>
                          <a:sym typeface="Calibri"/>
                        </a:rPr>
                        <a:t>building</a:t>
                      </a:r>
                    </a:p>
                    <a:p>
                      <a:pPr marL="95250" indent="0" algn="l">
                        <a:tabLst/>
                      </a:pPr>
                      <a:endParaRPr lang="en-US" sz="1200" b="1" spc="-25" dirty="0">
                        <a:solidFill>
                          <a:schemeClr val="tx1"/>
                        </a:solidFill>
                        <a:effectLst/>
                        <a:latin typeface="+mj-lt"/>
                        <a:ea typeface="Calibri" charset="0"/>
                        <a:cs typeface="Calibri" charset="0"/>
                        <a:sym typeface="Calibri"/>
                      </a:endParaRPr>
                    </a:p>
                  </a:txBody>
                  <a:tcPr marL="36000" marR="36000" marT="72000" marB="72000">
                    <a:solidFill>
                      <a:schemeClr val="bg1"/>
                    </a:solidFill>
                  </a:tcPr>
                </a:tc>
                <a:tc>
                  <a:txBody>
                    <a:bodyPr/>
                    <a:lstStyle/>
                    <a:p>
                      <a:pPr algn="ctr"/>
                      <a:r>
                        <a:rPr lang="en-US" sz="1200" spc="-25" dirty="0">
                          <a:solidFill>
                            <a:schemeClr val="tx1"/>
                          </a:solidFill>
                          <a:effectLst/>
                          <a:latin typeface="+mj-lt"/>
                          <a:ea typeface="Calibri" charset="0"/>
                          <a:cs typeface="Calibri" charset="0"/>
                          <a:sym typeface="Calibri"/>
                        </a:rPr>
                        <a:t>GEO</a:t>
                      </a:r>
                    </a:p>
                  </a:txBody>
                  <a:tcPr marL="0" marR="0" marT="72000" marB="72000">
                    <a:solidFill>
                      <a:schemeClr val="bg1"/>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0545155"/>
              </p:ext>
            </p:extLst>
          </p:nvPr>
        </p:nvGraphicFramePr>
        <p:xfrm>
          <a:off x="4622800" y="1295399"/>
          <a:ext cx="4292600" cy="5212514"/>
        </p:xfrm>
        <a:graphic>
          <a:graphicData uri="http://schemas.openxmlformats.org/drawingml/2006/table">
            <a:tbl>
              <a:tblPr firstRow="1" bandRow="1">
                <a:tableStyleId>{5940675A-B579-460E-94D1-54222C63F5DA}</a:tableStyleId>
              </a:tblPr>
              <a:tblGrid>
                <a:gridCol w="3136900">
                  <a:extLst>
                    <a:ext uri="{9D8B030D-6E8A-4147-A177-3AD203B41FA5}">
                      <a16:colId xmlns:a16="http://schemas.microsoft.com/office/drawing/2014/main" xmlns="" val="20000"/>
                    </a:ext>
                  </a:extLst>
                </a:gridCol>
                <a:gridCol w="1155700">
                  <a:extLst>
                    <a:ext uri="{9D8B030D-6E8A-4147-A177-3AD203B41FA5}">
                      <a16:colId xmlns:a16="http://schemas.microsoft.com/office/drawing/2014/main" xmlns="" val="20001"/>
                    </a:ext>
                  </a:extLst>
                </a:gridCol>
              </a:tblGrid>
              <a:tr h="407759">
                <a:tc>
                  <a:txBody>
                    <a:bodyPr/>
                    <a:lstStyle/>
                    <a:p>
                      <a:pPr marL="6350" indent="0" algn="ctr">
                        <a:lnSpc>
                          <a:spcPts val="1210"/>
                        </a:lnSpc>
                        <a:spcAft>
                          <a:spcPts val="0"/>
                        </a:spcAft>
                        <a:tabLst/>
                      </a:pPr>
                      <a:r>
                        <a:rPr lang="en-US" sz="1100" b="1" dirty="0">
                          <a:solidFill>
                            <a:srgbClr val="234060"/>
                          </a:solidFill>
                          <a:effectLst/>
                          <a:latin typeface="+mj-lt"/>
                          <a:ea typeface="Calibri" charset="0"/>
                          <a:cs typeface="Calibri" charset="0"/>
                        </a:rPr>
                        <a:t>Activities</a:t>
                      </a:r>
                      <a:endParaRPr lang="en-US" sz="1100" dirty="0">
                        <a:effectLst/>
                        <a:latin typeface="+mj-lt"/>
                        <a:ea typeface="Calibri" charset="0"/>
                        <a:cs typeface="Times New Roman" charset="0"/>
                      </a:endParaRPr>
                    </a:p>
                  </a:txBody>
                  <a:tcPr marL="0" marR="0" marT="36000" marB="36000" anchor="ctr">
                    <a:solidFill>
                      <a:schemeClr val="accent1">
                        <a:lumMod val="40000"/>
                        <a:lumOff val="60000"/>
                      </a:schemeClr>
                    </a:solidFill>
                  </a:tcPr>
                </a:tc>
                <a:tc>
                  <a:txBody>
                    <a:bodyPr/>
                    <a:lstStyle/>
                    <a:p>
                      <a:pPr marL="116840" marR="107315" algn="ctr">
                        <a:lnSpc>
                          <a:spcPts val="1090"/>
                        </a:lnSpc>
                        <a:spcAft>
                          <a:spcPts val="0"/>
                        </a:spcAft>
                      </a:pPr>
                      <a:r>
                        <a:rPr lang="en-US" sz="1100" b="1" dirty="0" smtClean="0">
                          <a:solidFill>
                            <a:srgbClr val="234060"/>
                          </a:solidFill>
                          <a:effectLst/>
                          <a:latin typeface="+mj-lt"/>
                          <a:ea typeface="Calibri" charset="0"/>
                          <a:cs typeface="Calibri" charset="0"/>
                        </a:rPr>
                        <a:t>Candidate Lead</a:t>
                      </a:r>
                      <a:endParaRPr lang="en-US" sz="1100" dirty="0">
                        <a:effectLst/>
                        <a:latin typeface="+mj-lt"/>
                        <a:ea typeface="Calibri" charset="0"/>
                        <a:cs typeface="Times New Roman" charset="0"/>
                      </a:endParaRPr>
                    </a:p>
                  </a:txBody>
                  <a:tcPr marL="0" marR="0" marT="36000" marB="36000" anchor="ctr">
                    <a:solidFill>
                      <a:schemeClr val="accent1">
                        <a:lumMod val="40000"/>
                        <a:lumOff val="60000"/>
                      </a:schemeClr>
                    </a:solidFill>
                  </a:tcPr>
                </a:tc>
                <a:extLst>
                  <a:ext uri="{0D108BD9-81ED-4DB2-BD59-A6C34878D82A}">
                    <a16:rowId xmlns:a16="http://schemas.microsoft.com/office/drawing/2014/main" xmlns="" val="10000"/>
                  </a:ext>
                </a:extLst>
              </a:tr>
              <a:tr h="964990">
                <a:tc>
                  <a:txBody>
                    <a:bodyPr/>
                    <a:lstStyle/>
                    <a:p>
                      <a:pPr marL="95250" indent="0" algn="l">
                        <a:tabLst/>
                      </a:pPr>
                      <a:r>
                        <a:rPr lang="en-US" sz="1200" b="1" spc="-25" dirty="0">
                          <a:solidFill>
                            <a:schemeClr val="tx1"/>
                          </a:solidFill>
                          <a:effectLst/>
                          <a:latin typeface="+mj-lt"/>
                          <a:ea typeface="Calibri" charset="0"/>
                          <a:cs typeface="Calibri" charset="0"/>
                          <a:sym typeface="Calibri"/>
                        </a:rPr>
                        <a:t>EO enabling infrastructures </a:t>
                      </a:r>
                      <a:r>
                        <a:rPr lang="en-US" sz="1200" spc="-25" dirty="0">
                          <a:solidFill>
                            <a:schemeClr val="tx1"/>
                          </a:solidFill>
                          <a:effectLst/>
                          <a:latin typeface="+mj-lt"/>
                          <a:ea typeface="Calibri" charset="0"/>
                          <a:cs typeface="Calibri" charset="0"/>
                          <a:sym typeface="Calibri"/>
                        </a:rPr>
                        <a:t>for SDGs</a:t>
                      </a:r>
                      <a:br>
                        <a:rPr lang="en-US" sz="1200" spc="-25" dirty="0">
                          <a:solidFill>
                            <a:schemeClr val="tx1"/>
                          </a:solidFill>
                          <a:effectLst/>
                          <a:latin typeface="+mj-lt"/>
                          <a:ea typeface="Calibri" charset="0"/>
                          <a:cs typeface="Calibri" charset="0"/>
                          <a:sym typeface="Calibri"/>
                        </a:rPr>
                      </a:br>
                      <a:r>
                        <a:rPr lang="en-US" sz="1200" spc="-25" dirty="0" smtClean="0">
                          <a:solidFill>
                            <a:schemeClr val="tx1"/>
                          </a:solidFill>
                          <a:effectLst/>
                          <a:latin typeface="+mj-lt"/>
                          <a:ea typeface="Calibri" charset="0"/>
                          <a:cs typeface="Calibri" charset="0"/>
                          <a:sym typeface="Calibri"/>
                        </a:rPr>
                        <a:t>(EO platforms, data cubes </a:t>
                      </a:r>
                      <a:r>
                        <a:rPr lang="en-US" sz="1200" spc="-25" dirty="0">
                          <a:solidFill>
                            <a:schemeClr val="tx1"/>
                          </a:solidFill>
                          <a:effectLst/>
                          <a:latin typeface="+mj-lt"/>
                          <a:ea typeface="Calibri" charset="0"/>
                          <a:cs typeface="Calibri" charset="0"/>
                          <a:sym typeface="Calibri"/>
                        </a:rPr>
                        <a:t>and toolboxes</a:t>
                      </a:r>
                      <a:r>
                        <a:rPr lang="en-US" sz="1200" spc="-25" dirty="0" smtClean="0">
                          <a:solidFill>
                            <a:schemeClr val="tx1"/>
                          </a:solidFill>
                          <a:effectLst/>
                          <a:latin typeface="+mj-lt"/>
                          <a:ea typeface="Calibri" charset="0"/>
                          <a:cs typeface="Calibri" charset="0"/>
                          <a:sym typeface="Calibri"/>
                        </a:rPr>
                        <a:t>)</a:t>
                      </a:r>
                    </a:p>
                    <a:p>
                      <a:pPr marL="95250" indent="0" algn="l">
                        <a:tabLst/>
                      </a:pPr>
                      <a:r>
                        <a:rPr lang="en-US" sz="1200" i="1" spc="-25" dirty="0" smtClean="0">
                          <a:solidFill>
                            <a:schemeClr val="tx1"/>
                          </a:solidFill>
                          <a:effectLst/>
                          <a:latin typeface="+mj-lt"/>
                          <a:ea typeface="Calibri" charset="0"/>
                          <a:cs typeface="Calibri" charset="0"/>
                          <a:sym typeface="Calibri"/>
                        </a:rPr>
                        <a:t>CEOS Data Cube</a:t>
                      </a:r>
                      <a:r>
                        <a:rPr lang="en-US" sz="1200" i="1" spc="-25" baseline="0" dirty="0" smtClean="0">
                          <a:solidFill>
                            <a:schemeClr val="tx1"/>
                          </a:solidFill>
                          <a:effectLst/>
                          <a:latin typeface="+mj-lt"/>
                          <a:ea typeface="Calibri" charset="0"/>
                          <a:cs typeface="Calibri" charset="0"/>
                          <a:sym typeface="Calibri"/>
                        </a:rPr>
                        <a:t> </a:t>
                      </a:r>
                      <a:r>
                        <a:rPr lang="en-US" sz="1200" i="1" spc="-25" dirty="0" smtClean="0">
                          <a:solidFill>
                            <a:schemeClr val="tx1"/>
                          </a:solidFill>
                          <a:effectLst/>
                          <a:latin typeface="+mj-lt"/>
                          <a:ea typeface="Calibri" charset="0"/>
                          <a:cs typeface="Calibri" charset="0"/>
                          <a:sym typeface="Calibri"/>
                        </a:rPr>
                        <a:t>deployment</a:t>
                      </a:r>
                      <a:r>
                        <a:rPr lang="en-US" sz="1200" i="1" spc="-25" baseline="0" dirty="0" smtClean="0">
                          <a:solidFill>
                            <a:schemeClr val="tx1"/>
                          </a:solidFill>
                          <a:effectLst/>
                          <a:latin typeface="+mj-lt"/>
                          <a:ea typeface="Calibri" charset="0"/>
                          <a:cs typeface="Calibri" charset="0"/>
                          <a:sym typeface="Calibri"/>
                        </a:rPr>
                        <a:t> for SDG indicators </a:t>
                      </a:r>
                      <a:r>
                        <a:rPr lang="mr-IN" sz="1200" i="1" spc="-25" baseline="0" dirty="0" smtClean="0">
                          <a:solidFill>
                            <a:schemeClr val="tx1"/>
                          </a:solidFill>
                          <a:effectLst/>
                          <a:latin typeface="+mj-lt"/>
                          <a:ea typeface="Calibri" charset="0"/>
                          <a:cs typeface="Calibri" charset="0"/>
                          <a:sym typeface="Calibri"/>
                        </a:rPr>
                        <a:t>–</a:t>
                      </a:r>
                      <a:r>
                        <a:rPr lang="en-US" sz="1200" i="1" spc="-25" baseline="0" dirty="0" smtClean="0">
                          <a:solidFill>
                            <a:schemeClr val="tx1"/>
                          </a:solidFill>
                          <a:effectLst/>
                          <a:latin typeface="+mj-lt"/>
                          <a:ea typeface="Calibri" charset="0"/>
                          <a:cs typeface="Calibri" charset="0"/>
                          <a:sym typeface="Calibri"/>
                        </a:rPr>
                        <a:t> not prescriptive </a:t>
                      </a:r>
                      <a:endParaRPr lang="en-US" sz="1200" i="1" spc="-25" dirty="0">
                        <a:solidFill>
                          <a:schemeClr val="tx1"/>
                        </a:solidFill>
                        <a:effectLst/>
                        <a:latin typeface="+mj-lt"/>
                        <a:ea typeface="Calibri" charset="0"/>
                        <a:cs typeface="Calibri" charset="0"/>
                        <a:sym typeface="Calibri"/>
                      </a:endParaRPr>
                    </a:p>
                  </a:txBody>
                  <a:tcPr marL="36000" marR="36000" marT="72000" marB="72000">
                    <a:solidFill>
                      <a:schemeClr val="bg1"/>
                    </a:solidFill>
                  </a:tcPr>
                </a:tc>
                <a:tc>
                  <a:txBody>
                    <a:bodyPr/>
                    <a:lstStyle/>
                    <a:p>
                      <a:pPr algn="ctr"/>
                      <a:r>
                        <a:rPr lang="en-US" sz="1200" spc="-25" dirty="0">
                          <a:solidFill>
                            <a:srgbClr val="FF0000"/>
                          </a:solidFill>
                          <a:effectLst/>
                          <a:latin typeface="+mj-lt"/>
                          <a:ea typeface="Calibri" charset="0"/>
                          <a:cs typeface="Calibri" charset="0"/>
                          <a:sym typeface="Calibri"/>
                        </a:rPr>
                        <a:t>CEOS</a:t>
                      </a:r>
                    </a:p>
                  </a:txBody>
                  <a:tcPr marL="0" marR="0" marT="72000" marB="72000">
                    <a:solidFill>
                      <a:schemeClr val="bg1"/>
                    </a:solidFill>
                  </a:tcPr>
                </a:tc>
              </a:tr>
              <a:tr h="516868">
                <a:tc>
                  <a:txBody>
                    <a:bodyPr/>
                    <a:lstStyle/>
                    <a:p>
                      <a:pPr marL="95250" indent="0" algn="l">
                        <a:tabLst/>
                      </a:pPr>
                      <a:r>
                        <a:rPr lang="en-US" sz="1200" b="1" spc="-25" dirty="0">
                          <a:solidFill>
                            <a:schemeClr val="tx1"/>
                          </a:solidFill>
                          <a:effectLst/>
                          <a:latin typeface="+mj-lt"/>
                          <a:ea typeface="Calibri" charset="0"/>
                          <a:cs typeface="Calibri" charset="0"/>
                          <a:sym typeface="Calibri"/>
                        </a:rPr>
                        <a:t>Satellite Analysis</a:t>
                      </a:r>
                      <a:r>
                        <a:rPr lang="en-US" sz="1200" b="1" spc="-25" baseline="0" dirty="0">
                          <a:solidFill>
                            <a:schemeClr val="tx1"/>
                          </a:solidFill>
                          <a:effectLst/>
                          <a:latin typeface="+mj-lt"/>
                          <a:ea typeface="Calibri" charset="0"/>
                          <a:cs typeface="Calibri" charset="0"/>
                          <a:sym typeface="Calibri"/>
                        </a:rPr>
                        <a:t> Read Data </a:t>
                      </a:r>
                      <a:r>
                        <a:rPr lang="en-US" sz="1200" spc="-25" baseline="0" dirty="0">
                          <a:solidFill>
                            <a:schemeClr val="tx1"/>
                          </a:solidFill>
                          <a:effectLst/>
                          <a:latin typeface="+mj-lt"/>
                          <a:ea typeface="Calibri" charset="0"/>
                          <a:cs typeface="Calibri" charset="0"/>
                          <a:sym typeface="Calibri"/>
                        </a:rPr>
                        <a:t>(ARD) for the SDGs</a:t>
                      </a:r>
                      <a:endParaRPr lang="en-US" sz="1200" spc="-25" dirty="0">
                        <a:solidFill>
                          <a:schemeClr val="tx1"/>
                        </a:solidFill>
                        <a:effectLst/>
                        <a:latin typeface="+mj-lt"/>
                        <a:ea typeface="Calibri" charset="0"/>
                        <a:cs typeface="Calibri" charset="0"/>
                        <a:sym typeface="Calibri"/>
                      </a:endParaRPr>
                    </a:p>
                  </a:txBody>
                  <a:tcPr marL="36000" marR="36000" marT="72000" marB="72000">
                    <a:solidFill>
                      <a:schemeClr val="bg1"/>
                    </a:solidFill>
                  </a:tcPr>
                </a:tc>
                <a:tc>
                  <a:txBody>
                    <a:bodyPr/>
                    <a:lstStyle/>
                    <a:p>
                      <a:pPr algn="ctr"/>
                      <a:r>
                        <a:rPr lang="en-US" sz="1200" spc="-25" dirty="0">
                          <a:solidFill>
                            <a:srgbClr val="FF0000"/>
                          </a:solidFill>
                          <a:effectLst/>
                          <a:latin typeface="+mj-lt"/>
                          <a:ea typeface="Calibri" charset="0"/>
                          <a:cs typeface="Calibri" charset="0"/>
                          <a:sym typeface="Calibri"/>
                        </a:rPr>
                        <a:t>CEOS</a:t>
                      </a:r>
                    </a:p>
                  </a:txBody>
                  <a:tcPr marL="0" marR="0" marT="72000" marB="72000">
                    <a:solidFill>
                      <a:schemeClr val="bg1"/>
                    </a:solidFill>
                  </a:tcPr>
                </a:tc>
                <a:extLst>
                  <a:ext uri="{0D108BD9-81ED-4DB2-BD59-A6C34878D82A}">
                    <a16:rowId xmlns:a16="http://schemas.microsoft.com/office/drawing/2014/main" xmlns="" val="10009"/>
                  </a:ext>
                </a:extLst>
              </a:tr>
              <a:tr h="779560">
                <a:tc>
                  <a:txBody>
                    <a:bodyPr/>
                    <a:lstStyle/>
                    <a:p>
                      <a:pPr marL="95250" indent="0" algn="l">
                        <a:tabLst/>
                      </a:pPr>
                      <a:r>
                        <a:rPr lang="en-US" sz="1200" b="1" spc="-25" dirty="0">
                          <a:solidFill>
                            <a:schemeClr val="tx1"/>
                          </a:solidFill>
                          <a:effectLst/>
                          <a:latin typeface="+mj-lt"/>
                          <a:ea typeface="Calibri" charset="0"/>
                          <a:cs typeface="Calibri" charset="0"/>
                          <a:sym typeface="Calibri"/>
                        </a:rPr>
                        <a:t>EO</a:t>
                      </a:r>
                      <a:r>
                        <a:rPr lang="en-US" sz="1200" b="1" spc="-25" baseline="0" dirty="0">
                          <a:solidFill>
                            <a:schemeClr val="tx1"/>
                          </a:solidFill>
                          <a:effectLst/>
                          <a:latin typeface="+mj-lt"/>
                          <a:ea typeface="Calibri" charset="0"/>
                          <a:cs typeface="Calibri" charset="0"/>
                          <a:sym typeface="Calibri"/>
                        </a:rPr>
                        <a:t> long term data continuity</a:t>
                      </a:r>
                    </a:p>
                    <a:p>
                      <a:pPr marL="95250" indent="0" algn="l">
                        <a:tabLst/>
                      </a:pPr>
                      <a:r>
                        <a:rPr lang="en-US" sz="1200" i="1" spc="-25" baseline="0" dirty="0" smtClean="0">
                          <a:solidFill>
                            <a:schemeClr val="tx1"/>
                          </a:solidFill>
                          <a:effectLst/>
                          <a:latin typeface="+mj-lt"/>
                          <a:ea typeface="Calibri" charset="0"/>
                          <a:cs typeface="Calibri" charset="0"/>
                          <a:sym typeface="Calibri"/>
                        </a:rPr>
                        <a:t>For </a:t>
                      </a:r>
                      <a:r>
                        <a:rPr lang="en-US" sz="1200" i="1" spc="-25" baseline="0" dirty="0">
                          <a:solidFill>
                            <a:schemeClr val="tx1"/>
                          </a:solidFill>
                          <a:effectLst/>
                          <a:latin typeface="+mj-lt"/>
                          <a:ea typeface="Calibri" charset="0"/>
                          <a:cs typeface="Calibri" charset="0"/>
                          <a:sym typeface="Calibri"/>
                        </a:rPr>
                        <a:t>SDG indicators baseline </a:t>
                      </a:r>
                      <a:r>
                        <a:rPr lang="en-US" sz="1200" i="1" spc="-25" baseline="0" dirty="0" smtClean="0">
                          <a:solidFill>
                            <a:schemeClr val="tx1"/>
                          </a:solidFill>
                          <a:effectLst/>
                          <a:latin typeface="+mj-lt"/>
                          <a:ea typeface="Calibri" charset="0"/>
                          <a:cs typeface="Calibri" charset="0"/>
                          <a:sym typeface="Calibri"/>
                        </a:rPr>
                        <a:t>(legacy data) and </a:t>
                      </a:r>
                      <a:r>
                        <a:rPr lang="en-US" sz="1200" i="1" spc="-25" baseline="0" dirty="0">
                          <a:solidFill>
                            <a:schemeClr val="tx1"/>
                          </a:solidFill>
                          <a:effectLst/>
                          <a:latin typeface="+mj-lt"/>
                          <a:ea typeface="Calibri" charset="0"/>
                          <a:cs typeface="Calibri" charset="0"/>
                          <a:sym typeface="Calibri"/>
                        </a:rPr>
                        <a:t>regular future </a:t>
                      </a:r>
                      <a:r>
                        <a:rPr lang="en-US" sz="1200" i="1" spc="-25" baseline="0" dirty="0" smtClean="0">
                          <a:solidFill>
                            <a:schemeClr val="tx1"/>
                          </a:solidFill>
                          <a:effectLst/>
                          <a:latin typeface="+mj-lt"/>
                          <a:ea typeface="Calibri" charset="0"/>
                          <a:cs typeface="Calibri" charset="0"/>
                          <a:sym typeface="Calibri"/>
                        </a:rPr>
                        <a:t>reporting</a:t>
                      </a:r>
                      <a:endParaRPr lang="en-US" sz="1200" i="1" spc="-25" dirty="0">
                        <a:solidFill>
                          <a:schemeClr val="tx1"/>
                        </a:solidFill>
                        <a:effectLst/>
                        <a:latin typeface="+mj-lt"/>
                        <a:ea typeface="Calibri" charset="0"/>
                        <a:cs typeface="Calibri" charset="0"/>
                        <a:sym typeface="Calibri"/>
                      </a:endParaRPr>
                    </a:p>
                  </a:txBody>
                  <a:tcPr marL="36000" marR="36000" marT="72000" marB="72000">
                    <a:solidFill>
                      <a:schemeClr val="bg1"/>
                    </a:solidFill>
                  </a:tcPr>
                </a:tc>
                <a:tc>
                  <a:txBody>
                    <a:bodyPr/>
                    <a:lstStyle/>
                    <a:p>
                      <a:pPr marL="6350" marR="0" indent="0" algn="ctr" defTabSz="457200" eaLnBrk="1" fontAlgn="auto" latinLnBrk="0" hangingPunct="1">
                        <a:lnSpc>
                          <a:spcPts val="1210"/>
                        </a:lnSpc>
                        <a:spcBef>
                          <a:spcPts val="600"/>
                        </a:spcBef>
                        <a:spcAft>
                          <a:spcPts val="0"/>
                        </a:spcAft>
                        <a:buClrTx/>
                        <a:buSzTx/>
                        <a:buFontTx/>
                        <a:buNone/>
                        <a:tabLst/>
                        <a:defRPr/>
                      </a:pPr>
                      <a:r>
                        <a:rPr lang="en-US" sz="1200" spc="-25" dirty="0">
                          <a:solidFill>
                            <a:srgbClr val="FF0000"/>
                          </a:solidFill>
                          <a:effectLst/>
                          <a:latin typeface="+mj-lt"/>
                          <a:ea typeface="Calibri" charset="0"/>
                          <a:cs typeface="Calibri" charset="0"/>
                          <a:sym typeface="Calibri"/>
                        </a:rPr>
                        <a:t>CEOS</a:t>
                      </a:r>
                    </a:p>
                  </a:txBody>
                  <a:tcPr marL="36000" marR="36000" marT="72000" marB="72000">
                    <a:solidFill>
                      <a:schemeClr val="bg1"/>
                    </a:solidFill>
                  </a:tcPr>
                </a:tc>
              </a:tr>
              <a:tr h="529597">
                <a:tc>
                  <a:txBody>
                    <a:bodyPr/>
                    <a:lstStyle/>
                    <a:p>
                      <a:pPr marL="95250" indent="0" algn="l">
                        <a:tabLst/>
                      </a:pPr>
                      <a:r>
                        <a:rPr lang="en-US" sz="1200" spc="-25" dirty="0">
                          <a:solidFill>
                            <a:schemeClr val="tx1"/>
                          </a:solidFill>
                          <a:effectLst/>
                          <a:latin typeface="+mj-lt"/>
                          <a:ea typeface="Calibri" charset="0"/>
                          <a:cs typeface="Calibri" charset="0"/>
                          <a:sym typeface="Calibri"/>
                        </a:rPr>
                        <a:t>EO Data products </a:t>
                      </a:r>
                      <a:r>
                        <a:rPr lang="en-US" sz="1200" b="1" spc="-25" dirty="0">
                          <a:solidFill>
                            <a:schemeClr val="tx1"/>
                          </a:solidFill>
                          <a:effectLst/>
                          <a:latin typeface="+mj-lt"/>
                          <a:ea typeface="Calibri" charset="0"/>
                          <a:cs typeface="Calibri" charset="0"/>
                          <a:sym typeface="Calibri"/>
                        </a:rPr>
                        <a:t>validation</a:t>
                      </a:r>
                      <a:r>
                        <a:rPr lang="en-US" sz="1200" spc="-25" dirty="0">
                          <a:solidFill>
                            <a:schemeClr val="tx1"/>
                          </a:solidFill>
                          <a:effectLst/>
                          <a:latin typeface="+mj-lt"/>
                          <a:ea typeface="Calibri" charset="0"/>
                          <a:cs typeface="Calibri" charset="0"/>
                          <a:sym typeface="Calibri"/>
                        </a:rPr>
                        <a:t> / </a:t>
                      </a:r>
                      <a:r>
                        <a:rPr lang="en-US" sz="1200" b="1" spc="-25" dirty="0">
                          <a:solidFill>
                            <a:schemeClr val="tx1"/>
                          </a:solidFill>
                          <a:effectLst/>
                          <a:latin typeface="+mj-lt"/>
                          <a:ea typeface="Calibri" charset="0"/>
                          <a:cs typeface="Calibri" charset="0"/>
                          <a:sym typeface="Calibri"/>
                        </a:rPr>
                        <a:t>standardization</a:t>
                      </a:r>
                      <a:r>
                        <a:rPr lang="en-US" sz="1200" b="1" spc="-25" baseline="0" dirty="0">
                          <a:solidFill>
                            <a:schemeClr val="tx1"/>
                          </a:solidFill>
                          <a:effectLst/>
                          <a:latin typeface="+mj-lt"/>
                          <a:ea typeface="Calibri" charset="0"/>
                          <a:cs typeface="Calibri" charset="0"/>
                          <a:sym typeface="Calibri"/>
                        </a:rPr>
                        <a:t> / certification</a:t>
                      </a:r>
                      <a:endParaRPr lang="en-US" sz="1200" b="1" spc="-25" dirty="0">
                        <a:solidFill>
                          <a:schemeClr val="tx1"/>
                        </a:solidFill>
                        <a:effectLst/>
                        <a:latin typeface="+mj-lt"/>
                        <a:ea typeface="Calibri" charset="0"/>
                        <a:cs typeface="Calibri" charset="0"/>
                        <a:sym typeface="Calibri"/>
                      </a:endParaRPr>
                    </a:p>
                  </a:txBody>
                  <a:tcPr marL="36000" marR="36000" marT="72000" marB="72000">
                    <a:solidFill>
                      <a:schemeClr val="bg1"/>
                    </a:solidFill>
                  </a:tcPr>
                </a:tc>
                <a:tc>
                  <a:txBody>
                    <a:bodyPr/>
                    <a:lstStyle/>
                    <a:p>
                      <a:pPr algn="ctr"/>
                      <a:r>
                        <a:rPr lang="en-US" sz="1200" spc="-25" dirty="0">
                          <a:solidFill>
                            <a:srgbClr val="FF0000"/>
                          </a:solidFill>
                          <a:effectLst/>
                          <a:latin typeface="+mj-lt"/>
                          <a:ea typeface="Calibri" charset="0"/>
                          <a:cs typeface="Calibri" charset="0"/>
                          <a:sym typeface="Calibri"/>
                        </a:rPr>
                        <a:t>CEOS</a:t>
                      </a:r>
                    </a:p>
                  </a:txBody>
                  <a:tcPr marL="36000" marR="36000" marT="72000" marB="72000">
                    <a:solidFill>
                      <a:schemeClr val="bg1"/>
                    </a:solidFill>
                  </a:tcPr>
                </a:tc>
              </a:tr>
              <a:tr h="481121">
                <a:tc>
                  <a:txBody>
                    <a:bodyPr/>
                    <a:lstStyle/>
                    <a:p>
                      <a:pPr marL="95250" indent="0" algn="l">
                        <a:lnSpc>
                          <a:spcPts val="1210"/>
                        </a:lnSpc>
                        <a:spcAft>
                          <a:spcPts val="0"/>
                        </a:spcAft>
                        <a:tabLst/>
                      </a:pPr>
                      <a:r>
                        <a:rPr lang="en-US" sz="1200" dirty="0">
                          <a:effectLst/>
                          <a:latin typeface="+mj-lt"/>
                          <a:ea typeface="Calibri" charset="0"/>
                          <a:cs typeface="Times New Roman" charset="0"/>
                        </a:rPr>
                        <a:t>EO </a:t>
                      </a:r>
                      <a:r>
                        <a:rPr lang="en-US" sz="1200" b="1" dirty="0">
                          <a:effectLst/>
                          <a:latin typeface="+mj-lt"/>
                          <a:ea typeface="Calibri" charset="0"/>
                          <a:cs typeface="Times New Roman" charset="0"/>
                        </a:rPr>
                        <a:t>Promotion and Outreach </a:t>
                      </a:r>
                      <a:r>
                        <a:rPr lang="en-US" sz="1200" dirty="0">
                          <a:effectLst/>
                          <a:latin typeface="+mj-lt"/>
                          <a:ea typeface="Calibri" charset="0"/>
                          <a:cs typeface="Times New Roman" charset="0"/>
                        </a:rPr>
                        <a:t>in the SDG community</a:t>
                      </a:r>
                    </a:p>
                  </a:txBody>
                  <a:tcPr marL="36000" marR="36000" marT="72000" marB="72000">
                    <a:solidFill>
                      <a:schemeClr val="bg1"/>
                    </a:solidFill>
                  </a:tcPr>
                </a:tc>
                <a:tc>
                  <a:txBody>
                    <a:bodyPr/>
                    <a:lstStyle/>
                    <a:p>
                      <a:pPr marL="6350" indent="0" algn="ctr">
                        <a:lnSpc>
                          <a:spcPts val="1210"/>
                        </a:lnSpc>
                        <a:spcAft>
                          <a:spcPts val="0"/>
                        </a:spcAft>
                        <a:tabLst/>
                      </a:pPr>
                      <a:r>
                        <a:rPr lang="en-US" sz="1200" dirty="0">
                          <a:effectLst/>
                          <a:latin typeface="+mj-lt"/>
                          <a:ea typeface="Calibri" charset="0"/>
                          <a:cs typeface="Times New Roman" charset="0"/>
                        </a:rPr>
                        <a:t>GEO</a:t>
                      </a:r>
                    </a:p>
                  </a:txBody>
                  <a:tcPr marL="0" marR="0" marT="72000" marB="72000">
                    <a:solidFill>
                      <a:schemeClr val="bg1"/>
                    </a:solidFill>
                  </a:tcPr>
                </a:tc>
              </a:tr>
              <a:tr h="779560">
                <a:tc>
                  <a:txBody>
                    <a:bodyPr/>
                    <a:lstStyle/>
                    <a:p>
                      <a:pPr marL="95250" indent="0" algn="l">
                        <a:tabLst/>
                      </a:pPr>
                      <a:r>
                        <a:rPr lang="en-US" sz="1200" b="1" spc="-25" dirty="0">
                          <a:solidFill>
                            <a:schemeClr val="tx1"/>
                          </a:solidFill>
                          <a:effectLst/>
                          <a:latin typeface="+mj-lt"/>
                          <a:ea typeface="Calibri" charset="0"/>
                          <a:cs typeface="Calibri" charset="0"/>
                          <a:sym typeface="Calibri"/>
                        </a:rPr>
                        <a:t>EO4SDG Awards </a:t>
                      </a:r>
                    </a:p>
                    <a:p>
                      <a:pPr marL="95250" indent="0" algn="l">
                        <a:tabLst/>
                      </a:pPr>
                      <a:r>
                        <a:rPr lang="en-US" sz="1200" spc="-25" dirty="0" smtClean="0">
                          <a:solidFill>
                            <a:schemeClr val="tx1"/>
                          </a:solidFill>
                          <a:effectLst/>
                          <a:latin typeface="+mj-lt"/>
                          <a:ea typeface="Calibri" charset="0"/>
                          <a:cs typeface="Calibri" charset="0"/>
                          <a:sym typeface="Calibri"/>
                        </a:rPr>
                        <a:t>to </a:t>
                      </a:r>
                      <a:r>
                        <a:rPr lang="en-US" sz="1200" spc="-25" dirty="0">
                          <a:solidFill>
                            <a:schemeClr val="tx1"/>
                          </a:solidFill>
                          <a:effectLst/>
                          <a:latin typeface="+mj-lt"/>
                          <a:ea typeface="Calibri" charset="0"/>
                          <a:cs typeface="Calibri" charset="0"/>
                          <a:sym typeface="Calibri"/>
                        </a:rPr>
                        <a:t>be announced at the GEO Plenary </a:t>
                      </a:r>
                      <a:r>
                        <a:rPr lang="en-US" sz="1200" spc="-25" dirty="0" smtClean="0">
                          <a:solidFill>
                            <a:schemeClr val="tx1"/>
                          </a:solidFill>
                          <a:effectLst/>
                          <a:latin typeface="+mj-lt"/>
                          <a:ea typeface="Calibri" charset="0"/>
                          <a:cs typeface="Calibri" charset="0"/>
                          <a:sym typeface="Calibri"/>
                        </a:rPr>
                        <a:t>&amp; </a:t>
                      </a:r>
                      <a:r>
                        <a:rPr lang="en-US" sz="1200" spc="-25" dirty="0">
                          <a:solidFill>
                            <a:schemeClr val="tx1"/>
                          </a:solidFill>
                          <a:effectLst/>
                          <a:latin typeface="+mj-lt"/>
                          <a:ea typeface="Calibri" charset="0"/>
                          <a:cs typeface="Calibri" charset="0"/>
                          <a:sym typeface="Calibri"/>
                        </a:rPr>
                        <a:t>rolled out </a:t>
                      </a:r>
                      <a:r>
                        <a:rPr lang="en-US" sz="1200" spc="-25" dirty="0" smtClean="0">
                          <a:solidFill>
                            <a:schemeClr val="tx1"/>
                          </a:solidFill>
                          <a:effectLst/>
                          <a:latin typeface="+mj-lt"/>
                          <a:ea typeface="Calibri" charset="0"/>
                          <a:cs typeface="Calibri" charset="0"/>
                          <a:sym typeface="Calibri"/>
                        </a:rPr>
                        <a:t>in 2019</a:t>
                      </a:r>
                      <a:endParaRPr lang="en-US" sz="1200" spc="-25" dirty="0">
                        <a:solidFill>
                          <a:schemeClr val="tx1"/>
                        </a:solidFill>
                        <a:effectLst/>
                        <a:latin typeface="+mj-lt"/>
                        <a:ea typeface="Calibri" charset="0"/>
                        <a:cs typeface="Calibri" charset="0"/>
                        <a:sym typeface="Calibri"/>
                      </a:endParaRPr>
                    </a:p>
                  </a:txBody>
                  <a:tcPr marL="36000" marR="36000" marT="72000" marB="72000">
                    <a:solidFill>
                      <a:schemeClr val="bg1"/>
                    </a:solidFill>
                  </a:tcPr>
                </a:tc>
                <a:tc>
                  <a:txBody>
                    <a:bodyPr/>
                    <a:lstStyle/>
                    <a:p>
                      <a:pPr algn="ctr"/>
                      <a:r>
                        <a:rPr lang="en-US" sz="1200" spc="-25" dirty="0">
                          <a:solidFill>
                            <a:schemeClr val="tx1"/>
                          </a:solidFill>
                          <a:effectLst/>
                          <a:latin typeface="+mj-lt"/>
                          <a:ea typeface="Calibri" charset="0"/>
                          <a:cs typeface="Calibri" charset="0"/>
                          <a:sym typeface="Calibri"/>
                        </a:rPr>
                        <a:t>GEO</a:t>
                      </a:r>
                    </a:p>
                  </a:txBody>
                  <a:tcPr marL="36000" marR="36000" marT="72000" marB="72000">
                    <a:solidFill>
                      <a:schemeClr val="bg1"/>
                    </a:solidFill>
                  </a:tcPr>
                </a:tc>
              </a:tr>
              <a:tr h="753059">
                <a:tc>
                  <a:txBody>
                    <a:bodyPr/>
                    <a:lstStyle/>
                    <a:p>
                      <a:pPr marL="95250" indent="0" algn="l">
                        <a:tabLst/>
                      </a:pPr>
                      <a:r>
                        <a:rPr lang="en-US" sz="1200" spc="-25" dirty="0" smtClean="0">
                          <a:solidFill>
                            <a:schemeClr val="tx1"/>
                          </a:solidFill>
                          <a:effectLst/>
                          <a:latin typeface="+mj-lt"/>
                          <a:ea typeface="Calibri" charset="0"/>
                          <a:cs typeface="Calibri" charset="0"/>
                          <a:sym typeface="Calibri"/>
                        </a:rPr>
                        <a:t>Develop </a:t>
                      </a:r>
                      <a:r>
                        <a:rPr lang="en-US" sz="1200" spc="-25" dirty="0">
                          <a:solidFill>
                            <a:schemeClr val="tx1"/>
                          </a:solidFill>
                          <a:effectLst/>
                          <a:latin typeface="+mj-lt"/>
                          <a:ea typeface="Calibri" charset="0"/>
                          <a:cs typeface="Calibri" charset="0"/>
                          <a:sym typeface="Calibri"/>
                        </a:rPr>
                        <a:t>EO4SDG Portal into a </a:t>
                      </a:r>
                      <a:r>
                        <a:rPr lang="en-US" sz="1200" b="1" spc="-25" dirty="0">
                          <a:solidFill>
                            <a:schemeClr val="tx1"/>
                          </a:solidFill>
                          <a:effectLst/>
                          <a:latin typeface="+mj-lt"/>
                          <a:ea typeface="Calibri" charset="0"/>
                          <a:cs typeface="Calibri" charset="0"/>
                          <a:sym typeface="Calibri"/>
                        </a:rPr>
                        <a:t>SDG interactive knowledge </a:t>
                      </a:r>
                      <a:r>
                        <a:rPr lang="en-US" sz="1200" b="1" spc="-25" dirty="0" smtClean="0">
                          <a:solidFill>
                            <a:schemeClr val="tx1"/>
                          </a:solidFill>
                          <a:effectLst/>
                          <a:latin typeface="+mj-lt"/>
                          <a:ea typeface="Calibri" charset="0"/>
                          <a:cs typeface="Calibri" charset="0"/>
                          <a:sym typeface="Calibri"/>
                        </a:rPr>
                        <a:t>resource</a:t>
                      </a:r>
                      <a:br>
                        <a:rPr lang="en-US" sz="1200" b="1" spc="-25" dirty="0" smtClean="0">
                          <a:solidFill>
                            <a:schemeClr val="tx1"/>
                          </a:solidFill>
                          <a:effectLst/>
                          <a:latin typeface="+mj-lt"/>
                          <a:ea typeface="Calibri" charset="0"/>
                          <a:cs typeface="Calibri" charset="0"/>
                          <a:sym typeface="Calibri"/>
                        </a:rPr>
                      </a:br>
                      <a:r>
                        <a:rPr lang="en-US" sz="1200" i="1" spc="-25" dirty="0" smtClean="0">
                          <a:solidFill>
                            <a:schemeClr val="tx1"/>
                          </a:solidFill>
                          <a:effectLst/>
                          <a:latin typeface="+mn-lt"/>
                          <a:ea typeface="Calibri" charset="0"/>
                          <a:cs typeface="Calibri" charset="0"/>
                          <a:sym typeface="Calibri"/>
                        </a:rPr>
                        <a:t>(long term objective)</a:t>
                      </a:r>
                      <a:r>
                        <a:rPr lang="en-US" sz="1200" i="1" spc="-25" baseline="0" dirty="0" smtClean="0">
                          <a:solidFill>
                            <a:schemeClr val="tx1"/>
                          </a:solidFill>
                          <a:effectLst/>
                          <a:latin typeface="+mn-lt"/>
                          <a:ea typeface="Calibri" charset="0"/>
                          <a:cs typeface="Calibri" charset="0"/>
                          <a:sym typeface="Calibri"/>
                        </a:rPr>
                        <a:t> </a:t>
                      </a:r>
                      <a:endParaRPr lang="en-US" sz="1200" b="1" spc="-25" dirty="0">
                        <a:solidFill>
                          <a:schemeClr val="tx1"/>
                        </a:solidFill>
                        <a:effectLst/>
                        <a:latin typeface="+mj-lt"/>
                        <a:ea typeface="Calibri" charset="0"/>
                        <a:cs typeface="Calibri" charset="0"/>
                        <a:sym typeface="Calibri"/>
                      </a:endParaRPr>
                    </a:p>
                  </a:txBody>
                  <a:tcPr marL="36000" marR="36000" marT="72000" marB="72000">
                    <a:solidFill>
                      <a:schemeClr val="bg1"/>
                    </a:solidFill>
                  </a:tcPr>
                </a:tc>
                <a:tc>
                  <a:txBody>
                    <a:bodyPr/>
                    <a:lstStyle/>
                    <a:p>
                      <a:pPr algn="ctr"/>
                      <a:r>
                        <a:rPr lang="en-US" sz="1200" spc="-25" dirty="0">
                          <a:solidFill>
                            <a:schemeClr val="tx1"/>
                          </a:solidFill>
                          <a:effectLst/>
                          <a:latin typeface="+mj-lt"/>
                          <a:ea typeface="Calibri" charset="0"/>
                          <a:cs typeface="Calibri" charset="0"/>
                          <a:sym typeface="Calibri"/>
                        </a:rPr>
                        <a:t>GEO &amp; </a:t>
                      </a:r>
                      <a:r>
                        <a:rPr lang="en-US" sz="1200" spc="-25" dirty="0">
                          <a:solidFill>
                            <a:srgbClr val="FF0000"/>
                          </a:solidFill>
                          <a:effectLst/>
                          <a:latin typeface="+mj-lt"/>
                          <a:ea typeface="Calibri" charset="0"/>
                          <a:cs typeface="Calibri" charset="0"/>
                          <a:sym typeface="Calibri"/>
                        </a:rPr>
                        <a:t>CEOS</a:t>
                      </a:r>
                    </a:p>
                  </a:txBody>
                  <a:tcPr marL="36000" marR="36000" marT="72000" marB="72000">
                    <a:solidFill>
                      <a:schemeClr val="bg1"/>
                    </a:solidFill>
                  </a:tcPr>
                </a:tc>
              </a:tr>
            </a:tbl>
          </a:graphicData>
        </a:graphic>
      </p:graphicFrame>
    </p:spTree>
    <p:extLst>
      <p:ext uri="{BB962C8B-B14F-4D97-AF65-F5344CB8AC3E}">
        <p14:creationId xmlns:p14="http://schemas.microsoft.com/office/powerpoint/2010/main" val="1029134431"/>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10988</TotalTime>
  <Words>4124</Words>
  <Application>Microsoft Macintosh PowerPoint</Application>
  <PresentationFormat>On-screen Show (4:3)</PresentationFormat>
  <Paragraphs>454</Paragraphs>
  <Slides>25</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 Bold</vt:lpstr>
      <vt:lpstr>Avenir Roman</vt:lpstr>
      <vt:lpstr>Calibri</vt:lpstr>
      <vt:lpstr>Courier New</vt:lpstr>
      <vt:lpstr>Droid Serif</vt:lpstr>
      <vt:lpstr>Helvetica</vt:lpstr>
      <vt:lpstr>Proxima Nova Regular</vt:lpstr>
      <vt:lpstr>Symbol</vt:lpstr>
      <vt:lpstr>Times New Roman</vt:lpstr>
      <vt:lpstr>Wingdings</vt:lpstr>
      <vt:lpstr>Arial</vt:lpstr>
      <vt:lpstr>Default</vt:lpstr>
      <vt:lpstr>Ad Hoc Team on Sustainable Development Goals (AHT SDG)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Marc Paganini</cp:lastModifiedBy>
  <cp:revision>276</cp:revision>
  <dcterms:modified xsi:type="dcterms:W3CDTF">2018-09-13T13:20:38Z</dcterms:modified>
</cp:coreProperties>
</file>