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1" r:id="rId1"/>
    <p:sldMasterId id="2147483652" r:id="rId2"/>
  </p:sldMasterIdLst>
  <p:notesMasterIdLst>
    <p:notesMasterId r:id="rId9"/>
  </p:notesMasterIdLst>
  <p:sldIdLst>
    <p:sldId id="256" r:id="rId3"/>
    <p:sldId id="261" r:id="rId4"/>
    <p:sldId id="257" r:id="rId5"/>
    <p:sldId id="258" r:id="rId6"/>
    <p:sldId id="259" r:id="rId7"/>
    <p:sldId id="260" r:id="rId8"/>
  </p:sldIdLst>
  <p:sldSz cx="9144000" cy="6858000" type="screen4x3"/>
  <p:notesSz cx="6858000" cy="9144000"/>
  <p:embeddedFontLst>
    <p:embeddedFont>
      <p:font typeface="Helvetica" panose="020B0604020202020204" pitchFamily="34" charset="0"/>
      <p:regular r:id="rId10"/>
      <p:bold r:id="rId11"/>
      <p:italic r:id="rId12"/>
      <p:boldItalic r:id="rId13"/>
    </p:embeddedFont>
    <p:embeddedFont>
      <p:font typeface="Calibri" panose="020F0502020204030204" pitchFamily="34" charset="0"/>
      <p:regular r:id="rId14"/>
      <p:bold r:id="rId15"/>
      <p:italic r:id="rId16"/>
      <p:boldItalic r:id="rId17"/>
    </p:embeddedFont>
    <p:embeddedFont>
      <p:font typeface="MS Mincho" panose="02020609040205080304" pitchFamily="49" charset="-128"/>
      <p:regular r:id="rId18"/>
    </p:embeddedFont>
    <p:embeddedFont>
      <p:font typeface="Helvetica Neue" panose="020B0604020202020204" charset="0"/>
      <p:regular r:id="rId19"/>
      <p:bold r:id="rId20"/>
      <p:italic r:id="rId21"/>
      <p:boldItalic r:id="rId22"/>
    </p:embeddedFont>
    <p:embeddedFont>
      <p:font typeface="Arial Bold" panose="020B0704020202020204" pitchFamily="34" charset="0"/>
      <p:bold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6667" autoAdjust="0"/>
    <p:restoredTop sz="95373" autoAdjust="0"/>
  </p:normalViewPr>
  <p:slideViewPr>
    <p:cSldViewPr snapToGrid="0">
      <p:cViewPr varScale="1">
        <p:scale>
          <a:sx n="116" d="100"/>
          <a:sy n="116" d="100"/>
        </p:scale>
        <p:origin x="217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12.fntdata"/><Relationship Id="rId7" Type="http://schemas.openxmlformats.org/officeDocument/2006/relationships/slide" Target="slides/slide5.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2.fntdata"/><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6.fntdata"/><Relationship Id="rId23" Type="http://schemas.openxmlformats.org/officeDocument/2006/relationships/font" Target="fonts/font14.fntdata"/><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font" Target="fonts/font1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lstStyle>
            <a:lvl1pPr marL="457200" marR="0" lvl="0"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1pPr>
            <a:lvl2pPr marL="914400" marR="0" lvl="1"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2pPr>
            <a:lvl3pPr marL="1371600" marR="0" lvl="2"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3pPr>
            <a:lvl4pPr marL="1828800" marR="0" lvl="3"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4pPr>
            <a:lvl5pPr marL="2286000" marR="0" lvl="4"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5pPr>
            <a:lvl6pPr marL="2743200" marR="0" lvl="5"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6pPr>
            <a:lvl7pPr marL="3200400" marR="0" lvl="6"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7pPr>
            <a:lvl8pPr marL="3657600" marR="0" lvl="7"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8pPr>
            <a:lvl9pPr marL="4114800" marR="0" lvl="8"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9pPr>
          </a:lstStyle>
          <a:p>
            <a:endParaRPr/>
          </a:p>
        </p:txBody>
      </p:sp>
    </p:spTree>
    <p:extLst>
      <p:ext uri="{BB962C8B-B14F-4D97-AF65-F5344CB8AC3E}">
        <p14:creationId xmlns:p14="http://schemas.microsoft.com/office/powerpoint/2010/main" val="369861242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 name="Google Shape;21;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25000"/>
              </a:lnSpc>
              <a:spcBef>
                <a:spcPts val="0"/>
              </a:spcBef>
              <a:spcAft>
                <a:spcPts val="0"/>
              </a:spcAft>
              <a:buNone/>
            </a:pPr>
            <a:endParaRPr sz="2400" b="0" i="0" u="none" strike="noStrike" cap="none">
              <a:latin typeface="Avenir"/>
              <a:ea typeface="Avenir"/>
              <a:cs typeface="Avenir"/>
              <a:sym typeface="Avenir"/>
            </a:endParaRPr>
          </a:p>
        </p:txBody>
      </p:sp>
    </p:spTree>
    <p:extLst>
      <p:ext uri="{BB962C8B-B14F-4D97-AF65-F5344CB8AC3E}">
        <p14:creationId xmlns:p14="http://schemas.microsoft.com/office/powerpoint/2010/main" val="245422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g40fcf3b2ce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457200" lvl="0" indent="-311150" algn="l" rtl="0">
              <a:lnSpc>
                <a:spcPct val="100000"/>
              </a:lnSpc>
              <a:spcBef>
                <a:spcPts val="600"/>
              </a:spcBef>
              <a:spcAft>
                <a:spcPts val="0"/>
              </a:spcAft>
              <a:buClr>
                <a:schemeClr val="dk1"/>
              </a:buClr>
              <a:buSzPts val="1300"/>
              <a:buFont typeface="Calibri"/>
              <a:buAutoNum type="arabicPeriod"/>
            </a:pPr>
            <a:r>
              <a:rPr lang="en-US" sz="1300">
                <a:solidFill>
                  <a:schemeClr val="dk1"/>
                </a:solidFill>
                <a:latin typeface="Calibri"/>
                <a:ea typeface="Calibri"/>
                <a:cs typeface="Calibri"/>
                <a:sym typeface="Calibri"/>
              </a:rPr>
              <a:t>There is a need for CEOS to provide user guidance on ARD and a definition of interoperability at data level. - LSI-VC</a:t>
            </a:r>
            <a:endParaRPr sz="1300">
              <a:solidFill>
                <a:schemeClr val="dk1"/>
              </a:solidFill>
              <a:latin typeface="Calibri"/>
              <a:ea typeface="Calibri"/>
              <a:cs typeface="Calibri"/>
              <a:sym typeface="Calibri"/>
            </a:endParaRPr>
          </a:p>
          <a:p>
            <a:pPr marL="457200" lvl="0" indent="-311150" algn="l" rtl="0">
              <a:lnSpc>
                <a:spcPct val="100000"/>
              </a:lnSpc>
              <a:spcBef>
                <a:spcPts val="600"/>
              </a:spcBef>
              <a:spcAft>
                <a:spcPts val="0"/>
              </a:spcAft>
              <a:buClr>
                <a:schemeClr val="dk1"/>
              </a:buClr>
              <a:buSzPts val="1300"/>
              <a:buFont typeface="Calibri"/>
              <a:buAutoNum type="arabicPeriod"/>
            </a:pPr>
            <a:r>
              <a:rPr lang="en-US" sz="1300">
                <a:solidFill>
                  <a:schemeClr val="dk1"/>
                </a:solidFill>
                <a:latin typeface="Calibri"/>
                <a:ea typeface="Calibri"/>
                <a:cs typeface="Calibri"/>
                <a:sym typeface="Calibri"/>
              </a:rPr>
              <a:t>There is a need for CEOS to connect with the commercial sector (for information) to improve our common understanding of ARD and interoperability. (I.e&gt;=. Google Datasets Search Tool)- WGISS/LSI-VC</a:t>
            </a:r>
            <a:endParaRPr sz="1300">
              <a:solidFill>
                <a:schemeClr val="dk1"/>
              </a:solidFill>
              <a:latin typeface="Calibri"/>
              <a:ea typeface="Calibri"/>
              <a:cs typeface="Calibri"/>
              <a:sym typeface="Calibri"/>
            </a:endParaRPr>
          </a:p>
          <a:p>
            <a:pPr marL="457200" lvl="0" indent="-311150" algn="l" rtl="0">
              <a:lnSpc>
                <a:spcPct val="100000"/>
              </a:lnSpc>
              <a:spcBef>
                <a:spcPts val="600"/>
              </a:spcBef>
              <a:spcAft>
                <a:spcPts val="0"/>
              </a:spcAft>
              <a:buClr>
                <a:schemeClr val="dk1"/>
              </a:buClr>
              <a:buSzPts val="1300"/>
              <a:buFont typeface="Calibri"/>
              <a:buAutoNum type="arabicPeriod"/>
            </a:pPr>
            <a:r>
              <a:rPr lang="en-US" sz="1300">
                <a:solidFill>
                  <a:schemeClr val="dk1"/>
                </a:solidFill>
                <a:latin typeface="Calibri"/>
                <a:ea typeface="Calibri"/>
                <a:cs typeface="Calibri"/>
                <a:sym typeface="Calibri"/>
              </a:rPr>
              <a:t>There is a need to include new FDA elements/platforms (e.g. APACHE, PANGEO, BIOMASS MAP, etc.) in the WGISS inventory and compiling some “lessons learned” from a user perspective. In addition, there is a need to address challenges of tool interoperability - WGISS</a:t>
            </a:r>
            <a:endParaRPr sz="1300">
              <a:solidFill>
                <a:schemeClr val="dk1"/>
              </a:solidFill>
              <a:latin typeface="Calibri"/>
              <a:ea typeface="Calibri"/>
              <a:cs typeface="Calibri"/>
              <a:sym typeface="Calibri"/>
            </a:endParaRPr>
          </a:p>
          <a:p>
            <a:pPr marL="457200" lvl="0" indent="-311150" algn="l" rtl="0">
              <a:lnSpc>
                <a:spcPct val="100000"/>
              </a:lnSpc>
              <a:spcBef>
                <a:spcPts val="600"/>
              </a:spcBef>
              <a:spcAft>
                <a:spcPts val="0"/>
              </a:spcAft>
              <a:buClr>
                <a:schemeClr val="dk1"/>
              </a:buClr>
              <a:buSzPts val="1300"/>
              <a:buFont typeface="Calibri"/>
              <a:buAutoNum type="arabicPeriod"/>
            </a:pPr>
            <a:r>
              <a:rPr lang="en-US" sz="1300">
                <a:solidFill>
                  <a:schemeClr val="dk1"/>
                </a:solidFill>
                <a:latin typeface="Calibri"/>
                <a:ea typeface="Calibri"/>
                <a:cs typeface="Calibri"/>
                <a:sym typeface="Calibri"/>
              </a:rPr>
              <a:t>The transition of FDA Ad-Hoc team tasks should be clearly addressed through updates/additions to the CEOS groups mandates/ToR and work-plans. Need to ensure coordination. - WGISS, SEO, LSI-VC</a:t>
            </a:r>
            <a:endParaRPr sz="1300">
              <a:solidFill>
                <a:schemeClr val="dk1"/>
              </a:solidFill>
              <a:latin typeface="Calibri"/>
              <a:ea typeface="Calibri"/>
              <a:cs typeface="Calibri"/>
              <a:sym typeface="Calibri"/>
            </a:endParaRPr>
          </a:p>
          <a:p>
            <a:pPr marL="457200" lvl="0" indent="-311150" algn="l" rtl="0">
              <a:lnSpc>
                <a:spcPct val="100000"/>
              </a:lnSpc>
              <a:spcBef>
                <a:spcPts val="600"/>
              </a:spcBef>
              <a:spcAft>
                <a:spcPts val="0"/>
              </a:spcAft>
              <a:buClr>
                <a:schemeClr val="dk1"/>
              </a:buClr>
              <a:buSzPts val="1300"/>
              <a:buFont typeface="Calibri"/>
              <a:buAutoNum type="arabicPeriod"/>
            </a:pPr>
            <a:r>
              <a:rPr lang="en-US" sz="1300">
                <a:solidFill>
                  <a:schemeClr val="dk1"/>
                </a:solidFill>
                <a:latin typeface="Calibri"/>
                <a:ea typeface="Calibri"/>
                <a:cs typeface="Calibri"/>
                <a:sym typeface="Calibri"/>
              </a:rPr>
              <a:t>The WGISS Technology Exploration subgroup should continue to review “future” data architectures and report back to CEOS leadership on what we should be considering for the future to enhance our data use and impact (e.g. Machine Learning, AI platforms). - WGISS</a:t>
            </a:r>
            <a:endParaRPr sz="1300">
              <a:solidFill>
                <a:schemeClr val="dk1"/>
              </a:solidFill>
              <a:latin typeface="Calibri"/>
              <a:ea typeface="Calibri"/>
              <a:cs typeface="Calibri"/>
              <a:sym typeface="Calibri"/>
            </a:endParaRPr>
          </a:p>
          <a:p>
            <a:pPr marL="457200" lvl="0" indent="-311150" algn="l" rtl="0">
              <a:lnSpc>
                <a:spcPct val="100000"/>
              </a:lnSpc>
              <a:spcBef>
                <a:spcPts val="600"/>
              </a:spcBef>
              <a:spcAft>
                <a:spcPts val="0"/>
              </a:spcAft>
              <a:buClr>
                <a:schemeClr val="dk1"/>
              </a:buClr>
              <a:buSzPts val="1300"/>
              <a:buFont typeface="Calibri"/>
              <a:buAutoNum type="arabicPeriod"/>
            </a:pPr>
            <a:r>
              <a:rPr lang="en-US" sz="1300">
                <a:solidFill>
                  <a:schemeClr val="dk1"/>
                </a:solidFill>
                <a:latin typeface="Calibri"/>
                <a:ea typeface="Calibri"/>
                <a:cs typeface="Calibri"/>
                <a:sym typeface="Calibri"/>
              </a:rPr>
              <a:t>There is a need to update the inventory of Virtual Constellations datasets and ensure discoverability/accessibility through WGISS Connected Data Assets infrastructure. - VCs/WGISS</a:t>
            </a:r>
            <a:endParaRPr sz="1300">
              <a:solidFill>
                <a:schemeClr val="dk1"/>
              </a:solidFill>
              <a:latin typeface="Calibri"/>
              <a:ea typeface="Calibri"/>
              <a:cs typeface="Calibri"/>
              <a:sym typeface="Calibri"/>
            </a:endParaRPr>
          </a:p>
          <a:p>
            <a:pPr marL="457200" lvl="0" indent="-311150" algn="l" rtl="0">
              <a:lnSpc>
                <a:spcPct val="100000"/>
              </a:lnSpc>
              <a:spcBef>
                <a:spcPts val="600"/>
              </a:spcBef>
              <a:spcAft>
                <a:spcPts val="0"/>
              </a:spcAft>
              <a:buClr>
                <a:schemeClr val="dk1"/>
              </a:buClr>
              <a:buSzPts val="1300"/>
              <a:buFont typeface="Calibri"/>
              <a:buAutoNum type="arabicPeriod"/>
            </a:pPr>
            <a:r>
              <a:rPr lang="en-US" sz="1300">
                <a:solidFill>
                  <a:schemeClr val="dk1"/>
                </a:solidFill>
                <a:latin typeface="Calibri"/>
                <a:ea typeface="Calibri"/>
                <a:cs typeface="Calibri"/>
                <a:sym typeface="Calibri"/>
              </a:rPr>
              <a:t>WGCV voiced its plans to work with data providers and LSI-VC to assess CARD4L self-assessments. - WGCV</a:t>
            </a:r>
            <a:endParaRPr sz="1300">
              <a:solidFill>
                <a:schemeClr val="dk1"/>
              </a:solidFill>
              <a:latin typeface="Calibri"/>
              <a:ea typeface="Calibri"/>
              <a:cs typeface="Calibri"/>
              <a:sym typeface="Calibri"/>
            </a:endParaRPr>
          </a:p>
          <a:p>
            <a:pPr marL="457200" lvl="0" indent="-311150" algn="l" rtl="0">
              <a:lnSpc>
                <a:spcPct val="100000"/>
              </a:lnSpc>
              <a:spcBef>
                <a:spcPts val="600"/>
              </a:spcBef>
              <a:spcAft>
                <a:spcPts val="0"/>
              </a:spcAft>
              <a:buClr>
                <a:schemeClr val="dk1"/>
              </a:buClr>
              <a:buSzPts val="1300"/>
              <a:buFont typeface="Calibri"/>
              <a:buAutoNum type="arabicPeriod"/>
            </a:pPr>
            <a:r>
              <a:rPr lang="en-US" sz="1300">
                <a:solidFill>
                  <a:schemeClr val="dk1"/>
                </a:solidFill>
                <a:latin typeface="Calibri"/>
                <a:ea typeface="Calibri"/>
                <a:cs typeface="Calibri"/>
                <a:sym typeface="Calibri"/>
              </a:rPr>
              <a:t>There is a need to create a “Capacity Building Resources Catalogue” to improve CEOS support to the user community. - WGCapD</a:t>
            </a:r>
            <a:endParaRPr sz="1300">
              <a:solidFill>
                <a:schemeClr val="dk1"/>
              </a:solidFill>
              <a:latin typeface="Calibri"/>
              <a:ea typeface="Calibri"/>
              <a:cs typeface="Calibri"/>
              <a:sym typeface="Calibri"/>
            </a:endParaRPr>
          </a:p>
          <a:p>
            <a:pPr marL="457200" lvl="0" indent="-311150" algn="l" rtl="0">
              <a:lnSpc>
                <a:spcPct val="100000"/>
              </a:lnSpc>
              <a:spcBef>
                <a:spcPts val="600"/>
              </a:spcBef>
              <a:spcAft>
                <a:spcPts val="600"/>
              </a:spcAft>
              <a:buClr>
                <a:schemeClr val="dk1"/>
              </a:buClr>
              <a:buSzPts val="1300"/>
              <a:buFont typeface="Calibri"/>
              <a:buAutoNum type="arabicPeriod"/>
            </a:pPr>
            <a:r>
              <a:rPr lang="en-US" sz="1300">
                <a:solidFill>
                  <a:schemeClr val="dk1"/>
                </a:solidFill>
                <a:latin typeface="Calibri"/>
                <a:ea typeface="Calibri"/>
                <a:cs typeface="Calibri"/>
                <a:sym typeface="Calibri"/>
              </a:rPr>
              <a:t>There is a need for a more “top down” review and priority assessment of CEOS deliverables to ensure continued progress and focus. - CEOS CEO</a:t>
            </a:r>
            <a:endParaRPr/>
          </a:p>
        </p:txBody>
      </p:sp>
      <p:sp>
        <p:nvSpPr>
          <p:cNvPr id="29" name="Google Shape;29;g40fcf3b2ce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3903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g40fcf3b2ce_0_1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002569"/>
              </a:buClr>
              <a:buSzPts val="1600"/>
              <a:buChar char="•"/>
            </a:pPr>
            <a:r>
              <a:rPr lang="en-US" sz="1600">
                <a:solidFill>
                  <a:srgbClr val="002569"/>
                </a:solidFill>
                <a:latin typeface="Helvetica Neue"/>
                <a:ea typeface="Helvetica Neue"/>
                <a:cs typeface="Helvetica Neue"/>
                <a:sym typeface="Helvetica Neue"/>
              </a:rPr>
              <a:t>Combined VC / AHT / WG effort(e.g. AHWG) focused on Coastal research and applications. </a:t>
            </a:r>
            <a:endParaRPr sz="2000">
              <a:solidFill>
                <a:srgbClr val="002569"/>
              </a:solidFill>
              <a:latin typeface="Helvetica Neue"/>
              <a:ea typeface="Helvetica Neue"/>
              <a:cs typeface="Helvetica Neue"/>
              <a:sym typeface="Helvetica Neue"/>
            </a:endParaRPr>
          </a:p>
          <a:p>
            <a:pPr marL="768926" lvl="1" indent="-311726" algn="l" rtl="0">
              <a:lnSpc>
                <a:spcPct val="100000"/>
              </a:lnSpc>
              <a:spcBef>
                <a:spcPts val="500"/>
              </a:spcBef>
              <a:spcAft>
                <a:spcPts val="0"/>
              </a:spcAft>
              <a:buClr>
                <a:srgbClr val="002569"/>
              </a:buClr>
              <a:buSzPts val="1600"/>
              <a:buFont typeface="Courier New"/>
              <a:buChar char="o"/>
            </a:pPr>
            <a:r>
              <a:rPr lang="en-US" sz="1600">
                <a:solidFill>
                  <a:srgbClr val="002569"/>
                </a:solidFill>
                <a:latin typeface="Helvetica Neue"/>
                <a:ea typeface="Helvetica Neue"/>
                <a:cs typeface="Helvetica Neue"/>
                <a:sym typeface="Helvetica Neue"/>
              </a:rPr>
              <a:t>Need for a CEOS Coastal strategy, bringing in multiple parameters / teams, including coordinating on Cal/Val along coasts (e.g. SS Temp/Ocean Color/SS Height/Salinity/OVW)</a:t>
            </a:r>
            <a:endParaRPr sz="2000">
              <a:solidFill>
                <a:srgbClr val="002569"/>
              </a:solidFill>
              <a:latin typeface="Helvetica Neue"/>
              <a:ea typeface="Helvetica Neue"/>
              <a:cs typeface="Helvetica Neue"/>
              <a:sym typeface="Helvetica Neue"/>
            </a:endParaRPr>
          </a:p>
          <a:p>
            <a:pPr marL="768926" lvl="1" indent="-311726" algn="l" rtl="0">
              <a:lnSpc>
                <a:spcPct val="100000"/>
              </a:lnSpc>
              <a:spcBef>
                <a:spcPts val="500"/>
              </a:spcBef>
              <a:spcAft>
                <a:spcPts val="0"/>
              </a:spcAft>
              <a:buClr>
                <a:srgbClr val="002569"/>
              </a:buClr>
              <a:buSzPts val="1600"/>
              <a:buFont typeface="Courier New"/>
              <a:buChar char="o"/>
            </a:pPr>
            <a:r>
              <a:rPr lang="en-US" sz="1600">
                <a:solidFill>
                  <a:srgbClr val="002569"/>
                </a:solidFill>
                <a:latin typeface="Helvetica Neue"/>
                <a:ea typeface="Helvetica Neue"/>
                <a:cs typeface="Helvetica Neue"/>
                <a:sym typeface="Helvetica Neue"/>
              </a:rPr>
              <a:t>VCs already have a start on fresh / coast / ocean strategies but there is a need to coordinate with other AHTs and groups on progressing.</a:t>
            </a:r>
            <a:endParaRPr sz="200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1600"/>
              <a:buChar char="•"/>
            </a:pPr>
            <a:r>
              <a:rPr lang="en-US" sz="1600">
                <a:solidFill>
                  <a:srgbClr val="002569"/>
                </a:solidFill>
                <a:latin typeface="Helvetica Neue"/>
                <a:ea typeface="Helvetica Neue"/>
                <a:cs typeface="Helvetica Neue"/>
                <a:sym typeface="Helvetica Neue"/>
              </a:rPr>
              <a:t>Freshwater from Space workshop should recognize CEOS VC’s/WG’s are have active water efforts which could use coordination.</a:t>
            </a:r>
            <a:endParaRPr sz="200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1600"/>
              <a:buChar char="•"/>
            </a:pPr>
            <a:r>
              <a:rPr lang="en-US" sz="1600">
                <a:solidFill>
                  <a:srgbClr val="002569"/>
                </a:solidFill>
                <a:latin typeface="Helvetica Neue"/>
                <a:ea typeface="Helvetica Neue"/>
                <a:cs typeface="Helvetica Neue"/>
                <a:sym typeface="Helvetica Neue"/>
              </a:rPr>
              <a:t>Emphasize in-situ needs to CEOS agencies AND GEO/applications</a:t>
            </a:r>
            <a:endParaRPr sz="200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1600"/>
              <a:buChar char="•"/>
            </a:pPr>
            <a:r>
              <a:rPr lang="en-US" sz="1600">
                <a:solidFill>
                  <a:srgbClr val="002569"/>
                </a:solidFill>
                <a:latin typeface="Helvetica Neue"/>
                <a:ea typeface="Helvetica Neue"/>
                <a:cs typeface="Helvetica Neue"/>
                <a:sym typeface="Helvetica Neue"/>
              </a:rPr>
              <a:t>Opportunity for inclusion aspect in GEO 2020 work plan, and CEOS work plan.</a:t>
            </a:r>
            <a:endParaRPr sz="2000">
              <a:solidFill>
                <a:srgbClr val="002569"/>
              </a:solidFill>
              <a:latin typeface="Helvetica Neue"/>
              <a:ea typeface="Helvetica Neue"/>
              <a:cs typeface="Helvetica Neue"/>
              <a:sym typeface="Helvetica Neue"/>
            </a:endParaRPr>
          </a:p>
          <a:p>
            <a:pPr marL="768926" lvl="1" indent="-311726" algn="l" rtl="0">
              <a:lnSpc>
                <a:spcPct val="100000"/>
              </a:lnSpc>
              <a:spcBef>
                <a:spcPts val="500"/>
              </a:spcBef>
              <a:spcAft>
                <a:spcPts val="0"/>
              </a:spcAft>
              <a:buClr>
                <a:srgbClr val="002569"/>
              </a:buClr>
              <a:buSzPts val="1600"/>
              <a:buFont typeface="Courier New"/>
              <a:buChar char="o"/>
            </a:pPr>
            <a:r>
              <a:rPr lang="en-US" sz="1600">
                <a:solidFill>
                  <a:srgbClr val="002569"/>
                </a:solidFill>
                <a:latin typeface="Helvetica Neue"/>
                <a:ea typeface="Helvetica Neue"/>
                <a:cs typeface="Helvetica Neue"/>
                <a:sym typeface="Helvetica Neue"/>
              </a:rPr>
              <a:t>Possibility for new ad-hoc team on coastal issues focused on the organization and planning.</a:t>
            </a:r>
            <a:endParaRPr sz="200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1600"/>
              <a:buChar char="•"/>
            </a:pPr>
            <a:r>
              <a:rPr lang="en-US" sz="1600">
                <a:solidFill>
                  <a:srgbClr val="002569"/>
                </a:solidFill>
                <a:latin typeface="Helvetica Neue"/>
                <a:ea typeface="Helvetica Neue"/>
                <a:cs typeface="Helvetica Neue"/>
                <a:sym typeface="Helvetica Neue"/>
              </a:rPr>
              <a:t>Target potential coastal applications e.g.  aquaculture / disasters / Global Delta management / Harmful Algal Bloom’s. Intersection of need and capabilities.</a:t>
            </a:r>
            <a:endParaRPr sz="2000">
              <a:solidFill>
                <a:srgbClr val="002569"/>
              </a:solidFill>
              <a:latin typeface="Helvetica Neue"/>
              <a:ea typeface="Helvetica Neue"/>
              <a:cs typeface="Helvetica Neue"/>
              <a:sym typeface="Helvetica Neue"/>
            </a:endParaRPr>
          </a:p>
          <a:p>
            <a:pPr marL="768926" lvl="1" indent="-311726" algn="l" rtl="0">
              <a:lnSpc>
                <a:spcPct val="100000"/>
              </a:lnSpc>
              <a:spcBef>
                <a:spcPts val="500"/>
              </a:spcBef>
              <a:spcAft>
                <a:spcPts val="0"/>
              </a:spcAft>
              <a:buClr>
                <a:srgbClr val="002569"/>
              </a:buClr>
              <a:buSzPts val="1600"/>
              <a:buFont typeface="Courier New"/>
              <a:buChar char="o"/>
            </a:pPr>
            <a:r>
              <a:rPr lang="en-US" sz="1600">
                <a:solidFill>
                  <a:srgbClr val="002569"/>
                </a:solidFill>
                <a:latin typeface="Helvetica Neue"/>
                <a:ea typeface="Helvetica Neue"/>
                <a:cs typeface="Helvetica Neue"/>
                <a:sym typeface="Helvetica Neue"/>
              </a:rPr>
              <a:t>Emphasize forecasting (integrated observations) versus monitoring (often single datasets)</a:t>
            </a:r>
            <a:endParaRPr sz="1600">
              <a:solidFill>
                <a:srgbClr val="002569"/>
              </a:solidFill>
              <a:latin typeface="Helvetica Neue"/>
              <a:ea typeface="Helvetica Neue"/>
              <a:cs typeface="Helvetica Neue"/>
              <a:sym typeface="Helvetica Neue"/>
            </a:endParaRPr>
          </a:p>
          <a:p>
            <a:pPr marL="342900" lvl="0" indent="-241300" algn="l" rtl="0">
              <a:lnSpc>
                <a:spcPct val="100000"/>
              </a:lnSpc>
              <a:spcBef>
                <a:spcPts val="500"/>
              </a:spcBef>
              <a:spcAft>
                <a:spcPts val="0"/>
              </a:spcAft>
              <a:buClr>
                <a:srgbClr val="002569"/>
              </a:buClr>
              <a:buSzPts val="1600"/>
              <a:buFont typeface="Arial"/>
              <a:buNone/>
            </a:pPr>
            <a:endParaRPr sz="1600">
              <a:solidFill>
                <a:srgbClr val="002569"/>
              </a:solidFill>
              <a:latin typeface="Helvetica Neue"/>
              <a:ea typeface="Helvetica Neue"/>
              <a:cs typeface="Helvetica Neue"/>
              <a:sym typeface="Helvetica Neue"/>
            </a:endParaRPr>
          </a:p>
          <a:p>
            <a:pPr marL="0" lvl="0" indent="0" algn="l" rtl="0">
              <a:spcBef>
                <a:spcPts val="0"/>
              </a:spcBef>
              <a:spcAft>
                <a:spcPts val="0"/>
              </a:spcAft>
              <a:buNone/>
            </a:pPr>
            <a:endParaRPr/>
          </a:p>
        </p:txBody>
      </p:sp>
      <p:sp>
        <p:nvSpPr>
          <p:cNvPr id="36" name="Google Shape;36;g40fcf3b2ce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6696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Discussed how to organize the implementation of the Coordinated Action Plan with VCs and CEOS/CGMS WGs;</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The actions will be distributed to the network by one-to-one interaction between </a:t>
            </a:r>
            <a:r>
              <a:rPr lang="en-US" sz="2000" dirty="0" err="1">
                <a:solidFill>
                  <a:srgbClr val="002569"/>
                </a:solidFill>
                <a:latin typeface="Helvetica Neue"/>
                <a:ea typeface="Helvetica Neue"/>
                <a:cs typeface="Helvetica Neue"/>
                <a:sym typeface="Helvetica Neue"/>
              </a:rPr>
              <a:t>WGClimate</a:t>
            </a:r>
            <a:r>
              <a:rPr lang="en-US" sz="2000" dirty="0">
                <a:solidFill>
                  <a:srgbClr val="002569"/>
                </a:solidFill>
                <a:latin typeface="Helvetica Neue"/>
                <a:ea typeface="Helvetica Neue"/>
                <a:cs typeface="Helvetica Neue"/>
                <a:sym typeface="Helvetica Neue"/>
              </a:rPr>
              <a:t> and a VC/WG (or more parties);</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The understanding of the Coordinated Actions in the VCs/WG and the capabilities of the VCs/WGs needs to be increased;</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Discussed the issue of prioritization of the implementation of actions to address GCOS needs vs. ECVI gap analysis results;</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err="1">
                <a:solidFill>
                  <a:srgbClr val="002569"/>
                </a:solidFill>
                <a:latin typeface="Helvetica Neue"/>
                <a:ea typeface="Helvetica Neue"/>
                <a:cs typeface="Helvetica Neue"/>
                <a:sym typeface="Helvetica Neue"/>
              </a:rPr>
              <a:t>WGClimate</a:t>
            </a:r>
            <a:r>
              <a:rPr lang="en-US" sz="2000" dirty="0">
                <a:solidFill>
                  <a:srgbClr val="002569"/>
                </a:solidFill>
                <a:latin typeface="Helvetica Neue"/>
                <a:ea typeface="Helvetica Neue"/>
                <a:cs typeface="Helvetica Neue"/>
                <a:sym typeface="Helvetica Neue"/>
              </a:rPr>
              <a:t> will perform </a:t>
            </a:r>
            <a:r>
              <a:rPr lang="en-US" sz="2000" dirty="0" err="1">
                <a:solidFill>
                  <a:srgbClr val="002569"/>
                </a:solidFill>
                <a:latin typeface="Helvetica Neue"/>
                <a:ea typeface="Helvetica Neue"/>
                <a:cs typeface="Helvetica Neue"/>
                <a:sym typeface="Helvetica Neue"/>
              </a:rPr>
              <a:t>telecons</a:t>
            </a:r>
            <a:r>
              <a:rPr lang="en-US" sz="2000" dirty="0">
                <a:solidFill>
                  <a:srgbClr val="002569"/>
                </a:solidFill>
                <a:latin typeface="Helvetica Neue"/>
                <a:ea typeface="Helvetica Neue"/>
                <a:cs typeface="Helvetica Neue"/>
                <a:sym typeface="Helvetica Neue"/>
              </a:rPr>
              <a:t> with the parties and try to identify POCs for actions to follow them over time;</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Coordinated Actions (few) that have no specified actor need to be further </a:t>
            </a:r>
            <a:r>
              <a:rPr lang="en-US" sz="2000" dirty="0" err="1">
                <a:solidFill>
                  <a:srgbClr val="002569"/>
                </a:solidFill>
                <a:latin typeface="Helvetica Neue"/>
                <a:ea typeface="Helvetica Neue"/>
                <a:cs typeface="Helvetica Neue"/>
                <a:sym typeface="Helvetica Neue"/>
              </a:rPr>
              <a:t>analysed</a:t>
            </a:r>
            <a:r>
              <a:rPr lang="en-US" sz="2000" dirty="0">
                <a:solidFill>
                  <a:srgbClr val="002569"/>
                </a:solidFill>
                <a:latin typeface="Helvetica Neue"/>
                <a:ea typeface="Helvetica Neue"/>
                <a:cs typeface="Helvetica Neue"/>
                <a:sym typeface="Helvetica Neue"/>
              </a:rPr>
              <a:t> but could also be discussed in existing frameworks, such as for GHG; </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VCs have offered support for the update of the ECV Inventory and </a:t>
            </a:r>
            <a:r>
              <a:rPr lang="en-US" sz="2000" dirty="0" err="1">
                <a:solidFill>
                  <a:srgbClr val="002569"/>
                </a:solidFill>
                <a:latin typeface="Helvetica Neue"/>
                <a:ea typeface="Helvetica Neue"/>
                <a:cs typeface="Helvetica Neue"/>
                <a:sym typeface="Helvetica Neue"/>
              </a:rPr>
              <a:t>WGClimate</a:t>
            </a:r>
            <a:r>
              <a:rPr lang="en-US" sz="2000" dirty="0">
                <a:solidFill>
                  <a:srgbClr val="002569"/>
                </a:solidFill>
                <a:latin typeface="Helvetica Neue"/>
                <a:ea typeface="Helvetica Neue"/>
                <a:cs typeface="Helvetica Neue"/>
                <a:sym typeface="Helvetica Neue"/>
              </a:rPr>
              <a:t> is happy to use it. </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Objective: start the discussion of an efficient implementation of the CEOS Carbon Strategy, in particular the strengthening of the formal links with the policy users of GHG products. </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Options identified by M. Dowell in response to SIT 33 Action 12 were recalled</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AC-VC tasked to write a GHG whitepaper (Actions CARB-12 from the CEOS Work Plan 2018-2020, also the CEOS Strategy for Carbon Observations from Space Carbon-Actions-17 (AC-VC to build constellation) -19 (AC to build constellation) -20 (AC-VC &amp; </a:t>
            </a:r>
            <a:r>
              <a:rPr lang="en-US" sz="2000" dirty="0" err="1">
                <a:solidFill>
                  <a:srgbClr val="002569"/>
                </a:solidFill>
                <a:latin typeface="Helvetica Neue"/>
                <a:ea typeface="Helvetica Neue"/>
                <a:cs typeface="Helvetica Neue"/>
                <a:sym typeface="Helvetica Neue"/>
              </a:rPr>
              <a:t>WGClim</a:t>
            </a:r>
            <a:r>
              <a:rPr lang="en-US" sz="2000" dirty="0">
                <a:solidFill>
                  <a:srgbClr val="002569"/>
                </a:solidFill>
                <a:latin typeface="Helvetica Neue"/>
                <a:ea typeface="Helvetica Neue"/>
                <a:cs typeface="Helvetica Neue"/>
                <a:sym typeface="Helvetica Neue"/>
              </a:rPr>
              <a:t>). </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The status GHG whitepaper was summarized including the roadmap to converge to a prototype product by 2021 to support the GHG stock-take in 2023 highlighting a series. Specific actions need to be assigned to CEOS bodies (AC-VC, </a:t>
            </a:r>
            <a:r>
              <a:rPr lang="en-US" sz="2000" dirty="0" err="1">
                <a:solidFill>
                  <a:srgbClr val="002569"/>
                </a:solidFill>
                <a:latin typeface="Helvetica Neue"/>
                <a:ea typeface="Helvetica Neue"/>
                <a:cs typeface="Helvetica Neue"/>
                <a:sym typeface="Helvetica Neue"/>
              </a:rPr>
              <a:t>WGClimate</a:t>
            </a:r>
            <a:r>
              <a:rPr lang="en-US" sz="2000" dirty="0">
                <a:solidFill>
                  <a:srgbClr val="002569"/>
                </a:solidFill>
                <a:latin typeface="Helvetica Neue"/>
                <a:ea typeface="Helvetica Neue"/>
                <a:cs typeface="Helvetica Neue"/>
                <a:sym typeface="Helvetica Neue"/>
              </a:rPr>
              <a:t>, WGCV) and CGMS;</a:t>
            </a:r>
            <a:endParaRPr sz="2000" dirty="0">
              <a:solidFill>
                <a:srgbClr val="002569"/>
              </a:solidFill>
              <a:latin typeface="Helvetica Neue"/>
              <a:ea typeface="Helvetica Neue"/>
              <a:cs typeface="Helvetica Neue"/>
              <a:sym typeface="Helvetica Neue"/>
            </a:endParaRPr>
          </a:p>
          <a:p>
            <a:pPr marL="342900" lvl="0" indent="-342900" algn="l" rtl="0">
              <a:lnSpc>
                <a:spcPct val="100000"/>
              </a:lnSpc>
              <a:spcBef>
                <a:spcPts val="500"/>
              </a:spcBef>
              <a:spcAft>
                <a:spcPts val="0"/>
              </a:spcAft>
              <a:buClr>
                <a:srgbClr val="002569"/>
              </a:buClr>
              <a:buSzPts val="2000"/>
              <a:buChar char="•"/>
            </a:pPr>
            <a:r>
              <a:rPr lang="en-US" sz="2000" dirty="0">
                <a:solidFill>
                  <a:srgbClr val="002569"/>
                </a:solidFill>
                <a:latin typeface="Helvetica Neue"/>
                <a:ea typeface="Helvetica Neue"/>
                <a:cs typeface="Helvetica Neue"/>
                <a:sym typeface="Helvetica Neue"/>
              </a:rPr>
              <a:t>The discussion of possible scenarios has started but needs to be continued, also giving everybody the time to digest the GHG whitepaper.</a:t>
            </a:r>
            <a:endParaRPr sz="2000" dirty="0">
              <a:solidFill>
                <a:srgbClr val="002569"/>
              </a:solidFill>
              <a:latin typeface="Helvetica Neue"/>
              <a:ea typeface="Helvetica Neue"/>
              <a:cs typeface="Helvetica Neue"/>
              <a:sym typeface="Helvetica Neue"/>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None/>
            </a:pPr>
            <a:endParaRPr dirty="0"/>
          </a:p>
        </p:txBody>
      </p:sp>
      <p:sp>
        <p:nvSpPr>
          <p:cNvPr id="43" name="Google Shape;43;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3397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40fcf3b2ce_0_1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 name="Google Shape;50;g40fcf3b2ce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6028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x">
  <p:cSld name="TITLE_AND_BODY">
    <p:bg>
      <p:bgPr>
        <a:blipFill>
          <a:blip r:embed="rId2">
            <a:alphaModFix/>
          </a:blip>
          <a:stretch>
            <a:fillRect/>
          </a:stretch>
        </a:blipFill>
        <a:effectLst/>
      </p:bgPr>
    </p:bg>
    <p:spTree>
      <p:nvGrpSpPr>
        <p:cNvPr id="1"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Blank">
  <p:cSld name="Blank">
    <p:spTree>
      <p:nvGrpSpPr>
        <p:cNvPr id="1" name="Shape 8"/>
        <p:cNvGrpSpPr/>
        <p:nvPr/>
      </p:nvGrpSpPr>
      <p:grpSpPr>
        <a:xfrm>
          <a:off x="0" y="0"/>
          <a:ext cx="0" cy="0"/>
          <a:chOff x="0" y="0"/>
          <a:chExt cx="0" cy="0"/>
        </a:xfrm>
      </p:grpSpPr>
      <p:sp>
        <p:nvSpPr>
          <p:cNvPr id="9" name="Google Shape;9;p3"/>
          <p:cNvSpPr>
            <a:spLocks noGrp="1"/>
          </p:cNvSpPr>
          <p:nvPr>
            <p:ph type="sldNum" idx="12"/>
          </p:nvPr>
        </p:nvSpPr>
        <p:spPr>
          <a:xfrm>
            <a:off x="8763000" y="6629400"/>
            <a:ext cx="3048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rtl="0">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rtl="0">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rtl="0">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rtl="0">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rtl="0">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rtl="0">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rtl="0">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rtl="0">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rtl="0">
              <a:spcBef>
                <a:spcPts val="0"/>
              </a:spcBef>
              <a:buNone/>
              <a:defRPr sz="1100" b="0" i="1" u="none" strike="noStrike" cap="none">
                <a:solidFill>
                  <a:schemeClr val="dk2"/>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a:t>
            </a:fld>
            <a:endParaRPr/>
          </a:p>
        </p:txBody>
      </p:sp>
      <p:sp>
        <p:nvSpPr>
          <p:cNvPr id="10" name="Google Shape;10;p3"/>
          <p:cNvSpPr txBox="1">
            <a:spLocks noGrp="1"/>
          </p:cNvSpPr>
          <p:nvPr>
            <p:ph type="body" idx="1"/>
          </p:nvPr>
        </p:nvSpPr>
        <p:spPr>
          <a:xfrm>
            <a:off x="457200" y="1600200"/>
            <a:ext cx="8153400" cy="4724400"/>
          </a:xfrm>
          <a:prstGeom prst="rect">
            <a:avLst/>
          </a:prstGeom>
          <a:noFill/>
          <a:ln>
            <a:noFill/>
          </a:ln>
        </p:spPr>
        <p:txBody>
          <a:bodyPr spcFirstLastPara="1" wrap="square" lIns="91425" tIns="45700" rIns="91425" bIns="45700" anchor="t" anchorCtr="0"/>
          <a:lstStyle>
            <a:lvl1pPr marL="457200" marR="0" lvl="0"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1pPr>
            <a:lvl2pPr marL="914400" marR="0" lvl="1" indent="-355600" algn="l" rtl="0">
              <a:spcBef>
                <a:spcPts val="500"/>
              </a:spcBef>
              <a:spcAft>
                <a:spcPts val="0"/>
              </a:spcAft>
              <a:buClr>
                <a:srgbClr val="002569"/>
              </a:buClr>
              <a:buSzPts val="2000"/>
              <a:buFont typeface="Courier New"/>
              <a:buChar char="o"/>
              <a:defRPr sz="2000" b="0" i="0" u="none" strike="noStrike" cap="none">
                <a:solidFill>
                  <a:srgbClr val="002569"/>
                </a:solidFill>
                <a:latin typeface="Helvetica Neue"/>
                <a:ea typeface="Helvetica Neue"/>
                <a:cs typeface="Helvetica Neue"/>
                <a:sym typeface="Helvetica Neue"/>
              </a:defRPr>
            </a:lvl2pPr>
            <a:lvl3pPr marL="1371600" marR="0" lvl="2" indent="-355600" algn="l" rtl="0">
              <a:spcBef>
                <a:spcPts val="500"/>
              </a:spcBef>
              <a:spcAft>
                <a:spcPts val="0"/>
              </a:spcAft>
              <a:buClr>
                <a:srgbClr val="002569"/>
              </a:buClr>
              <a:buSzPts val="2000"/>
              <a:buFont typeface="Noto Sans Symbols"/>
              <a:buChar char="▪"/>
              <a:defRPr sz="2000" b="0" i="0" u="none" strike="noStrike" cap="none">
                <a:solidFill>
                  <a:srgbClr val="002569"/>
                </a:solidFill>
                <a:latin typeface="Helvetica Neue"/>
                <a:ea typeface="Helvetica Neue"/>
                <a:cs typeface="Helvetica Neue"/>
                <a:sym typeface="Helvetica Neue"/>
              </a:defRPr>
            </a:lvl3pPr>
            <a:lvl4pPr marL="1828800" marR="0" lvl="3"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4pPr>
            <a:lvl5pPr marL="2286000" marR="0" lvl="4"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
        <p:nvSpPr>
          <p:cNvPr id="11" name="Google Shape;11;p3"/>
          <p:cNvSpPr/>
          <p:nvPr/>
        </p:nvSpPr>
        <p:spPr>
          <a:xfrm>
            <a:off x="76200" y="6629400"/>
            <a:ext cx="23622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a:solidFill>
                  <a:schemeClr val="dk2"/>
                </a:solidFill>
                <a:latin typeface="Helvetica Neue"/>
                <a:ea typeface="Helvetica Neue"/>
                <a:cs typeface="Helvetica Neue"/>
                <a:sym typeface="Helvetica Neue"/>
              </a:rPr>
              <a:t>SIT-TW, 11-14 Sept 2018</a:t>
            </a:r>
            <a:endParaRPr sz="1100" b="0" i="1" u="none" strike="noStrike" cap="none">
              <a:solidFill>
                <a:schemeClr val="dk2"/>
              </a:solidFill>
              <a:latin typeface="Helvetica Neue"/>
              <a:ea typeface="Helvetica Neue"/>
              <a:cs typeface="Helvetica Neue"/>
              <a:sym typeface="Helvetica Neue"/>
            </a:endParaRPr>
          </a:p>
        </p:txBody>
      </p:sp>
      <p:sp>
        <p:nvSpPr>
          <p:cNvPr id="12" name="Google Shape;12;p3"/>
          <p:cNvSpPr txBox="1">
            <a:spLocks noGrp="1"/>
          </p:cNvSpPr>
          <p:nvPr>
            <p:ph type="body" idx="2"/>
          </p:nvPr>
        </p:nvSpPr>
        <p:spPr>
          <a:xfrm>
            <a:off x="2057400" y="304800"/>
            <a:ext cx="4953000" cy="533400"/>
          </a:xfrm>
          <a:prstGeom prst="rect">
            <a:avLst/>
          </a:prstGeom>
          <a:noFill/>
          <a:ln>
            <a:noFill/>
          </a:ln>
        </p:spPr>
        <p:txBody>
          <a:bodyPr spcFirstLastPara="1" wrap="square" lIns="91425" tIns="45700" rIns="91425" bIns="45700" anchor="t" anchorCtr="0"/>
          <a:lstStyle>
            <a:lvl1pPr marL="457200" marR="0" lvl="0" indent="-228600" algn="l" rtl="0">
              <a:spcBef>
                <a:spcPts val="500"/>
              </a:spcBef>
              <a:spcAft>
                <a:spcPts val="0"/>
              </a:spcAft>
              <a:buClr>
                <a:schemeClr val="lt1"/>
              </a:buClr>
              <a:buSzPts val="2400"/>
              <a:buFont typeface="Arial"/>
              <a:buNone/>
              <a:defRPr sz="2400" b="0" i="0" u="none" strike="noStrike" cap="none">
                <a:solidFill>
                  <a:schemeClr val="lt1"/>
                </a:solidFill>
                <a:latin typeface="Helvetica Neue"/>
                <a:ea typeface="Helvetica Neue"/>
                <a:cs typeface="Helvetica Neue"/>
                <a:sym typeface="Helvetica Neue"/>
              </a:defRPr>
            </a:lvl1pPr>
            <a:lvl2pPr marL="914400" marR="0" lvl="1"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2pPr>
            <a:lvl3pPr marL="1371600" marR="0" lvl="2" indent="-381000" algn="l" rtl="0">
              <a:spcBef>
                <a:spcPts val="500"/>
              </a:spcBef>
              <a:spcAft>
                <a:spcPts val="0"/>
              </a:spcAft>
              <a:buClr>
                <a:srgbClr val="002569"/>
              </a:buClr>
              <a:buSzPts val="2400"/>
              <a:buFont typeface="Arial"/>
              <a:buChar char="o"/>
              <a:defRPr sz="2400" b="0" i="0" u="none" strike="noStrike" cap="none">
                <a:solidFill>
                  <a:srgbClr val="002569"/>
                </a:solidFill>
                <a:latin typeface="Arial"/>
                <a:ea typeface="Arial"/>
                <a:cs typeface="Arial"/>
                <a:sym typeface="Arial"/>
              </a:defRPr>
            </a:lvl3pPr>
            <a:lvl4pPr marL="1828800" marR="0" lvl="3"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4pPr>
            <a:lvl5pPr marL="2286000" marR="0" lvl="4"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76200" y="1219200"/>
            <a:ext cx="8839200" cy="54102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5908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2018 VC/WG Working</a:t>
            </a:r>
            <a:r>
              <a:rPr lang="en-AU" sz="1100" i="1" baseline="0" dirty="0" smtClean="0">
                <a:solidFill>
                  <a:schemeClr val="tx2"/>
                </a:solidFill>
                <a:latin typeface="+mj-ea"/>
                <a:ea typeface="+mj-ea"/>
                <a:cs typeface="Proxima Nova Regular"/>
                <a:sym typeface="Proxima Nova Regular"/>
              </a:rPr>
              <a:t> Day</a:t>
            </a:r>
            <a:r>
              <a:rPr lang="en-AU" sz="1100" i="1" dirty="0" smtClean="0">
                <a:solidFill>
                  <a:schemeClr val="tx2"/>
                </a:solidFill>
                <a:latin typeface="+mj-ea"/>
                <a:ea typeface="+mj-ea"/>
                <a:cs typeface="Proxima Nova Regular"/>
                <a:sym typeface="Proxima Nova Regular"/>
              </a:rPr>
              <a:t>, 11 Sep </a:t>
            </a:r>
            <a:r>
              <a:rPr lang="en-AU" sz="1100" i="1" dirty="0">
                <a:solidFill>
                  <a:schemeClr val="tx2"/>
                </a:solidFill>
                <a:latin typeface="+mj-ea"/>
                <a:ea typeface="+mj-ea"/>
                <a:cs typeface="Proxima Nova Regular"/>
                <a:sym typeface="Proxima Nova Regular"/>
              </a:rPr>
              <a:t>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1905000" y="152400"/>
            <a:ext cx="5562600" cy="838200"/>
          </a:xfrm>
          <a:prstGeom prst="rect">
            <a:avLst/>
          </a:prstGeom>
        </p:spPr>
        <p:txBody>
          <a:bodyPr/>
          <a:lstStyle>
            <a:lvl1pPr marL="0" indent="0">
              <a:buNone/>
              <a:defRPr sz="2800" b="1">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extLst>
      <p:ext uri="{BB962C8B-B14F-4D97-AF65-F5344CB8AC3E}">
        <p14:creationId xmlns:p14="http://schemas.microsoft.com/office/powerpoint/2010/main" val="345220505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Blank">
  <p:cSld name="Blank">
    <p:spTree>
      <p:nvGrpSpPr>
        <p:cNvPr id="1" name="Shape 15"/>
        <p:cNvGrpSpPr/>
        <p:nvPr/>
      </p:nvGrpSpPr>
      <p:grpSpPr>
        <a:xfrm>
          <a:off x="0" y="0"/>
          <a:ext cx="0" cy="0"/>
          <a:chOff x="0" y="0"/>
          <a:chExt cx="0" cy="0"/>
        </a:xfrm>
      </p:grpSpPr>
      <p:sp>
        <p:nvSpPr>
          <p:cNvPr id="16" name="Google Shape;16;p5"/>
          <p:cNvSpPr>
            <a:spLocks noGrp="1"/>
          </p:cNvSpPr>
          <p:nvPr>
            <p:ph type="sldNum" idx="12"/>
          </p:nvPr>
        </p:nvSpPr>
        <p:spPr>
          <a:xfrm>
            <a:off x="8763000" y="6629400"/>
            <a:ext cx="304800" cy="187200"/>
          </a:xfrm>
          <a:prstGeom prst="roundRect">
            <a:avLst>
              <a:gd name="adj" fmla="val 16667"/>
            </a:avLst>
          </a:prstGeom>
          <a:solidFill>
            <a:schemeClr val="lt1">
              <a:alpha val="48630"/>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rtl="0">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rtl="0">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rtl="0">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rtl="0">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rtl="0">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rtl="0">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rtl="0">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rtl="0">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rtl="0">
              <a:spcBef>
                <a:spcPts val="0"/>
              </a:spcBef>
              <a:buNone/>
              <a:defRPr sz="1100" b="0" i="1" u="none" strike="noStrike" cap="none">
                <a:solidFill>
                  <a:schemeClr val="dk2"/>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a:t>
            </a:fld>
            <a:endParaRPr/>
          </a:p>
        </p:txBody>
      </p:sp>
      <p:sp>
        <p:nvSpPr>
          <p:cNvPr id="17" name="Google Shape;17;p5"/>
          <p:cNvSpPr txBox="1">
            <a:spLocks noGrp="1"/>
          </p:cNvSpPr>
          <p:nvPr>
            <p:ph type="body" idx="1"/>
          </p:nvPr>
        </p:nvSpPr>
        <p:spPr>
          <a:xfrm>
            <a:off x="457200" y="1600200"/>
            <a:ext cx="8153400" cy="4724400"/>
          </a:xfrm>
          <a:prstGeom prst="rect">
            <a:avLst/>
          </a:prstGeom>
          <a:noFill/>
          <a:ln>
            <a:noFill/>
          </a:ln>
        </p:spPr>
        <p:txBody>
          <a:bodyPr spcFirstLastPara="1" wrap="square" lIns="91425" tIns="45700" rIns="91425" bIns="45700" anchor="t" anchorCtr="0"/>
          <a:lstStyle>
            <a:lvl1pPr marL="457200" marR="0" lvl="0"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1pPr>
            <a:lvl2pPr marL="914400" marR="0" lvl="1" indent="-355600" algn="l" rtl="0">
              <a:spcBef>
                <a:spcPts val="500"/>
              </a:spcBef>
              <a:spcAft>
                <a:spcPts val="0"/>
              </a:spcAft>
              <a:buClr>
                <a:srgbClr val="002569"/>
              </a:buClr>
              <a:buSzPts val="2000"/>
              <a:buFont typeface="Courier New"/>
              <a:buChar char="o"/>
              <a:defRPr sz="2000" b="0" i="0" u="none" strike="noStrike" cap="none">
                <a:solidFill>
                  <a:srgbClr val="002569"/>
                </a:solidFill>
                <a:latin typeface="Helvetica Neue"/>
                <a:ea typeface="Helvetica Neue"/>
                <a:cs typeface="Helvetica Neue"/>
                <a:sym typeface="Helvetica Neue"/>
              </a:defRPr>
            </a:lvl2pPr>
            <a:lvl3pPr marL="1371600" marR="0" lvl="2" indent="-355600" algn="l" rtl="0">
              <a:spcBef>
                <a:spcPts val="500"/>
              </a:spcBef>
              <a:spcAft>
                <a:spcPts val="0"/>
              </a:spcAft>
              <a:buClr>
                <a:srgbClr val="002569"/>
              </a:buClr>
              <a:buSzPts val="2000"/>
              <a:buFont typeface="Noto Sans Symbols"/>
              <a:buChar char="▪"/>
              <a:defRPr sz="2000" b="0" i="0" u="none" strike="noStrike" cap="none">
                <a:solidFill>
                  <a:srgbClr val="002569"/>
                </a:solidFill>
                <a:latin typeface="Helvetica Neue"/>
                <a:ea typeface="Helvetica Neue"/>
                <a:cs typeface="Helvetica Neue"/>
                <a:sym typeface="Helvetica Neue"/>
              </a:defRPr>
            </a:lvl3pPr>
            <a:lvl4pPr marL="1828800" marR="0" lvl="3"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4pPr>
            <a:lvl5pPr marL="2286000" marR="0" lvl="4"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
        <p:nvSpPr>
          <p:cNvPr id="18" name="Google Shape;18;p5"/>
          <p:cNvSpPr txBox="1">
            <a:spLocks noGrp="1"/>
          </p:cNvSpPr>
          <p:nvPr>
            <p:ph type="body" idx="2"/>
          </p:nvPr>
        </p:nvSpPr>
        <p:spPr>
          <a:xfrm>
            <a:off x="2057400" y="304800"/>
            <a:ext cx="4953000" cy="533400"/>
          </a:xfrm>
          <a:prstGeom prst="rect">
            <a:avLst/>
          </a:prstGeom>
          <a:noFill/>
          <a:ln>
            <a:noFill/>
          </a:ln>
        </p:spPr>
        <p:txBody>
          <a:bodyPr spcFirstLastPara="1" wrap="square" lIns="91425" tIns="45700" rIns="91425" bIns="45700" anchor="t" anchorCtr="0"/>
          <a:lstStyle>
            <a:lvl1pPr marL="457200" marR="0" lvl="0" indent="-228600" algn="l" rtl="0">
              <a:spcBef>
                <a:spcPts val="500"/>
              </a:spcBef>
              <a:spcAft>
                <a:spcPts val="0"/>
              </a:spcAft>
              <a:buClr>
                <a:schemeClr val="lt1"/>
              </a:buClr>
              <a:buSzPts val="2400"/>
              <a:buFont typeface="Arial"/>
              <a:buNone/>
              <a:defRPr sz="2400" b="0" i="0" u="none" strike="noStrike" cap="none">
                <a:solidFill>
                  <a:schemeClr val="lt1"/>
                </a:solidFill>
                <a:latin typeface="Helvetica Neue"/>
                <a:ea typeface="Helvetica Neue"/>
                <a:cs typeface="Helvetica Neue"/>
                <a:sym typeface="Helvetica Neue"/>
              </a:defRPr>
            </a:lvl1pPr>
            <a:lvl2pPr marL="914400" marR="0" lvl="1"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2pPr>
            <a:lvl3pPr marL="1371600" marR="0" lvl="2" indent="-381000" algn="l" rtl="0">
              <a:spcBef>
                <a:spcPts val="500"/>
              </a:spcBef>
              <a:spcAft>
                <a:spcPts val="0"/>
              </a:spcAft>
              <a:buClr>
                <a:srgbClr val="002569"/>
              </a:buClr>
              <a:buSzPts val="2400"/>
              <a:buFont typeface="Arial"/>
              <a:buChar char="o"/>
              <a:defRPr sz="2400" b="0" i="0" u="none" strike="noStrike" cap="none">
                <a:solidFill>
                  <a:srgbClr val="002569"/>
                </a:solidFill>
                <a:latin typeface="Arial"/>
                <a:ea typeface="Arial"/>
                <a:cs typeface="Arial"/>
                <a:sym typeface="Arial"/>
              </a:defRPr>
            </a:lvl3pPr>
            <a:lvl4pPr marL="1828800" marR="0" lvl="3"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4pPr>
            <a:lvl5pPr marL="2286000" marR="0" lvl="4"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5">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7239000" y="6546850"/>
            <a:ext cx="1905000" cy="256540"/>
          </a:xfrm>
          <a:prstGeom prst="rect">
            <a:avLst/>
          </a:prstGeom>
          <a:noFill/>
          <a:ln>
            <a:noFill/>
          </a:ln>
        </p:spPr>
        <p:txBody>
          <a:bodyPr spcFirstLastPara="1" wrap="square" lIns="45700" tIns="45700" rIns="45700" bIns="45700" anchor="t" anchorCtr="0">
            <a:noAutofit/>
          </a:bodyPr>
          <a:lstStyle>
            <a:lvl1pPr marL="0" marR="0" lvl="0" indent="0" algn="r" rtl="0">
              <a:spcBef>
                <a:spcPts val="0"/>
              </a:spcBef>
              <a:buNone/>
              <a:defRPr sz="1000" b="0" i="0" u="none" strike="noStrike" cap="none">
                <a:solidFill>
                  <a:srgbClr val="002569"/>
                </a:solidFill>
                <a:latin typeface="Calibri"/>
                <a:ea typeface="Calibri"/>
                <a:cs typeface="Calibri"/>
                <a:sym typeface="Calibri"/>
              </a:defRPr>
            </a:lvl1pPr>
            <a:lvl2pPr marL="0" marR="0" lvl="1" indent="0" algn="r" rtl="0">
              <a:spcBef>
                <a:spcPts val="0"/>
              </a:spcBef>
              <a:buNone/>
              <a:defRPr sz="1000" b="0" i="0" u="none" strike="noStrike" cap="none">
                <a:solidFill>
                  <a:srgbClr val="002569"/>
                </a:solidFill>
                <a:latin typeface="Calibri"/>
                <a:ea typeface="Calibri"/>
                <a:cs typeface="Calibri"/>
                <a:sym typeface="Calibri"/>
              </a:defRPr>
            </a:lvl2pPr>
            <a:lvl3pPr marL="0" marR="0" lvl="2" indent="0" algn="r" rtl="0">
              <a:spcBef>
                <a:spcPts val="0"/>
              </a:spcBef>
              <a:buNone/>
              <a:defRPr sz="1000" b="0" i="0" u="none" strike="noStrike" cap="none">
                <a:solidFill>
                  <a:srgbClr val="002569"/>
                </a:solidFill>
                <a:latin typeface="Calibri"/>
                <a:ea typeface="Calibri"/>
                <a:cs typeface="Calibri"/>
                <a:sym typeface="Calibri"/>
              </a:defRPr>
            </a:lvl3pPr>
            <a:lvl4pPr marL="0" marR="0" lvl="3" indent="0" algn="r" rtl="0">
              <a:spcBef>
                <a:spcPts val="0"/>
              </a:spcBef>
              <a:buNone/>
              <a:defRPr sz="1000" b="0" i="0" u="none" strike="noStrike" cap="none">
                <a:solidFill>
                  <a:srgbClr val="002569"/>
                </a:solidFill>
                <a:latin typeface="Calibri"/>
                <a:ea typeface="Calibri"/>
                <a:cs typeface="Calibri"/>
                <a:sym typeface="Calibri"/>
              </a:defRPr>
            </a:lvl4pPr>
            <a:lvl5pPr marL="0" marR="0" lvl="4" indent="0" algn="r" rtl="0">
              <a:spcBef>
                <a:spcPts val="0"/>
              </a:spcBef>
              <a:buNone/>
              <a:defRPr sz="1000" b="0" i="0" u="none" strike="noStrike" cap="none">
                <a:solidFill>
                  <a:srgbClr val="002569"/>
                </a:solidFill>
                <a:latin typeface="Calibri"/>
                <a:ea typeface="Calibri"/>
                <a:cs typeface="Calibri"/>
                <a:sym typeface="Calibri"/>
              </a:defRPr>
            </a:lvl5pPr>
            <a:lvl6pPr marL="0" marR="0" lvl="5" indent="0" algn="r" rtl="0">
              <a:spcBef>
                <a:spcPts val="0"/>
              </a:spcBef>
              <a:buNone/>
              <a:defRPr sz="1000" b="0" i="0" u="none" strike="noStrike" cap="none">
                <a:solidFill>
                  <a:srgbClr val="002569"/>
                </a:solidFill>
                <a:latin typeface="Calibri"/>
                <a:ea typeface="Calibri"/>
                <a:cs typeface="Calibri"/>
                <a:sym typeface="Calibri"/>
              </a:defRPr>
            </a:lvl6pPr>
            <a:lvl7pPr marL="0" marR="0" lvl="6" indent="0" algn="r" rtl="0">
              <a:spcBef>
                <a:spcPts val="0"/>
              </a:spcBef>
              <a:buNone/>
              <a:defRPr sz="1000" b="0" i="0" u="none" strike="noStrike" cap="none">
                <a:solidFill>
                  <a:srgbClr val="002569"/>
                </a:solidFill>
                <a:latin typeface="Calibri"/>
                <a:ea typeface="Calibri"/>
                <a:cs typeface="Calibri"/>
                <a:sym typeface="Calibri"/>
              </a:defRPr>
            </a:lvl7pPr>
            <a:lvl8pPr marL="0" marR="0" lvl="7" indent="0" algn="r" rtl="0">
              <a:spcBef>
                <a:spcPts val="0"/>
              </a:spcBef>
              <a:buNone/>
              <a:defRPr sz="1000" b="0" i="0" u="none" strike="noStrike" cap="none">
                <a:solidFill>
                  <a:srgbClr val="002569"/>
                </a:solidFill>
                <a:latin typeface="Calibri"/>
                <a:ea typeface="Calibri"/>
                <a:cs typeface="Calibri"/>
                <a:sym typeface="Calibri"/>
              </a:defRPr>
            </a:lvl8pPr>
            <a:lvl9pPr marL="0" marR="0" lvl="8" indent="0" algn="r" rtl="0">
              <a:spcBef>
                <a:spcPts val="0"/>
              </a:spcBef>
              <a:buNone/>
              <a:defRPr sz="1000" b="0" i="0" u="none" strike="noStrike" cap="none">
                <a:solidFill>
                  <a:srgbClr val="00256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
        <p:cNvGrpSpPr/>
        <p:nvPr/>
      </p:nvGrpSpPr>
      <p:grpSpPr>
        <a:xfrm>
          <a:off x="0" y="0"/>
          <a:ext cx="0" cy="0"/>
          <a:chOff x="0" y="0"/>
          <a:chExt cx="0" cy="0"/>
        </a:xfrm>
      </p:grpSpPr>
      <p:sp>
        <p:nvSpPr>
          <p:cNvPr id="14" name="Google Shape;14;p4"/>
          <p:cNvSpPr txBox="1">
            <a:spLocks noGrp="1"/>
          </p:cNvSpPr>
          <p:nvPr>
            <p:ph type="sldNum" idx="12"/>
          </p:nvPr>
        </p:nvSpPr>
        <p:spPr>
          <a:xfrm>
            <a:off x="7239000" y="6546850"/>
            <a:ext cx="1905000" cy="256500"/>
          </a:xfrm>
          <a:prstGeom prst="rect">
            <a:avLst/>
          </a:prstGeom>
          <a:noFill/>
          <a:ln>
            <a:noFill/>
          </a:ln>
        </p:spPr>
        <p:txBody>
          <a:bodyPr spcFirstLastPara="1" wrap="square" lIns="45700" tIns="45700" rIns="45700" bIns="45700" anchor="t" anchorCtr="0">
            <a:noAutofit/>
          </a:bodyPr>
          <a:lstStyle>
            <a:lvl1pPr marL="0" marR="0" lvl="0" indent="0" algn="r" rtl="0">
              <a:spcBef>
                <a:spcPts val="0"/>
              </a:spcBef>
              <a:buNone/>
              <a:defRPr sz="1000" b="0" i="0" u="none" strike="noStrike" cap="none">
                <a:solidFill>
                  <a:srgbClr val="002569"/>
                </a:solidFill>
                <a:latin typeface="Calibri"/>
                <a:ea typeface="Calibri"/>
                <a:cs typeface="Calibri"/>
                <a:sym typeface="Calibri"/>
              </a:defRPr>
            </a:lvl1pPr>
            <a:lvl2pPr marL="0" marR="0" lvl="1" indent="0" algn="r" rtl="0">
              <a:spcBef>
                <a:spcPts val="0"/>
              </a:spcBef>
              <a:buNone/>
              <a:defRPr sz="1000" b="0" i="0" u="none" strike="noStrike" cap="none">
                <a:solidFill>
                  <a:srgbClr val="002569"/>
                </a:solidFill>
                <a:latin typeface="Calibri"/>
                <a:ea typeface="Calibri"/>
                <a:cs typeface="Calibri"/>
                <a:sym typeface="Calibri"/>
              </a:defRPr>
            </a:lvl2pPr>
            <a:lvl3pPr marL="0" marR="0" lvl="2" indent="0" algn="r" rtl="0">
              <a:spcBef>
                <a:spcPts val="0"/>
              </a:spcBef>
              <a:buNone/>
              <a:defRPr sz="1000" b="0" i="0" u="none" strike="noStrike" cap="none">
                <a:solidFill>
                  <a:srgbClr val="002569"/>
                </a:solidFill>
                <a:latin typeface="Calibri"/>
                <a:ea typeface="Calibri"/>
                <a:cs typeface="Calibri"/>
                <a:sym typeface="Calibri"/>
              </a:defRPr>
            </a:lvl3pPr>
            <a:lvl4pPr marL="0" marR="0" lvl="3" indent="0" algn="r" rtl="0">
              <a:spcBef>
                <a:spcPts val="0"/>
              </a:spcBef>
              <a:buNone/>
              <a:defRPr sz="1000" b="0" i="0" u="none" strike="noStrike" cap="none">
                <a:solidFill>
                  <a:srgbClr val="002569"/>
                </a:solidFill>
                <a:latin typeface="Calibri"/>
                <a:ea typeface="Calibri"/>
                <a:cs typeface="Calibri"/>
                <a:sym typeface="Calibri"/>
              </a:defRPr>
            </a:lvl4pPr>
            <a:lvl5pPr marL="0" marR="0" lvl="4" indent="0" algn="r" rtl="0">
              <a:spcBef>
                <a:spcPts val="0"/>
              </a:spcBef>
              <a:buNone/>
              <a:defRPr sz="1000" b="0" i="0" u="none" strike="noStrike" cap="none">
                <a:solidFill>
                  <a:srgbClr val="002569"/>
                </a:solidFill>
                <a:latin typeface="Calibri"/>
                <a:ea typeface="Calibri"/>
                <a:cs typeface="Calibri"/>
                <a:sym typeface="Calibri"/>
              </a:defRPr>
            </a:lvl5pPr>
            <a:lvl6pPr marL="0" marR="0" lvl="5" indent="0" algn="r" rtl="0">
              <a:spcBef>
                <a:spcPts val="0"/>
              </a:spcBef>
              <a:buNone/>
              <a:defRPr sz="1000" b="0" i="0" u="none" strike="noStrike" cap="none">
                <a:solidFill>
                  <a:srgbClr val="002569"/>
                </a:solidFill>
                <a:latin typeface="Calibri"/>
                <a:ea typeface="Calibri"/>
                <a:cs typeface="Calibri"/>
                <a:sym typeface="Calibri"/>
              </a:defRPr>
            </a:lvl6pPr>
            <a:lvl7pPr marL="0" marR="0" lvl="6" indent="0" algn="r" rtl="0">
              <a:spcBef>
                <a:spcPts val="0"/>
              </a:spcBef>
              <a:buNone/>
              <a:defRPr sz="1000" b="0" i="0" u="none" strike="noStrike" cap="none">
                <a:solidFill>
                  <a:srgbClr val="002569"/>
                </a:solidFill>
                <a:latin typeface="Calibri"/>
                <a:ea typeface="Calibri"/>
                <a:cs typeface="Calibri"/>
                <a:sym typeface="Calibri"/>
              </a:defRPr>
            </a:lvl7pPr>
            <a:lvl8pPr marL="0" marR="0" lvl="7" indent="0" algn="r" rtl="0">
              <a:spcBef>
                <a:spcPts val="0"/>
              </a:spcBef>
              <a:buNone/>
              <a:defRPr sz="1000" b="0" i="0" u="none" strike="noStrike" cap="none">
                <a:solidFill>
                  <a:srgbClr val="002569"/>
                </a:solidFill>
                <a:latin typeface="Calibri"/>
                <a:ea typeface="Calibri"/>
                <a:cs typeface="Calibri"/>
                <a:sym typeface="Calibri"/>
              </a:defRPr>
            </a:lvl8pPr>
            <a:lvl9pPr marL="0" marR="0" lvl="8" indent="0" algn="r" rtl="0">
              <a:spcBef>
                <a:spcPts val="0"/>
              </a:spcBef>
              <a:buNone/>
              <a:defRPr sz="1000" b="0" i="0" u="none" strike="noStrike" cap="none">
                <a:solidFill>
                  <a:srgbClr val="00256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622789" y="2514600"/>
            <a:ext cx="7149611" cy="99313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4200" b="1" i="0" u="none" strike="noStrike" cap="none" dirty="0">
                <a:solidFill>
                  <a:srgbClr val="FFFFFF"/>
                </a:solidFill>
                <a:latin typeface="Arial" panose="020B0604020202020204" pitchFamily="34" charset="0"/>
                <a:ea typeface="Helvetica Neue"/>
                <a:cs typeface="Arial" panose="020B0604020202020204" pitchFamily="34" charset="0"/>
                <a:sym typeface="Helvetica Neue"/>
              </a:rPr>
              <a:t>SIT Technical Workshop</a:t>
            </a:r>
            <a:br>
              <a:rPr lang="en-US" sz="4200" b="1" i="0" u="none" strike="noStrike" cap="none" dirty="0">
                <a:solidFill>
                  <a:srgbClr val="FFFFFF"/>
                </a:solidFill>
                <a:latin typeface="Arial" panose="020B0604020202020204" pitchFamily="34" charset="0"/>
                <a:ea typeface="Helvetica Neue"/>
                <a:cs typeface="Arial" panose="020B0604020202020204" pitchFamily="34" charset="0"/>
                <a:sym typeface="Helvetica Neue"/>
              </a:rPr>
            </a:br>
            <a:r>
              <a:rPr lang="en-US" sz="4200" b="1" i="0" u="none" strike="noStrike" cap="none" dirty="0">
                <a:solidFill>
                  <a:srgbClr val="FFFFFF"/>
                </a:solidFill>
                <a:latin typeface="Arial" panose="020B0604020202020204" pitchFamily="34" charset="0"/>
                <a:ea typeface="Helvetica Neue"/>
                <a:cs typeface="Arial" panose="020B0604020202020204" pitchFamily="34" charset="0"/>
                <a:sym typeface="Helvetica Neue"/>
              </a:rPr>
              <a:t>VC/WG Day </a:t>
            </a:r>
            <a:br>
              <a:rPr lang="en-US" sz="4200" b="1" i="0" u="none" strike="noStrike" cap="none" dirty="0">
                <a:solidFill>
                  <a:srgbClr val="FFFFFF"/>
                </a:solidFill>
                <a:latin typeface="Arial" panose="020B0604020202020204" pitchFamily="34" charset="0"/>
                <a:ea typeface="Helvetica Neue"/>
                <a:cs typeface="Arial" panose="020B0604020202020204" pitchFamily="34" charset="0"/>
                <a:sym typeface="Helvetica Neue"/>
              </a:rPr>
            </a:br>
            <a:r>
              <a:rPr lang="en-US" sz="4200" b="1" i="0" u="none" strike="noStrike" cap="none" dirty="0">
                <a:solidFill>
                  <a:srgbClr val="FFFFFF"/>
                </a:solidFill>
                <a:latin typeface="Arial" panose="020B0604020202020204" pitchFamily="34" charset="0"/>
                <a:ea typeface="Helvetica Neue"/>
                <a:cs typeface="Arial" panose="020B0604020202020204" pitchFamily="34" charset="0"/>
                <a:sym typeface="Helvetica Neue"/>
              </a:rPr>
              <a:t>Summary</a:t>
            </a:r>
            <a:endParaRPr sz="4200" b="1" i="0" u="none" strike="noStrike" cap="none" dirty="0">
              <a:solidFill>
                <a:srgbClr val="FFFFFF"/>
              </a:solidFill>
              <a:latin typeface="Arial" panose="020B0604020202020204" pitchFamily="34" charset="0"/>
              <a:ea typeface="Helvetica Neue"/>
              <a:cs typeface="Arial" panose="020B0604020202020204" pitchFamily="34" charset="0"/>
              <a:sym typeface="Helvetica Neue"/>
            </a:endParaRPr>
          </a:p>
        </p:txBody>
      </p:sp>
      <p:sp>
        <p:nvSpPr>
          <p:cNvPr id="24" name="Google Shape;24;p6"/>
          <p:cNvSpPr/>
          <p:nvPr/>
        </p:nvSpPr>
        <p:spPr>
          <a:xfrm>
            <a:off x="622788" y="4648200"/>
            <a:ext cx="5168412" cy="1652589"/>
          </a:xfrm>
          <a:prstGeom prst="rect">
            <a:avLst/>
          </a:prstGeom>
          <a:noFill/>
          <a:ln>
            <a:noFill/>
          </a:ln>
        </p:spPr>
        <p:txBody>
          <a:bodyPr spcFirstLastPara="1" wrap="square" lIns="0" tIns="0" rIns="0" bIns="0" anchor="t" anchorCtr="0">
            <a:noAutofit/>
          </a:bodyPr>
          <a:lstStyle/>
          <a:p>
            <a:pPr marL="0" marR="0" lvl="0" indent="0" algn="l" rtl="0">
              <a:lnSpc>
                <a:spcPct val="150000"/>
              </a:lnSpc>
              <a:spcBef>
                <a:spcPts val="0"/>
              </a:spcBef>
              <a:spcAft>
                <a:spcPts val="0"/>
              </a:spcAft>
              <a:buNone/>
            </a:pPr>
            <a:r>
              <a:rPr lang="en-US" sz="1800">
                <a:solidFill>
                  <a:srgbClr val="FFFFFF"/>
                </a:solidFill>
                <a:latin typeface="Arial" panose="020B0604020202020204" pitchFamily="34" charset="0"/>
                <a:ea typeface="Helvetica Neue"/>
                <a:cs typeface="Arial" panose="020B0604020202020204" pitchFamily="34" charset="0"/>
                <a:sym typeface="Helvetica Neue"/>
              </a:rPr>
              <a:t>Dr. Stephen Volz (NOAA/SIT Chair)</a:t>
            </a:r>
            <a:endParaRPr sz="1800" b="0" i="0" u="none" strike="noStrike" cap="none">
              <a:solidFill>
                <a:srgbClr val="FFFFFF"/>
              </a:solidFill>
              <a:latin typeface="Arial" panose="020B0604020202020204" pitchFamily="34" charset="0"/>
              <a:ea typeface="Helvetica Neue"/>
              <a:cs typeface="Arial" panose="020B0604020202020204" pitchFamily="34" charset="0"/>
              <a:sym typeface="Helvetica Neue"/>
            </a:endParaRPr>
          </a:p>
          <a:p>
            <a:pPr marL="0" marR="0" lvl="0" indent="0" algn="l" rtl="0">
              <a:lnSpc>
                <a:spcPct val="150000"/>
              </a:lnSpc>
              <a:spcBef>
                <a:spcPts val="0"/>
              </a:spcBef>
              <a:spcAft>
                <a:spcPts val="0"/>
              </a:spcAft>
              <a:buNone/>
            </a:pPr>
            <a:r>
              <a:rPr lang="en-US" sz="1800">
                <a:solidFill>
                  <a:srgbClr val="FFFFFF"/>
                </a:solidFill>
                <a:latin typeface="Arial" panose="020B0604020202020204" pitchFamily="34" charset="0"/>
                <a:ea typeface="Helvetica Neue"/>
                <a:cs typeface="Arial" panose="020B0604020202020204" pitchFamily="34" charset="0"/>
                <a:sym typeface="Helvetica Neue"/>
              </a:rPr>
              <a:t>SIT Technical Workshop</a:t>
            </a:r>
            <a:endParaRPr sz="1800" b="0" i="0" u="none" strike="noStrike" cap="none">
              <a:solidFill>
                <a:srgbClr val="FFFFFF"/>
              </a:solidFill>
              <a:latin typeface="Arial" panose="020B0604020202020204" pitchFamily="34" charset="0"/>
              <a:ea typeface="Helvetica Neue"/>
              <a:cs typeface="Arial" panose="020B0604020202020204" pitchFamily="34" charset="0"/>
              <a:sym typeface="Helvetica Neue"/>
            </a:endParaRPr>
          </a:p>
          <a:p>
            <a:pPr marL="0" marR="0" lvl="0" indent="0" algn="l" rtl="0">
              <a:lnSpc>
                <a:spcPct val="150000"/>
              </a:lnSpc>
              <a:spcBef>
                <a:spcPts val="0"/>
              </a:spcBef>
              <a:spcAft>
                <a:spcPts val="0"/>
              </a:spcAft>
              <a:buNone/>
            </a:pPr>
            <a:r>
              <a:rPr lang="en-US" sz="1800" b="0" i="0" u="none" strike="noStrike" cap="none">
                <a:solidFill>
                  <a:srgbClr val="FFFFFF"/>
                </a:solidFill>
                <a:latin typeface="Arial" panose="020B0604020202020204" pitchFamily="34" charset="0"/>
                <a:ea typeface="Helvetica Neue"/>
                <a:cs typeface="Arial" panose="020B0604020202020204" pitchFamily="34" charset="0"/>
                <a:sym typeface="Helvetica Neue"/>
              </a:rPr>
              <a:t>1</a:t>
            </a:r>
            <a:r>
              <a:rPr lang="en-US" sz="1800">
                <a:solidFill>
                  <a:srgbClr val="FFFFFF"/>
                </a:solidFill>
                <a:latin typeface="Arial" panose="020B0604020202020204" pitchFamily="34" charset="0"/>
                <a:ea typeface="Helvetica Neue"/>
                <a:cs typeface="Arial" panose="020B0604020202020204" pitchFamily="34" charset="0"/>
                <a:sym typeface="Helvetica Neue"/>
              </a:rPr>
              <a:t>3</a:t>
            </a:r>
            <a:r>
              <a:rPr lang="en-US" sz="1800" b="0" i="0" u="none" strike="noStrike" cap="none">
                <a:solidFill>
                  <a:srgbClr val="FFFFFF"/>
                </a:solidFill>
                <a:latin typeface="Arial" panose="020B0604020202020204" pitchFamily="34" charset="0"/>
                <a:ea typeface="Helvetica Neue"/>
                <a:cs typeface="Arial" panose="020B0604020202020204" pitchFamily="34" charset="0"/>
                <a:sym typeface="Helvetica Neue"/>
              </a:rPr>
              <a:t> September 2018</a:t>
            </a:r>
            <a:endParaRPr sz="1800" b="0" i="0" u="none" strike="noStrike" cap="none">
              <a:solidFill>
                <a:srgbClr val="FFFFFF"/>
              </a:solidFill>
              <a:latin typeface="Arial" panose="020B0604020202020204" pitchFamily="34" charset="0"/>
              <a:ea typeface="Helvetica Neue"/>
              <a:cs typeface="Arial" panose="020B0604020202020204" pitchFamily="34" charset="0"/>
              <a:sym typeface="Helvetica Neue"/>
            </a:endParaRPr>
          </a:p>
        </p:txBody>
      </p:sp>
      <p:pic>
        <p:nvPicPr>
          <p:cNvPr id="25" name="Google Shape;25;p6"/>
          <p:cNvPicPr preferRelativeResize="0"/>
          <p:nvPr/>
        </p:nvPicPr>
        <p:blipFill rotWithShape="1">
          <a:blip r:embed="rId3">
            <a:alphaModFix/>
          </a:blip>
          <a:srcRect/>
          <a:stretch/>
        </p:blipFill>
        <p:spPr>
          <a:xfrm>
            <a:off x="622789" y="1217405"/>
            <a:ext cx="2507906" cy="993132"/>
          </a:xfrm>
          <a:prstGeom prst="rect">
            <a:avLst/>
          </a:prstGeom>
          <a:noFill/>
          <a:ln>
            <a:noFill/>
          </a:ln>
        </p:spPr>
      </p:pic>
      <p:sp>
        <p:nvSpPr>
          <p:cNvPr id="26" name="Google Shape;26;p6"/>
          <p:cNvSpPr txBox="1"/>
          <p:nvPr/>
        </p:nvSpPr>
        <p:spPr>
          <a:xfrm>
            <a:off x="622789" y="2246634"/>
            <a:ext cx="2806211" cy="21018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50" b="1" i="0" u="none" strike="noStrike" cap="none">
                <a:solidFill>
                  <a:schemeClr val="lt1"/>
                </a:solidFill>
                <a:latin typeface="Arial" panose="020B0604020202020204" pitchFamily="34" charset="0"/>
                <a:ea typeface="Helvetica Neue"/>
                <a:cs typeface="Arial" panose="020B0604020202020204" pitchFamily="34" charset="0"/>
                <a:sym typeface="Helvetica Neue"/>
              </a:rPr>
              <a:t>Committee on Earth Observation Satellites</a:t>
            </a:r>
            <a:endParaRPr>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marL="0" marR="0" lvl="0" indent="0" algn="ctr" defTabSz="914400" eaLnBrk="1" fontAlgn="auto" latinLnBrk="0" hangingPunct="1">
              <a:lnSpc>
                <a:spcPct val="100000"/>
              </a:lnSpc>
              <a:spcBef>
                <a:spcPts val="600"/>
              </a:spcBef>
              <a:spcAft>
                <a:spcPts val="0"/>
              </a:spcAft>
              <a:buClrTx/>
              <a:buSzTx/>
              <a:buFontTx/>
              <a:buNone/>
              <a:tabLst/>
              <a:defRPr/>
            </a:pPr>
            <a:fld id="{86CB4B4D-7CA3-9044-876B-883B54F8677D}" type="slidenum">
              <a:rPr kumimoji="0" lang="uk-UA" sz="1100" b="0" i="1" u="none" strike="noStrike" kern="0" cap="none" spc="0" normalizeH="0" baseline="0" noProof="0" smtClean="0">
                <a:ln>
                  <a:noFill/>
                </a:ln>
                <a:solidFill>
                  <a:srgbClr val="1F497D"/>
                </a:solidFill>
                <a:effectLst/>
                <a:uLnTx/>
                <a:uFillTx/>
                <a:latin typeface="Helvetica"/>
                <a:sym typeface="Calibri"/>
              </a:rPr>
              <a:pPr marL="0" marR="0" lvl="0" indent="0" algn="ctr" defTabSz="914400" eaLnBrk="1" fontAlgn="auto" latinLnBrk="0" hangingPunct="1">
                <a:lnSpc>
                  <a:spcPct val="100000"/>
                </a:lnSpc>
                <a:spcBef>
                  <a:spcPts val="600"/>
                </a:spcBef>
                <a:spcAft>
                  <a:spcPts val="0"/>
                </a:spcAft>
                <a:buClrTx/>
                <a:buSzTx/>
                <a:buFontTx/>
                <a:buNone/>
                <a:tabLst/>
                <a:defRPr/>
              </a:pPr>
              <a:t>2</a:t>
            </a:fld>
            <a:endParaRPr kumimoji="0" lang="uk-UA" sz="1100" b="0" i="1" u="none" strike="noStrike" kern="0" cap="none" spc="0" normalizeH="0" baseline="0" noProof="0" dirty="0">
              <a:ln>
                <a:noFill/>
              </a:ln>
              <a:solidFill>
                <a:srgbClr val="1F497D"/>
              </a:solidFill>
              <a:effectLst/>
              <a:uLnTx/>
              <a:uFillTx/>
              <a:latin typeface="Helvetica"/>
              <a:sym typeface="Calibri"/>
            </a:endParaRPr>
          </a:p>
        </p:txBody>
      </p:sp>
      <p:sp>
        <p:nvSpPr>
          <p:cNvPr id="3" name="Content Placeholder 2"/>
          <p:cNvSpPr>
            <a:spLocks noGrp="1"/>
          </p:cNvSpPr>
          <p:nvPr>
            <p:ph sz="quarter" idx="11"/>
          </p:nvPr>
        </p:nvSpPr>
        <p:spPr/>
        <p:txBody>
          <a:bodyPr/>
          <a:lstStyle/>
          <a:p>
            <a:r>
              <a:rPr lang="en-US" dirty="0" smtClean="0"/>
              <a:t>Objectives of the VC/WG Working Day</a:t>
            </a:r>
            <a:endParaRPr lang="en-US" dirty="0"/>
          </a:p>
        </p:txBody>
      </p:sp>
      <p:sp>
        <p:nvSpPr>
          <p:cNvPr id="4" name="Content Placeholder 3"/>
          <p:cNvSpPr>
            <a:spLocks noGrp="1"/>
          </p:cNvSpPr>
          <p:nvPr>
            <p:ph sz="quarter" idx="10"/>
          </p:nvPr>
        </p:nvSpPr>
        <p:spPr>
          <a:xfrm>
            <a:off x="76200" y="1219200"/>
            <a:ext cx="8839200" cy="2438400"/>
          </a:xfrm>
        </p:spPr>
        <p:txBody>
          <a:bodyPr/>
          <a:lstStyle/>
          <a:p>
            <a:r>
              <a:rPr lang="en-US" dirty="0" smtClean="0"/>
              <a:t>To </a:t>
            </a:r>
            <a:r>
              <a:rPr lang="en-US" dirty="0"/>
              <a:t>provide an opportunity for the groups to discuss and identify areas of existing and potential collaboration, including all areas of CEOS activities – VCs, WGs, and AHTs. </a:t>
            </a:r>
            <a:endParaRPr lang="en-US" dirty="0" smtClean="0"/>
          </a:p>
          <a:p>
            <a:r>
              <a:rPr lang="en-US" dirty="0" smtClean="0"/>
              <a:t>Provide </a:t>
            </a:r>
            <a:r>
              <a:rPr lang="en-US" dirty="0"/>
              <a:t>an opportunity to build better overall knowledge and understanding between VCs, WGs, and AHTs/AHWGs. The format and topics for this 5</a:t>
            </a:r>
            <a:r>
              <a:rPr lang="en-US" baseline="30000" dirty="0"/>
              <a:t>th</a:t>
            </a:r>
            <a:r>
              <a:rPr lang="en-US" dirty="0"/>
              <a:t> VC/WG Day </a:t>
            </a:r>
            <a:r>
              <a:rPr lang="en-US" dirty="0" smtClean="0"/>
              <a:t>were </a:t>
            </a:r>
            <a:r>
              <a:rPr lang="en-US" dirty="0"/>
              <a:t>discussed during the July 2018 tag-ups.</a:t>
            </a:r>
          </a:p>
          <a:p>
            <a:endParaRPr lang="en-US" dirty="0"/>
          </a:p>
        </p:txBody>
      </p:sp>
      <p:graphicFrame>
        <p:nvGraphicFramePr>
          <p:cNvPr id="5" name="Table 4"/>
          <p:cNvGraphicFramePr>
            <a:graphicFrameLocks noGrp="1"/>
          </p:cNvGraphicFramePr>
          <p:nvPr>
            <p:extLst/>
          </p:nvPr>
        </p:nvGraphicFramePr>
        <p:xfrm>
          <a:off x="329381" y="3519949"/>
          <a:ext cx="8077201" cy="1706880"/>
        </p:xfrm>
        <a:graphic>
          <a:graphicData uri="http://schemas.openxmlformats.org/drawingml/2006/table">
            <a:tbl>
              <a:tblPr firstRow="1" firstCol="1" bandRow="1"/>
              <a:tblGrid>
                <a:gridCol w="2643447">
                  <a:extLst>
                    <a:ext uri="{9D8B030D-6E8A-4147-A177-3AD203B41FA5}">
                      <a16:colId xmlns:a16="http://schemas.microsoft.com/office/drawing/2014/main" xmlns="" val="1471496267"/>
                    </a:ext>
                  </a:extLst>
                </a:gridCol>
                <a:gridCol w="2716877">
                  <a:extLst>
                    <a:ext uri="{9D8B030D-6E8A-4147-A177-3AD203B41FA5}">
                      <a16:colId xmlns:a16="http://schemas.microsoft.com/office/drawing/2014/main" xmlns="" val="2931708561"/>
                    </a:ext>
                  </a:extLst>
                </a:gridCol>
                <a:gridCol w="2716877">
                  <a:extLst>
                    <a:ext uri="{9D8B030D-6E8A-4147-A177-3AD203B41FA5}">
                      <a16:colId xmlns:a16="http://schemas.microsoft.com/office/drawing/2014/main" xmlns="" val="4207180709"/>
                    </a:ext>
                  </a:extLst>
                </a:gridCol>
              </a:tblGrid>
              <a:tr h="462008">
                <a:tc>
                  <a:txBody>
                    <a:bodyPr/>
                    <a:lstStyle/>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Session 1 - AM</a:t>
                      </a:r>
                      <a:endParaRPr lang="en-US" sz="1400" dirty="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Objectives and Introduction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AU" sz="1400" b="1">
                          <a:solidFill>
                            <a:srgbClr val="FFFFFF"/>
                          </a:solidFill>
                          <a:effectLst/>
                          <a:latin typeface="Arial Bold" panose="020B0704020202020204" pitchFamily="34" charset="0"/>
                          <a:ea typeface="MS Mincho"/>
                          <a:cs typeface="Arial Bold" panose="020B0704020202020204" pitchFamily="34" charset="0"/>
                        </a:rPr>
                        <a:t>Session 2 – Late AM/Early PM</a:t>
                      </a:r>
                      <a:endParaRPr lang="en-US" sz="140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a:solidFill>
                            <a:srgbClr val="FFFFFF"/>
                          </a:solidFill>
                          <a:effectLst/>
                          <a:latin typeface="Arial Bold" panose="020B0704020202020204" pitchFamily="34" charset="0"/>
                          <a:ea typeface="MS Mincho"/>
                          <a:cs typeface="Arial Bold" panose="020B0704020202020204" pitchFamily="34" charset="0"/>
                        </a:rPr>
                        <a:t>Parallel Thematic Discussions</a:t>
                      </a:r>
                      <a:endParaRPr lang="en-US" sz="140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Session 3 - PM</a:t>
                      </a:r>
                      <a:endParaRPr lang="en-US" sz="1400" dirty="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Cross-Cutting Discussions and Conclusion  </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1F3864"/>
                    </a:solidFill>
                  </a:tcPr>
                </a:tc>
                <a:extLst>
                  <a:ext uri="{0D108BD9-81ED-4DB2-BD59-A6C34878D82A}">
                    <a16:rowId xmlns:a16="http://schemas.microsoft.com/office/drawing/2014/main" xmlns="" val="2142954066"/>
                  </a:ext>
                </a:extLst>
              </a:tr>
              <a:tr h="359904">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Introduction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5DCE4"/>
                    </a:solidFill>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1.  Data </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Main Points from Parallel Threads</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8496B0"/>
                    </a:solidFill>
                  </a:tcPr>
                </a:tc>
                <a:extLst>
                  <a:ext uri="{0D108BD9-81ED-4DB2-BD59-A6C34878D82A}">
                    <a16:rowId xmlns:a16="http://schemas.microsoft.com/office/drawing/2014/main" xmlns="" val="1207274123"/>
                  </a:ext>
                </a:extLst>
              </a:tr>
              <a:tr h="359904">
                <a:tc rowSpan="2">
                  <a:txBody>
                    <a:bodyPr/>
                    <a:lstStyle/>
                    <a:p>
                      <a:pPr marL="0" marR="0" algn="l">
                        <a:spcBef>
                          <a:spcPts val="600"/>
                        </a:spcBef>
                        <a:spcAft>
                          <a:spcPts val="600"/>
                        </a:spcAft>
                      </a:pPr>
                      <a:r>
                        <a:rPr lang="en-AU" sz="1400" b="1">
                          <a:effectLst/>
                          <a:latin typeface="Arial Bold" panose="020B0704020202020204" pitchFamily="34" charset="0"/>
                          <a:ea typeface="MS Mincho"/>
                          <a:cs typeface="Arial Bold" panose="020B0704020202020204" pitchFamily="34" charset="0"/>
                        </a:rPr>
                        <a:t>Review of Topics for Thematic Parallel Groups</a:t>
                      </a:r>
                      <a:endParaRPr lang="en-US" sz="140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5DCE4"/>
                    </a:solidFill>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2.  Climate</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Discussion of Cross-Cutting Topics and Coordination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8496B0"/>
                    </a:solidFill>
                  </a:tcPr>
                </a:tc>
                <a:extLst>
                  <a:ext uri="{0D108BD9-81ED-4DB2-BD59-A6C34878D82A}">
                    <a16:rowId xmlns:a16="http://schemas.microsoft.com/office/drawing/2014/main" xmlns="" val="2106667724"/>
                  </a:ext>
                </a:extLst>
              </a:tr>
              <a:tr h="179952">
                <a:tc vMerge="1">
                  <a:txBody>
                    <a:bodyPr/>
                    <a:lstStyle/>
                    <a:p>
                      <a:endParaRPr lang="en-US"/>
                    </a:p>
                  </a:txBody>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3.  Oceans </a:t>
                      </a:r>
                      <a:r>
                        <a:rPr lang="en-AU" sz="1400" b="1" dirty="0">
                          <a:effectLst/>
                          <a:latin typeface="Arial Bold" panose="020B0704020202020204" pitchFamily="34" charset="0"/>
                          <a:ea typeface="MS Mincho"/>
                          <a:cs typeface="Arial Bold" panose="020B0704020202020204" pitchFamily="34" charset="0"/>
                        </a:rPr>
                        <a:t>and Water Cycle</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Conclusion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8496B0"/>
                    </a:solidFill>
                  </a:tcPr>
                </a:tc>
                <a:extLst>
                  <a:ext uri="{0D108BD9-81ED-4DB2-BD59-A6C34878D82A}">
                    <a16:rowId xmlns:a16="http://schemas.microsoft.com/office/drawing/2014/main" xmlns="" val="4291686480"/>
                  </a:ext>
                </a:extLst>
              </a:tr>
            </a:tbl>
          </a:graphicData>
        </a:graphic>
      </p:graphicFrame>
      <p:graphicFrame>
        <p:nvGraphicFramePr>
          <p:cNvPr id="6" name="Table 5"/>
          <p:cNvGraphicFramePr>
            <a:graphicFrameLocks noGrp="1"/>
          </p:cNvGraphicFramePr>
          <p:nvPr>
            <p:extLst/>
          </p:nvPr>
        </p:nvGraphicFramePr>
        <p:xfrm>
          <a:off x="876300" y="5333516"/>
          <a:ext cx="7239000" cy="1043688"/>
        </p:xfrm>
        <a:graphic>
          <a:graphicData uri="http://schemas.openxmlformats.org/drawingml/2006/table">
            <a:tbl>
              <a:tblPr firstRow="1" firstCol="1" bandRow="1"/>
              <a:tblGrid>
                <a:gridCol w="3569918">
                  <a:extLst>
                    <a:ext uri="{9D8B030D-6E8A-4147-A177-3AD203B41FA5}">
                      <a16:colId xmlns:a16="http://schemas.microsoft.com/office/drawing/2014/main" xmlns="" val="2953162933"/>
                    </a:ext>
                  </a:extLst>
                </a:gridCol>
                <a:gridCol w="3669082">
                  <a:extLst>
                    <a:ext uri="{9D8B030D-6E8A-4147-A177-3AD203B41FA5}">
                      <a16:colId xmlns:a16="http://schemas.microsoft.com/office/drawing/2014/main" xmlns="" val="341404807"/>
                    </a:ext>
                  </a:extLst>
                </a:gridCol>
              </a:tblGrid>
              <a:tr h="246509">
                <a:tc>
                  <a:txBody>
                    <a:bodyPr/>
                    <a:lstStyle/>
                    <a:p>
                      <a:pPr marL="0" marR="0" algn="ctr">
                        <a:lnSpc>
                          <a:spcPct val="107000"/>
                        </a:lnSpc>
                        <a:spcBef>
                          <a:spcPts val="0"/>
                        </a:spcBef>
                        <a:spcAft>
                          <a:spcPts val="0"/>
                        </a:spcAft>
                      </a:pPr>
                      <a:r>
                        <a:rPr lang="en-AU" sz="16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Session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1F4E79"/>
                    </a:solidFill>
                  </a:tcPr>
                </a:tc>
                <a:tc>
                  <a:txBody>
                    <a:bodyPr/>
                    <a:lstStyle/>
                    <a:p>
                      <a:pPr marL="0" marR="0" algn="ctr">
                        <a:lnSpc>
                          <a:spcPct val="107000"/>
                        </a:lnSpc>
                        <a:spcBef>
                          <a:spcPts val="0"/>
                        </a:spcBef>
                        <a:spcAft>
                          <a:spcPts val="0"/>
                        </a:spcAft>
                      </a:pPr>
                      <a:r>
                        <a:rPr lang="en-AU" sz="16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Moderators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1F4E79"/>
                    </a:solidFill>
                  </a:tcPr>
                </a:tc>
                <a:extLst>
                  <a:ext uri="{0D108BD9-81ED-4DB2-BD59-A6C34878D82A}">
                    <a16:rowId xmlns:a16="http://schemas.microsoft.com/office/drawing/2014/main" xmlns="" val="2231604419"/>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1.  Data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err="1">
                          <a:effectLst/>
                          <a:latin typeface="Calibri" panose="020F0502020204030204" pitchFamily="34" charset="0"/>
                          <a:ea typeface="Calibri" panose="020F0502020204030204" pitchFamily="34" charset="0"/>
                          <a:cs typeface="Calibri" panose="020F0502020204030204" pitchFamily="34" charset="0"/>
                        </a:rPr>
                        <a:t>Mirko</a:t>
                      </a:r>
                      <a:r>
                        <a:rPr lang="en-AU" sz="1600" b="1" dirty="0">
                          <a:effectLst/>
                          <a:latin typeface="Calibri" panose="020F0502020204030204" pitchFamily="34" charset="0"/>
                          <a:ea typeface="Calibri" panose="020F0502020204030204" pitchFamily="34" charset="0"/>
                          <a:cs typeface="Calibri" panose="020F0502020204030204" pitchFamily="34" charset="0"/>
                        </a:rPr>
                        <a:t> </a:t>
                      </a:r>
                      <a:r>
                        <a:rPr lang="en-AU" sz="1600" b="1" dirty="0" err="1">
                          <a:effectLst/>
                          <a:latin typeface="Calibri" panose="020F0502020204030204" pitchFamily="34" charset="0"/>
                          <a:ea typeface="Calibri" panose="020F0502020204030204" pitchFamily="34" charset="0"/>
                          <a:cs typeface="Calibri" panose="020F0502020204030204" pitchFamily="34" charset="0"/>
                        </a:rPr>
                        <a:t>Albani</a:t>
                      </a:r>
                      <a:r>
                        <a:rPr lang="en-AU" sz="1600" b="1" dirty="0">
                          <a:effectLst/>
                          <a:latin typeface="Calibri" panose="020F0502020204030204" pitchFamily="34" charset="0"/>
                          <a:ea typeface="Calibri" panose="020F0502020204030204" pitchFamily="34" charset="0"/>
                          <a:cs typeface="Calibri" panose="020F0502020204030204" pitchFamily="34" charset="0"/>
                        </a:rPr>
                        <a:t> and Brian Killough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8496B0"/>
                    </a:solidFill>
                  </a:tcPr>
                </a:tc>
                <a:extLst>
                  <a:ext uri="{0D108BD9-81ED-4DB2-BD59-A6C34878D82A}">
                    <a16:rowId xmlns:a16="http://schemas.microsoft.com/office/drawing/2014/main" xmlns="" val="164686652"/>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2.  Climate</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err="1">
                          <a:effectLst/>
                          <a:latin typeface="Calibri" panose="020F0502020204030204" pitchFamily="34" charset="0"/>
                          <a:ea typeface="Calibri" panose="020F0502020204030204" pitchFamily="34" charset="0"/>
                          <a:cs typeface="Calibri" panose="020F0502020204030204" pitchFamily="34" charset="0"/>
                        </a:rPr>
                        <a:t>Jörg</a:t>
                      </a:r>
                      <a:r>
                        <a:rPr lang="en-AU" sz="1600" b="1" dirty="0">
                          <a:effectLst/>
                          <a:latin typeface="Calibri" panose="020F0502020204030204" pitchFamily="34" charset="0"/>
                          <a:ea typeface="Calibri" panose="020F0502020204030204" pitchFamily="34" charset="0"/>
                          <a:cs typeface="Calibri" panose="020F0502020204030204" pitchFamily="34" charset="0"/>
                        </a:rPr>
                        <a:t> Schulz and Ben </a:t>
                      </a:r>
                      <a:r>
                        <a:rPr lang="en-AU" sz="1600" b="1" dirty="0" err="1">
                          <a:effectLst/>
                          <a:latin typeface="Calibri" panose="020F0502020204030204" pitchFamily="34" charset="0"/>
                          <a:ea typeface="Calibri" panose="020F0502020204030204" pitchFamily="34" charset="0"/>
                          <a:cs typeface="Calibri" panose="020F0502020204030204" pitchFamily="34" charset="0"/>
                        </a:rPr>
                        <a:t>Veihelmann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8496B0"/>
                    </a:solidFill>
                  </a:tcPr>
                </a:tc>
                <a:extLst>
                  <a:ext uri="{0D108BD9-81ED-4DB2-BD59-A6C34878D82A}">
                    <a16:rowId xmlns:a16="http://schemas.microsoft.com/office/drawing/2014/main" xmlns="" val="3958014672"/>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3.  Oceans </a:t>
                      </a:r>
                      <a:r>
                        <a:rPr lang="en-AU" sz="1600" b="1" dirty="0">
                          <a:effectLst/>
                          <a:latin typeface="Calibri" panose="020F0502020204030204" pitchFamily="34" charset="0"/>
                          <a:ea typeface="MS Mincho"/>
                          <a:cs typeface="Times New Roman" panose="02020603050405020304" pitchFamily="18" charset="0"/>
                        </a:rPr>
                        <a:t>and Water Cycle</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a:effectLst/>
                          <a:latin typeface="Calibri" panose="020F0502020204030204" pitchFamily="34" charset="0"/>
                          <a:ea typeface="Calibri" panose="020F0502020204030204" pitchFamily="34" charset="0"/>
                          <a:cs typeface="Calibri" panose="020F0502020204030204" pitchFamily="34" charset="0"/>
                        </a:rPr>
                        <a:t>Anne O’Carroll and Brad </a:t>
                      </a:r>
                      <a:r>
                        <a:rPr lang="en-AU" sz="1600" b="1" dirty="0" err="1">
                          <a:effectLst/>
                          <a:latin typeface="Calibri" panose="020F0502020204030204" pitchFamily="34" charset="0"/>
                          <a:ea typeface="Calibri" panose="020F0502020204030204" pitchFamily="34" charset="0"/>
                          <a:cs typeface="Calibri" panose="020F0502020204030204" pitchFamily="34" charset="0"/>
                        </a:rPr>
                        <a:t>Doorn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8496B0"/>
                    </a:solidFill>
                  </a:tcPr>
                </a:tc>
                <a:extLst>
                  <a:ext uri="{0D108BD9-81ED-4DB2-BD59-A6C34878D82A}">
                    <a16:rowId xmlns:a16="http://schemas.microsoft.com/office/drawing/2014/main" xmlns="" val="1992894085"/>
                  </a:ext>
                </a:extLst>
              </a:tr>
            </a:tbl>
          </a:graphicData>
        </a:graphic>
      </p:graphicFrame>
    </p:spTree>
    <p:extLst>
      <p:ext uri="{BB962C8B-B14F-4D97-AF65-F5344CB8AC3E}">
        <p14:creationId xmlns:p14="http://schemas.microsoft.com/office/powerpoint/2010/main" val="308465757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Google Shape;31;p7"/>
          <p:cNvSpPr>
            <a:spLocks noGrp="1"/>
          </p:cNvSpPr>
          <p:nvPr>
            <p:ph type="sldNum" idx="12"/>
          </p:nvPr>
        </p:nvSpPr>
        <p:spPr>
          <a:xfrm>
            <a:off x="8763000" y="6629400"/>
            <a:ext cx="304800" cy="187200"/>
          </a:xfrm>
          <a:prstGeom prst="roundRect">
            <a:avLst>
              <a:gd name="adj" fmla="val 16667"/>
            </a:avLst>
          </a:prstGeom>
          <a:solidFill>
            <a:schemeClr val="lt1">
              <a:alpha val="48630"/>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fld id="{00000000-1234-1234-1234-123412341234}" type="slidenum">
              <a:rPr lang="en-US" sz="1100" b="0" i="1" u="none" strike="noStrike" cap="none">
                <a:solidFill>
                  <a:schemeClr val="dk2"/>
                </a:solidFill>
                <a:latin typeface="Arial" panose="020B0604020202020204" pitchFamily="34" charset="0"/>
                <a:cs typeface="Arial" panose="020B0604020202020204" pitchFamily="34" charset="0"/>
                <a:sym typeface="Helvetica Neue"/>
              </a:rPr>
              <a:t>3</a:t>
            </a:fld>
            <a:endParaRPr sz="1100" b="0" i="1" u="none" strike="noStrike" cap="none">
              <a:solidFill>
                <a:schemeClr val="dk2"/>
              </a:solidFill>
              <a:latin typeface="Arial" panose="020B0604020202020204" pitchFamily="34" charset="0"/>
              <a:cs typeface="Arial" panose="020B0604020202020204" pitchFamily="34" charset="0"/>
              <a:sym typeface="Helvetica Neue"/>
            </a:endParaRPr>
          </a:p>
        </p:txBody>
      </p:sp>
      <p:sp>
        <p:nvSpPr>
          <p:cNvPr id="32" name="Google Shape;32;p7"/>
          <p:cNvSpPr txBox="1">
            <a:spLocks noGrp="1"/>
          </p:cNvSpPr>
          <p:nvPr>
            <p:ph type="body" idx="1"/>
          </p:nvPr>
        </p:nvSpPr>
        <p:spPr>
          <a:xfrm>
            <a:off x="217714" y="1295400"/>
            <a:ext cx="8392886" cy="53340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300"/>
              </a:spcBef>
              <a:spcAft>
                <a:spcPts val="0"/>
              </a:spcAft>
              <a:buClr>
                <a:schemeClr val="dk1"/>
              </a:buClr>
              <a:buSzPct val="90000"/>
              <a:buFont typeface="Calibri"/>
              <a:buAutoNum type="arabicPeriod"/>
            </a:pPr>
            <a:r>
              <a:rPr lang="en-US" dirty="0" smtClean="0">
                <a:latin typeface="Arial" panose="020B0604020202020204" pitchFamily="34" charset="0"/>
                <a:cs typeface="Arial" panose="020B0604020202020204" pitchFamily="34" charset="0"/>
              </a:rPr>
              <a:t>CEOS to be aware of developments in and stay engaged with the commercial </a:t>
            </a:r>
            <a:r>
              <a:rPr lang="en-US" dirty="0">
                <a:latin typeface="Arial" panose="020B0604020202020204" pitchFamily="34" charset="0"/>
                <a:cs typeface="Arial" panose="020B0604020202020204" pitchFamily="34" charset="0"/>
              </a:rPr>
              <a:t>sector </a:t>
            </a:r>
            <a:endParaRPr lang="en-US" dirty="0" smtClean="0">
              <a:latin typeface="Arial" panose="020B0604020202020204" pitchFamily="34" charset="0"/>
              <a:cs typeface="Arial" panose="020B0604020202020204" pitchFamily="34" charset="0"/>
            </a:endParaRPr>
          </a:p>
          <a:p>
            <a:pPr lvl="1" indent="-381000">
              <a:lnSpc>
                <a:spcPct val="90000"/>
              </a:lnSpc>
              <a:spcBef>
                <a:spcPts val="300"/>
              </a:spcBef>
              <a:buClr>
                <a:schemeClr val="dk1"/>
              </a:buClr>
              <a:buSzPct val="90000"/>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Emerging tools such as Google Datasets Search Tool</a:t>
            </a:r>
          </a:p>
          <a:p>
            <a:pPr lvl="1" indent="-381000">
              <a:lnSpc>
                <a:spcPct val="90000"/>
              </a:lnSpc>
              <a:spcBef>
                <a:spcPts val="300"/>
              </a:spcBef>
              <a:buClr>
                <a:schemeClr val="dk1"/>
              </a:buClr>
              <a:buSzPct val="90000"/>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Increase communication on fundamental terms and definitions, i.e. “ARD,” “Interoperability,” etc.</a:t>
            </a:r>
            <a:endParaRPr sz="1800" dirty="0">
              <a:latin typeface="Arial" panose="020B0604020202020204" pitchFamily="34" charset="0"/>
              <a:cs typeface="Arial" panose="020B0604020202020204" pitchFamily="34" charset="0"/>
            </a:endParaRPr>
          </a:p>
          <a:p>
            <a:pPr marL="457200" lvl="0" indent="-381000" algn="l" rtl="0">
              <a:lnSpc>
                <a:spcPct val="90000"/>
              </a:lnSpc>
              <a:spcBef>
                <a:spcPts val="300"/>
              </a:spcBef>
              <a:spcAft>
                <a:spcPts val="0"/>
              </a:spcAft>
              <a:buSzPct val="90000"/>
              <a:buAutoNum type="arabicPeriod"/>
            </a:pPr>
            <a:r>
              <a:rPr lang="en-US" dirty="0" smtClean="0">
                <a:latin typeface="Arial" panose="020B0604020202020204" pitchFamily="34" charset="0"/>
                <a:cs typeface="Arial" panose="020B0604020202020204" pitchFamily="34" charset="0"/>
              </a:rPr>
              <a:t>Improved connection to “top-down” CEOS objectives and deliverables, including tracking in </a:t>
            </a:r>
            <a:r>
              <a:rPr lang="en-US" dirty="0" err="1" smtClean="0">
                <a:latin typeface="Arial" panose="020B0604020202020204" pitchFamily="34" charset="0"/>
                <a:cs typeface="Arial" panose="020B0604020202020204" pitchFamily="34" charset="0"/>
              </a:rPr>
              <a:t>workplan</a:t>
            </a:r>
            <a:r>
              <a:rPr lang="en-US" dirty="0" smtClean="0">
                <a:latin typeface="Arial" panose="020B0604020202020204" pitchFamily="34" charset="0"/>
                <a:cs typeface="Arial" panose="020B0604020202020204" pitchFamily="34" charset="0"/>
              </a:rPr>
              <a:t> to ensure continued progress and Member support</a:t>
            </a:r>
          </a:p>
          <a:p>
            <a:pPr marL="457200" lvl="0" indent="-381000" algn="l" rtl="0">
              <a:lnSpc>
                <a:spcPct val="90000"/>
              </a:lnSpc>
              <a:spcBef>
                <a:spcPts val="300"/>
              </a:spcBef>
              <a:spcAft>
                <a:spcPts val="0"/>
              </a:spcAft>
              <a:buSzPct val="90000"/>
              <a:buAutoNum type="arabicPeriod"/>
            </a:pPr>
            <a:r>
              <a:rPr lang="en-US" dirty="0" smtClean="0">
                <a:latin typeface="Arial" panose="020B0604020202020204" pitchFamily="34" charset="0"/>
                <a:cs typeface="Arial" panose="020B0604020202020204" pitchFamily="34" charset="0"/>
              </a:rPr>
              <a:t>Transition of AHT FDA activities into CEOS </a:t>
            </a:r>
            <a:r>
              <a:rPr lang="en-US" dirty="0" err="1" smtClean="0">
                <a:latin typeface="Arial" panose="020B0604020202020204" pitchFamily="34" charset="0"/>
                <a:cs typeface="Arial" panose="020B0604020202020204" pitchFamily="34" charset="0"/>
              </a:rPr>
              <a:t>workplans</a:t>
            </a:r>
            <a:endParaRPr lang="en-US" dirty="0" smtClean="0">
              <a:latin typeface="Arial" panose="020B0604020202020204" pitchFamily="34" charset="0"/>
              <a:cs typeface="Arial" panose="020B0604020202020204" pitchFamily="34" charset="0"/>
            </a:endParaRPr>
          </a:p>
          <a:p>
            <a:pPr lvl="1" indent="-381000">
              <a:lnSpc>
                <a:spcPct val="90000"/>
              </a:lnSpc>
              <a:spcBef>
                <a:spcPts val="300"/>
              </a:spcBef>
              <a:buSzPct val="90000"/>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Tasks integrated into updated WGISS, LSI-VC, and other </a:t>
            </a:r>
            <a:r>
              <a:rPr lang="en-US" sz="1800" dirty="0" err="1" smtClean="0">
                <a:latin typeface="Arial" panose="020B0604020202020204" pitchFamily="34" charset="0"/>
                <a:cs typeface="Arial" panose="020B0604020202020204" pitchFamily="34" charset="0"/>
              </a:rPr>
              <a:t>workplans</a:t>
            </a:r>
            <a:endParaRPr lang="en-US" sz="1800" dirty="0" smtClean="0">
              <a:latin typeface="Arial" panose="020B0604020202020204" pitchFamily="34" charset="0"/>
              <a:cs typeface="Arial" panose="020B0604020202020204" pitchFamily="34" charset="0"/>
            </a:endParaRPr>
          </a:p>
          <a:p>
            <a:pPr lvl="1" indent="-381000">
              <a:lnSpc>
                <a:spcPct val="90000"/>
              </a:lnSpc>
              <a:spcBef>
                <a:spcPts val="300"/>
              </a:spcBef>
              <a:buSzPct val="90000"/>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WGISS Technology Exploration Group must continue looking “over the horizon” for emerging trends</a:t>
            </a:r>
            <a:endParaRPr sz="1800" dirty="0">
              <a:latin typeface="Arial" panose="020B0604020202020204" pitchFamily="34" charset="0"/>
              <a:cs typeface="Arial" panose="020B0604020202020204" pitchFamily="34" charset="0"/>
            </a:endParaRPr>
          </a:p>
          <a:p>
            <a:pPr marL="914400" lvl="1" indent="-381000" algn="l" rtl="0">
              <a:lnSpc>
                <a:spcPct val="90000"/>
              </a:lnSpc>
              <a:spcBef>
                <a:spcPts val="300"/>
              </a:spcBef>
              <a:spcAft>
                <a:spcPts val="0"/>
              </a:spcAft>
              <a:buSzPct val="90000"/>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Include user perspective into WGISS, including collecting and communicating lessons learned </a:t>
            </a:r>
            <a:endParaRPr sz="1800" dirty="0">
              <a:latin typeface="Arial" panose="020B0604020202020204" pitchFamily="34" charset="0"/>
              <a:cs typeface="Arial" panose="020B0604020202020204" pitchFamily="34" charset="0"/>
            </a:endParaRPr>
          </a:p>
          <a:p>
            <a:pPr marL="457200" lvl="0" indent="-381000" algn="l" rtl="0">
              <a:lnSpc>
                <a:spcPct val="90000"/>
              </a:lnSpc>
              <a:spcBef>
                <a:spcPts val="300"/>
              </a:spcBef>
              <a:spcAft>
                <a:spcPts val="0"/>
              </a:spcAft>
              <a:buSzPct val="90000"/>
              <a:buAutoNum type="arabicPeriod"/>
            </a:pPr>
            <a:r>
              <a:rPr lang="en-US" dirty="0">
                <a:latin typeface="Arial" panose="020B0604020202020204" pitchFamily="34" charset="0"/>
                <a:cs typeface="Arial" panose="020B0604020202020204" pitchFamily="34" charset="0"/>
              </a:rPr>
              <a:t>Update inventory of VC datasets and ensure discoverability/accessibility </a:t>
            </a:r>
          </a:p>
          <a:p>
            <a:pPr marL="457200" lvl="0" indent="-381000" algn="l" rtl="0">
              <a:lnSpc>
                <a:spcPct val="90000"/>
              </a:lnSpc>
              <a:spcBef>
                <a:spcPts val="300"/>
              </a:spcBef>
              <a:spcAft>
                <a:spcPts val="0"/>
              </a:spcAft>
              <a:buSzPct val="90000"/>
              <a:buAutoNum type="arabicPeriod"/>
            </a:pPr>
            <a:r>
              <a:rPr lang="en-US" dirty="0" smtClean="0">
                <a:latin typeface="Arial" panose="020B0604020202020204" pitchFamily="34" charset="0"/>
                <a:cs typeface="Arial" panose="020B0604020202020204" pitchFamily="34" charset="0"/>
              </a:rPr>
              <a:t>Enhanced interactions with WGCV and </a:t>
            </a:r>
            <a:r>
              <a:rPr lang="en-US" dirty="0" err="1" smtClean="0">
                <a:latin typeface="Arial" panose="020B0604020202020204" pitchFamily="34" charset="0"/>
                <a:cs typeface="Arial" panose="020B0604020202020204" pitchFamily="34" charset="0"/>
              </a:rPr>
              <a:t>WGCapD</a:t>
            </a:r>
            <a:r>
              <a:rPr lang="en-US" dirty="0" smtClean="0">
                <a:latin typeface="Arial" panose="020B0604020202020204" pitchFamily="34" charset="0"/>
                <a:cs typeface="Arial" panose="020B0604020202020204" pitchFamily="34" charset="0"/>
              </a:rPr>
              <a:t> </a:t>
            </a:r>
          </a:p>
        </p:txBody>
      </p:sp>
      <p:sp>
        <p:nvSpPr>
          <p:cNvPr id="33" name="Google Shape;33;p7"/>
          <p:cNvSpPr txBox="1">
            <a:spLocks noGrp="1"/>
          </p:cNvSpPr>
          <p:nvPr>
            <p:ph type="body" idx="2"/>
          </p:nvPr>
        </p:nvSpPr>
        <p:spPr>
          <a:xfrm>
            <a:off x="2438400" y="381000"/>
            <a:ext cx="4495800" cy="533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2400"/>
              <a:buFont typeface="Arial"/>
              <a:buNone/>
            </a:pPr>
            <a:r>
              <a:rPr lang="en-US" sz="3200" b="1" dirty="0">
                <a:latin typeface="Arial" panose="020B0604020202020204" pitchFamily="34" charset="0"/>
                <a:cs typeface="Arial" panose="020B0604020202020204" pitchFamily="34" charset="0"/>
              </a:rPr>
              <a:t>Outcomes: Data</a:t>
            </a:r>
            <a:endParaRPr sz="3200" b="1" i="0" u="none" strike="noStrike" cap="none" dirty="0">
              <a:solidFill>
                <a:schemeClr val="lt1"/>
              </a:solidFill>
              <a:latin typeface="Arial" panose="020B0604020202020204" pitchFamily="34" charset="0"/>
              <a:cs typeface="Arial" panose="020B0604020202020204" pitchFamily="34" charset="0"/>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Google Shape;38;p8"/>
          <p:cNvSpPr>
            <a:spLocks noGrp="1"/>
          </p:cNvSpPr>
          <p:nvPr>
            <p:ph type="sldNum" idx="12"/>
          </p:nvPr>
        </p:nvSpPr>
        <p:spPr>
          <a:xfrm>
            <a:off x="8763000" y="6629400"/>
            <a:ext cx="304800" cy="187200"/>
          </a:xfrm>
          <a:prstGeom prst="roundRect">
            <a:avLst>
              <a:gd name="adj" fmla="val 16667"/>
            </a:avLst>
          </a:prstGeom>
          <a:solidFill>
            <a:schemeClr val="lt1">
              <a:alpha val="48630"/>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fld id="{00000000-1234-1234-1234-123412341234}" type="slidenum">
              <a:rPr lang="en-US" sz="1100" b="0" i="1" u="none" strike="noStrike" cap="none">
                <a:solidFill>
                  <a:schemeClr val="dk2"/>
                </a:solidFill>
                <a:latin typeface="Arial" panose="020B0604020202020204" pitchFamily="34" charset="0"/>
                <a:cs typeface="Arial" panose="020B0604020202020204" pitchFamily="34" charset="0"/>
                <a:sym typeface="Helvetica Neue"/>
              </a:rPr>
              <a:t>4</a:t>
            </a:fld>
            <a:endParaRPr sz="1100" b="0" i="1" u="none" strike="noStrike" cap="none">
              <a:solidFill>
                <a:schemeClr val="dk2"/>
              </a:solidFill>
              <a:latin typeface="Arial" panose="020B0604020202020204" pitchFamily="34" charset="0"/>
              <a:cs typeface="Arial" panose="020B0604020202020204" pitchFamily="34" charset="0"/>
              <a:sym typeface="Helvetica Neue"/>
            </a:endParaRPr>
          </a:p>
        </p:txBody>
      </p:sp>
      <p:sp>
        <p:nvSpPr>
          <p:cNvPr id="39" name="Google Shape;39;p8"/>
          <p:cNvSpPr txBox="1">
            <a:spLocks noGrp="1"/>
          </p:cNvSpPr>
          <p:nvPr>
            <p:ph type="body" idx="1"/>
          </p:nvPr>
        </p:nvSpPr>
        <p:spPr>
          <a:xfrm>
            <a:off x="96982" y="1129144"/>
            <a:ext cx="8804563" cy="5334000"/>
          </a:xfrm>
          <a:prstGeom prst="rect">
            <a:avLst/>
          </a:prstGeom>
          <a:noFill/>
          <a:ln>
            <a:noFill/>
          </a:ln>
        </p:spPr>
        <p:txBody>
          <a:bodyPr spcFirstLastPara="1" wrap="square" lIns="91425" tIns="45700" rIns="91425" bIns="45700" anchor="t" anchorCtr="0">
            <a:noAutofit/>
          </a:bodyPr>
          <a:lstStyle/>
          <a:p>
            <a:pPr marL="457200" marR="0" lvl="0" indent="-381000" algn="l" rtl="0">
              <a:lnSpc>
                <a:spcPct val="90000"/>
              </a:lnSpc>
              <a:spcBef>
                <a:spcPts val="600"/>
              </a:spcBef>
              <a:spcAft>
                <a:spcPts val="0"/>
              </a:spcAft>
              <a:buClr>
                <a:srgbClr val="002569"/>
              </a:buClr>
              <a:buSzPts val="2400"/>
              <a:buFont typeface="Helvetica Neue"/>
              <a:buAutoNum type="arabicPeriod"/>
            </a:pPr>
            <a:r>
              <a:rPr lang="en-US" sz="2400" dirty="0">
                <a:latin typeface="Arial" panose="020B0604020202020204" pitchFamily="34" charset="0"/>
                <a:cs typeface="Arial" panose="020B0604020202020204" pitchFamily="34" charset="0"/>
              </a:rPr>
              <a:t>Potential to combine </a:t>
            </a:r>
            <a:r>
              <a:rPr lang="en-US" sz="2400" dirty="0" smtClean="0">
                <a:latin typeface="Arial" panose="020B0604020202020204" pitchFamily="34" charset="0"/>
                <a:cs typeface="Arial" panose="020B0604020202020204" pitchFamily="34" charset="0"/>
              </a:rPr>
              <a:t>VC/WG/AHT </a:t>
            </a:r>
            <a:r>
              <a:rPr lang="en-US" sz="2400" dirty="0">
                <a:latin typeface="Arial" panose="020B0604020202020204" pitchFamily="34" charset="0"/>
                <a:cs typeface="Arial" panose="020B0604020202020204" pitchFamily="34" charset="0"/>
              </a:rPr>
              <a:t>efforts focused on coastal research </a:t>
            </a:r>
            <a:r>
              <a:rPr lang="en-US" sz="2400" dirty="0" smtClean="0">
                <a:latin typeface="Arial" panose="020B0604020202020204" pitchFamily="34" charset="0"/>
                <a:cs typeface="Arial" panose="020B0604020202020204" pitchFamily="34" charset="0"/>
              </a:rPr>
              <a:t>and observations. </a:t>
            </a:r>
            <a:endParaRPr sz="2400" dirty="0">
              <a:latin typeface="Arial" panose="020B0604020202020204" pitchFamily="34" charset="0"/>
              <a:cs typeface="Arial" panose="020B0604020202020204" pitchFamily="34" charset="0"/>
            </a:endParaRPr>
          </a:p>
          <a:p>
            <a:pPr marL="914400" marR="0" lvl="1" indent="-381000" algn="l" rtl="0">
              <a:lnSpc>
                <a:spcPct val="90000"/>
              </a:lnSpc>
              <a:spcBef>
                <a:spcPts val="600"/>
              </a:spcBef>
              <a:spcAft>
                <a:spcPts val="0"/>
              </a:spcAft>
              <a:buSzPts val="2400"/>
              <a:buFont typeface="Wingdings" panose="05000000000000000000" pitchFamily="2" charset="2"/>
              <a:buChar char="§"/>
            </a:pPr>
            <a:r>
              <a:rPr lang="en-US" sz="2200" dirty="0" smtClean="0">
                <a:latin typeface="Arial" panose="020B0604020202020204" pitchFamily="34" charset="0"/>
                <a:cs typeface="Arial" panose="020B0604020202020204" pitchFamily="34" charset="0"/>
              </a:rPr>
              <a:t>Consider a CEOS </a:t>
            </a:r>
            <a:r>
              <a:rPr lang="en-US" sz="2200" dirty="0">
                <a:latin typeface="Arial" panose="020B0604020202020204" pitchFamily="34" charset="0"/>
                <a:cs typeface="Arial" panose="020B0604020202020204" pitchFamily="34" charset="0"/>
              </a:rPr>
              <a:t>Coastal </a:t>
            </a:r>
            <a:r>
              <a:rPr lang="en-US" sz="2200" dirty="0" smtClean="0">
                <a:latin typeface="Arial" panose="020B0604020202020204" pitchFamily="34" charset="0"/>
                <a:cs typeface="Arial" panose="020B0604020202020204" pitchFamily="34" charset="0"/>
              </a:rPr>
              <a:t>Strategy assessment, to enhance coordination across Ocean elements and the land/ocean boundary  </a:t>
            </a:r>
            <a:endParaRPr sz="2200" dirty="0">
              <a:latin typeface="Arial" panose="020B0604020202020204" pitchFamily="34" charset="0"/>
              <a:cs typeface="Arial" panose="020B0604020202020204" pitchFamily="34" charset="0"/>
            </a:endParaRPr>
          </a:p>
          <a:p>
            <a:pPr marL="457200" marR="0" lvl="0" indent="-381000" algn="l" rtl="0">
              <a:lnSpc>
                <a:spcPct val="90000"/>
              </a:lnSpc>
              <a:spcBef>
                <a:spcPts val="600"/>
              </a:spcBef>
              <a:spcAft>
                <a:spcPts val="0"/>
              </a:spcAft>
              <a:buSzPts val="2400"/>
              <a:buAutoNum type="arabicPeriod"/>
            </a:pPr>
            <a:r>
              <a:rPr lang="en-US" sz="2400" dirty="0">
                <a:latin typeface="Arial" panose="020B0604020202020204" pitchFamily="34" charset="0"/>
                <a:cs typeface="Arial" panose="020B0604020202020204" pitchFamily="34" charset="0"/>
              </a:rPr>
              <a:t>Freshwater from Space WS Opportunity </a:t>
            </a:r>
            <a:endParaRPr sz="2400" dirty="0">
              <a:latin typeface="Arial" panose="020B0604020202020204" pitchFamily="34" charset="0"/>
              <a:cs typeface="Arial" panose="020B0604020202020204" pitchFamily="34" charset="0"/>
            </a:endParaRPr>
          </a:p>
          <a:p>
            <a:pPr marL="457200" marR="0" lvl="0" indent="-381000" algn="l" rtl="0">
              <a:lnSpc>
                <a:spcPct val="90000"/>
              </a:lnSpc>
              <a:spcBef>
                <a:spcPts val="600"/>
              </a:spcBef>
              <a:spcAft>
                <a:spcPts val="0"/>
              </a:spcAft>
              <a:buSzPts val="2400"/>
              <a:buAutoNum type="arabicPeriod"/>
            </a:pPr>
            <a:r>
              <a:rPr lang="en-US" sz="2400" dirty="0">
                <a:latin typeface="Arial" panose="020B0604020202020204" pitchFamily="34" charset="0"/>
                <a:cs typeface="Arial" panose="020B0604020202020204" pitchFamily="34" charset="0"/>
              </a:rPr>
              <a:t>Direct need for in-situ </a:t>
            </a:r>
            <a:r>
              <a:rPr lang="en-US" sz="2400" dirty="0" smtClean="0">
                <a:latin typeface="Arial" panose="020B0604020202020204" pitchFamily="34" charset="0"/>
                <a:cs typeface="Arial" panose="020B0604020202020204" pitchFamily="34" charset="0"/>
              </a:rPr>
              <a:t>data access, and potential for leveraging GEO activities</a:t>
            </a:r>
            <a:endParaRPr sz="2400" dirty="0">
              <a:latin typeface="Arial" panose="020B0604020202020204" pitchFamily="34" charset="0"/>
              <a:cs typeface="Arial" panose="020B0604020202020204" pitchFamily="34" charset="0"/>
            </a:endParaRPr>
          </a:p>
          <a:p>
            <a:pPr marL="457200" marR="0" lvl="0" indent="-381000" algn="l" rtl="0">
              <a:lnSpc>
                <a:spcPct val="90000"/>
              </a:lnSpc>
              <a:spcBef>
                <a:spcPts val="600"/>
              </a:spcBef>
              <a:spcAft>
                <a:spcPts val="0"/>
              </a:spcAft>
              <a:buSzPts val="2400"/>
              <a:buAutoNum type="arabicPeriod"/>
            </a:pPr>
            <a:r>
              <a:rPr lang="en-US" sz="2400" dirty="0">
                <a:latin typeface="Arial" panose="020B0604020202020204" pitchFamily="34" charset="0"/>
                <a:cs typeface="Arial" panose="020B0604020202020204" pitchFamily="34" charset="0"/>
              </a:rPr>
              <a:t>Potential to target specific projects (intersection of needs</a:t>
            </a:r>
            <a:r>
              <a:rPr lang="en-US" sz="2400" dirty="0" smtClean="0">
                <a:latin typeface="Arial" panose="020B0604020202020204" pitchFamily="34" charset="0"/>
                <a:cs typeface="Arial" panose="020B0604020202020204" pitchFamily="34" charset="0"/>
              </a:rPr>
              <a:t>) in coastal and delta zones </a:t>
            </a:r>
            <a:endParaRPr sz="2400" dirty="0">
              <a:latin typeface="Arial" panose="020B0604020202020204" pitchFamily="34" charset="0"/>
              <a:cs typeface="Arial" panose="020B0604020202020204" pitchFamily="34" charset="0"/>
            </a:endParaRPr>
          </a:p>
          <a:p>
            <a:pPr marL="914400" marR="0" lvl="1" indent="-381000" algn="l" rtl="0">
              <a:lnSpc>
                <a:spcPct val="90000"/>
              </a:lnSpc>
              <a:spcBef>
                <a:spcPts val="600"/>
              </a:spcBef>
              <a:spcAft>
                <a:spcPts val="0"/>
              </a:spcAft>
              <a:buSzPts val="2400"/>
              <a:buFont typeface="Wingdings" panose="05000000000000000000" pitchFamily="2" charset="2"/>
              <a:buChar char="§"/>
            </a:pPr>
            <a:r>
              <a:rPr lang="en-US" sz="2200" dirty="0">
                <a:latin typeface="Arial" panose="020B0604020202020204" pitchFamily="34" charset="0"/>
                <a:cs typeface="Arial" panose="020B0604020202020204" pitchFamily="34" charset="0"/>
              </a:rPr>
              <a:t>Disasters </a:t>
            </a:r>
            <a:r>
              <a:rPr lang="en-US" sz="2200" dirty="0" smtClean="0">
                <a:latin typeface="Arial" panose="020B0604020202020204" pitchFamily="34" charset="0"/>
                <a:cs typeface="Arial" panose="020B0604020202020204" pitchFamily="34" charset="0"/>
              </a:rPr>
              <a:t>(floods, HAB, water quality impacts)</a:t>
            </a:r>
            <a:endParaRPr sz="2200" dirty="0">
              <a:latin typeface="Arial" panose="020B0604020202020204" pitchFamily="34" charset="0"/>
              <a:cs typeface="Arial" panose="020B0604020202020204" pitchFamily="34" charset="0"/>
            </a:endParaRPr>
          </a:p>
          <a:p>
            <a:pPr marL="914400" marR="0" lvl="1" indent="-381000" algn="l" rtl="0">
              <a:lnSpc>
                <a:spcPct val="90000"/>
              </a:lnSpc>
              <a:spcBef>
                <a:spcPts val="600"/>
              </a:spcBef>
              <a:spcAft>
                <a:spcPts val="0"/>
              </a:spcAft>
              <a:buSzPts val="2400"/>
              <a:buFont typeface="Wingdings" panose="05000000000000000000" pitchFamily="2" charset="2"/>
              <a:buChar char="§"/>
            </a:pPr>
            <a:r>
              <a:rPr lang="en-US" sz="2200" dirty="0">
                <a:latin typeface="Arial" panose="020B0604020202020204" pitchFamily="34" charset="0"/>
                <a:cs typeface="Arial" panose="020B0604020202020204" pitchFamily="34" charset="0"/>
              </a:rPr>
              <a:t>Aquaculture </a:t>
            </a:r>
            <a:endParaRPr sz="2200" dirty="0">
              <a:latin typeface="Arial" panose="020B0604020202020204" pitchFamily="34" charset="0"/>
              <a:cs typeface="Arial" panose="020B0604020202020204" pitchFamily="34" charset="0"/>
            </a:endParaRPr>
          </a:p>
          <a:p>
            <a:pPr marL="914400" marR="0" lvl="1" indent="-381000" algn="l" rtl="0">
              <a:lnSpc>
                <a:spcPct val="90000"/>
              </a:lnSpc>
              <a:spcBef>
                <a:spcPts val="600"/>
              </a:spcBef>
              <a:spcAft>
                <a:spcPts val="0"/>
              </a:spcAft>
              <a:buSzPts val="2400"/>
              <a:buFont typeface="Wingdings" panose="05000000000000000000" pitchFamily="2" charset="2"/>
              <a:buChar char="§"/>
            </a:pPr>
            <a:r>
              <a:rPr lang="en-US" sz="2200" dirty="0">
                <a:latin typeface="Arial" panose="020B0604020202020204" pitchFamily="34" charset="0"/>
                <a:cs typeface="Arial" panose="020B0604020202020204" pitchFamily="34" charset="0"/>
              </a:rPr>
              <a:t>Global Delta management </a:t>
            </a:r>
            <a:endParaRPr sz="2200" dirty="0">
              <a:latin typeface="Arial" panose="020B0604020202020204" pitchFamily="34" charset="0"/>
              <a:cs typeface="Arial" panose="020B0604020202020204" pitchFamily="34" charset="0"/>
            </a:endParaRPr>
          </a:p>
          <a:p>
            <a:pPr marL="457200" marR="0" lvl="0" indent="-381000" algn="l" rtl="0">
              <a:lnSpc>
                <a:spcPct val="90000"/>
              </a:lnSpc>
              <a:spcBef>
                <a:spcPts val="600"/>
              </a:spcBef>
              <a:spcAft>
                <a:spcPts val="0"/>
              </a:spcAft>
              <a:buSzPts val="2400"/>
              <a:buAutoNum type="arabicPeriod"/>
            </a:pPr>
            <a:r>
              <a:rPr lang="en-US" sz="2400" dirty="0">
                <a:latin typeface="Arial" panose="020B0604020202020204" pitchFamily="34" charset="0"/>
                <a:cs typeface="Arial" panose="020B0604020202020204" pitchFamily="34" charset="0"/>
              </a:rPr>
              <a:t>GEO 2020 Work Plan </a:t>
            </a:r>
            <a:endParaRPr sz="2400" dirty="0">
              <a:latin typeface="Arial" panose="020B0604020202020204" pitchFamily="34" charset="0"/>
              <a:cs typeface="Arial" panose="020B0604020202020204" pitchFamily="34" charset="0"/>
            </a:endParaRPr>
          </a:p>
          <a:p>
            <a:pPr marL="914400" marR="0" lvl="1" indent="-381000" algn="l" rtl="0">
              <a:lnSpc>
                <a:spcPct val="90000"/>
              </a:lnSpc>
              <a:spcBef>
                <a:spcPts val="600"/>
              </a:spcBef>
              <a:spcAft>
                <a:spcPts val="0"/>
              </a:spcAft>
              <a:buSzPts val="2400"/>
              <a:buFont typeface="Wingdings" panose="05000000000000000000" pitchFamily="2" charset="2"/>
              <a:buChar char="§"/>
            </a:pPr>
            <a:r>
              <a:rPr lang="en-US" sz="2200" dirty="0">
                <a:latin typeface="Arial" panose="020B0604020202020204" pitchFamily="34" charset="0"/>
                <a:cs typeface="Arial" panose="020B0604020202020204" pitchFamily="34" charset="0"/>
              </a:rPr>
              <a:t>Possibility for new ad-hoc team on coastal issues </a:t>
            </a:r>
            <a:endParaRPr sz="2200" dirty="0">
              <a:latin typeface="Arial" panose="020B0604020202020204" pitchFamily="34" charset="0"/>
              <a:cs typeface="Arial" panose="020B0604020202020204" pitchFamily="34" charset="0"/>
            </a:endParaRPr>
          </a:p>
        </p:txBody>
      </p:sp>
      <p:sp>
        <p:nvSpPr>
          <p:cNvPr id="40" name="Google Shape;40;p8"/>
          <p:cNvSpPr txBox="1">
            <a:spLocks noGrp="1"/>
          </p:cNvSpPr>
          <p:nvPr>
            <p:ph type="body" idx="2"/>
          </p:nvPr>
        </p:nvSpPr>
        <p:spPr>
          <a:xfrm>
            <a:off x="1894114" y="381000"/>
            <a:ext cx="5818415" cy="533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2400"/>
              <a:buFont typeface="Arial"/>
              <a:buNone/>
            </a:pPr>
            <a:r>
              <a:rPr lang="en-US" sz="3200" b="1" dirty="0">
                <a:latin typeface="Arial" panose="020B0604020202020204" pitchFamily="34" charset="0"/>
                <a:cs typeface="Arial" panose="020B0604020202020204" pitchFamily="34" charset="0"/>
              </a:rPr>
              <a:t>Outcomes: </a:t>
            </a:r>
            <a:r>
              <a:rPr lang="en-US" sz="3200" b="1" i="0" u="none" strike="noStrike" cap="none" dirty="0">
                <a:solidFill>
                  <a:schemeClr val="lt1"/>
                </a:solidFill>
                <a:latin typeface="Arial" panose="020B0604020202020204" pitchFamily="34" charset="0"/>
                <a:cs typeface="Arial" panose="020B0604020202020204" pitchFamily="34" charset="0"/>
                <a:sym typeface="Helvetica Neue"/>
              </a:rPr>
              <a:t>Ocean and Water</a:t>
            </a:r>
            <a:endParaRPr sz="3200" b="1" i="0" u="none" strike="noStrike" cap="none" dirty="0">
              <a:solidFill>
                <a:schemeClr val="lt1"/>
              </a:solidFill>
              <a:latin typeface="Arial" panose="020B0604020202020204" pitchFamily="34" charset="0"/>
              <a:cs typeface="Arial" panose="020B0604020202020204" pitchFamily="34" charset="0"/>
              <a:sym typeface="Helvetica Neu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9"/>
          <p:cNvSpPr>
            <a:spLocks noGrp="1"/>
          </p:cNvSpPr>
          <p:nvPr>
            <p:ph type="sldNum" idx="12"/>
          </p:nvPr>
        </p:nvSpPr>
        <p:spPr>
          <a:xfrm>
            <a:off x="8763000" y="6629400"/>
            <a:ext cx="3048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fld id="{00000000-1234-1234-1234-123412341234}" type="slidenum">
              <a:rPr lang="en-US" sz="1100" b="0" i="1" u="none" strike="noStrike" cap="none">
                <a:solidFill>
                  <a:schemeClr val="dk2"/>
                </a:solidFill>
                <a:latin typeface="Arial" panose="020B0604020202020204" pitchFamily="34" charset="0"/>
                <a:cs typeface="Arial" panose="020B0604020202020204" pitchFamily="34" charset="0"/>
                <a:sym typeface="Helvetica Neue"/>
              </a:rPr>
              <a:t>5</a:t>
            </a:fld>
            <a:endParaRPr sz="1100" b="0" i="1" u="none" strike="noStrike" cap="none">
              <a:solidFill>
                <a:schemeClr val="dk2"/>
              </a:solidFill>
              <a:latin typeface="Arial" panose="020B0604020202020204" pitchFamily="34" charset="0"/>
              <a:cs typeface="Arial" panose="020B0604020202020204" pitchFamily="34" charset="0"/>
              <a:sym typeface="Helvetica Neue"/>
            </a:endParaRPr>
          </a:p>
        </p:txBody>
      </p:sp>
      <p:sp>
        <p:nvSpPr>
          <p:cNvPr id="46" name="Google Shape;46;p9"/>
          <p:cNvSpPr txBox="1">
            <a:spLocks noGrp="1"/>
          </p:cNvSpPr>
          <p:nvPr>
            <p:ph type="body" idx="1"/>
          </p:nvPr>
        </p:nvSpPr>
        <p:spPr>
          <a:xfrm>
            <a:off x="193964" y="1295400"/>
            <a:ext cx="8416636" cy="4724400"/>
          </a:xfrm>
          <a:prstGeom prst="rect">
            <a:avLst/>
          </a:prstGeom>
          <a:noFill/>
          <a:ln>
            <a:noFill/>
          </a:ln>
        </p:spPr>
        <p:txBody>
          <a:bodyPr spcFirstLastPara="1" wrap="square" lIns="91425" tIns="45700" rIns="91425" bIns="45700" anchor="t" anchorCtr="0">
            <a:noAutofit/>
          </a:bodyPr>
          <a:lstStyle/>
          <a:p>
            <a:pPr marL="342900" marR="0" lvl="0" indent="-368300" algn="l" rtl="0">
              <a:spcBef>
                <a:spcPts val="500"/>
              </a:spcBef>
              <a:spcAft>
                <a:spcPts val="0"/>
              </a:spcAft>
              <a:buClr>
                <a:srgbClr val="002569"/>
              </a:buClr>
              <a:buSzPts val="2400"/>
              <a:buFont typeface="Arial"/>
              <a:buChar char="•"/>
            </a:pPr>
            <a:r>
              <a:rPr lang="en-US" sz="2400" dirty="0">
                <a:latin typeface="Arial" panose="020B0604020202020204" pitchFamily="34" charset="0"/>
                <a:cs typeface="Arial" panose="020B0604020202020204" pitchFamily="34" charset="0"/>
              </a:rPr>
              <a:t>Coordination Action Plan with VCs and CEOS/CGMS/WG</a:t>
            </a:r>
            <a:endParaRPr sz="2400" dirty="0">
              <a:latin typeface="Arial" panose="020B0604020202020204" pitchFamily="34" charset="0"/>
              <a:cs typeface="Arial" panose="020B0604020202020204" pitchFamily="34" charset="0"/>
            </a:endParaRPr>
          </a:p>
          <a:p>
            <a:pPr marL="342900" marR="0" lvl="0" indent="-368300" algn="l" rtl="0">
              <a:spcBef>
                <a:spcPts val="500"/>
              </a:spcBef>
              <a:spcAft>
                <a:spcPts val="0"/>
              </a:spcAft>
              <a:buClr>
                <a:srgbClr val="002569"/>
              </a:buClr>
              <a:buSzPts val="2400"/>
              <a:buFont typeface="Arial"/>
              <a:buChar char="•"/>
            </a:pPr>
            <a:r>
              <a:rPr lang="en-US" sz="2400" dirty="0">
                <a:latin typeface="Arial" panose="020B0604020202020204" pitchFamily="34" charset="0"/>
                <a:cs typeface="Arial" panose="020B0604020202020204" pitchFamily="34" charset="0"/>
              </a:rPr>
              <a:t>Issue of prioritization of the implementation of actions to address GCOS needs vs. </a:t>
            </a:r>
            <a:r>
              <a:rPr lang="en-US" sz="2400" dirty="0" smtClean="0">
                <a:latin typeface="Arial" panose="020B0604020202020204" pitchFamily="34" charset="0"/>
                <a:cs typeface="Arial" panose="020B0604020202020204" pitchFamily="34" charset="0"/>
              </a:rPr>
              <a:t>ECV Inventory </a:t>
            </a:r>
            <a:r>
              <a:rPr lang="en-US" sz="2400" dirty="0">
                <a:latin typeface="Arial" panose="020B0604020202020204" pitchFamily="34" charset="0"/>
                <a:cs typeface="Arial" panose="020B0604020202020204" pitchFamily="34" charset="0"/>
              </a:rPr>
              <a:t>gap analysis results </a:t>
            </a:r>
            <a:endParaRPr sz="2400" dirty="0">
              <a:latin typeface="Arial" panose="020B0604020202020204" pitchFamily="34" charset="0"/>
              <a:cs typeface="Arial" panose="020B0604020202020204" pitchFamily="34" charset="0"/>
            </a:endParaRPr>
          </a:p>
          <a:p>
            <a:pPr marL="342900" marR="0" lvl="0" indent="-368300" algn="l" rtl="0">
              <a:spcBef>
                <a:spcPts val="500"/>
              </a:spcBef>
              <a:spcAft>
                <a:spcPts val="0"/>
              </a:spcAft>
              <a:buClr>
                <a:srgbClr val="002569"/>
              </a:buClr>
              <a:buSzPts val="2400"/>
              <a:buFont typeface="Arial"/>
              <a:buChar char="•"/>
            </a:pPr>
            <a:r>
              <a:rPr lang="en-US" sz="2400" dirty="0" smtClean="0">
                <a:latin typeface="Arial" panose="020B0604020202020204" pitchFamily="34" charset="0"/>
                <a:cs typeface="Arial" panose="020B0604020202020204" pitchFamily="34" charset="0"/>
              </a:rPr>
              <a:t>Next Steps on GHG </a:t>
            </a:r>
          </a:p>
          <a:p>
            <a:pPr marL="800100" lvl="1" indent="-368300">
              <a:buSzPts val="2400"/>
              <a:buFont typeface="Arial"/>
              <a:buChar char="•"/>
            </a:pPr>
            <a:r>
              <a:rPr lang="en-US" dirty="0" smtClean="0">
                <a:latin typeface="Arial" panose="020B0604020202020204" pitchFamily="34" charset="0"/>
                <a:cs typeface="Arial" panose="020B0604020202020204" pitchFamily="34" charset="0"/>
              </a:rPr>
              <a:t>Release GHG white paper (no more draft)</a:t>
            </a:r>
          </a:p>
          <a:p>
            <a:pPr marL="800100" lvl="1" indent="-368300">
              <a:buSzPts val="2400"/>
              <a:buFont typeface="Arial"/>
              <a:buChar char="•"/>
            </a:pPr>
            <a:r>
              <a:rPr lang="en-US" dirty="0" smtClean="0">
                <a:latin typeface="Arial" panose="020B0604020202020204" pitchFamily="34" charset="0"/>
                <a:cs typeface="Arial" panose="020B0604020202020204" pitchFamily="34" charset="0"/>
              </a:rPr>
              <a:t>Identify target specific </a:t>
            </a:r>
            <a:r>
              <a:rPr lang="en-US" dirty="0">
                <a:latin typeface="Arial" panose="020B0604020202020204" pitchFamily="34" charset="0"/>
                <a:cs typeface="Arial" panose="020B0604020202020204" pitchFamily="34" charset="0"/>
              </a:rPr>
              <a:t>actions </a:t>
            </a:r>
            <a:r>
              <a:rPr lang="en-US" dirty="0" smtClean="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be assigned to CEOS bodies </a:t>
            </a:r>
            <a:r>
              <a:rPr lang="en-US" dirty="0" smtClean="0">
                <a:latin typeface="Arial" panose="020B0604020202020204" pitchFamily="34" charset="0"/>
                <a:cs typeface="Arial" panose="020B0604020202020204" pitchFamily="34" charset="0"/>
              </a:rPr>
              <a:t>to be initiated </a:t>
            </a:r>
          </a:p>
          <a:p>
            <a:pPr marL="800100" lvl="1" indent="-368300">
              <a:buSzPts val="2400"/>
              <a:buFont typeface="Arial"/>
              <a:buChar char="•"/>
            </a:pPr>
            <a:r>
              <a:rPr lang="en-US" dirty="0" smtClean="0">
                <a:latin typeface="Arial" panose="020B0604020202020204" pitchFamily="34" charset="0"/>
                <a:cs typeface="Arial" panose="020B0604020202020204" pitchFamily="34" charset="0"/>
              </a:rPr>
              <a:t>CEOS strategy need to define approach</a:t>
            </a:r>
          </a:p>
          <a:p>
            <a:pPr marL="800100" lvl="1" indent="-368300">
              <a:buSzPts val="2400"/>
              <a:buFont typeface="Arial"/>
              <a:buChar char="•"/>
            </a:pPr>
            <a:r>
              <a:rPr lang="en-US" dirty="0" smtClean="0">
                <a:latin typeface="Arial" panose="020B0604020202020204" pitchFamily="34" charset="0"/>
                <a:cs typeface="Arial" panose="020B0604020202020204" pitchFamily="34" charset="0"/>
              </a:rPr>
              <a:t>Assessment of critical milestones identified in White Paper (</a:t>
            </a:r>
            <a:r>
              <a:rPr lang="en-US" dirty="0" err="1" smtClean="0">
                <a:latin typeface="Arial" panose="020B0604020202020204" pitchFamily="34" charset="0"/>
                <a:cs typeface="Arial" panose="020B0604020202020204" pitchFamily="34" charset="0"/>
              </a:rPr>
              <a:t>stocktake</a:t>
            </a:r>
            <a:r>
              <a:rPr lang="en-US" dirty="0" smtClean="0">
                <a:latin typeface="Arial" panose="020B0604020202020204" pitchFamily="34" charset="0"/>
                <a:cs typeface="Arial" panose="020B0604020202020204" pitchFamily="34" charset="0"/>
              </a:rPr>
              <a:t>, prototype baseline products delivery, …)</a:t>
            </a:r>
            <a:endParaRPr dirty="0">
              <a:latin typeface="Arial" panose="020B0604020202020204" pitchFamily="34" charset="0"/>
              <a:cs typeface="Arial" panose="020B0604020202020204" pitchFamily="34" charset="0"/>
            </a:endParaRPr>
          </a:p>
        </p:txBody>
      </p:sp>
      <p:sp>
        <p:nvSpPr>
          <p:cNvPr id="47" name="Google Shape;47;p9"/>
          <p:cNvSpPr txBox="1">
            <a:spLocks noGrp="1"/>
          </p:cNvSpPr>
          <p:nvPr>
            <p:ph type="body" idx="2"/>
          </p:nvPr>
        </p:nvSpPr>
        <p:spPr>
          <a:xfrm>
            <a:off x="2057400" y="304800"/>
            <a:ext cx="5486400" cy="533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2400"/>
              <a:buFont typeface="Arial"/>
              <a:buNone/>
            </a:pPr>
            <a:r>
              <a:rPr lang="en-US" sz="3200" b="1" dirty="0">
                <a:latin typeface="Arial" panose="020B0604020202020204" pitchFamily="34" charset="0"/>
                <a:cs typeface="Arial" panose="020B0604020202020204" pitchFamily="34" charset="0"/>
              </a:rPr>
              <a:t>Outcomes: Climate</a:t>
            </a:r>
            <a:endParaRPr sz="3200" b="1" i="0" u="none" strike="noStrike" cap="none" dirty="0">
              <a:solidFill>
                <a:schemeClr val="lt1"/>
              </a:solidFill>
              <a:latin typeface="Arial" panose="020B0604020202020204" pitchFamily="34" charset="0"/>
              <a:cs typeface="Arial" panose="020B0604020202020204" pitchFamily="34" charset="0"/>
              <a:sym typeface="Helvetica Neu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10"/>
          <p:cNvSpPr>
            <a:spLocks noGrp="1"/>
          </p:cNvSpPr>
          <p:nvPr>
            <p:ph type="sldNum" idx="12"/>
          </p:nvPr>
        </p:nvSpPr>
        <p:spPr>
          <a:xfrm>
            <a:off x="8763000" y="6629400"/>
            <a:ext cx="304800" cy="187200"/>
          </a:xfrm>
          <a:prstGeom prst="roundRect">
            <a:avLst>
              <a:gd name="adj" fmla="val 16667"/>
            </a:avLst>
          </a:prstGeom>
          <a:solidFill>
            <a:schemeClr val="lt1">
              <a:alpha val="48630"/>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fld id="{00000000-1234-1234-1234-123412341234}" type="slidenum">
              <a:rPr lang="en-US" sz="1100" b="0" i="1" u="none" strike="noStrike" cap="none">
                <a:solidFill>
                  <a:schemeClr val="dk2"/>
                </a:solidFill>
                <a:latin typeface="Arial" panose="020B0604020202020204" pitchFamily="34" charset="0"/>
                <a:cs typeface="Arial" panose="020B0604020202020204" pitchFamily="34" charset="0"/>
                <a:sym typeface="Helvetica Neue"/>
              </a:rPr>
              <a:t>6</a:t>
            </a:fld>
            <a:endParaRPr sz="1100" b="0" i="1" u="none" strike="noStrike" cap="none">
              <a:solidFill>
                <a:schemeClr val="dk2"/>
              </a:solidFill>
              <a:latin typeface="Arial" panose="020B0604020202020204" pitchFamily="34" charset="0"/>
              <a:cs typeface="Arial" panose="020B0604020202020204" pitchFamily="34" charset="0"/>
              <a:sym typeface="Helvetica Neue"/>
            </a:endParaRPr>
          </a:p>
        </p:txBody>
      </p:sp>
      <p:sp>
        <p:nvSpPr>
          <p:cNvPr id="53" name="Google Shape;53;p10"/>
          <p:cNvSpPr txBox="1">
            <a:spLocks noGrp="1"/>
          </p:cNvSpPr>
          <p:nvPr>
            <p:ph type="body" idx="1"/>
          </p:nvPr>
        </p:nvSpPr>
        <p:spPr>
          <a:xfrm>
            <a:off x="252761" y="1447800"/>
            <a:ext cx="8686800" cy="4724400"/>
          </a:xfrm>
          <a:prstGeom prst="rect">
            <a:avLst/>
          </a:prstGeom>
          <a:noFill/>
          <a:ln>
            <a:noFill/>
          </a:ln>
        </p:spPr>
        <p:txBody>
          <a:bodyPr spcFirstLastPara="1" wrap="square" lIns="91425" tIns="45700" rIns="91425" bIns="45700" anchor="t" anchorCtr="0">
            <a:noAutofit/>
          </a:bodyPr>
          <a:lstStyle/>
          <a:p>
            <a:pPr marL="469900" marR="0" lvl="0" indent="-342900" algn="l" rtl="0">
              <a:spcBef>
                <a:spcPts val="1200"/>
              </a:spcBef>
              <a:spcAft>
                <a:spcPts val="0"/>
              </a:spcAft>
              <a:buClr>
                <a:srgbClr val="002569"/>
              </a:buClr>
              <a:buSzPts val="20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Individual responses may appear in various VC and WG presentations and the surrounding discussions</a:t>
            </a:r>
          </a:p>
          <a:p>
            <a:pPr marL="469900" marR="0" lvl="0" indent="-342900" algn="l" rtl="0">
              <a:spcBef>
                <a:spcPts val="1200"/>
              </a:spcBef>
              <a:spcAft>
                <a:spcPts val="0"/>
              </a:spcAft>
              <a:buClr>
                <a:srgbClr val="002569"/>
              </a:buClr>
              <a:buSzPts val="20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Additional, integrated discussion will be a part of Section 8.2: Work Planning</a:t>
            </a:r>
            <a:endParaRPr sz="2800" b="0" i="0" u="none" strike="noStrike" cap="none" dirty="0">
              <a:solidFill>
                <a:srgbClr val="002569"/>
              </a:solidFill>
              <a:latin typeface="Arial" panose="020B0604020202020204" pitchFamily="34" charset="0"/>
              <a:cs typeface="Arial" panose="020B0604020202020204" pitchFamily="34" charset="0"/>
              <a:sym typeface="Helvetica Neue"/>
            </a:endParaRPr>
          </a:p>
        </p:txBody>
      </p:sp>
      <p:sp>
        <p:nvSpPr>
          <p:cNvPr id="54" name="Google Shape;54;p10"/>
          <p:cNvSpPr txBox="1">
            <a:spLocks noGrp="1"/>
          </p:cNvSpPr>
          <p:nvPr>
            <p:ph type="body" idx="2"/>
          </p:nvPr>
        </p:nvSpPr>
        <p:spPr>
          <a:xfrm>
            <a:off x="1960418" y="83128"/>
            <a:ext cx="5604164" cy="10044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2400"/>
              <a:buFont typeface="Arial"/>
              <a:buNone/>
            </a:pPr>
            <a:r>
              <a:rPr lang="en-US" sz="3200" b="1" dirty="0">
                <a:latin typeface="Arial" panose="020B0604020202020204" pitchFamily="34" charset="0"/>
                <a:cs typeface="Arial" panose="020B0604020202020204" pitchFamily="34" charset="0"/>
              </a:rPr>
              <a:t>Suggested Work </a:t>
            </a:r>
            <a:r>
              <a:rPr lang="en-US" sz="3200" b="1" dirty="0" err="1">
                <a:latin typeface="Arial" panose="020B0604020202020204" pitchFamily="34" charset="0"/>
                <a:cs typeface="Arial" panose="020B0604020202020204" pitchFamily="34" charset="0"/>
              </a:rPr>
              <a:t>P</a:t>
            </a:r>
            <a:r>
              <a:rPr lang="en-US" sz="3200" b="1" dirty="0" err="1" smtClean="0">
                <a:latin typeface="Arial" panose="020B0604020202020204" pitchFamily="34" charset="0"/>
                <a:cs typeface="Arial" panose="020B0604020202020204" pitchFamily="34" charset="0"/>
              </a:rPr>
              <a:t>rogramme</a:t>
            </a:r>
            <a:r>
              <a:rPr lang="en-US" sz="3200" b="1" dirty="0" smtClean="0">
                <a:latin typeface="Arial" panose="020B0604020202020204" pitchFamily="34" charset="0"/>
                <a:cs typeface="Arial" panose="020B0604020202020204" pitchFamily="34" charset="0"/>
              </a:rPr>
              <a:t> Items</a:t>
            </a:r>
            <a:endParaRPr sz="3200"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1273</Words>
  <Application>Microsoft Office PowerPoint</Application>
  <PresentationFormat>On-screen Show (4:3)</PresentationFormat>
  <Paragraphs>98</Paragraphs>
  <Slides>6</Slides>
  <Notes>5</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6</vt:i4>
      </vt:variant>
    </vt:vector>
  </HeadingPairs>
  <TitlesOfParts>
    <vt:vector size="20" baseType="lpstr">
      <vt:lpstr>Wingdings</vt:lpstr>
      <vt:lpstr>Avenir</vt:lpstr>
      <vt:lpstr>Helvetica</vt:lpstr>
      <vt:lpstr>Proxima Nova Regular</vt:lpstr>
      <vt:lpstr>Calibri</vt:lpstr>
      <vt:lpstr>Noto Sans Symbols</vt:lpstr>
      <vt:lpstr>Arial</vt:lpstr>
      <vt:lpstr>Times New Roman</vt:lpstr>
      <vt:lpstr>Courier New</vt:lpstr>
      <vt:lpstr>MS Mincho</vt:lpstr>
      <vt:lpstr>Helvetica Neue</vt:lpstr>
      <vt:lpstr>Arial Bold</vt:lpstr>
      <vt:lpstr>Default</vt:lpstr>
      <vt:lpstr>Default</vt:lpstr>
      <vt:lpstr>SIT Technical Workshop VC/WG Day  Summary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 Technical Workshop VC/WG Day  Summary</dc:title>
  <dc:creator>Stephen M. Volz</dc:creator>
  <cp:lastModifiedBy>MeetingRoom VisitorUser</cp:lastModifiedBy>
  <cp:revision>10</cp:revision>
  <dcterms:modified xsi:type="dcterms:W3CDTF">2018-09-13T06:32:33Z</dcterms:modified>
</cp:coreProperties>
</file>