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2" r:id="rId2"/>
  </p:sldMasterIdLst>
  <p:notesMasterIdLst>
    <p:notesMasterId r:id="rId7"/>
  </p:notesMasterIdLst>
  <p:sldIdLst>
    <p:sldId id="256" r:id="rId3"/>
    <p:sldId id="262" r:id="rId4"/>
    <p:sldId id="263" r:id="rId5"/>
    <p:sldId id="261" r:id="rId6"/>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EF3"/>
    <a:srgbClr val="FDE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16"/>
  </p:normalViewPr>
  <p:slideViewPr>
    <p:cSldViewPr>
      <p:cViewPr varScale="1">
        <p:scale>
          <a:sx n="115" d="100"/>
          <a:sy n="115" d="100"/>
        </p:scale>
        <p:origin x="1560" y="1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ableStyles" Target="tableStyles.xml"/><Relationship Id="rId12"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
        <p:nvSpPr>
          <p:cNvPr id="8" name="Shape 3">
            <a:extLst>
              <a:ext uri="{FF2B5EF4-FFF2-40B4-BE49-F238E27FC236}">
                <a16:creationId xmlns:a16="http://schemas.microsoft.com/office/drawing/2014/main" xmlns="" id="{52FA7249-EDED-44F5-B235-D70E2D1465AE}"/>
              </a:ext>
            </a:extLst>
          </p:cNvPr>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VC-WG Day, 12 September 2017</a:t>
            </a:r>
            <a:endParaRPr sz="1100" i="1" dirty="0">
              <a:solidFill>
                <a:schemeClr val="tx2"/>
              </a:solidFill>
              <a:latin typeface="+mj-ea"/>
              <a:ea typeface="+mj-ea"/>
              <a:cs typeface="Proxima Nova Regular"/>
              <a:sym typeface="Proxima Nova Regular"/>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a:t>
            </a:fld>
            <a:endParaRPr lang="en-US"/>
          </a:p>
        </p:txBody>
      </p:sp>
    </p:spTree>
    <p:extLst>
      <p:ext uri="{BB962C8B-B14F-4D97-AF65-F5344CB8AC3E}">
        <p14:creationId xmlns:p14="http://schemas.microsoft.com/office/powerpoint/2010/main" val="92794146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4010708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
        <p:nvSpPr>
          <p:cNvPr id="8" name="Shape 3">
            <a:extLst>
              <a:ext uri="{FF2B5EF4-FFF2-40B4-BE49-F238E27FC236}">
                <a16:creationId xmlns:a16="http://schemas.microsoft.com/office/drawing/2014/main" xmlns="" id="{B7856092-51F9-4F69-B5CC-20F1A7EEBB41}"/>
              </a:ext>
            </a:extLst>
          </p:cNvPr>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VC-WG Day, 12 September 2017</a:t>
            </a:r>
            <a:endParaRPr sz="1100" i="1" dirty="0">
              <a:solidFill>
                <a:schemeClr val="tx2"/>
              </a:solidFill>
              <a:latin typeface="+mj-ea"/>
              <a:ea typeface="+mj-ea"/>
              <a:cs typeface="Proxima Nova Regular"/>
              <a:sym typeface="Proxima Nova Regular"/>
            </a:endParaRPr>
          </a:p>
        </p:txBody>
      </p:sp>
    </p:spTree>
    <p:extLst>
      <p:ext uri="{BB962C8B-B14F-4D97-AF65-F5344CB8AC3E}">
        <p14:creationId xmlns:p14="http://schemas.microsoft.com/office/powerpoint/2010/main" val="73954414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extLst>
      <p:ext uri="{BB962C8B-B14F-4D97-AF65-F5344CB8AC3E}">
        <p14:creationId xmlns:p14="http://schemas.microsoft.com/office/powerpoint/2010/main" val="2330721863"/>
      </p:ext>
    </p:extLst>
  </p:cSld>
  <p:clrMap bg1="lt1" tx1="dk1" bg2="lt2" tx2="dk2" accent1="accent1" accent2="accent2" accent3="accent3" accent4="accent4" accent5="accent5" accent6="accent6" hlink="hlink" folHlink="folHlink"/>
  <p:sldLayoutIdLst>
    <p:sldLayoutId id="2147483653" r:id="rId1"/>
    <p:sldLayoutId id="2147483654"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fr-FR" sz="3200" dirty="0">
                <a:solidFill>
                  <a:schemeClr val="bg1"/>
                </a:solidFill>
                <a:latin typeface="+mj-lt"/>
              </a:rPr>
              <a:t>Introduction to the </a:t>
            </a:r>
            <a:r>
              <a:rPr lang="fr-FR" sz="3200" dirty="0">
                <a:solidFill>
                  <a:srgbClr val="FFFFFF"/>
                </a:solidFill>
                <a:latin typeface="+mj-lt"/>
              </a:rPr>
              <a:t>VC-WG Day</a:t>
            </a:r>
            <a:endParaRPr sz="3200"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Jean-Louis Fellous, SIT Chair Team</a:t>
            </a:r>
          </a:p>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ESA/ESRIN, Frascati, Italy</a:t>
            </a:r>
          </a:p>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12</a:t>
            </a:r>
            <a:r>
              <a:rPr lang="en-US" baseline="30000" dirty="0">
                <a:solidFill>
                  <a:srgbClr val="FFFFFF"/>
                </a:solidFill>
                <a:latin typeface="+mj-lt"/>
                <a:ea typeface="Arial Bold"/>
                <a:cs typeface="Arial Bold"/>
                <a:sym typeface="Arial Bold"/>
              </a:rPr>
              <a:t>th</a:t>
            </a:r>
            <a:r>
              <a:rPr lang="en-US" dirty="0">
                <a:solidFill>
                  <a:srgbClr val="FFFFFF"/>
                </a:solidFill>
                <a:latin typeface="+mj-lt"/>
                <a:ea typeface="Arial Bold"/>
                <a:cs typeface="Arial Bold"/>
                <a:sym typeface="Arial Bold"/>
              </a:rPr>
              <a:t> September 2017</a:t>
            </a: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447800"/>
            <a:ext cx="8153400" cy="4724400"/>
          </a:xfrm>
        </p:spPr>
        <p:txBody>
          <a:bodyPr/>
          <a:lstStyle/>
          <a:p>
            <a:r>
              <a:rPr lang="en-US" sz="1800" dirty="0"/>
              <a:t>Following the first VC/WG Days successfully held in Montpellier on September 16, 2014, September 16, 2015 in Darmstadt and 13 September, 2016 in Oxford, it is now common practice to hold a 4</a:t>
            </a:r>
            <a:r>
              <a:rPr lang="en-US" sz="1800" baseline="30000" dirty="0"/>
              <a:t>th</a:t>
            </a:r>
            <a:r>
              <a:rPr lang="en-US" sz="1800" dirty="0"/>
              <a:t> VC/WG Day on September 12 in Frascati.</a:t>
            </a:r>
          </a:p>
          <a:p>
            <a:r>
              <a:rPr lang="en-US" sz="1800" dirty="0"/>
              <a:t>The format and topics for this 4</a:t>
            </a:r>
            <a:r>
              <a:rPr lang="en-US" sz="1800" baseline="30000" dirty="0"/>
              <a:t>th</a:t>
            </a:r>
            <a:r>
              <a:rPr lang="en-US" sz="1800" dirty="0"/>
              <a:t> VC/WG Day were discussed during the June-July 2017 tag up teleconferences.</a:t>
            </a:r>
          </a:p>
          <a:p>
            <a:pPr lvl="1"/>
            <a:r>
              <a:rPr lang="en-US" sz="1800" dirty="0"/>
              <a:t>Preference was maintained for a meeting “</a:t>
            </a:r>
            <a:r>
              <a:rPr lang="en-US" sz="1800" i="1" dirty="0"/>
              <a:t>by invitation only</a:t>
            </a:r>
            <a:r>
              <a:rPr lang="en-US" sz="1800" dirty="0"/>
              <a:t>” in order to facilitate exchange and discussion among VCs and WGs – it being understood that the door remained open to anyone interested</a:t>
            </a:r>
          </a:p>
          <a:p>
            <a:pPr lvl="1"/>
            <a:r>
              <a:rPr lang="en-US" sz="1800" dirty="0"/>
              <a:t>Three topics were discussed, each being allocated 1.5 hour and moderated by volunteers</a:t>
            </a:r>
          </a:p>
          <a:p>
            <a:r>
              <a:rPr lang="en-US" sz="1800" dirty="0"/>
              <a:t>We are extremely grateful to the moderators for their assistance in leading the VC/WG Day to significant outcomes, and I shall now report to the SIT Technical Workshop on these outcomes</a:t>
            </a:r>
          </a:p>
          <a:p>
            <a:r>
              <a:rPr lang="en-US" sz="1800" dirty="0"/>
              <a:t>Assisted by the moderators I shall report to the SIT Technical Workshop on the outcomes of the discussion of the various topics.</a:t>
            </a:r>
          </a:p>
        </p:txBody>
      </p:sp>
      <p:sp>
        <p:nvSpPr>
          <p:cNvPr id="3" name="Slide Number Placeholder 2"/>
          <p:cNvSpPr>
            <a:spLocks noGrp="1"/>
          </p:cNvSpPr>
          <p:nvPr>
            <p:ph type="sldNum" sz="quarter" idx="2"/>
          </p:nvPr>
        </p:nvSpPr>
        <p:spPr/>
        <p:txBody>
          <a:bodyPr/>
          <a:lstStyle/>
          <a:p>
            <a:pPr marL="0" marR="0" lvl="0" indent="0" algn="ctr" defTabSz="457200" eaLnBrk="1" fontAlgn="auto" latinLnBrk="0" hangingPunct="1">
              <a:lnSpc>
                <a:spcPct val="100000"/>
              </a:lnSpc>
              <a:spcBef>
                <a:spcPts val="600"/>
              </a:spcBef>
              <a:spcAft>
                <a:spcPts val="0"/>
              </a:spcAft>
              <a:buClrTx/>
              <a:buSzTx/>
              <a:buFontTx/>
              <a:buNone/>
              <a:tabLst/>
              <a:defRPr/>
            </a:pPr>
            <a:fld id="{86CB4B4D-7CA3-9044-876B-883B54F8677D}" type="slidenum">
              <a:rPr kumimoji="0" lang="uk-UA" sz="1100" b="0" i="1" u="none" strike="noStrike" kern="0" cap="none" spc="0" normalizeH="0" baseline="0" noProof="0" smtClean="0">
                <a:ln>
                  <a:noFill/>
                </a:ln>
                <a:solidFill>
                  <a:srgbClr val="1F497D"/>
                </a:solidFill>
                <a:effectLst/>
                <a:uLnTx/>
                <a:uFillTx/>
                <a:latin typeface="Helvetica"/>
                <a:sym typeface="Calibri"/>
              </a:rPr>
              <a:pPr marL="0" marR="0" lvl="0" indent="0" algn="ctr" defTabSz="457200" eaLnBrk="1" fontAlgn="auto" latinLnBrk="0" hangingPunct="1">
                <a:lnSpc>
                  <a:spcPct val="100000"/>
                </a:lnSpc>
                <a:spcBef>
                  <a:spcPts val="600"/>
                </a:spcBef>
                <a:spcAft>
                  <a:spcPts val="0"/>
                </a:spcAft>
                <a:buClrTx/>
                <a:buSzTx/>
                <a:buFontTx/>
                <a:buNone/>
                <a:tabLst/>
                <a:defRPr/>
              </a:pPr>
              <a:t>2</a:t>
            </a:fld>
            <a:endParaRPr kumimoji="0" lang="uk-UA" sz="1100" b="0" i="1" u="none" strike="noStrike" kern="0" cap="none" spc="0" normalizeH="0" baseline="0" noProof="0" dirty="0">
              <a:ln>
                <a:noFill/>
              </a:ln>
              <a:solidFill>
                <a:srgbClr val="1F497D"/>
              </a:solidFill>
              <a:effectLst/>
              <a:uLnTx/>
              <a:uFillTx/>
              <a:latin typeface="Helvetica"/>
              <a:sym typeface="Calibri"/>
            </a:endParaRPr>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a:t>VC/WG Day Organization</a:t>
            </a:r>
          </a:p>
        </p:txBody>
      </p:sp>
    </p:spTree>
    <p:extLst>
      <p:ext uri="{BB962C8B-B14F-4D97-AF65-F5344CB8AC3E}">
        <p14:creationId xmlns:p14="http://schemas.microsoft.com/office/powerpoint/2010/main" val="333306734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2"/>
          </p:nvPr>
        </p:nvSpPr>
        <p:spPr/>
        <p:txBody>
          <a:bodyPr/>
          <a:lstStyle/>
          <a:p>
            <a:pPr marL="0" marR="0" lvl="0" indent="0" algn="ctr" defTabSz="457200" eaLnBrk="1" fontAlgn="auto" latinLnBrk="0" hangingPunct="1">
              <a:lnSpc>
                <a:spcPct val="100000"/>
              </a:lnSpc>
              <a:spcBef>
                <a:spcPts val="600"/>
              </a:spcBef>
              <a:spcAft>
                <a:spcPts val="0"/>
              </a:spcAft>
              <a:buClrTx/>
              <a:buSzTx/>
              <a:buFontTx/>
              <a:buNone/>
              <a:tabLst/>
              <a:defRPr/>
            </a:pPr>
            <a:fld id="{86CB4B4D-7CA3-9044-876B-883B54F8677D}" type="slidenum">
              <a:rPr kumimoji="0" lang="uk-UA" sz="1100" b="0" i="1" u="none" strike="noStrike" kern="0" cap="none" spc="0" normalizeH="0" baseline="0" noProof="0" smtClean="0">
                <a:ln>
                  <a:noFill/>
                </a:ln>
                <a:solidFill>
                  <a:srgbClr val="1F497D"/>
                </a:solidFill>
                <a:effectLst/>
                <a:uLnTx/>
                <a:uFillTx/>
                <a:latin typeface="Helvetica"/>
                <a:sym typeface="Calibri"/>
              </a:rPr>
              <a:pPr marL="0" marR="0" lvl="0" indent="0" algn="ctr" defTabSz="457200" eaLnBrk="1" fontAlgn="auto" latinLnBrk="0" hangingPunct="1">
                <a:lnSpc>
                  <a:spcPct val="100000"/>
                </a:lnSpc>
                <a:spcBef>
                  <a:spcPts val="600"/>
                </a:spcBef>
                <a:spcAft>
                  <a:spcPts val="0"/>
                </a:spcAft>
                <a:buClrTx/>
                <a:buSzTx/>
                <a:buFontTx/>
                <a:buNone/>
                <a:tabLst/>
                <a:defRPr/>
              </a:pPr>
              <a:t>3</a:t>
            </a:fld>
            <a:endParaRPr kumimoji="0" lang="uk-UA" sz="1100" b="0" i="1" u="none" strike="noStrike" kern="0" cap="none" spc="0" normalizeH="0" baseline="0" noProof="0" dirty="0">
              <a:ln>
                <a:noFill/>
              </a:ln>
              <a:solidFill>
                <a:srgbClr val="1F497D"/>
              </a:solidFill>
              <a:effectLst/>
              <a:uLnTx/>
              <a:uFillTx/>
              <a:latin typeface="Helvetica"/>
              <a:sym typeface="Calibri"/>
            </a:endParaRPr>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a:t>VC/WG Day Agenda</a:t>
            </a:r>
          </a:p>
        </p:txBody>
      </p:sp>
      <p:graphicFrame>
        <p:nvGraphicFramePr>
          <p:cNvPr id="6" name="Espace réservé du contenu 5"/>
          <p:cNvGraphicFramePr>
            <a:graphicFrameLocks noGrp="1"/>
          </p:cNvGraphicFramePr>
          <p:nvPr>
            <p:ph sz="quarter" idx="10"/>
            <p:extLst>
              <p:ext uri="{D42A27DB-BD31-4B8C-83A1-F6EECF244321}">
                <p14:modId xmlns:p14="http://schemas.microsoft.com/office/powerpoint/2010/main" val="380797841"/>
              </p:ext>
            </p:extLst>
          </p:nvPr>
        </p:nvGraphicFramePr>
        <p:xfrm>
          <a:off x="457200" y="1600200"/>
          <a:ext cx="8153399" cy="4114800"/>
        </p:xfrm>
        <a:graphic>
          <a:graphicData uri="http://schemas.openxmlformats.org/drawingml/2006/table">
            <a:tbl>
              <a:tblPr firstRow="1" firstCol="1" bandRow="1">
                <a:tableStyleId>{5940675A-B579-460E-94D1-54222C63F5DA}</a:tableStyleId>
              </a:tblPr>
              <a:tblGrid>
                <a:gridCol w="1295400">
                  <a:extLst>
                    <a:ext uri="{9D8B030D-6E8A-4147-A177-3AD203B41FA5}">
                      <a16:colId xmlns:a16="http://schemas.microsoft.com/office/drawing/2014/main" xmlns="" val="20000"/>
                    </a:ext>
                  </a:extLst>
                </a:gridCol>
                <a:gridCol w="2514600">
                  <a:extLst>
                    <a:ext uri="{9D8B030D-6E8A-4147-A177-3AD203B41FA5}">
                      <a16:colId xmlns:a16="http://schemas.microsoft.com/office/drawing/2014/main" xmlns="" val="20001"/>
                    </a:ext>
                  </a:extLst>
                </a:gridCol>
                <a:gridCol w="2667000">
                  <a:extLst>
                    <a:ext uri="{9D8B030D-6E8A-4147-A177-3AD203B41FA5}">
                      <a16:colId xmlns:a16="http://schemas.microsoft.com/office/drawing/2014/main" xmlns="" val="20002"/>
                    </a:ext>
                  </a:extLst>
                </a:gridCol>
                <a:gridCol w="1676399">
                  <a:extLst>
                    <a:ext uri="{9D8B030D-6E8A-4147-A177-3AD203B41FA5}">
                      <a16:colId xmlns:a16="http://schemas.microsoft.com/office/drawing/2014/main" xmlns="" val="20003"/>
                    </a:ext>
                  </a:extLst>
                </a:gridCol>
              </a:tblGrid>
              <a:tr h="166088">
                <a:tc>
                  <a:txBody>
                    <a:bodyPr/>
                    <a:lstStyle/>
                    <a:p>
                      <a:pPr>
                        <a:spcAft>
                          <a:spcPts val="300"/>
                        </a:spcAft>
                      </a:pPr>
                      <a:r>
                        <a:rPr lang="en-US" sz="1800" dirty="0">
                          <a:effectLst/>
                        </a:rPr>
                        <a:t> </a:t>
                      </a:r>
                      <a:endParaRPr lang="fr-FR" sz="18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800" dirty="0">
                          <a:effectLst/>
                        </a:rPr>
                        <a:t>Topic</a:t>
                      </a:r>
                      <a:endParaRPr lang="fr-FR" sz="18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800" dirty="0">
                          <a:effectLst/>
                        </a:rPr>
                        <a:t>Moderators</a:t>
                      </a:r>
                      <a:endParaRPr lang="fr-FR" sz="18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800" dirty="0">
                          <a:effectLst/>
                        </a:rPr>
                        <a:t>Contributors</a:t>
                      </a:r>
                      <a:endParaRPr lang="fr-FR" sz="1800" dirty="0">
                        <a:effectLst/>
                        <a:latin typeface="Calibri"/>
                        <a:ea typeface="Calibri"/>
                        <a:cs typeface="Times New Roman"/>
                      </a:endParaRPr>
                    </a:p>
                  </a:txBody>
                  <a:tcPr marL="67945" marR="67945" marT="0" marB="0">
                    <a:solidFill>
                      <a:srgbClr val="DAEEF3"/>
                    </a:solidFill>
                  </a:tcPr>
                </a:tc>
                <a:extLst>
                  <a:ext uri="{0D108BD9-81ED-4DB2-BD59-A6C34878D82A}">
                    <a16:rowId xmlns:a16="http://schemas.microsoft.com/office/drawing/2014/main" xmlns="" val="10000"/>
                  </a:ext>
                </a:extLst>
              </a:tr>
              <a:tr h="166088">
                <a:tc>
                  <a:txBody>
                    <a:bodyPr/>
                    <a:lstStyle/>
                    <a:p>
                      <a:pPr>
                        <a:spcAft>
                          <a:spcPts val="300"/>
                        </a:spcAft>
                      </a:pPr>
                      <a:r>
                        <a:rPr lang="en-US" sz="1800" dirty="0">
                          <a:effectLst/>
                        </a:rPr>
                        <a:t>09:00-10:30</a:t>
                      </a:r>
                      <a:endParaRPr lang="fr-FR" sz="1800" dirty="0">
                        <a:effectLst/>
                        <a:latin typeface="Calibri"/>
                        <a:ea typeface="Calibri"/>
                        <a:cs typeface="Times New Roman"/>
                      </a:endParaRPr>
                    </a:p>
                  </a:txBody>
                  <a:tcPr marL="67945" marR="67945" marT="0" marB="0">
                    <a:solidFill>
                      <a:srgbClr val="FDE9D9"/>
                    </a:solidFill>
                  </a:tcPr>
                </a:tc>
                <a:tc>
                  <a:txBody>
                    <a:bodyPr/>
                    <a:lstStyle/>
                    <a:p>
                      <a:pPr algn="l">
                        <a:spcAft>
                          <a:spcPts val="300"/>
                        </a:spcAft>
                      </a:pPr>
                      <a:r>
                        <a:rPr lang="fr-FR" sz="1800" dirty="0">
                          <a:effectLst/>
                          <a:latin typeface="Calibri"/>
                          <a:ea typeface="Calibri"/>
                          <a:cs typeface="Times New Roman"/>
                        </a:rPr>
                        <a:t>Water</a:t>
                      </a:r>
                    </a:p>
                  </a:txBody>
                  <a:tcPr marL="67945" marR="67945" marT="0" marB="0">
                    <a:solidFill>
                      <a:srgbClr val="FDE9D9"/>
                    </a:solidFill>
                  </a:tcPr>
                </a:tc>
                <a:tc>
                  <a:txBody>
                    <a:bodyPr/>
                    <a:lstStyle/>
                    <a:p>
                      <a:pPr algn="ctr">
                        <a:spcAft>
                          <a:spcPts val="300"/>
                        </a:spcAft>
                      </a:pPr>
                      <a:r>
                        <a:rPr lang="en-US" sz="1800" dirty="0">
                          <a:effectLst/>
                          <a:latin typeface="Calibri"/>
                          <a:ea typeface="Calibri"/>
                          <a:cs typeface="Times New Roman"/>
                        </a:rPr>
                        <a:t>S Neeck (P-VC), S Chalifoux (</a:t>
                      </a:r>
                      <a:r>
                        <a:rPr lang="en-US" sz="1800" dirty="0" err="1">
                          <a:effectLst/>
                          <a:latin typeface="Calibri"/>
                          <a:ea typeface="Calibri"/>
                          <a:cs typeface="Times New Roman"/>
                        </a:rPr>
                        <a:t>WGDisasters</a:t>
                      </a:r>
                      <a:r>
                        <a:rPr lang="en-US" sz="1800" dirty="0">
                          <a:effectLst/>
                          <a:latin typeface="Calibri"/>
                          <a:ea typeface="Calibri"/>
                          <a:cs typeface="Times New Roman"/>
                        </a:rPr>
                        <a:t>) and P Chang (OSVWVC)/C Donlon (OCR-VC)</a:t>
                      </a:r>
                      <a:endParaRPr lang="fr-FR" sz="18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800" dirty="0">
                          <a:effectLst/>
                        </a:rPr>
                        <a:t>All VCs &amp; WGs</a:t>
                      </a:r>
                      <a:endParaRPr lang="fr-FR" sz="1800" dirty="0">
                        <a:effectLst/>
                        <a:latin typeface="Calibri"/>
                        <a:ea typeface="Calibri"/>
                        <a:cs typeface="Times New Roman"/>
                      </a:endParaRPr>
                    </a:p>
                  </a:txBody>
                  <a:tcPr marL="67945" marR="67945" marT="0" marB="0">
                    <a:solidFill>
                      <a:srgbClr val="FDE9D9"/>
                    </a:solidFill>
                  </a:tcPr>
                </a:tc>
                <a:extLst>
                  <a:ext uri="{0D108BD9-81ED-4DB2-BD59-A6C34878D82A}">
                    <a16:rowId xmlns:a16="http://schemas.microsoft.com/office/drawing/2014/main" xmlns="" val="10001"/>
                  </a:ext>
                </a:extLst>
              </a:tr>
              <a:tr h="166088">
                <a:tc>
                  <a:txBody>
                    <a:bodyPr/>
                    <a:lstStyle/>
                    <a:p>
                      <a:pPr>
                        <a:spcAft>
                          <a:spcPts val="300"/>
                        </a:spcAft>
                      </a:pPr>
                      <a:r>
                        <a:rPr lang="en-US" sz="1800" dirty="0">
                          <a:effectLst/>
                        </a:rPr>
                        <a:t>10:30-11:00</a:t>
                      </a:r>
                      <a:endParaRPr lang="fr-FR" sz="18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800" dirty="0">
                          <a:effectLst/>
                        </a:rPr>
                        <a:t>Coffee/tea break</a:t>
                      </a:r>
                      <a:endParaRPr lang="fr-FR" sz="18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800" dirty="0">
                          <a:effectLst/>
                        </a:rPr>
                        <a:t> </a:t>
                      </a:r>
                      <a:endParaRPr lang="fr-FR" sz="18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800" dirty="0">
                          <a:effectLst/>
                        </a:rPr>
                        <a:t> </a:t>
                      </a:r>
                      <a:endParaRPr lang="fr-FR" sz="1800" dirty="0">
                        <a:effectLst/>
                        <a:latin typeface="Calibri"/>
                        <a:ea typeface="Calibri"/>
                        <a:cs typeface="Times New Roman"/>
                      </a:endParaRPr>
                    </a:p>
                  </a:txBody>
                  <a:tcPr marL="67945" marR="67945" marT="0" marB="0">
                    <a:solidFill>
                      <a:srgbClr val="DAEEF3"/>
                    </a:solidFill>
                  </a:tcPr>
                </a:tc>
                <a:extLst>
                  <a:ext uri="{0D108BD9-81ED-4DB2-BD59-A6C34878D82A}">
                    <a16:rowId xmlns:a16="http://schemas.microsoft.com/office/drawing/2014/main" xmlns="" val="10002"/>
                  </a:ext>
                </a:extLst>
              </a:tr>
              <a:tr h="166088">
                <a:tc>
                  <a:txBody>
                    <a:bodyPr/>
                    <a:lstStyle/>
                    <a:p>
                      <a:pPr>
                        <a:spcAft>
                          <a:spcPts val="300"/>
                        </a:spcAft>
                      </a:pPr>
                      <a:r>
                        <a:rPr lang="en-US" sz="1800" dirty="0">
                          <a:effectLst/>
                        </a:rPr>
                        <a:t>11:00-12:30</a:t>
                      </a:r>
                      <a:endParaRPr lang="fr-FR" sz="1800" dirty="0">
                        <a:effectLst/>
                        <a:latin typeface="Calibri"/>
                        <a:ea typeface="Calibri"/>
                        <a:cs typeface="Times New Roman"/>
                      </a:endParaRPr>
                    </a:p>
                  </a:txBody>
                  <a:tcPr marL="67945" marR="67945" marT="0" marB="0">
                    <a:solidFill>
                      <a:srgbClr val="FDE9D9"/>
                    </a:solidFill>
                  </a:tcPr>
                </a:tc>
                <a:tc>
                  <a:txBody>
                    <a:bodyPr/>
                    <a:lstStyle/>
                    <a:p>
                      <a:pPr algn="l">
                        <a:spcAft>
                          <a:spcPts val="300"/>
                        </a:spcAft>
                      </a:pPr>
                      <a:r>
                        <a:rPr lang="en-US" sz="1800" dirty="0">
                          <a:effectLst/>
                          <a:latin typeface="Calibri"/>
                          <a:ea typeface="Calibri"/>
                          <a:cs typeface="Times New Roman"/>
                        </a:rPr>
                        <a:t>Extension of ARD concept to Atmosphere and Ocean</a:t>
                      </a:r>
                      <a:endParaRPr lang="fr-FR" sz="18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800" dirty="0">
                          <a:effectLst/>
                          <a:latin typeface="Calibri"/>
                          <a:ea typeface="Calibri"/>
                          <a:cs typeface="Times New Roman"/>
                        </a:rPr>
                        <a:t>A Mitchell (WGISS), J Lacey/A Lewis (LSI-VC), A O’Carroll/K Casey (SST-VC)</a:t>
                      </a:r>
                      <a:endParaRPr lang="fr-FR" sz="18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800" dirty="0">
                          <a:effectLst/>
                        </a:rPr>
                        <a:t>All VCs &amp; WGs, </a:t>
                      </a:r>
                      <a:r>
                        <a:rPr lang="en-US" sz="1800" dirty="0">
                          <a:effectLst/>
                          <a:latin typeface="Calibri"/>
                          <a:ea typeface="Calibri"/>
                          <a:cs typeface="Times New Roman"/>
                        </a:rPr>
                        <a:t>COVERAGE</a:t>
                      </a:r>
                      <a:endParaRPr lang="fr-FR" sz="1800" dirty="0">
                        <a:effectLst/>
                        <a:latin typeface="Calibri"/>
                        <a:ea typeface="Calibri"/>
                        <a:cs typeface="Times New Roman"/>
                      </a:endParaRPr>
                    </a:p>
                  </a:txBody>
                  <a:tcPr marL="67945" marR="67945" marT="0" marB="0">
                    <a:solidFill>
                      <a:srgbClr val="FDE9D9"/>
                    </a:solidFill>
                  </a:tcPr>
                </a:tc>
                <a:extLst>
                  <a:ext uri="{0D108BD9-81ED-4DB2-BD59-A6C34878D82A}">
                    <a16:rowId xmlns:a16="http://schemas.microsoft.com/office/drawing/2014/main" xmlns="" val="10003"/>
                  </a:ext>
                </a:extLst>
              </a:tr>
              <a:tr h="166088">
                <a:tc>
                  <a:txBody>
                    <a:bodyPr/>
                    <a:lstStyle/>
                    <a:p>
                      <a:pPr>
                        <a:spcAft>
                          <a:spcPts val="300"/>
                        </a:spcAft>
                      </a:pPr>
                      <a:r>
                        <a:rPr lang="en-US" sz="1800" dirty="0">
                          <a:effectLst/>
                        </a:rPr>
                        <a:t>12:30-13:30</a:t>
                      </a:r>
                      <a:endParaRPr lang="fr-FR" sz="18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800" dirty="0">
                          <a:effectLst/>
                        </a:rPr>
                        <a:t>Lunch</a:t>
                      </a:r>
                      <a:endParaRPr lang="fr-FR" sz="18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800" dirty="0">
                          <a:effectLst/>
                        </a:rPr>
                        <a:t> </a:t>
                      </a:r>
                      <a:endParaRPr lang="fr-FR" sz="18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800" dirty="0">
                          <a:effectLst/>
                        </a:rPr>
                        <a:t> </a:t>
                      </a:r>
                      <a:endParaRPr lang="fr-FR" sz="1800" dirty="0">
                        <a:effectLst/>
                        <a:latin typeface="Calibri"/>
                        <a:ea typeface="Calibri"/>
                        <a:cs typeface="Times New Roman"/>
                      </a:endParaRPr>
                    </a:p>
                  </a:txBody>
                  <a:tcPr marL="67945" marR="67945" marT="0" marB="0">
                    <a:solidFill>
                      <a:srgbClr val="DAEEF3"/>
                    </a:solidFill>
                  </a:tcPr>
                </a:tc>
                <a:extLst>
                  <a:ext uri="{0D108BD9-81ED-4DB2-BD59-A6C34878D82A}">
                    <a16:rowId xmlns:a16="http://schemas.microsoft.com/office/drawing/2014/main" xmlns="" val="10004"/>
                  </a:ext>
                </a:extLst>
              </a:tr>
              <a:tr h="135608">
                <a:tc>
                  <a:txBody>
                    <a:bodyPr/>
                    <a:lstStyle/>
                    <a:p>
                      <a:pPr>
                        <a:spcAft>
                          <a:spcPts val="300"/>
                        </a:spcAft>
                      </a:pPr>
                      <a:r>
                        <a:rPr lang="en-US" sz="1800" dirty="0">
                          <a:effectLst/>
                        </a:rPr>
                        <a:t>13:30-15:00</a:t>
                      </a:r>
                      <a:endParaRPr lang="fr-FR" sz="1800" dirty="0">
                        <a:effectLst/>
                        <a:latin typeface="Calibri"/>
                        <a:ea typeface="Calibri"/>
                        <a:cs typeface="Times New Roman"/>
                      </a:endParaRPr>
                    </a:p>
                  </a:txBody>
                  <a:tcPr marL="67945" marR="67945" marT="0" marB="0">
                    <a:solidFill>
                      <a:srgbClr val="FDE9D9"/>
                    </a:solidFill>
                  </a:tcPr>
                </a:tc>
                <a:tc>
                  <a:txBody>
                    <a:bodyPr/>
                    <a:lstStyle/>
                    <a:p>
                      <a:pPr algn="l">
                        <a:spcAft>
                          <a:spcPts val="300"/>
                        </a:spcAft>
                      </a:pPr>
                      <a:r>
                        <a:rPr lang="fr-FR" sz="1800" dirty="0" err="1">
                          <a:effectLst/>
                          <a:latin typeface="Calibri"/>
                          <a:ea typeface="Calibri"/>
                          <a:cs typeface="Times New Roman"/>
                        </a:rPr>
                        <a:t>Climate</a:t>
                      </a:r>
                      <a:r>
                        <a:rPr lang="fr-FR" sz="1800" dirty="0">
                          <a:effectLst/>
                          <a:latin typeface="Calibri"/>
                          <a:ea typeface="Calibri"/>
                          <a:cs typeface="Times New Roman"/>
                        </a:rPr>
                        <a:t>/Carbon</a:t>
                      </a:r>
                    </a:p>
                  </a:txBody>
                  <a:tcPr marL="67945" marR="67945" marT="0" marB="0">
                    <a:solidFill>
                      <a:srgbClr val="FDE9D9"/>
                    </a:solidFill>
                  </a:tcPr>
                </a:tc>
                <a:tc>
                  <a:txBody>
                    <a:bodyPr/>
                    <a:lstStyle/>
                    <a:p>
                      <a:pPr algn="ctr">
                        <a:spcAft>
                          <a:spcPts val="300"/>
                        </a:spcAft>
                      </a:pPr>
                      <a:r>
                        <a:rPr lang="en-US" sz="1800" dirty="0">
                          <a:effectLst/>
                          <a:latin typeface="Calibri"/>
                          <a:ea typeface="Calibri"/>
                          <a:cs typeface="Times New Roman"/>
                        </a:rPr>
                        <a:t>M Dowell (Carbon Strategy Team), P Lecomte/S Plummer (</a:t>
                      </a:r>
                      <a:r>
                        <a:rPr lang="en-US" sz="1800" dirty="0" err="1">
                          <a:effectLst/>
                          <a:latin typeface="Calibri"/>
                          <a:ea typeface="Calibri"/>
                          <a:cs typeface="Times New Roman"/>
                        </a:rPr>
                        <a:t>WGClimate</a:t>
                      </a:r>
                      <a:r>
                        <a:rPr lang="en-US" sz="1800" dirty="0">
                          <a:effectLst/>
                          <a:latin typeface="Calibri"/>
                          <a:ea typeface="Calibri"/>
                          <a:cs typeface="Times New Roman"/>
                        </a:rPr>
                        <a:t>), and D Crisp (AC-VC)</a:t>
                      </a:r>
                      <a:endParaRPr lang="fr-FR" sz="18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800" dirty="0">
                          <a:effectLst/>
                        </a:rPr>
                        <a:t>All VCs &amp; WGs</a:t>
                      </a:r>
                      <a:endParaRPr lang="fr-FR" sz="1800" dirty="0">
                        <a:effectLst/>
                        <a:latin typeface="Calibri"/>
                        <a:ea typeface="Calibri"/>
                        <a:cs typeface="Times New Roman"/>
                      </a:endParaRPr>
                    </a:p>
                  </a:txBody>
                  <a:tcPr marL="67945" marR="67945" marT="0" marB="0">
                    <a:solidFill>
                      <a:srgbClr val="FDE9D9"/>
                    </a:solidFill>
                  </a:tcPr>
                </a:tc>
                <a:extLst>
                  <a:ext uri="{0D108BD9-81ED-4DB2-BD59-A6C34878D82A}">
                    <a16:rowId xmlns:a16="http://schemas.microsoft.com/office/drawing/2014/main" xmlns="" val="10005"/>
                  </a:ext>
                </a:extLst>
              </a:tr>
              <a:tr h="59408">
                <a:tc>
                  <a:txBody>
                    <a:bodyPr/>
                    <a:lstStyle/>
                    <a:p>
                      <a:pPr algn="ctr">
                        <a:spcAft>
                          <a:spcPts val="300"/>
                        </a:spcAft>
                      </a:pPr>
                      <a:r>
                        <a:rPr lang="en-US" sz="1800" dirty="0">
                          <a:effectLst/>
                        </a:rPr>
                        <a:t>15:00</a:t>
                      </a:r>
                      <a:endParaRPr lang="fr-FR" sz="18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800" dirty="0">
                          <a:effectLst/>
                        </a:rPr>
                        <a:t>End of meeting</a:t>
                      </a:r>
                      <a:endParaRPr lang="fr-FR" sz="18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800" dirty="0">
                          <a:effectLst/>
                        </a:rPr>
                        <a:t> </a:t>
                      </a:r>
                      <a:endParaRPr lang="fr-FR" sz="18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800" dirty="0">
                          <a:effectLst/>
                        </a:rPr>
                        <a:t> </a:t>
                      </a:r>
                      <a:endParaRPr lang="fr-FR" sz="1800" dirty="0">
                        <a:effectLst/>
                        <a:latin typeface="Calibri"/>
                        <a:ea typeface="Calibri"/>
                        <a:cs typeface="Times New Roman"/>
                      </a:endParaRPr>
                    </a:p>
                  </a:txBody>
                  <a:tcPr marL="67945" marR="67945" marT="0" marB="0">
                    <a:solidFill>
                      <a:srgbClr val="DAEEF3"/>
                    </a:solidFill>
                  </a:tcPr>
                </a:tc>
                <a:extLst>
                  <a:ext uri="{0D108BD9-81ED-4DB2-BD59-A6C34878D82A}">
                    <a16:rowId xmlns:a16="http://schemas.microsoft.com/office/drawing/2014/main" xmlns="" val="1134017822"/>
                  </a:ext>
                </a:extLst>
              </a:tr>
            </a:tbl>
          </a:graphicData>
        </a:graphic>
      </p:graphicFrame>
    </p:spTree>
    <p:extLst>
      <p:ext uri="{BB962C8B-B14F-4D97-AF65-F5344CB8AC3E}">
        <p14:creationId xmlns:p14="http://schemas.microsoft.com/office/powerpoint/2010/main" val="49991728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quarter" idx="10"/>
          </p:nvPr>
        </p:nvSpPr>
        <p:spPr/>
        <p:txBody>
          <a:bodyPr/>
          <a:lstStyle/>
          <a:p>
            <a:r>
              <a:rPr lang="en-US" dirty="0"/>
              <a:t>The primary objective of this VC/WG Day is to contribute to a better knowledge and understanding between VCs and WGs</a:t>
            </a:r>
          </a:p>
          <a:p>
            <a:pPr lvl="1"/>
            <a:r>
              <a:rPr lang="en-US" dirty="0"/>
              <a:t>It will be achieved through the conduct of the whole day in the “workshop style”</a:t>
            </a:r>
          </a:p>
          <a:p>
            <a:pPr lvl="1"/>
            <a:r>
              <a:rPr lang="en-US" dirty="0"/>
              <a:t>It will also be achieved through direct interaction and networking during the coffee and lunch breaks</a:t>
            </a:r>
          </a:p>
          <a:p>
            <a:r>
              <a:rPr lang="en-US" dirty="0"/>
              <a:t>The primary expected outcome is in the formulation of clear recommendations and action items that require SIT and/or CEOS Plenary decision</a:t>
            </a:r>
          </a:p>
          <a:p>
            <a:pPr lvl="1"/>
            <a:r>
              <a:rPr lang="en-US" dirty="0"/>
              <a:t>I invite you to focus on outcomes that require and deserve SIT attention. In other words, if you expect or want something from SIT or CEOS Principals, then it is in your own best interests to make it clear and focus on what you want.</a:t>
            </a:r>
          </a:p>
        </p:txBody>
      </p:sp>
      <p:sp>
        <p:nvSpPr>
          <p:cNvPr id="7" name="Espace réservé du contenu 6"/>
          <p:cNvSpPr>
            <a:spLocks noGrp="1"/>
          </p:cNvSpPr>
          <p:nvPr>
            <p:ph sz="quarter" idx="11"/>
          </p:nvPr>
        </p:nvSpPr>
        <p:spPr/>
        <p:txBody>
          <a:bodyPr/>
          <a:lstStyle/>
          <a:p>
            <a:r>
              <a:rPr lang="en-US" dirty="0"/>
              <a:t>VC/WG Day Objectives</a:t>
            </a:r>
          </a:p>
        </p:txBody>
      </p:sp>
      <p:sp>
        <p:nvSpPr>
          <p:cNvPr id="10" name="Slide Number Placeholder 2"/>
          <p:cNvSpPr>
            <a:spLocks noGrp="1"/>
          </p:cNvSpPr>
          <p:nvPr>
            <p:ph type="sldNum" sz="quarter" idx="2"/>
          </p:nvPr>
        </p:nvSpPr>
        <p:spPr>
          <a:xfrm>
            <a:off x="8763000" y="6629400"/>
            <a:ext cx="304800" cy="187285"/>
          </a:xfrm>
        </p:spPr>
        <p:txBody>
          <a:bodyPr/>
          <a:lstStyle/>
          <a:p>
            <a:pPr lvl="0"/>
            <a:fld id="{86CB4B4D-7CA3-9044-876B-883B54F8677D}" type="slidenum">
              <a:rPr lang="uk-UA" smtClean="0"/>
              <a:t>4</a:t>
            </a:fld>
            <a:endParaRPr lang="uk-UA" dirty="0"/>
          </a:p>
        </p:txBody>
      </p:sp>
    </p:spTree>
    <p:extLst>
      <p:ext uri="{BB962C8B-B14F-4D97-AF65-F5344CB8AC3E}">
        <p14:creationId xmlns:p14="http://schemas.microsoft.com/office/powerpoint/2010/main" val="1969566443"/>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9187</TotalTime>
  <Words>423</Words>
  <Application>Microsoft Macintosh PowerPoint</Application>
  <PresentationFormat>On-screen Show (4:3)</PresentationFormat>
  <Paragraphs>50</Paragraphs>
  <Slides>4</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vt:i4>
      </vt:variant>
    </vt:vector>
  </HeadingPairs>
  <TitlesOfParts>
    <vt:vector size="16" baseType="lpstr">
      <vt:lpstr>Arial</vt:lpstr>
      <vt:lpstr>Arial Bold</vt:lpstr>
      <vt:lpstr>Avenir Roman</vt:lpstr>
      <vt:lpstr>Calibri</vt:lpstr>
      <vt:lpstr>Courier New</vt:lpstr>
      <vt:lpstr>Droid Serif</vt:lpstr>
      <vt:lpstr>Helvetica</vt:lpstr>
      <vt:lpstr>Proxima Nova Regular</vt:lpstr>
      <vt:lpstr>Times New Roman</vt:lpstr>
      <vt:lpstr>Wingdings</vt:lpstr>
      <vt:lpstr>Default</vt:lpstr>
      <vt:lpstr>1_Default</vt:lpstr>
      <vt:lpstr>Introduction to the VC-WG Day</vt:lpstr>
      <vt:lpstr>PowerPoint Presentation</vt:lpstr>
      <vt:lpstr>PowerPoint Presentation</vt:lpstr>
      <vt:lpstr>PowerPoint Presentation</vt:lpstr>
    </vt:vector>
  </TitlesOfParts>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122</cp:revision>
  <dcterms:modified xsi:type="dcterms:W3CDTF">2017-09-11T08:27:11Z</dcterms:modified>
</cp:coreProperties>
</file>