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62" r:id="rId4"/>
    <p:sldId id="263" r:id="rId5"/>
    <p:sldId id="264" r:id="rId6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sontos, Vardis M (398G)" initials="TVM(" lastIdx="6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721" autoAdjust="0"/>
  </p:normalViewPr>
  <p:slideViewPr>
    <p:cSldViewPr>
      <p:cViewPr varScale="1">
        <p:scale>
          <a:sx n="108" d="100"/>
          <a:sy n="108" d="100"/>
        </p:scale>
        <p:origin x="1760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commentAuthors" Target="commentAuthors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1336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 TWS ‘17, 13-14 Sept 2017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 smtClean="0"/>
              <a:t>Title TBA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213360" y="1615111"/>
            <a:ext cx="8424672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EOS 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cean 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ariables 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nabling 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esearch and 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pplications for 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COVERAGE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Initiative:</a:t>
            </a:r>
            <a:endParaRPr sz="28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213360" y="3918045"/>
            <a:ext cx="5943600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NASA</a:t>
            </a:r>
            <a:endParaRPr lang="en-US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16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 Tech Workshop 2017 </a:t>
            </a:r>
            <a:r>
              <a:rPr sz="16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sz="1600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sz="16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#</a:t>
            </a:r>
            <a:r>
              <a:rPr lang="en-US" sz="16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21</a:t>
            </a:r>
            <a:endParaRPr lang="en-AU" sz="1600" dirty="0" smtClean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sz="1600" i="1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VC-WG Day</a:t>
            </a:r>
            <a:endParaRPr sz="1600" i="1" dirty="0">
              <a:solidFill>
                <a:schemeClr val="bg1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sz="16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</a:t>
            </a:r>
            <a:r>
              <a:rPr lang="en-AU" sz="1600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</a:t>
            </a:r>
            <a:r>
              <a:rPr lang="en-AU" sz="16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trategic Implementation Team Tech Workshop</a:t>
            </a:r>
            <a:endParaRPr sz="1600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16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ESA/ESRIN, </a:t>
            </a:r>
            <a:r>
              <a:rPr lang="en-AU" sz="1600" dirty="0" err="1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Frascati</a:t>
            </a:r>
            <a:r>
              <a:rPr lang="en-AU" sz="16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, Italy</a:t>
            </a:r>
            <a:endParaRPr sz="1600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16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13</a:t>
            </a:r>
            <a:r>
              <a:rPr lang="en-AU" sz="1600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sz="16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-14</a:t>
            </a:r>
            <a:r>
              <a:rPr lang="en-AU" sz="1600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sz="16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September 2017</a:t>
            </a:r>
            <a:endParaRPr sz="1600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52400" y="126883"/>
            <a:ext cx="2806211" cy="1203315"/>
            <a:chOff x="492880" y="152400"/>
            <a:chExt cx="2806211" cy="1203315"/>
          </a:xfrm>
        </p:grpSpPr>
        <p:pic>
          <p:nvPicPr>
            <p:cNvPr id="12" name="ceos_logo.pn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492880" y="152400"/>
              <a:ext cx="2507906" cy="993132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5" name="Shape 10"/>
            <p:cNvSpPr txBox="1">
              <a:spLocks/>
            </p:cNvSpPr>
            <p:nvPr/>
          </p:nvSpPr>
          <p:spPr>
            <a:xfrm>
              <a:off x="492880" y="1145532"/>
              <a:ext cx="2806211" cy="210183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/>
            <a:lstStyle>
              <a:lvl1pPr algn="l">
                <a:defRPr sz="4200" b="1">
                  <a:solidFill>
                    <a:srgbClr val="FFFFFF"/>
                  </a:solidFill>
                  <a:latin typeface="Droid Serif"/>
                  <a:ea typeface="Droid Serif"/>
                  <a:cs typeface="Droid Serif"/>
                  <a:sym typeface="Droid Serif"/>
                </a:defRPr>
              </a:lvl1pPr>
              <a:lvl2pPr algn="r">
                <a:defRPr sz="3200">
                  <a:solidFill>
                    <a:srgbClr val="FFFFFF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2pPr>
              <a:lvl3pPr algn="r">
                <a:defRPr sz="3200">
                  <a:solidFill>
                    <a:srgbClr val="FFFFFF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3pPr>
              <a:lvl4pPr algn="r">
                <a:defRPr sz="3200">
                  <a:solidFill>
                    <a:srgbClr val="FFFFFF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4pPr>
              <a:lvl5pPr algn="r">
                <a:defRPr sz="3200">
                  <a:solidFill>
                    <a:srgbClr val="FFFFFF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5pPr>
              <a:lvl6pPr indent="457200" algn="r">
                <a:defRPr sz="3200">
                  <a:solidFill>
                    <a:srgbClr val="FFFFFF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914400" algn="r">
                <a:defRPr sz="3200">
                  <a:solidFill>
                    <a:srgbClr val="FFFFFF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1371600" algn="r">
                <a:defRPr sz="3200">
                  <a:solidFill>
                    <a:srgbClr val="FFFFFF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1828800" algn="r">
                <a:defRPr sz="3200">
                  <a:solidFill>
                    <a:srgbClr val="FFFFFF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defTabSz="914400">
                <a:defRPr sz="1800" b="0">
                  <a:solidFill>
                    <a:srgbClr val="000000"/>
                  </a:solidFill>
                </a:defRPr>
              </a:pPr>
              <a:r>
                <a:rPr lang="en-US" sz="1050" dirty="0" smtClean="0">
                  <a:solidFill>
                    <a:schemeClr val="bg1">
                      <a:lumMod val="20000"/>
                      <a:lumOff val="80000"/>
                    </a:schemeClr>
                  </a:solidFill>
                  <a:latin typeface="+mj-lt"/>
                </a:rPr>
                <a:t>Committee on Earth Observation Satellites</a:t>
              </a:r>
              <a:endPara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endParaRPr>
            </a:p>
          </p:txBody>
        </p:sp>
      </p:grpSp>
      <p:sp>
        <p:nvSpPr>
          <p:cNvPr id="7" name="Shape 10"/>
          <p:cNvSpPr txBox="1">
            <a:spLocks/>
          </p:cNvSpPr>
          <p:nvPr/>
        </p:nvSpPr>
        <p:spPr>
          <a:xfrm>
            <a:off x="213360" y="2623331"/>
            <a:ext cx="3886200" cy="4222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2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Status Overview</a:t>
            </a:r>
            <a:endParaRPr lang="en-US" sz="2000" i="1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1920" y="3548713"/>
            <a:ext cx="6126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FF00"/>
                </a:solidFill>
                <a:latin typeface="+mj-lt"/>
              </a:rPr>
              <a:t>Drs. </a:t>
            </a:r>
            <a:r>
              <a:rPr lang="en-US" i="1" dirty="0" smtClean="0">
                <a:solidFill>
                  <a:srgbClr val="FFFF00"/>
                </a:solidFill>
                <a:latin typeface="+mj-lt"/>
              </a:rPr>
              <a:t>Eric Lindstrom, Vardis </a:t>
            </a:r>
            <a:r>
              <a:rPr lang="en-US" i="1" dirty="0">
                <a:solidFill>
                  <a:srgbClr val="FFFF00"/>
                </a:solidFill>
                <a:latin typeface="+mj-lt"/>
              </a:rPr>
              <a:t>Tsontos &amp; </a:t>
            </a:r>
            <a:r>
              <a:rPr lang="en-US" i="1" dirty="0" smtClean="0">
                <a:solidFill>
                  <a:srgbClr val="FFFF00"/>
                </a:solidFill>
                <a:latin typeface="+mj-lt"/>
              </a:rPr>
              <a:t>Jorge Vazquez</a:t>
            </a:r>
            <a:endParaRPr lang="en-US" i="1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600200" y="304800"/>
            <a:ext cx="6553200" cy="5334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COVERAGE </a:t>
            </a:r>
            <a:r>
              <a:rPr lang="en-US" b="1" dirty="0" smtClean="0">
                <a:solidFill>
                  <a:srgbClr val="FFFF00"/>
                </a:solidFill>
              </a:rPr>
              <a:t>Project Activities</a:t>
            </a:r>
            <a:endParaRPr lang="en-US" sz="1000" b="1" dirty="0">
              <a:solidFill>
                <a:srgbClr val="FFFF00"/>
              </a:solidFill>
            </a:endParaRP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4385" y="1143000"/>
            <a:ext cx="9043416" cy="44196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Advisory Board Formulation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Terms of Reference developed,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L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etters of Invitation dispatched, Acceptances received 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Composition representative of stakeholder groups with an interest in COVERAGE</a:t>
            </a:r>
          </a:p>
          <a:p>
            <a:pPr marL="914400" lvl="2" indent="0">
              <a:lnSpc>
                <a:spcPct val="80000"/>
              </a:lnSpc>
              <a:buNone/>
            </a:pP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Cross-CEOS Agency, 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O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cean VCs, WGISS, GEO-ocean projects, GOOS</a:t>
            </a:r>
          </a:p>
          <a:p>
            <a:pPr marL="914400" lvl="2" indent="0">
              <a:lnSpc>
                <a:spcPct val="80000"/>
              </a:lnSpc>
              <a:buNone/>
            </a:pPr>
            <a:endParaRPr lang="en-US" sz="14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914400" lvl="2" indent="0">
              <a:lnSpc>
                <a:spcPct val="80000"/>
              </a:lnSpc>
              <a:buNone/>
            </a:pPr>
            <a:endParaRPr lang="en-US" sz="1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914400" lvl="2" indent="0">
              <a:lnSpc>
                <a:spcPct val="80000"/>
              </a:lnSpc>
              <a:buNone/>
            </a:pPr>
            <a:endParaRPr lang="en-US" sz="14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914400" lvl="2" indent="0">
              <a:lnSpc>
                <a:spcPct val="80000"/>
              </a:lnSpc>
              <a:buNone/>
            </a:pPr>
            <a:endParaRPr lang="en-US" sz="14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914400" lvl="2" indent="0">
              <a:lnSpc>
                <a:spcPct val="80000"/>
              </a:lnSpc>
              <a:buNone/>
            </a:pPr>
            <a:endParaRPr lang="en-US" sz="1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914400" lvl="2" indent="0">
              <a:lnSpc>
                <a:spcPct val="80000"/>
              </a:lnSpc>
              <a:buNone/>
            </a:pPr>
            <a:endParaRPr lang="en-US" sz="14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914400" lvl="2" indent="0">
              <a:lnSpc>
                <a:spcPct val="80000"/>
              </a:lnSpc>
              <a:buNone/>
            </a:pPr>
            <a:endParaRPr lang="en-US" sz="1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914400" lvl="2" indent="0">
              <a:lnSpc>
                <a:spcPct val="80000"/>
              </a:lnSpc>
              <a:buNone/>
            </a:pPr>
            <a:endParaRPr lang="en-US" sz="14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914400" lvl="2" indent="0">
              <a:lnSpc>
                <a:spcPct val="80000"/>
              </a:lnSpc>
              <a:buNone/>
            </a:pPr>
            <a:endParaRPr lang="en-US" sz="1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914400" lvl="2" indent="0">
              <a:lnSpc>
                <a:spcPct val="80000"/>
              </a:lnSpc>
              <a:buNone/>
            </a:pPr>
            <a:endParaRPr lang="en-US" sz="2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lnSpc>
                <a:spcPct val="80000"/>
              </a:lnSpc>
            </a:pPr>
            <a:endParaRPr lang="en-US" sz="18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lnSpc>
                <a:spcPct val="80000"/>
              </a:lnSpc>
            </a:pPr>
            <a:endParaRPr lang="en-US" sz="18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lnSpc>
                <a:spcPct val="80000"/>
              </a:lnSpc>
            </a:pPr>
            <a:endParaRPr lang="en-US" sz="18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lnSpc>
                <a:spcPct val="80000"/>
              </a:lnSpc>
            </a:pPr>
            <a:endParaRPr lang="en-US" sz="18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lnSpc>
                <a:spcPct val="80000"/>
              </a:lnSpc>
            </a:pPr>
            <a:endParaRPr lang="en-US" sz="18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Next step: Kick-off </a:t>
            </a:r>
            <a:r>
              <a:rPr lang="en-US" sz="18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telecon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(TBD)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				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480434"/>
              </p:ext>
            </p:extLst>
          </p:nvPr>
        </p:nvGraphicFramePr>
        <p:xfrm>
          <a:off x="801622" y="2340864"/>
          <a:ext cx="8113777" cy="3718560"/>
        </p:xfrm>
        <a:graphic>
          <a:graphicData uri="http://schemas.openxmlformats.org/drawingml/2006/table">
            <a:tbl>
              <a:tblPr firstRow="1" firstCol="1" bandRow="1"/>
              <a:tblGrid>
                <a:gridCol w="3617978">
                  <a:extLst>
                    <a:ext uri="{9D8B030D-6E8A-4147-A177-3AD203B41FA5}">
                      <a16:colId xmlns:a16="http://schemas.microsoft.com/office/drawing/2014/main" xmlns="" val="1592042514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xmlns="" val="3474285128"/>
                    </a:ext>
                  </a:extLst>
                </a:gridCol>
                <a:gridCol w="2895599">
                  <a:extLst>
                    <a:ext uri="{9D8B030D-6E8A-4147-A177-3AD203B41FA5}">
                      <a16:colId xmlns:a16="http://schemas.microsoft.com/office/drawing/2014/main" xmlns="" val="33613467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Board Member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Affiliations &amp; Applicability to COVERAGE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852817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Andrew 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Mitchell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NASA/EOSDIS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CEOS-WGISS/FDA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20223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Philippe Escudier</a:t>
                      </a:r>
                      <a:r>
                        <a:rPr lang="en-US" sz="14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(interim, 6 months)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CNES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CEOS-OST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995462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Paul DiGiacomo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NOAA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GEO-Blue </a:t>
                      </a:r>
                      <a:r>
                        <a:rPr lang="es-ES" sz="14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Planet</a:t>
                      </a:r>
                      <a:endParaRPr lang="en-US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CEOS-OCR VC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88564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Tony Lee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NASA/JPL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CEOS-OSVW VC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NASA</a:t>
                      </a: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OSST-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475667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Helen Beggs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Aus.Met.Bureau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CEOS-SST VC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IMOS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74811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Frank Muller-Karger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USF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GEO-MBON</a:t>
                      </a:r>
                      <a:endParaRPr lang="en-US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CEOS-OCR VC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21309718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 </a:t>
                      </a: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Moltmann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UTas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IMOS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GOOS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1243373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David Freestone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SSC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COVERAGE Sargasso Sea pilot study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41149694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EU Copernicus 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Marine </a:t>
                      </a:r>
                      <a:r>
                        <a:rPr lang="en-US" sz="1400" b="0" i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TBD</a:t>
                      </a:r>
                      <a:endParaRPr lang="en-US" sz="1400" b="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811316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EUMETSAT </a:t>
                      </a:r>
                      <a:r>
                        <a:rPr lang="en-US" sz="1400" b="0" i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TBD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68395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36950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600200" y="304800"/>
            <a:ext cx="6553200" cy="5334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COVERAGE </a:t>
            </a:r>
            <a:r>
              <a:rPr lang="en-US" b="1" dirty="0" smtClean="0">
                <a:solidFill>
                  <a:srgbClr val="FFFF00"/>
                </a:solidFill>
              </a:rPr>
              <a:t> Project Activities</a:t>
            </a:r>
            <a:endParaRPr lang="en-US" sz="1000" b="1" dirty="0">
              <a:solidFill>
                <a:srgbClr val="FFFF00"/>
              </a:solidFill>
            </a:endParaRP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1447800"/>
            <a:ext cx="9220199" cy="50292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Stakeholder 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Engagement since April 2017</a:t>
            </a:r>
            <a:endParaRPr lang="en-US" sz="2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sz="1800" i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Blue Planet – meetings at 3</a:t>
            </a:r>
            <a:r>
              <a:rPr lang="en-US" sz="1800" i="1" baseline="30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rd</a:t>
            </a:r>
            <a:r>
              <a:rPr lang="en-US" sz="1800" i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BP symposium, 31 May-2 June</a:t>
            </a:r>
          </a:p>
          <a:p>
            <a:pPr lvl="1">
              <a:lnSpc>
                <a:spcPct val="80000"/>
              </a:lnSpc>
            </a:pPr>
            <a:r>
              <a:rPr lang="en-US" sz="1800" i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SST-VC – GHRSST meeting,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June 5-9: discussions with VC co-chairs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IMOS – 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telecon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on 29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June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with T. Moltmann</a:t>
            </a:r>
          </a:p>
          <a:p>
            <a:pPr lvl="1">
              <a:lnSpc>
                <a:spcPct val="80000"/>
              </a:lnSpc>
            </a:pPr>
            <a:r>
              <a:rPr lang="en-US" sz="18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NASA/EOSDIS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– meeting at JPL, 2 Aug. with A.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Mitchell</a:t>
            </a:r>
            <a:endParaRPr lang="en-US" sz="1800" i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sz="1800" i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CNES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– meeting at JPL, 11 Aug. with </a:t>
            </a:r>
            <a:r>
              <a:rPr lang="es-ES" sz="1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P. Escudier, T. Guinle, J. </a:t>
            </a:r>
            <a:r>
              <a:rPr lang="es-ES" sz="18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Lambin</a:t>
            </a:r>
            <a:endParaRPr lang="en-US" sz="1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sz="1800" i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MBON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– meeting at MBARI, 10 Aug. F. Muller-Karger (USF) &amp; G. Canonico (NOAA/IOOS)</a:t>
            </a:r>
            <a:endParaRPr lang="en-US" sz="1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sz="1800" i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SSC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-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telecon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on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1 Sep.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with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Sargasso Sea Commission Secretariat (D. Freestone)</a:t>
            </a:r>
            <a:endParaRPr lang="en-US" sz="1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lnSpc>
                <a:spcPct val="80000"/>
              </a:lnSpc>
            </a:pPr>
            <a:endParaRPr lang="en-US" sz="2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Presentations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3</a:t>
            </a:r>
            <a:r>
              <a:rPr lang="en-US" sz="1800" baseline="30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rd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Blue Planet Symposium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(Maryland, USA)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– E. Lindstrom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GHRSST XVIII Science Team Meeting (Qingdao, China)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–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J. Vazquez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NOAA </a:t>
            </a:r>
            <a:r>
              <a:rPr lang="en-US" sz="18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Coastwatch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Annual meeting (California, USA) – V. Tsontos &amp; J. Vazquez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IOOS-Animal Telemetry Network (ATN)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meeting (California, USA)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- V. Tsontos</a:t>
            </a:r>
          </a:p>
          <a:p>
            <a:pPr lvl="1">
              <a:lnSpc>
                <a:spcPct val="80000"/>
              </a:lnSpc>
            </a:pPr>
            <a:r>
              <a:rPr lang="en-US" sz="1800" u="sng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Upcoming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: 	Copernicus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Marine Week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/>
            </a:r>
            <a:b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</a:b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	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	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American Geophysical Union 2017 Fall Conference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/>
            </a:r>
            <a:br>
              <a:rPr lang="en-US" sz="1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</a:b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		Ocean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Sciences 2018</a:t>
            </a:r>
            <a:b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</a:b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61066686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4384" y="1600200"/>
            <a:ext cx="9144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Project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Initiation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COVERAGE Phase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A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project funded with NASA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PO-program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support (3-yr commitment)</a:t>
            </a:r>
            <a:endParaRPr lang="en-US" sz="1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Project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core team assembled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Project management &amp; documentation infrastructure implemented  leveraging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ECC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Workshop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series proposal in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process in collaboration with Sargasso Sea Commission</a:t>
            </a:r>
            <a:endParaRPr lang="en-US" sz="1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Phase A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work plan key elements (6 months):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Detailed technical scoping, use case gathering &amp; requirements analysis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Inventory of target datasets, providers, interfaces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COVERAGE system technical architecture, including CEOS and data provider interoperability considerations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Collaborative arrangements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Ongoing stakeholder engagement</a:t>
            </a:r>
            <a:endParaRPr lang="en-US" sz="1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lnSpc>
                <a:spcPct val="80000"/>
              </a:lnSpc>
            </a:pPr>
            <a:endParaRPr lang="en-US" sz="18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lnSpc>
                <a:spcPct val="80000"/>
              </a:lnSpc>
            </a:pPr>
            <a:endParaRPr lang="en-US" sz="2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791200" cy="5334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COVERAGE  </a:t>
            </a:r>
            <a:r>
              <a:rPr lang="en-US" b="1" dirty="0" smtClean="0">
                <a:solidFill>
                  <a:srgbClr val="FFFF00"/>
                </a:solidFill>
              </a:rPr>
              <a:t>Project Next Steps</a:t>
            </a:r>
            <a:endParaRPr lang="en-US" sz="1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51824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5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152400"/>
            <a:ext cx="5486400" cy="5334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Draft </a:t>
            </a:r>
            <a:r>
              <a:rPr lang="en-US" b="1" dirty="0">
                <a:solidFill>
                  <a:srgbClr val="FFFF00"/>
                </a:solidFill>
              </a:rPr>
              <a:t>Implementation </a:t>
            </a:r>
            <a:r>
              <a:rPr lang="en-US" b="1" dirty="0" smtClean="0">
                <a:solidFill>
                  <a:srgbClr val="FFFF00"/>
                </a:solidFill>
              </a:rPr>
              <a:t>Plan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235823"/>
            <a:ext cx="9067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COVERAGE has a 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4-part </a:t>
            </a: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 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concept: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Phase A    - preliminary </a:t>
            </a: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arrangements &amp; detailed scoping (6 months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Phase 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    - implementation </a:t>
            </a: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limited COVERAGE prototype system (1 year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</a:t>
            </a:r>
            <a:r>
              <a:rPr lang="en-US" sz="16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i="1" dirty="0" smtClean="0"/>
              <a:t>focus on data streams </a:t>
            </a:r>
            <a:r>
              <a:rPr lang="en-US" sz="1600" i="1" dirty="0"/>
              <a:t>of co-located gridded data sets </a:t>
            </a:r>
            <a:r>
              <a:rPr lang="en-US" sz="1600" i="1" dirty="0" smtClean="0"/>
              <a:t>from </a:t>
            </a:r>
            <a:r>
              <a:rPr lang="en-US" sz="1600" i="1" dirty="0"/>
              <a:t>the 4 ocean </a:t>
            </a:r>
            <a:r>
              <a:rPr lang="en-US" sz="1600" i="1" dirty="0" smtClean="0"/>
              <a:t>VCs</a:t>
            </a:r>
            <a:r>
              <a:rPr lang="en-US" sz="1600" dirty="0" smtClean="0"/>
              <a:t>)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Phase 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    - development </a:t>
            </a: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full COVERAGE system (1 year)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Phase 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    - integration </a:t>
            </a: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&amp; testing, deployment 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&amp; evaluation </a:t>
            </a: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finalized COVERAGE system 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(6 months)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0200" y="3329580"/>
            <a:ext cx="6961199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algn="l" rtl="0" latinLnBrk="1" hangingPunct="0"/>
            <a:r>
              <a:rPr lang="en-US" sz="1200" i="1" dirty="0" smtClean="0"/>
              <a:t>Preliminary COVERAGE milestone timeline from CEOS 2017-2019 Work plan document (</a:t>
            </a:r>
            <a:r>
              <a:rPr lang="en-US" sz="1200" i="1" dirty="0"/>
              <a:t>May </a:t>
            </a:r>
            <a:r>
              <a:rPr lang="en-US" sz="1200" i="1" dirty="0" smtClean="0"/>
              <a:t>2017) </a:t>
            </a:r>
            <a:endParaRPr kumimoji="0" lang="en-US" sz="1200" b="0" i="1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" t="1688" r="1567" b="2521"/>
          <a:stretch/>
        </p:blipFill>
        <p:spPr>
          <a:xfrm>
            <a:off x="2145792" y="3630168"/>
            <a:ext cx="60960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9886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9199</TotalTime>
  <Words>492</Words>
  <Application>Microsoft Macintosh PowerPoint</Application>
  <PresentationFormat>On-screen Show (4:3)</PresentationFormat>
  <Paragraphs>109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6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Times New Roman</vt:lpstr>
      <vt:lpstr>Wingdings</vt:lpstr>
      <vt:lpstr>Default</vt:lpstr>
      <vt:lpstr>The CEOS Ocean Variables Enabling Research and Applications for GEO (COVERAGE) Initiative: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Microsoft Office User</cp:lastModifiedBy>
  <cp:revision>154</cp:revision>
  <dcterms:modified xsi:type="dcterms:W3CDTF">2017-09-12T10:30:23Z</dcterms:modified>
</cp:coreProperties>
</file>