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2" r:id="rId3"/>
    <p:sldId id="271" r:id="rId4"/>
    <p:sldId id="268" r:id="rId5"/>
    <p:sldId id="275" r:id="rId6"/>
    <p:sldId id="266" r:id="rId7"/>
    <p:sldId id="267" r:id="rId8"/>
    <p:sldId id="263" r:id="rId9"/>
    <p:sldId id="274" r:id="rId10"/>
    <p:sldId id="273" r:id="rId11"/>
    <p:sldId id="276" r:id="rId12"/>
    <p:sldId id="278" r:id="rId13"/>
    <p:sldId id="279"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venir Heavy"/>
          <a:ea typeface="Avenir Heavy"/>
          <a:cs typeface="Avenir Heavy"/>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venir Heavy"/>
          <a:ea typeface="Avenir Heavy"/>
          <a:cs typeface="Avenir Heavy"/>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venir Heavy"/>
          <a:ea typeface="Avenir Heavy"/>
          <a:cs typeface="Avenir Heavy"/>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venir Heavy"/>
          <a:ea typeface="Avenir Heavy"/>
          <a:cs typeface="Avenir Heavy"/>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18" autoAdjust="0"/>
    <p:restoredTop sz="94643"/>
  </p:normalViewPr>
  <p:slideViewPr>
    <p:cSldViewPr snapToGrid="0" snapToObjects="1">
      <p:cViewPr varScale="1">
        <p:scale>
          <a:sx n="55" d="100"/>
          <a:sy n="55" d="100"/>
        </p:scale>
        <p:origin x="-1253" y="-82"/>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Shape 28"/>
          <p:cNvSpPr>
            <a:spLocks noGrp="1" noRot="1" noChangeAspect="1"/>
          </p:cNvSpPr>
          <p:nvPr>
            <p:ph type="sldImg"/>
          </p:nvPr>
        </p:nvSpPr>
        <p:spPr>
          <a:xfrm>
            <a:off x="1143000" y="685800"/>
            <a:ext cx="4572000" cy="3429000"/>
          </a:xfrm>
          <a:prstGeom prst="rect">
            <a:avLst/>
          </a:prstGeom>
        </p:spPr>
        <p:txBody>
          <a:bodyPr/>
          <a:lstStyle/>
          <a:p>
            <a:endParaRPr/>
          </a:p>
        </p:txBody>
      </p:sp>
      <p:sp>
        <p:nvSpPr>
          <p:cNvPr id="29" name="Shape 2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886777850"/>
      </p:ext>
    </p:extLst>
  </p:cSld>
  <p:clrMap bg1="lt1" tx1="dk1" bg2="lt2" tx2="dk2" accent1="accent1" accent2="accent2" accent3="accent3" accent4="accent4" accent5="accent5" accent6="accent6" hlink="hlink" folHlink="folHlink"/>
  <p:notesStyle>
    <a:lvl1pPr defTabSz="457200" latinLnBrk="0">
      <a:lnSpc>
        <a:spcPct val="125000"/>
      </a:lnSpc>
      <a:defRPr sz="2400">
        <a:latin typeface="+mn-lt"/>
        <a:ea typeface="+mn-ea"/>
        <a:cs typeface="+mn-cs"/>
        <a:sym typeface="Avenir Roman"/>
      </a:defRPr>
    </a:lvl1pPr>
    <a:lvl2pPr indent="228600" defTabSz="457200" latinLnBrk="0">
      <a:lnSpc>
        <a:spcPct val="125000"/>
      </a:lnSpc>
      <a:defRPr sz="2400">
        <a:latin typeface="+mn-lt"/>
        <a:ea typeface="+mn-ea"/>
        <a:cs typeface="+mn-cs"/>
        <a:sym typeface="Avenir Roman"/>
      </a:defRPr>
    </a:lvl2pPr>
    <a:lvl3pPr indent="457200" defTabSz="457200" latinLnBrk="0">
      <a:lnSpc>
        <a:spcPct val="125000"/>
      </a:lnSpc>
      <a:defRPr sz="2400">
        <a:latin typeface="+mn-lt"/>
        <a:ea typeface="+mn-ea"/>
        <a:cs typeface="+mn-cs"/>
        <a:sym typeface="Avenir Roman"/>
      </a:defRPr>
    </a:lvl3pPr>
    <a:lvl4pPr indent="685800" defTabSz="457200" latinLnBrk="0">
      <a:lnSpc>
        <a:spcPct val="125000"/>
      </a:lnSpc>
      <a:defRPr sz="2400">
        <a:latin typeface="+mn-lt"/>
        <a:ea typeface="+mn-ea"/>
        <a:cs typeface="+mn-cs"/>
        <a:sym typeface="Avenir Roman"/>
      </a:defRPr>
    </a:lvl4pPr>
    <a:lvl5pPr indent="914400" defTabSz="457200" latinLnBrk="0">
      <a:lnSpc>
        <a:spcPct val="125000"/>
      </a:lnSpc>
      <a:defRPr sz="2400">
        <a:latin typeface="+mn-lt"/>
        <a:ea typeface="+mn-ea"/>
        <a:cs typeface="+mn-cs"/>
        <a:sym typeface="Avenir Roman"/>
      </a:defRPr>
    </a:lvl5pPr>
    <a:lvl6pPr indent="1143000" defTabSz="457200" latinLnBrk="0">
      <a:lnSpc>
        <a:spcPct val="125000"/>
      </a:lnSpc>
      <a:defRPr sz="2400">
        <a:latin typeface="+mn-lt"/>
        <a:ea typeface="+mn-ea"/>
        <a:cs typeface="+mn-cs"/>
        <a:sym typeface="Avenir Roman"/>
      </a:defRPr>
    </a:lvl6pPr>
    <a:lvl7pPr indent="1371600" defTabSz="457200" latinLnBrk="0">
      <a:lnSpc>
        <a:spcPct val="125000"/>
      </a:lnSpc>
      <a:defRPr sz="2400">
        <a:latin typeface="+mn-lt"/>
        <a:ea typeface="+mn-ea"/>
        <a:cs typeface="+mn-cs"/>
        <a:sym typeface="Avenir Roman"/>
      </a:defRPr>
    </a:lvl7pPr>
    <a:lvl8pPr indent="1600200" defTabSz="457200" latinLnBrk="0">
      <a:lnSpc>
        <a:spcPct val="125000"/>
      </a:lnSpc>
      <a:defRPr sz="2400">
        <a:latin typeface="+mn-lt"/>
        <a:ea typeface="+mn-ea"/>
        <a:cs typeface="+mn-cs"/>
        <a:sym typeface="Avenir Roman"/>
      </a:defRPr>
    </a:lvl8pPr>
    <a:lvl9pPr indent="1828800" defTabSz="457200" latinLnBrk="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685827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Tree>
    <p:extLst>
      <p:ext uri="{BB962C8B-B14F-4D97-AF65-F5344CB8AC3E}">
        <p14:creationId xmlns:p14="http://schemas.microsoft.com/office/powerpoint/2010/main" val="26858276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4" name="Shape 14"/>
          <p:cNvSpPr>
            <a:spLocks noGrp="1"/>
          </p:cNvSpPr>
          <p:nvPr>
            <p:ph type="sldNum" sz="quarter" idx="2"/>
          </p:nvPr>
        </p:nvSpPr>
        <p:spPr>
          <a:xfrm>
            <a:off x="4419600" y="6356350"/>
            <a:ext cx="2133600" cy="368300"/>
          </a:xfrm>
          <a:prstGeom prst="rect">
            <a:avLst/>
          </a:prstGeom>
          <a:noFill/>
          <a:ln w="12700">
            <a:noFill/>
          </a:ln>
        </p:spPr>
        <p:txBody>
          <a:bodyPr wrap="none" lIns="45718" tIns="45718" rIns="45718" bIns="45718"/>
          <a:lstStyle>
            <a:lvl1pPr algn="r" defTabSz="457200">
              <a:defRPr sz="1000" i="0">
                <a:solidFill>
                  <a:srgbClr val="002569"/>
                </a:solidFill>
                <a:latin typeface="Calibri"/>
                <a:ea typeface="Calibri"/>
                <a:cs typeface="Calibri"/>
                <a:sym typeface="Calibri"/>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1" name="Shape 21"/>
          <p:cNvSpPr>
            <a:spLocks noGrp="1"/>
          </p:cNvSpPr>
          <p:nvPr>
            <p:ph type="sldNum" sz="quarter" idx="2"/>
          </p:nvPr>
        </p:nvSpPr>
        <p:spPr>
          <a:prstGeom prst="rect">
            <a:avLst/>
          </a:prstGeom>
        </p:spPr>
        <p:txBody>
          <a:bodyPr/>
          <a:lstStyle/>
          <a:p>
            <a:fld id="{86CB4B4D-7CA3-9044-876B-883B54F8677D}" type="slidenum">
              <a:t>‹#›</a:t>
            </a:fld>
            <a:endParaRPr/>
          </a:p>
        </p:txBody>
      </p:sp>
      <p:sp>
        <p:nvSpPr>
          <p:cNvPr id="22" name="Shape 22"/>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8763000" y="6629400"/>
            <a:ext cx="304800" cy="190500"/>
          </a:xfrm>
          <a:prstGeom prst="rect">
            <a:avLst/>
          </a:prstGeom>
          <a:solidFill>
            <a:srgbClr val="FFFFFF">
              <a:alpha val="49000"/>
            </a:srgbClr>
          </a:solidFill>
          <a:ln w="25400">
            <a:solidFill>
              <a:srgbClr val="1F497D">
                <a:alpha val="60000"/>
              </a:srgbClr>
            </a:solidFill>
            <a:miter lim="400000"/>
          </a:ln>
        </p:spPr>
        <p:txBody>
          <a:bodyPr lIns="0" tIns="0" rIns="0" bIns="0">
            <a:spAutoFit/>
          </a:bodyPr>
          <a:lstStyle>
            <a:lvl1pPr algn="ctr" defTabSz="914400">
              <a:spcBef>
                <a:spcPts val="600"/>
              </a:spcBef>
              <a:defRPr sz="1100" i="1">
                <a:solidFill>
                  <a:srgbClr val="1F497D"/>
                </a:solidFill>
                <a:latin typeface="+mj-lt"/>
                <a:ea typeface="+mj-ea"/>
                <a:cs typeface="+mj-cs"/>
                <a:sym typeface="Helvetica"/>
              </a:defRPr>
            </a:lvl1pPr>
          </a:lstStyle>
          <a:p>
            <a:fld id="{86CB4B4D-7CA3-9044-876B-883B54F8677D}" type="slidenum">
              <a:t>‹#›</a:t>
            </a:fld>
            <a:endParaRPr/>
          </a:p>
        </p:txBody>
      </p:sp>
      <p:sp>
        <p:nvSpPr>
          <p:cNvPr id="3" name="Shape 3"/>
          <p:cNvSpPr>
            <a:spLocks noGrp="1"/>
          </p:cNvSpPr>
          <p:nvPr>
            <p:ph type="body" idx="1"/>
          </p:nvPr>
        </p:nvSpPr>
        <p:spPr>
          <a:xfrm>
            <a:off x="457200" y="1600200"/>
            <a:ext cx="8153400" cy="47244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grpSp>
        <p:nvGrpSpPr>
          <p:cNvPr id="6" name="Group 6"/>
          <p:cNvGrpSpPr/>
          <p:nvPr/>
        </p:nvGrpSpPr>
        <p:grpSpPr>
          <a:xfrm>
            <a:off x="76199" y="6629400"/>
            <a:ext cx="2796209" cy="187286"/>
            <a:chOff x="0" y="0"/>
            <a:chExt cx="2498034" cy="187285"/>
          </a:xfrm>
        </p:grpSpPr>
        <p:sp>
          <p:nvSpPr>
            <p:cNvPr id="4" name="Shape 4"/>
            <p:cNvSpPr/>
            <p:nvPr/>
          </p:nvSpPr>
          <p:spPr>
            <a:xfrm>
              <a:off x="0" y="0"/>
              <a:ext cx="2362200" cy="187285"/>
            </a:xfrm>
            <a:prstGeom prst="roundRect">
              <a:avLst>
                <a:gd name="adj" fmla="val 16667"/>
              </a:avLst>
            </a:prstGeom>
            <a:solidFill>
              <a:srgbClr val="FFFFFF">
                <a:alpha val="49000"/>
              </a:srgbClr>
            </a:solidFill>
            <a:ln w="25400" cap="flat">
              <a:solidFill>
                <a:srgbClr val="1F497D">
                  <a:alpha val="60000"/>
                </a:srgbClr>
              </a:solidFill>
              <a:prstDash val="solid"/>
              <a:round/>
            </a:ln>
            <a:effectLst/>
          </p:spPr>
          <p:txBody>
            <a:bodyPr wrap="square" lIns="45718" tIns="45718" rIns="45718" bIns="45718" numCol="1" anchor="t">
              <a:noAutofit/>
            </a:bodyPr>
            <a:lstStyle/>
            <a:p>
              <a:pPr algn="ctr" defTabSz="914400">
                <a:defRPr sz="1100" i="1">
                  <a:solidFill>
                    <a:srgbClr val="1F497D"/>
                  </a:solidFill>
                  <a:latin typeface="+mj-lt"/>
                  <a:ea typeface="+mj-ea"/>
                  <a:cs typeface="+mj-cs"/>
                  <a:sym typeface="Helvetica"/>
                </a:defRPr>
              </a:pPr>
              <a:endParaRPr/>
            </a:p>
          </p:txBody>
        </p:sp>
        <p:sp>
          <p:nvSpPr>
            <p:cNvPr id="5" name="Shape 5"/>
            <p:cNvSpPr/>
            <p:nvPr/>
          </p:nvSpPr>
          <p:spPr>
            <a:xfrm>
              <a:off x="9141" y="9143"/>
              <a:ext cx="2488893" cy="16927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t">
              <a:spAutoFit/>
            </a:bodyPr>
            <a:lstStyle>
              <a:lvl1pPr algn="ctr" defTabSz="914400">
                <a:defRPr sz="1100" i="1">
                  <a:solidFill>
                    <a:srgbClr val="1F497D"/>
                  </a:solidFill>
                  <a:latin typeface="+mj-lt"/>
                  <a:ea typeface="+mj-ea"/>
                  <a:cs typeface="+mj-cs"/>
                  <a:sym typeface="Helvetica"/>
                </a:defRPr>
              </a:lvl1pPr>
            </a:lstStyle>
            <a:p>
              <a:r>
                <a:rPr dirty="0"/>
                <a:t>CEOS </a:t>
              </a:r>
              <a:r>
                <a:rPr dirty="0" smtClean="0"/>
                <a:t>LSI-VC-</a:t>
              </a:r>
              <a:r>
                <a:rPr lang="en-US" dirty="0" smtClean="0"/>
                <a:t>4</a:t>
              </a:r>
              <a:r>
                <a:rPr lang="en-US" smtClean="0"/>
                <a:t>,</a:t>
              </a:r>
              <a:r>
                <a:rPr smtClean="0"/>
                <a:t> </a:t>
              </a:r>
              <a:r>
                <a:rPr lang="en-US" smtClean="0"/>
                <a:t>6-8</a:t>
              </a:r>
              <a:r>
                <a:rPr smtClean="0"/>
                <a:t> </a:t>
              </a:r>
              <a:r>
                <a:rPr lang="en-US" smtClean="0"/>
                <a:t>September 2017</a:t>
              </a:r>
              <a:endParaRPr dirty="0"/>
            </a:p>
          </p:txBody>
        </p:sp>
      </p:grpSp>
      <p:sp>
        <p:nvSpPr>
          <p:cNvPr id="7" name="Shape 7"/>
          <p:cNvSpPr>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r>
              <a:t>Title Text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1pPr>
      <a:lvl2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2pPr>
      <a:lvl3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3pPr>
      <a:lvl4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4pPr>
      <a:lvl5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5pPr>
      <a:lvl6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6pPr>
      <a:lvl7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7pPr>
      <a:lvl8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8pPr>
      <a:lvl9pPr marL="0" marR="0" indent="0" algn="r" defTabSz="914400" rtl="0" latinLnBrk="0">
        <a:lnSpc>
          <a:spcPct val="100000"/>
        </a:lnSpc>
        <a:spcBef>
          <a:spcPts val="0"/>
        </a:spcBef>
        <a:spcAft>
          <a:spcPts val="0"/>
        </a:spcAft>
        <a:buClrTx/>
        <a:buSzTx/>
        <a:buFontTx/>
        <a:buNone/>
        <a:tabLst/>
        <a:defRPr sz="3200" b="1" i="0" u="none" strike="noStrike" cap="none" spc="0" baseline="0">
          <a:ln>
            <a:noFill/>
          </a:ln>
          <a:solidFill>
            <a:srgbClr val="FFFFFF"/>
          </a:solidFill>
          <a:uFillTx/>
          <a:latin typeface="Arial"/>
          <a:ea typeface="Arial"/>
          <a:cs typeface="Arial"/>
          <a:sym typeface="Arial"/>
        </a:defRPr>
      </a:lvl9pPr>
    </p:titleStyle>
    <p:bodyStyle>
      <a:lvl1pPr marL="3429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1pPr>
      <a:lvl2pPr marL="768926" marR="0" indent="-311726" algn="l" defTabSz="914400" rtl="0" latinLnBrk="0">
        <a:lnSpc>
          <a:spcPct val="100000"/>
        </a:lnSpc>
        <a:spcBef>
          <a:spcPts val="500"/>
        </a:spcBef>
        <a:spcAft>
          <a:spcPts val="0"/>
        </a:spcAft>
        <a:buClrTx/>
        <a:buSzPct val="100000"/>
        <a:buFont typeface="Arial"/>
        <a:buChar char="o"/>
        <a:tabLst/>
        <a:defRPr sz="2000" b="0" i="0" u="none" strike="noStrike" cap="none" spc="0" baseline="0">
          <a:ln>
            <a:noFill/>
          </a:ln>
          <a:solidFill>
            <a:srgbClr val="002569"/>
          </a:solidFill>
          <a:uFillTx/>
          <a:latin typeface="+mj-lt"/>
          <a:ea typeface="+mj-ea"/>
          <a:cs typeface="+mj-cs"/>
          <a:sym typeface="Helvetica"/>
        </a:defRPr>
      </a:lvl2pPr>
      <a:lvl3pPr marL="1188719" marR="0" indent="-274319"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3pPr>
      <a:lvl4pPr marL="1676400" marR="0" indent="-3048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4pPr>
      <a:lvl5pPr marL="21717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5pPr>
      <a:lvl6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6pPr>
      <a:lvl7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7pPr>
      <a:lvl8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8pPr>
      <a:lvl9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9pPr>
    </p:bodyStyle>
    <p:otherStyle>
      <a:lvl1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1pPr>
      <a:lvl2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2pPr>
      <a:lvl3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3pPr>
      <a:lvl4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4pPr>
      <a:lvl5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5pPr>
      <a:lvl6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6pPr>
      <a:lvl7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7pPr>
      <a:lvl8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8pPr>
      <a:lvl9pPr marL="0" marR="0" indent="0" algn="ctr" defTabSz="914400" rtl="0" latinLnBrk="0">
        <a:lnSpc>
          <a:spcPct val="100000"/>
        </a:lnSpc>
        <a:spcBef>
          <a:spcPts val="600"/>
        </a:spcBef>
        <a:spcAft>
          <a:spcPts val="0"/>
        </a:spcAft>
        <a:buClrTx/>
        <a:buSzTx/>
        <a:buFontTx/>
        <a:buNone/>
        <a:tabLst/>
        <a:defRPr sz="1100" b="0" i="1"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CARD4L%20Product%20Specification%20-%20Surface%20Reflectance%20-%20v2.1.1.pdf"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CARD4L%20Product%20Specification%20-%20Backscatter%20-%20v2.1.1.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 31"/>
          <p:cNvSpPr>
            <a:spLocks noGrp="1"/>
          </p:cNvSpPr>
          <p:nvPr>
            <p:ph type="title" idx="4294967295"/>
          </p:nvPr>
        </p:nvSpPr>
        <p:spPr>
          <a:xfrm>
            <a:off x="622788" y="2514600"/>
            <a:ext cx="6082813" cy="1905000"/>
          </a:xfrm>
          <a:prstGeom prst="rect">
            <a:avLst/>
          </a:prstGeom>
        </p:spPr>
        <p:txBody>
          <a:bodyPr lIns="0" tIns="0" rIns="0" bIns="0" anchor="t">
            <a:normAutofit/>
          </a:bodyPr>
          <a:lstStyle>
            <a:lvl1pPr algn="l">
              <a:defRPr sz="4200">
                <a:latin typeface="+mj-lt"/>
                <a:ea typeface="+mj-ea"/>
                <a:cs typeface="+mj-cs"/>
                <a:sym typeface="Helvetica"/>
              </a:defRPr>
            </a:lvl1pPr>
          </a:lstStyle>
          <a:p>
            <a:r>
              <a:rPr lang="en-AU" dirty="0" smtClean="0"/>
              <a:t>CEOS Analysis Ready</a:t>
            </a:r>
            <a:br>
              <a:rPr lang="en-AU" dirty="0" smtClean="0"/>
            </a:br>
            <a:r>
              <a:rPr lang="en-US" sz="1600" b="0" i="1" dirty="0" smtClean="0">
                <a:solidFill>
                  <a:schemeClr val="bg1"/>
                </a:solidFill>
              </a:rPr>
              <a:t>CEOS Analysis Ready Data for Land (CARD4L) </a:t>
            </a:r>
            <a:br>
              <a:rPr lang="en-US" sz="1600" b="0" i="1" dirty="0" smtClean="0">
                <a:solidFill>
                  <a:schemeClr val="bg1"/>
                </a:solidFill>
              </a:rPr>
            </a:br>
            <a:r>
              <a:rPr lang="en-US" sz="1600" b="0" i="1" dirty="0" smtClean="0">
                <a:solidFill>
                  <a:schemeClr val="bg1"/>
                </a:solidFill>
              </a:rPr>
              <a:t>are </a:t>
            </a:r>
            <a:r>
              <a:rPr lang="en-US" sz="1600" b="0" i="1" dirty="0">
                <a:solidFill>
                  <a:schemeClr val="bg1"/>
                </a:solidFill>
              </a:rPr>
              <a:t>satellite data that have been processed  to  a minimum set of requirements and </a:t>
            </a:r>
            <a:r>
              <a:rPr lang="en-US" sz="1600" b="0" i="1" dirty="0" err="1">
                <a:solidFill>
                  <a:schemeClr val="bg1"/>
                </a:solidFill>
              </a:rPr>
              <a:t>organised</a:t>
            </a:r>
            <a:r>
              <a:rPr lang="en-US" sz="1600" b="0" i="1" dirty="0">
                <a:solidFill>
                  <a:schemeClr val="bg1"/>
                </a:solidFill>
              </a:rPr>
              <a:t> into a form that allows immediate analysis with a minimum of user </a:t>
            </a:r>
            <a:r>
              <a:rPr lang="en-US" sz="1600" b="0" i="1" dirty="0" smtClean="0">
                <a:solidFill>
                  <a:schemeClr val="bg1"/>
                </a:solidFill>
              </a:rPr>
              <a:t>effort, </a:t>
            </a:r>
            <a:r>
              <a:rPr lang="en-US" sz="1600" b="0" i="1" dirty="0">
                <a:solidFill>
                  <a:schemeClr val="bg1"/>
                </a:solidFill>
              </a:rPr>
              <a:t>and </a:t>
            </a:r>
            <a:r>
              <a:rPr lang="en-US" sz="1600" b="0" i="1" dirty="0" smtClean="0">
                <a:solidFill>
                  <a:schemeClr val="bg1"/>
                </a:solidFill>
              </a:rPr>
              <a:t>interoperability </a:t>
            </a:r>
            <a:r>
              <a:rPr lang="en-US" sz="1600" b="0" i="1" dirty="0">
                <a:solidFill>
                  <a:schemeClr val="bg1"/>
                </a:solidFill>
              </a:rPr>
              <a:t>both through time and with other datasets</a:t>
            </a:r>
            <a:endParaRPr dirty="0">
              <a:solidFill>
                <a:schemeClr val="bg1"/>
              </a:solidFill>
            </a:endParaRPr>
          </a:p>
        </p:txBody>
      </p:sp>
      <p:sp>
        <p:nvSpPr>
          <p:cNvPr id="32" name="Shape 32"/>
          <p:cNvSpPr/>
          <p:nvPr/>
        </p:nvSpPr>
        <p:spPr>
          <a:xfrm>
            <a:off x="622789" y="4572000"/>
            <a:ext cx="4810858" cy="1661993"/>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p>
            <a:pPr defTabSz="914400">
              <a:lnSpc>
                <a:spcPct val="150000"/>
              </a:lnSpc>
              <a:defRPr>
                <a:solidFill>
                  <a:srgbClr val="FFFFFF"/>
                </a:solidFill>
                <a:latin typeface="+mj-lt"/>
                <a:ea typeface="+mj-ea"/>
                <a:cs typeface="+mj-cs"/>
                <a:sym typeface="Helvetica"/>
              </a:defRPr>
            </a:pPr>
            <a:r>
              <a:rPr lang="en-AU" dirty="0" smtClean="0"/>
              <a:t>SIT Technical Workshop</a:t>
            </a:r>
            <a:endParaRPr dirty="0"/>
          </a:p>
          <a:p>
            <a:pPr defTabSz="914400">
              <a:lnSpc>
                <a:spcPct val="150000"/>
              </a:lnSpc>
              <a:defRPr>
                <a:solidFill>
                  <a:srgbClr val="FFFFFF"/>
                </a:solidFill>
                <a:latin typeface="+mj-lt"/>
                <a:ea typeface="+mj-ea"/>
                <a:cs typeface="+mj-cs"/>
                <a:sym typeface="Helvetica"/>
              </a:defRPr>
            </a:pPr>
            <a:r>
              <a:rPr dirty="0"/>
              <a:t>Session </a:t>
            </a:r>
            <a:r>
              <a:rPr lang="en-US" dirty="0"/>
              <a:t>2</a:t>
            </a:r>
            <a:r>
              <a:rPr dirty="0" smtClean="0"/>
              <a:t>: </a:t>
            </a:r>
            <a:r>
              <a:rPr dirty="0"/>
              <a:t>Item </a:t>
            </a:r>
            <a:r>
              <a:rPr lang="en-US" dirty="0"/>
              <a:t>5</a:t>
            </a:r>
            <a:endParaRPr dirty="0"/>
          </a:p>
          <a:p>
            <a:pPr defTabSz="914400">
              <a:lnSpc>
                <a:spcPct val="150000"/>
              </a:lnSpc>
              <a:defRPr>
                <a:solidFill>
                  <a:srgbClr val="FFFFFF"/>
                </a:solidFill>
                <a:latin typeface="+mj-lt"/>
                <a:ea typeface="+mj-ea"/>
                <a:cs typeface="+mj-cs"/>
                <a:sym typeface="Helvetica"/>
              </a:defRPr>
            </a:pPr>
            <a:r>
              <a:rPr dirty="0"/>
              <a:t>Frascati, Italy</a:t>
            </a:r>
          </a:p>
          <a:p>
            <a:pPr defTabSz="914400">
              <a:lnSpc>
                <a:spcPct val="150000"/>
              </a:lnSpc>
              <a:defRPr>
                <a:solidFill>
                  <a:srgbClr val="FFFFFF"/>
                </a:solidFill>
                <a:latin typeface="+mj-lt"/>
                <a:ea typeface="+mj-ea"/>
                <a:cs typeface="+mj-cs"/>
                <a:sym typeface="Helvetica"/>
              </a:defRPr>
            </a:pPr>
            <a:r>
              <a:rPr lang="en-US" dirty="0" smtClean="0"/>
              <a:t>Wednesday13</a:t>
            </a:r>
            <a:r>
              <a:rPr dirty="0" smtClean="0"/>
              <a:t> </a:t>
            </a:r>
            <a:r>
              <a:rPr lang="en-US" dirty="0" smtClean="0"/>
              <a:t>September </a:t>
            </a:r>
            <a:r>
              <a:rPr dirty="0" smtClean="0"/>
              <a:t>2017</a:t>
            </a:r>
            <a:endParaRPr dirty="0"/>
          </a:p>
        </p:txBody>
      </p:sp>
      <p:pic>
        <p:nvPicPr>
          <p:cNvPr id="33" name="image3.png"/>
          <p:cNvPicPr>
            <a:picLocks noChangeAspect="1"/>
          </p:cNvPicPr>
          <p:nvPr/>
        </p:nvPicPr>
        <p:blipFill>
          <a:blip r:embed="rId2">
            <a:extLst/>
          </a:blip>
          <a:stretch>
            <a:fillRect/>
          </a:stretch>
        </p:blipFill>
        <p:spPr>
          <a:xfrm>
            <a:off x="622789" y="1217404"/>
            <a:ext cx="2507907" cy="993133"/>
          </a:xfrm>
          <a:prstGeom prst="rect">
            <a:avLst/>
          </a:prstGeom>
          <a:ln w="12700">
            <a:miter lim="400000"/>
          </a:ln>
        </p:spPr>
      </p:pic>
      <p:sp>
        <p:nvSpPr>
          <p:cNvPr id="34" name="Shape 34"/>
          <p:cNvSpPr/>
          <p:nvPr/>
        </p:nvSpPr>
        <p:spPr>
          <a:xfrm>
            <a:off x="622788" y="2246633"/>
            <a:ext cx="2806213" cy="152401"/>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defTabSz="914400">
              <a:defRPr sz="1000">
                <a:solidFill>
                  <a:srgbClr val="FFFFFF"/>
                </a:solidFill>
                <a:latin typeface="+mj-lt"/>
                <a:ea typeface="+mj-ea"/>
                <a:cs typeface="+mj-cs"/>
                <a:sym typeface="Helvetica"/>
              </a:defRPr>
            </a:lvl1pPr>
          </a:lstStyle>
          <a:p>
            <a:r>
              <a:t>Committee on Earth Observation Satellites</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10</a:t>
            </a:fld>
            <a:endParaRPr/>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a:t>Analysis Ready Data </a:t>
            </a:r>
          </a:p>
          <a:p>
            <a:r>
              <a:rPr lang="en-US" dirty="0" smtClean="0"/>
              <a:t>Summary</a:t>
            </a:r>
            <a:endParaRPr lang="en-US" dirty="0"/>
          </a:p>
          <a:p>
            <a:endParaRPr lang="en-US" dirty="0" smtClean="0"/>
          </a:p>
        </p:txBody>
      </p:sp>
      <p:sp>
        <p:nvSpPr>
          <p:cNvPr id="6" name="Shape 43"/>
          <p:cNvSpPr txBox="1">
            <a:spLocks/>
          </p:cNvSpPr>
          <p:nvPr/>
        </p:nvSpPr>
        <p:spPr>
          <a:xfrm>
            <a:off x="585870" y="1487482"/>
            <a:ext cx="8153401" cy="4724401"/>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lvl1pPr marL="3429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1pPr>
            <a:lvl2pPr marL="768926" marR="0" indent="-311726" algn="l" defTabSz="914400" rtl="0" latinLnBrk="0">
              <a:lnSpc>
                <a:spcPct val="100000"/>
              </a:lnSpc>
              <a:spcBef>
                <a:spcPts val="500"/>
              </a:spcBef>
              <a:spcAft>
                <a:spcPts val="0"/>
              </a:spcAft>
              <a:buClrTx/>
              <a:buSzPct val="100000"/>
              <a:buFont typeface="Arial"/>
              <a:buChar char="o"/>
              <a:tabLst/>
              <a:defRPr sz="2000" b="0" i="0" u="none" strike="noStrike" cap="none" spc="0" baseline="0">
                <a:ln>
                  <a:noFill/>
                </a:ln>
                <a:solidFill>
                  <a:srgbClr val="002569"/>
                </a:solidFill>
                <a:uFillTx/>
                <a:latin typeface="+mj-lt"/>
                <a:ea typeface="+mj-ea"/>
                <a:cs typeface="+mj-cs"/>
                <a:sym typeface="Helvetica"/>
              </a:defRPr>
            </a:lvl2pPr>
            <a:lvl3pPr marL="1188719" marR="0" indent="-274319"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3pPr>
            <a:lvl4pPr marL="1676400" marR="0" indent="-3048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4pPr>
            <a:lvl5pPr marL="21717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5pPr>
            <a:lvl6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6pPr>
            <a:lvl7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7pPr>
            <a:lvl8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8pPr>
            <a:lvl9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9pPr>
          </a:lstStyle>
          <a:p>
            <a:pPr hangingPunct="1"/>
            <a:r>
              <a:rPr lang="en-AU" sz="2300" dirty="0" smtClean="0"/>
              <a:t>CEOS Analysis Ready Data for Land is progressing to an implementation stage. This will include:</a:t>
            </a:r>
          </a:p>
          <a:p>
            <a:pPr lvl="1" hangingPunct="1"/>
            <a:r>
              <a:rPr lang="en-AU" sz="2300" dirty="0" smtClean="0"/>
              <a:t>Communication with data providers </a:t>
            </a:r>
          </a:p>
          <a:p>
            <a:pPr lvl="1" hangingPunct="1"/>
            <a:r>
              <a:rPr lang="en-AU" sz="2300" dirty="0" smtClean="0"/>
              <a:t>Capturing the experiences of users, initially through MRI case studies </a:t>
            </a:r>
          </a:p>
          <a:p>
            <a:pPr lvl="1" hangingPunct="1"/>
            <a:r>
              <a:rPr lang="en-AU" sz="2300" dirty="0" smtClean="0"/>
              <a:t>There are strong indications that this work is needed and valued by user communities.</a:t>
            </a:r>
          </a:p>
          <a:p>
            <a:pPr hangingPunct="1"/>
            <a:r>
              <a:rPr lang="en-AU" sz="2300" dirty="0" smtClean="0"/>
              <a:t>CARD4Ocean / CARD4Atmosphere is an open question.</a:t>
            </a:r>
          </a:p>
          <a:p>
            <a:pPr hangingPunct="1"/>
            <a:r>
              <a:rPr lang="en-AU" sz="2300" dirty="0" smtClean="0"/>
              <a:t>CARD4L, MRI and FDA are logically linked and the work within CEOS is being coordinated.</a:t>
            </a:r>
          </a:p>
          <a:p>
            <a:pPr hangingPunct="1"/>
            <a:r>
              <a:rPr lang="en-AU" sz="2300" dirty="0" smtClean="0"/>
              <a:t>LSI-VC has two new members from UK and GA, new ESA – co-chair is pending.</a:t>
            </a:r>
          </a:p>
          <a:p>
            <a:pPr hangingPunct="1"/>
            <a:endParaRPr lang="en-AU" sz="2300" dirty="0" smtClean="0"/>
          </a:p>
          <a:p>
            <a:pPr hangingPunct="1"/>
            <a:endParaRPr lang="en-AU" sz="2300" dirty="0" smtClean="0"/>
          </a:p>
          <a:p>
            <a:pPr hangingPunct="1"/>
            <a:endParaRPr lang="en-AU" sz="2300" dirty="0" smtClean="0"/>
          </a:p>
          <a:p>
            <a:pPr marL="0" indent="0" hangingPunct="1">
              <a:buFont typeface="Arial"/>
              <a:buNone/>
            </a:pPr>
            <a:endParaRPr lang="en-AU" sz="2300" dirty="0" smtClean="0"/>
          </a:p>
          <a:p>
            <a:pPr lvl="1" hangingPunct="1"/>
            <a:endParaRPr lang="en-AU" sz="2300" dirty="0" smtClean="0"/>
          </a:p>
          <a:p>
            <a:pPr lvl="1" hangingPunct="1"/>
            <a:endParaRPr lang="en-AU" sz="2300" dirty="0" smtClean="0"/>
          </a:p>
          <a:p>
            <a:pPr hangingPunct="1"/>
            <a:endParaRPr lang="en-AU" dirty="0" smtClean="0"/>
          </a:p>
        </p:txBody>
      </p:sp>
    </p:spTree>
    <p:extLst>
      <p:ext uri="{BB962C8B-B14F-4D97-AF65-F5344CB8AC3E}">
        <p14:creationId xmlns:p14="http://schemas.microsoft.com/office/powerpoint/2010/main" val="850377672"/>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AU"/>
          </a:p>
        </p:txBody>
      </p:sp>
    </p:spTree>
    <p:extLst>
      <p:ext uri="{BB962C8B-B14F-4D97-AF65-F5344CB8AC3E}">
        <p14:creationId xmlns:p14="http://schemas.microsoft.com/office/powerpoint/2010/main" val="331478693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91002" y="1600200"/>
            <a:ext cx="3499628" cy="4724400"/>
          </a:xfrm>
        </p:spPr>
        <p:txBody>
          <a:bodyPr/>
          <a:lstStyle/>
          <a:p>
            <a:r>
              <a:rPr lang="en-US" i="1" dirty="0"/>
              <a:t>D</a:t>
            </a:r>
            <a:r>
              <a:rPr lang="en-US" i="1" dirty="0" smtClean="0"/>
              <a:t>ata that have been processed to a minimum set of requirements and </a:t>
            </a:r>
            <a:r>
              <a:rPr lang="en-US" i="1" dirty="0" err="1" smtClean="0"/>
              <a:t>organised</a:t>
            </a:r>
            <a:r>
              <a:rPr lang="en-US" i="1" dirty="0" smtClean="0"/>
              <a:t> into a form that allows immediate analysis with a minimum of user effort and interoperability both through time and with other datasets</a:t>
            </a:r>
            <a:r>
              <a:rPr lang="en-US" dirty="0" smtClean="0"/>
              <a:t>.</a:t>
            </a:r>
          </a:p>
          <a:p>
            <a:r>
              <a:rPr lang="en-AU" dirty="0" smtClean="0"/>
              <a:t>Product family specifications indicate the threshold and target requirements</a:t>
            </a:r>
          </a:p>
          <a:p>
            <a:endParaRPr lang="en-AU" dirty="0" smtClean="0"/>
          </a:p>
          <a:p>
            <a:endParaRPr lang="en-AU"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9470" y="190074"/>
            <a:ext cx="4447609" cy="64899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4228" t="1782" r="33014" b="84248"/>
          <a:stretch/>
        </p:blipFill>
        <p:spPr bwMode="auto">
          <a:xfrm>
            <a:off x="1809262" y="190074"/>
            <a:ext cx="2948941" cy="183500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740" t="23787" r="9124" b="55763"/>
          <a:stretch/>
        </p:blipFill>
        <p:spPr bwMode="auto">
          <a:xfrm>
            <a:off x="335279" y="1151553"/>
            <a:ext cx="5829301" cy="21980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2656" t="48670" r="6596" b="29781"/>
          <a:stretch/>
        </p:blipFill>
        <p:spPr bwMode="auto">
          <a:xfrm>
            <a:off x="341371" y="2560443"/>
            <a:ext cx="5829301" cy="21980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6780" t="72441" r="2472" b="4382"/>
          <a:stretch/>
        </p:blipFill>
        <p:spPr bwMode="auto">
          <a:xfrm>
            <a:off x="369081" y="4162967"/>
            <a:ext cx="5829301" cy="23641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lang="en-US" dirty="0">
                <a:solidFill>
                  <a:schemeClr val="bg1"/>
                </a:solidFill>
              </a:rPr>
              <a:t>CARD4L </a:t>
            </a:r>
            <a:r>
              <a:rPr lang="en-US" dirty="0" smtClean="0">
                <a:solidFill>
                  <a:schemeClr val="bg1"/>
                </a:solidFill>
              </a:rPr>
              <a:t>Framework</a:t>
            </a:r>
          </a:p>
        </p:txBody>
      </p:sp>
    </p:spTree>
    <p:extLst>
      <p:ext uri="{BB962C8B-B14F-4D97-AF65-F5344CB8AC3E}">
        <p14:creationId xmlns:p14="http://schemas.microsoft.com/office/powerpoint/2010/main" val="25625404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7"/>
                                        </p:tgtEl>
                                      </p:cBhvr>
                                    </p:animEffect>
                                    <p:set>
                                      <p:cBhvr>
                                        <p:cTn id="21" dur="1" fill="hold">
                                          <p:stCondLst>
                                            <p:cond delay="499"/>
                                          </p:stCondLst>
                                        </p:cTn>
                                        <p:tgtEl>
                                          <p:spTgt spid="7"/>
                                        </p:tgtEl>
                                        <p:attrNameLst>
                                          <p:attrName>style.visibility</p:attrName>
                                        </p:attrNameLst>
                                      </p:cBhvr>
                                      <p:to>
                                        <p:strVal val="hidden"/>
                                      </p:to>
                                    </p:set>
                                  </p:childTnLst>
                                </p:cTn>
                              </p:par>
                            </p:childTnLst>
                          </p:cTn>
                        </p:par>
                        <p:par>
                          <p:cTn id="22" fill="hold">
                            <p:stCondLst>
                              <p:cond delay="500"/>
                            </p:stCondLst>
                            <p:childTnLst>
                              <p:par>
                                <p:cTn id="23" presetID="10"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nodeType="clickEffect">
                                  <p:stCondLst>
                                    <p:cond delay="0"/>
                                  </p:stCondLst>
                                  <p:childTnLst>
                                    <p:animEffect transition="out" filter="fade">
                                      <p:cBhvr>
                                        <p:cTn id="38" dur="500"/>
                                        <p:tgtEl>
                                          <p:spTgt spid="9"/>
                                        </p:tgtEl>
                                      </p:cBhvr>
                                    </p:animEffect>
                                    <p:set>
                                      <p:cBhvr>
                                        <p:cTn id="39"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AU" dirty="0" smtClean="0"/>
              <a:t>Product Family Specification looks like ….</a:t>
            </a:r>
          </a:p>
          <a:p>
            <a:endParaRPr lang="en-AU" dirty="0"/>
          </a:p>
        </p:txBody>
      </p:sp>
      <p:sp>
        <p:nvSpPr>
          <p:cNvPr id="3" name="Shape 44"/>
          <p:cNvSpPr/>
          <p:nvPr/>
        </p:nvSpPr>
        <p:spPr>
          <a:xfrm>
            <a:off x="2036134" y="166575"/>
            <a:ext cx="5353493" cy="822253"/>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lang="en-US" dirty="0" smtClean="0"/>
              <a:t>Objective and Background</a:t>
            </a:r>
          </a:p>
        </p:txBody>
      </p:sp>
      <p:pic>
        <p:nvPicPr>
          <p:cNvPr id="1026" name="Picture 2">
            <a:hlinkClick r:id="rId2" action="ppaction://hlinkfil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327" y="2190750"/>
            <a:ext cx="4572000" cy="24765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a:hlinkClick r:id="rId4" action="ppaction://hlinkfil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399" y="3453952"/>
            <a:ext cx="5368530" cy="287064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871447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2</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a:bodyPr>
          <a:lstStyle/>
          <a:p>
            <a:r>
              <a:rPr lang="en-US" sz="2300" dirty="0" smtClean="0"/>
              <a:t>November 2015 -	LSI-VC reconstituted </a:t>
            </a:r>
          </a:p>
          <a:p>
            <a:r>
              <a:rPr lang="en-US" sz="2300" dirty="0" smtClean="0"/>
              <a:t>November 2016 -	Definition of CARD4L and follow-on work endorsed to develop specifications</a:t>
            </a:r>
          </a:p>
          <a:p>
            <a:r>
              <a:rPr lang="en-AU" sz="2300" dirty="0" smtClean="0"/>
              <a:t>CARD4L Specification </a:t>
            </a:r>
            <a:r>
              <a:rPr lang="en-AU" sz="2300" dirty="0"/>
              <a:t>framework </a:t>
            </a:r>
            <a:r>
              <a:rPr lang="en-AU" sz="2300" dirty="0" smtClean="0"/>
              <a:t>presented </a:t>
            </a:r>
            <a:r>
              <a:rPr lang="en-AU" sz="2300" dirty="0"/>
              <a:t>at SIT-32, in </a:t>
            </a:r>
            <a:r>
              <a:rPr lang="en-AU" sz="2300" dirty="0" smtClean="0"/>
              <a:t>Paris. The </a:t>
            </a:r>
            <a:r>
              <a:rPr lang="en-AU" sz="2300" dirty="0"/>
              <a:t>framework includes:</a:t>
            </a:r>
          </a:p>
          <a:p>
            <a:pPr lvl="1"/>
            <a:r>
              <a:rPr lang="en-AU" sz="2300" dirty="0" smtClean="0"/>
              <a:t>The CARD4L Definition</a:t>
            </a:r>
            <a:endParaRPr lang="en-AU" sz="2300" dirty="0"/>
          </a:p>
          <a:p>
            <a:pPr lvl="1"/>
            <a:r>
              <a:rPr lang="en-AU" sz="2300" dirty="0" smtClean="0"/>
              <a:t>Product Family Specifications</a:t>
            </a:r>
            <a:endParaRPr lang="en-AU" sz="2300" dirty="0"/>
          </a:p>
          <a:p>
            <a:pPr lvl="1"/>
            <a:r>
              <a:rPr lang="en-AU" sz="2300" dirty="0" smtClean="0"/>
              <a:t>Product Alignment Assessments</a:t>
            </a:r>
            <a:endParaRPr lang="en-AU" sz="2300" dirty="0"/>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 </a:t>
            </a:r>
          </a:p>
          <a:p>
            <a:r>
              <a:rPr lang="en-US" dirty="0" smtClean="0"/>
              <a:t>Background</a:t>
            </a:r>
          </a:p>
        </p:txBody>
      </p:sp>
    </p:spTree>
    <p:extLst>
      <p:ext uri="{BB962C8B-B14F-4D97-AF65-F5344CB8AC3E}">
        <p14:creationId xmlns:p14="http://schemas.microsoft.com/office/powerpoint/2010/main" val="23776764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3</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lnSpcReduction="10000"/>
          </a:bodyPr>
          <a:lstStyle/>
          <a:p>
            <a:r>
              <a:rPr lang="en-US" sz="2300" dirty="0" smtClean="0"/>
              <a:t>Product Family Specifications have been developed for:</a:t>
            </a:r>
          </a:p>
          <a:p>
            <a:pPr lvl="1"/>
            <a:r>
              <a:rPr lang="en-US" sz="2300" dirty="0" smtClean="0"/>
              <a:t>Radar backscatter</a:t>
            </a:r>
          </a:p>
          <a:p>
            <a:pPr lvl="1"/>
            <a:r>
              <a:rPr lang="en-US" sz="2300" dirty="0" smtClean="0"/>
              <a:t>Surface Reflectance</a:t>
            </a:r>
          </a:p>
          <a:p>
            <a:pPr lvl="1"/>
            <a:r>
              <a:rPr lang="en-US" sz="2300" dirty="0" smtClean="0"/>
              <a:t>Land Surface Temperature </a:t>
            </a:r>
          </a:p>
          <a:p>
            <a:r>
              <a:rPr lang="en-US" sz="2300" dirty="0" smtClean="0"/>
              <a:t>Detailed input to the draft CARD4L specifications was received from multiple sources June-Sept 2017. This has significantly improved the documents and has improved awareness of CEOSs leadership in this area.</a:t>
            </a:r>
          </a:p>
          <a:p>
            <a:r>
              <a:rPr lang="en-US" sz="2300" dirty="0" smtClean="0"/>
              <a:t>Very strong support for CARD4L is indicated by a range of experiences and activities. (UK, ESA, USA-USGS &amp; NASA, Canada, Australia..). </a:t>
            </a:r>
          </a:p>
          <a:p>
            <a:r>
              <a:rPr lang="en-US" sz="2300" dirty="0" smtClean="0"/>
              <a:t>More formal or structured approaches to capturing the benefits to users may be needed.</a:t>
            </a:r>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 </a:t>
            </a:r>
          </a:p>
          <a:p>
            <a:r>
              <a:rPr lang="en-US" dirty="0" smtClean="0"/>
              <a:t>Progress in 2017</a:t>
            </a:r>
          </a:p>
        </p:txBody>
      </p:sp>
    </p:spTree>
    <p:extLst>
      <p:ext uri="{BB962C8B-B14F-4D97-AF65-F5344CB8AC3E}">
        <p14:creationId xmlns:p14="http://schemas.microsoft.com/office/powerpoint/2010/main" val="1344391330"/>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a:bodyPr>
          <a:lstStyle/>
          <a:p>
            <a:pPr lvl="0"/>
            <a:r>
              <a:rPr lang="en-AU" dirty="0" smtClean="0"/>
              <a:t>The Future </a:t>
            </a:r>
            <a:r>
              <a:rPr lang="en-AU" dirty="0"/>
              <a:t>Data Architectures Ad Hoc Team (FDA-AHT) </a:t>
            </a:r>
            <a:r>
              <a:rPr lang="en-AU" dirty="0" smtClean="0"/>
              <a:t>has asked that LSI-VC take steps:</a:t>
            </a:r>
          </a:p>
          <a:p>
            <a:pPr lvl="1"/>
            <a:r>
              <a:rPr lang="en-AU" dirty="0"/>
              <a:t>t</a:t>
            </a:r>
            <a:r>
              <a:rPr lang="en-AU" dirty="0" smtClean="0"/>
              <a:t>o develop and implement a strategy to promote the CARD4L framework to data providers, and, </a:t>
            </a:r>
          </a:p>
          <a:p>
            <a:pPr lvl="1"/>
            <a:r>
              <a:rPr lang="en-AU" dirty="0"/>
              <a:t>t</a:t>
            </a:r>
            <a:r>
              <a:rPr lang="en-AU" dirty="0" smtClean="0"/>
              <a:t>o engage with the task of expanding CEOS Analysis Ready Data beyond land to other domains such as oceans and atmosphere. This topic was discussed in the VC day, 12 Sept, Item 2. It will come forward as </a:t>
            </a:r>
            <a:r>
              <a:rPr lang="en-AU" smtClean="0"/>
              <a:t>a recommendation from FDA.</a:t>
            </a:r>
            <a:endParaRPr lang="en-AU" sz="2400" dirty="0" smtClean="0"/>
          </a:p>
          <a:p>
            <a:pPr lvl="0"/>
            <a:r>
              <a:rPr lang="en-AU" dirty="0" smtClean="0"/>
              <a:t>ARD </a:t>
            </a:r>
            <a:r>
              <a:rPr lang="en-AU" dirty="0"/>
              <a:t>is </a:t>
            </a:r>
            <a:r>
              <a:rPr lang="en-AU" dirty="0" smtClean="0"/>
              <a:t>also linked to the </a:t>
            </a:r>
            <a:r>
              <a:rPr lang="en-AU" dirty="0"/>
              <a:t>work that LSI-VC is hosting to explore Moderate Resolution </a:t>
            </a:r>
            <a:r>
              <a:rPr lang="en-AU" dirty="0" smtClean="0"/>
              <a:t>Interoperability (MRI)</a:t>
            </a:r>
          </a:p>
          <a:p>
            <a:pPr lvl="0"/>
            <a:r>
              <a:rPr lang="en-AU" dirty="0" smtClean="0"/>
              <a:t>The relationships between FDA, MRI and ARD are explored in the following chart</a:t>
            </a:r>
            <a:endParaRPr lang="en-AU" dirty="0"/>
          </a:p>
          <a:p>
            <a:endParaRPr lang="en-AU" dirty="0"/>
          </a:p>
        </p:txBody>
      </p:sp>
      <p:sp>
        <p:nvSpPr>
          <p:cNvPr id="3" name="Shape 44"/>
          <p:cNvSpPr/>
          <p:nvPr/>
        </p:nvSpPr>
        <p:spPr>
          <a:xfrm>
            <a:off x="2036134" y="166575"/>
            <a:ext cx="5353493" cy="822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a:t>Analysis Ready Data </a:t>
            </a:r>
          </a:p>
          <a:p>
            <a:r>
              <a:rPr lang="en-US" dirty="0" smtClean="0"/>
              <a:t>Relationship to FDA and MRI</a:t>
            </a:r>
            <a:endParaRPr lang="en-US" dirty="0"/>
          </a:p>
        </p:txBody>
      </p:sp>
      <p:sp>
        <p:nvSpPr>
          <p:cNvPr id="4" name="Shape 42"/>
          <p:cNvSpPr>
            <a:spLocks noGrp="1"/>
          </p:cNvSpPr>
          <p:nvPr>
            <p:ph type="sldNum" sz="quarter" idx="2"/>
          </p:nvPr>
        </p:nvSpPr>
        <p:spPr>
          <a:xfrm>
            <a:off x="8772142" y="6638542"/>
            <a:ext cx="286515" cy="1905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4</a:t>
            </a:fld>
            <a:endParaRPr/>
          </a:p>
        </p:txBody>
      </p:sp>
    </p:spTree>
    <p:extLst>
      <p:ext uri="{BB962C8B-B14F-4D97-AF65-F5344CB8AC3E}">
        <p14:creationId xmlns:p14="http://schemas.microsoft.com/office/powerpoint/2010/main" val="196037132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224180"/>
            <a:ext cx="8153400" cy="4954943"/>
          </a:xfrm>
        </p:spPr>
        <p:txBody>
          <a:bodyPr/>
          <a:lstStyle/>
          <a:p>
            <a:pPr marL="0" indent="0">
              <a:buNone/>
            </a:pPr>
            <a:r>
              <a:rPr lang="en-AU" dirty="0">
                <a:solidFill>
                  <a:srgbClr val="002060"/>
                </a:solidFill>
              </a:rPr>
              <a:t>Full exploitation of EO data requires CARD4L, MRI, and FDA along with critical user feedback informing future directions</a:t>
            </a:r>
          </a:p>
        </p:txBody>
      </p:sp>
      <p:sp>
        <p:nvSpPr>
          <p:cNvPr id="4" name="Shape 44"/>
          <p:cNvSpPr/>
          <p:nvPr/>
        </p:nvSpPr>
        <p:spPr>
          <a:xfrm>
            <a:off x="2036134" y="166575"/>
            <a:ext cx="5353493" cy="822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a:bodyPr>
          <a:lstStyle>
            <a:lvl1pPr defTabSz="914400">
              <a:spcBef>
                <a:spcPts val="500"/>
              </a:spcBef>
              <a:defRPr sz="2400">
                <a:solidFill>
                  <a:srgbClr val="FFFFFF"/>
                </a:solidFill>
                <a:latin typeface="+mj-lt"/>
                <a:ea typeface="+mj-ea"/>
                <a:cs typeface="+mj-cs"/>
                <a:sym typeface="Helvetica"/>
              </a:defRPr>
            </a:lvl1pPr>
          </a:lstStyle>
          <a:p>
            <a:r>
              <a:rPr lang="en-US" dirty="0">
                <a:solidFill>
                  <a:schemeClr val="bg1"/>
                </a:solidFill>
              </a:rPr>
              <a:t>CARD4L, MRI, and FDA Relationship</a:t>
            </a:r>
          </a:p>
        </p:txBody>
      </p:sp>
      <p:grpSp>
        <p:nvGrpSpPr>
          <p:cNvPr id="10" name="Group 9"/>
          <p:cNvGrpSpPr/>
          <p:nvPr/>
        </p:nvGrpSpPr>
        <p:grpSpPr>
          <a:xfrm>
            <a:off x="1369431" y="2321786"/>
            <a:ext cx="6480790" cy="4336798"/>
            <a:chOff x="1369431" y="2304347"/>
            <a:chExt cx="5868674" cy="3909946"/>
          </a:xfrm>
        </p:grpSpPr>
        <p:sp>
          <p:nvSpPr>
            <p:cNvPr id="5" name="Oval 4"/>
            <p:cNvSpPr/>
            <p:nvPr/>
          </p:nvSpPr>
          <p:spPr>
            <a:xfrm>
              <a:off x="1369431" y="2639645"/>
              <a:ext cx="3136315" cy="2302141"/>
            </a:xfrm>
            <a:prstGeom prst="ellipse">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r>
                <a:rPr lang="en-AU" sz="1600" b="1" dirty="0">
                  <a:solidFill>
                    <a:srgbClr val="002060"/>
                  </a:solidFill>
                </a:rPr>
                <a:t>FDA</a:t>
              </a:r>
              <a:endParaRPr lang="en-AU" sz="1600" dirty="0">
                <a:solidFill>
                  <a:srgbClr val="002060"/>
                </a:solidFill>
              </a:endParaRPr>
            </a:p>
            <a:p>
              <a:pPr marL="285750" marR="0" indent="-285750" algn="l" defTabSz="457200" rtl="0" fontAlgn="auto" latinLnBrk="0" hangingPunct="0">
                <a:lnSpc>
                  <a:spcPct val="100000"/>
                </a:lnSpc>
                <a:spcBef>
                  <a:spcPts val="0"/>
                </a:spcBef>
                <a:spcAft>
                  <a:spcPts val="0"/>
                </a:spcAft>
                <a:buClrTx/>
                <a:buSzTx/>
                <a:buFontTx/>
                <a:buChar char="-"/>
                <a:tabLst/>
              </a:pPr>
              <a:r>
                <a:rPr lang="en-AU" sz="1600" u="sng" dirty="0">
                  <a:solidFill>
                    <a:srgbClr val="002060"/>
                  </a:solidFill>
                </a:rPr>
                <a:t>MRI and</a:t>
              </a:r>
              <a:r>
                <a:rPr kumimoji="0" lang="en-AU" sz="1600" b="0" i="0" u="sng" strike="noStrike" cap="none" spc="0" normalizeH="0" dirty="0">
                  <a:ln>
                    <a:noFill/>
                  </a:ln>
                  <a:solidFill>
                    <a:srgbClr val="002060"/>
                  </a:solidFill>
                  <a:effectLst/>
                  <a:uFillTx/>
                  <a:latin typeface="+mn-lt"/>
                  <a:ea typeface="+mn-ea"/>
                  <a:cs typeface="+mn-cs"/>
                  <a:sym typeface="Avenir Roman"/>
                </a:rPr>
                <a:t> </a:t>
              </a:r>
              <a:r>
                <a:rPr lang="en-AU" sz="1600" i="1" u="sng" dirty="0">
                  <a:solidFill>
                    <a:srgbClr val="002060"/>
                  </a:solidFill>
                </a:rPr>
                <a:t>CARD4L are vital components of FDAs</a:t>
              </a:r>
            </a:p>
            <a:p>
              <a:pPr marL="285750" marR="0" indent="-285750" algn="l" defTabSz="457200" rtl="0" fontAlgn="auto" latinLnBrk="0" hangingPunct="0">
                <a:lnSpc>
                  <a:spcPct val="100000"/>
                </a:lnSpc>
                <a:spcBef>
                  <a:spcPts val="0"/>
                </a:spcBef>
                <a:spcAft>
                  <a:spcPts val="0"/>
                </a:spcAft>
                <a:buClrTx/>
                <a:buSzTx/>
                <a:buFontTx/>
                <a:buChar char="-"/>
                <a:tabLst/>
              </a:pPr>
              <a:r>
                <a:rPr lang="en-AU" sz="1600" dirty="0">
                  <a:solidFill>
                    <a:srgbClr val="002060"/>
                  </a:solidFill>
                </a:rPr>
                <a:t>CARD4L-compliant products feed FDAs</a:t>
              </a:r>
            </a:p>
            <a:p>
              <a:pPr marL="0" marR="0" indent="0" algn="l" defTabSz="457200" rtl="0" fontAlgn="auto" latinLnBrk="0" hangingPunct="0">
                <a:lnSpc>
                  <a:spcPct val="100000"/>
                </a:lnSpc>
                <a:spcBef>
                  <a:spcPts val="0"/>
                </a:spcBef>
                <a:spcAft>
                  <a:spcPts val="0"/>
                </a:spcAft>
                <a:buClrTx/>
                <a:buSzTx/>
                <a:buFontTx/>
                <a:buNone/>
                <a:tabLst/>
              </a:pPr>
              <a:endParaRPr kumimoji="0" lang="en-AU" sz="1600" b="0" i="1" u="sng" strike="noStrike" cap="none" spc="0" normalizeH="0" baseline="0" dirty="0">
                <a:ln>
                  <a:noFill/>
                </a:ln>
                <a:solidFill>
                  <a:srgbClr val="002060"/>
                </a:solidFill>
                <a:effectLst/>
                <a:uFillTx/>
                <a:sym typeface="Avenir Roman"/>
              </a:endParaRPr>
            </a:p>
          </p:txBody>
        </p:sp>
        <p:sp>
          <p:nvSpPr>
            <p:cNvPr id="6" name="Oval 5"/>
            <p:cNvSpPr/>
            <p:nvPr/>
          </p:nvSpPr>
          <p:spPr>
            <a:xfrm>
              <a:off x="3954714" y="2304347"/>
              <a:ext cx="3283391" cy="2926453"/>
            </a:xfrm>
            <a:prstGeom prst="ellipse">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defTabSz="457200" rtl="0" fontAlgn="auto" latinLnBrk="0" hangingPunct="0">
                <a:lnSpc>
                  <a:spcPct val="100000"/>
                </a:lnSpc>
                <a:spcBef>
                  <a:spcPts val="0"/>
                </a:spcBef>
                <a:spcAft>
                  <a:spcPts val="0"/>
                </a:spcAft>
                <a:buClrTx/>
                <a:buSzTx/>
                <a:buFontTx/>
                <a:buNone/>
                <a:tabLst/>
              </a:pPr>
              <a:r>
                <a:rPr lang="en-AU" sz="1600" b="1" dirty="0">
                  <a:solidFill>
                    <a:srgbClr val="002060"/>
                  </a:solidFill>
                </a:rPr>
                <a:t>MRI</a:t>
              </a:r>
              <a:endParaRPr lang="en-AU" sz="1600" dirty="0">
                <a:solidFill>
                  <a:srgbClr val="002060"/>
                </a:solidFill>
              </a:endParaRPr>
            </a:p>
            <a:p>
              <a:pPr marL="117475" marR="0" indent="-117475" defTabSz="457200" rtl="0" fontAlgn="auto" latinLnBrk="0" hangingPunct="0">
                <a:lnSpc>
                  <a:spcPct val="100000"/>
                </a:lnSpc>
                <a:spcBef>
                  <a:spcPts val="0"/>
                </a:spcBef>
                <a:spcAft>
                  <a:spcPts val="0"/>
                </a:spcAft>
                <a:buClrTx/>
                <a:buSzTx/>
                <a:buFontTx/>
                <a:buNone/>
                <a:tabLst/>
              </a:pPr>
              <a:r>
                <a:rPr lang="en-AU" sz="1600" dirty="0">
                  <a:solidFill>
                    <a:srgbClr val="002060"/>
                  </a:solidFill>
                </a:rPr>
                <a:t>-	Addresses how to combine data / scientific methods to maximize interoperability</a:t>
              </a:r>
            </a:p>
            <a:p>
              <a:pPr marL="117475" lvl="2" indent="-117475">
                <a:buFontTx/>
                <a:buChar char="-"/>
              </a:pPr>
              <a:r>
                <a:rPr kumimoji="0" lang="en-AU" sz="1600" b="0" i="1" u="sng" strike="noStrike" cap="none" spc="0" normalizeH="0" dirty="0">
                  <a:ln>
                    <a:noFill/>
                  </a:ln>
                  <a:solidFill>
                    <a:srgbClr val="002060"/>
                  </a:solidFill>
                  <a:effectLst/>
                  <a:uFillTx/>
                  <a:latin typeface="+mn-lt"/>
                  <a:ea typeface="+mn-ea"/>
                  <a:cs typeface="+mn-cs"/>
                  <a:sym typeface="Avenir Roman"/>
                </a:rPr>
                <a:t>CARD4L</a:t>
              </a:r>
              <a:r>
                <a:rPr kumimoji="0" lang="en-AU" sz="1600" b="0" i="1" u="sng" strike="noStrike" cap="none" spc="0" normalizeH="0" dirty="0">
                  <a:ln>
                    <a:noFill/>
                  </a:ln>
                  <a:solidFill>
                    <a:srgbClr val="002060"/>
                  </a:solidFill>
                  <a:effectLst/>
                  <a:uFillTx/>
                  <a:sym typeface="Avenir Roman"/>
                </a:rPr>
                <a:t> is the first step to MRI</a:t>
              </a:r>
              <a:endParaRPr lang="en-AU" sz="1600" dirty="0">
                <a:solidFill>
                  <a:srgbClr val="002060"/>
                </a:solidFill>
              </a:endParaRPr>
            </a:p>
            <a:p>
              <a:pPr marL="117475" lvl="2" indent="-117475"/>
              <a:r>
                <a:rPr lang="en-AU" sz="1600" dirty="0">
                  <a:solidFill>
                    <a:srgbClr val="002060"/>
                  </a:solidFill>
                </a:rPr>
                <a:t>-	MRI provides feedback to CARD4L</a:t>
              </a:r>
              <a:r>
                <a:rPr kumimoji="0" lang="en-AU" sz="1600" b="0" i="0" u="none" strike="noStrike" cap="none" spc="0" normalizeH="0" dirty="0">
                  <a:ln>
                    <a:noFill/>
                  </a:ln>
                  <a:solidFill>
                    <a:srgbClr val="002060"/>
                  </a:solidFill>
                  <a:effectLst/>
                  <a:uFillTx/>
                  <a:latin typeface="+mn-lt"/>
                  <a:ea typeface="+mn-ea"/>
                  <a:cs typeface="+mn-cs"/>
                  <a:sym typeface="Avenir Roman"/>
                </a:rPr>
                <a:t> </a:t>
              </a:r>
              <a:endParaRPr kumimoji="0" lang="en-AU" sz="1600" b="0" i="0" u="none" strike="noStrike" cap="none" spc="0" normalizeH="0" baseline="0" dirty="0">
                <a:ln>
                  <a:noFill/>
                </a:ln>
                <a:solidFill>
                  <a:srgbClr val="002060"/>
                </a:solidFill>
                <a:effectLst/>
                <a:uFillTx/>
                <a:latin typeface="+mn-lt"/>
                <a:ea typeface="+mn-ea"/>
                <a:cs typeface="+mn-cs"/>
                <a:sym typeface="Avenir Roman"/>
              </a:endParaRPr>
            </a:p>
          </p:txBody>
        </p:sp>
        <p:sp>
          <p:nvSpPr>
            <p:cNvPr id="7" name="Oval 6"/>
            <p:cNvSpPr/>
            <p:nvPr/>
          </p:nvSpPr>
          <p:spPr>
            <a:xfrm>
              <a:off x="2252523" y="4848618"/>
              <a:ext cx="3381233" cy="1365675"/>
            </a:xfrm>
            <a:prstGeom prst="ellipse">
              <a:avLst/>
            </a:prstGeom>
            <a:solidFill>
              <a:srgbClr val="FFFFFF"/>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r>
                <a:rPr lang="en-AU" sz="1600" b="1" dirty="0">
                  <a:solidFill>
                    <a:srgbClr val="002060"/>
                  </a:solidFill>
                </a:rPr>
                <a:t>CARD4L</a:t>
              </a:r>
            </a:p>
            <a:p>
              <a:pPr marL="285750" marR="0" indent="-285750" algn="l" defTabSz="457200" rtl="0" fontAlgn="auto" latinLnBrk="0" hangingPunct="0">
                <a:lnSpc>
                  <a:spcPct val="100000"/>
                </a:lnSpc>
                <a:spcBef>
                  <a:spcPts val="0"/>
                </a:spcBef>
                <a:spcAft>
                  <a:spcPts val="0"/>
                </a:spcAft>
                <a:buClrTx/>
                <a:buSzTx/>
                <a:buFontTx/>
                <a:buChar char="-"/>
                <a:tabLst/>
              </a:pPr>
              <a:r>
                <a:rPr lang="en-AU" sz="1600" i="1" u="sng" dirty="0">
                  <a:solidFill>
                    <a:srgbClr val="002060"/>
                  </a:solidFill>
                </a:rPr>
                <a:t>Is the step to get the data ‘ready for’ FDAs and interoperability</a:t>
              </a:r>
              <a:endParaRPr lang="en-AU" sz="1600" dirty="0">
                <a:solidFill>
                  <a:srgbClr val="002060"/>
                </a:solidFill>
              </a:endParaRPr>
            </a:p>
          </p:txBody>
        </p:sp>
      </p:grpSp>
      <p:cxnSp>
        <p:nvCxnSpPr>
          <p:cNvPr id="18" name="Straight Arrow Connector 17"/>
          <p:cNvCxnSpPr>
            <a:cxnSpLocks/>
          </p:cNvCxnSpPr>
          <p:nvPr/>
        </p:nvCxnSpPr>
        <p:spPr>
          <a:xfrm rot="5400000" flipH="1" flipV="1">
            <a:off x="4000970" y="1169620"/>
            <a:ext cx="412654" cy="2660385"/>
          </a:xfrm>
          <a:prstGeom prst="curvedConnector3">
            <a:avLst>
              <a:gd name="adj1" fmla="val 155398"/>
            </a:avLst>
          </a:prstGeom>
          <a:noFill/>
          <a:ln w="31750" cap="flat">
            <a:solidFill>
              <a:srgbClr val="002060"/>
            </a:solidFill>
            <a:prstDash val="solid"/>
            <a:round/>
            <a:headEnd type="stealth" w="lg" len="lg"/>
            <a:tailEnd type="none"/>
          </a:ln>
          <a:effectLst/>
          <a:sp3d/>
        </p:spPr>
        <p:style>
          <a:lnRef idx="0">
            <a:scrgbClr r="0" g="0" b="0"/>
          </a:lnRef>
          <a:fillRef idx="0">
            <a:scrgbClr r="0" g="0" b="0"/>
          </a:fillRef>
          <a:effectRef idx="0">
            <a:scrgbClr r="0" g="0" b="0"/>
          </a:effectRef>
          <a:fontRef idx="none"/>
        </p:style>
      </p:cxnSp>
      <p:cxnSp>
        <p:nvCxnSpPr>
          <p:cNvPr id="19" name="Straight Arrow Connector 17"/>
          <p:cNvCxnSpPr/>
          <p:nvPr/>
        </p:nvCxnSpPr>
        <p:spPr>
          <a:xfrm rot="14400000" flipH="1" flipV="1">
            <a:off x="6344396" y="4344132"/>
            <a:ext cx="412654" cy="2660385"/>
          </a:xfrm>
          <a:prstGeom prst="curvedConnector3">
            <a:avLst>
              <a:gd name="adj1" fmla="val 155398"/>
            </a:avLst>
          </a:prstGeom>
          <a:noFill/>
          <a:ln w="31750" cap="flat">
            <a:solidFill>
              <a:srgbClr val="002060"/>
            </a:solidFill>
            <a:prstDash val="solid"/>
            <a:round/>
            <a:headEnd type="stealth" w="lg" len="lg"/>
            <a:tailEnd type="none"/>
          </a:ln>
          <a:effectLst/>
          <a:sp3d/>
        </p:spPr>
        <p:style>
          <a:lnRef idx="0">
            <a:scrgbClr r="0" g="0" b="0"/>
          </a:lnRef>
          <a:fillRef idx="0">
            <a:scrgbClr r="0" g="0" b="0"/>
          </a:fillRef>
          <a:effectRef idx="0">
            <a:scrgbClr r="0" g="0" b="0"/>
          </a:effectRef>
          <a:fontRef idx="none"/>
        </p:style>
      </p:cxnSp>
      <p:cxnSp>
        <p:nvCxnSpPr>
          <p:cNvPr id="20" name="Straight Arrow Connector 17"/>
          <p:cNvCxnSpPr>
            <a:cxnSpLocks/>
          </p:cNvCxnSpPr>
          <p:nvPr/>
        </p:nvCxnSpPr>
        <p:spPr>
          <a:xfrm rot="5400000" flipH="1" flipV="1">
            <a:off x="4153370" y="1322020"/>
            <a:ext cx="412654" cy="2660385"/>
          </a:xfrm>
          <a:prstGeom prst="curvedConnector3">
            <a:avLst>
              <a:gd name="adj1" fmla="val 155398"/>
            </a:avLst>
          </a:prstGeom>
          <a:noFill/>
          <a:ln w="31750" cap="flat">
            <a:solidFill>
              <a:srgbClr val="00B050"/>
            </a:solidFill>
            <a:prstDash val="sysDash"/>
            <a:round/>
            <a:headEnd type="none" w="lg" len="lg"/>
            <a:tailEnd type="stealth" w="lg" len="lg"/>
          </a:ln>
          <a:effectLst/>
          <a:sp3d/>
        </p:spPr>
        <p:style>
          <a:lnRef idx="0">
            <a:scrgbClr r="0" g="0" b="0"/>
          </a:lnRef>
          <a:fillRef idx="0">
            <a:scrgbClr r="0" g="0" b="0"/>
          </a:fillRef>
          <a:effectRef idx="0">
            <a:scrgbClr r="0" g="0" b="0"/>
          </a:effectRef>
          <a:fontRef idx="none"/>
        </p:style>
      </p:cxnSp>
      <p:cxnSp>
        <p:nvCxnSpPr>
          <p:cNvPr id="21" name="Straight Arrow Connector 17"/>
          <p:cNvCxnSpPr/>
          <p:nvPr/>
        </p:nvCxnSpPr>
        <p:spPr>
          <a:xfrm rot="14400000" flipH="1" flipV="1">
            <a:off x="6496796" y="4496532"/>
            <a:ext cx="412654" cy="2660385"/>
          </a:xfrm>
          <a:prstGeom prst="curvedConnector3">
            <a:avLst>
              <a:gd name="adj1" fmla="val 155398"/>
            </a:avLst>
          </a:prstGeom>
          <a:noFill/>
          <a:ln w="31750" cap="flat">
            <a:solidFill>
              <a:srgbClr val="00B050"/>
            </a:solidFill>
            <a:prstDash val="sysDash"/>
            <a:round/>
            <a:headEnd type="none" w="lg" len="lg"/>
            <a:tailEnd type="stealth" w="lg" len="lg"/>
          </a:ln>
          <a:effectLst/>
          <a:sp3d/>
        </p:spPr>
        <p:style>
          <a:lnRef idx="0">
            <a:scrgbClr r="0" g="0" b="0"/>
          </a:lnRef>
          <a:fillRef idx="0">
            <a:scrgbClr r="0" g="0" b="0"/>
          </a:fillRef>
          <a:effectRef idx="0">
            <a:scrgbClr r="0" g="0" b="0"/>
          </a:effectRef>
          <a:fontRef idx="none"/>
        </p:style>
      </p:cxnSp>
      <p:cxnSp>
        <p:nvCxnSpPr>
          <p:cNvPr id="22" name="Straight Arrow Connector 17"/>
          <p:cNvCxnSpPr>
            <a:cxnSpLocks/>
          </p:cNvCxnSpPr>
          <p:nvPr/>
        </p:nvCxnSpPr>
        <p:spPr>
          <a:xfrm rot="16200000" flipH="1">
            <a:off x="1103892" y="4781733"/>
            <a:ext cx="1614583" cy="822799"/>
          </a:xfrm>
          <a:prstGeom prst="curvedConnector2">
            <a:avLst/>
          </a:prstGeom>
          <a:noFill/>
          <a:ln w="31750" cap="flat">
            <a:solidFill>
              <a:srgbClr val="00B050"/>
            </a:solidFill>
            <a:prstDash val="sysDash"/>
            <a:round/>
            <a:headEnd type="none" w="lg" len="lg"/>
            <a:tailEnd type="stealth" w="lg" len="lg"/>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63775001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right)">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up)">
                                      <p:cBhvr>
                                        <p:cTn id="16" dur="500"/>
                                        <p:tgtEl>
                                          <p:spTgt spid="21"/>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left)">
                                      <p:cBhvr>
                                        <p:cTn id="20" dur="500"/>
                                        <p:tgtEl>
                                          <p:spTgt spid="20"/>
                                        </p:tgtEl>
                                      </p:cBhvr>
                                    </p:animEffect>
                                  </p:childTnLst>
                                </p:cTn>
                              </p:par>
                            </p:childTnLst>
                          </p:cTn>
                        </p:par>
                        <p:par>
                          <p:cTn id="21" fill="hold">
                            <p:stCondLst>
                              <p:cond delay="1000"/>
                            </p:stCondLst>
                            <p:childTnLst>
                              <p:par>
                                <p:cTn id="22" presetID="22" presetClass="entr" presetSubtype="1"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up)">
                                      <p:cBhvr>
                                        <p:cTn id="2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6</a:t>
            </a:fld>
            <a:endParaRPr/>
          </a:p>
        </p:txBody>
      </p:sp>
      <p:sp>
        <p:nvSpPr>
          <p:cNvPr id="43" name="Shape 43"/>
          <p:cNvSpPr>
            <a:spLocks noGrp="1"/>
          </p:cNvSpPr>
          <p:nvPr>
            <p:ph type="body" idx="1"/>
          </p:nvPr>
        </p:nvSpPr>
        <p:spPr>
          <a:xfrm>
            <a:off x="544310" y="1653747"/>
            <a:ext cx="4907430" cy="4724401"/>
          </a:xfrm>
          <a:prstGeom prst="rect">
            <a:avLst/>
          </a:prstGeom>
        </p:spPr>
        <p:txBody>
          <a:bodyPr>
            <a:normAutofit fontScale="85000" lnSpcReduction="20000"/>
          </a:bodyPr>
          <a:lstStyle/>
          <a:p>
            <a:r>
              <a:rPr lang="en-AU" sz="2300" u="sng" dirty="0" smtClean="0"/>
              <a:t>LSI-VC will now move into an implementation phase </a:t>
            </a:r>
            <a:r>
              <a:rPr lang="en-AU" sz="2300" dirty="0" smtClean="0"/>
              <a:t>which will have multiple objectives. It will:</a:t>
            </a:r>
          </a:p>
          <a:p>
            <a:pPr lvl="1"/>
            <a:r>
              <a:rPr lang="en-AU" sz="2300" dirty="0" smtClean="0"/>
              <a:t>Develop the process for datasets to be assessed as CARD4L</a:t>
            </a:r>
          </a:p>
          <a:p>
            <a:pPr lvl="1"/>
            <a:r>
              <a:rPr lang="en-AU" sz="2300" dirty="0" smtClean="0"/>
              <a:t>Identify data products that are on-track to become CARD4L </a:t>
            </a:r>
          </a:p>
          <a:p>
            <a:pPr lvl="1"/>
            <a:r>
              <a:rPr lang="en-AU" sz="2300" dirty="0" smtClean="0"/>
              <a:t>Monitor and communicate progress of individual products toward CARD4L</a:t>
            </a:r>
          </a:p>
          <a:p>
            <a:pPr lvl="1"/>
            <a:r>
              <a:rPr lang="en-AU" sz="2300" dirty="0" smtClean="0"/>
              <a:t>‘road-test’ the Product Family Specifications, including through further technical teleconferences. (The PFSs will be evaluated, and if necessary updated, on an annual cycle based on the implementation experience.)</a:t>
            </a:r>
            <a:endParaRPr lang="en-AU" sz="2300" dirty="0"/>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fontScale="92500"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 </a:t>
            </a:r>
          </a:p>
          <a:p>
            <a:r>
              <a:rPr lang="en-US" dirty="0" smtClean="0"/>
              <a:t>Implementation of CARD4L</a:t>
            </a:r>
          </a:p>
        </p:txBody>
      </p:sp>
      <p:grpSp>
        <p:nvGrpSpPr>
          <p:cNvPr id="2" name="Group 1"/>
          <p:cNvGrpSpPr/>
          <p:nvPr/>
        </p:nvGrpSpPr>
        <p:grpSpPr>
          <a:xfrm>
            <a:off x="5619387" y="2910605"/>
            <a:ext cx="3262969" cy="2506419"/>
            <a:chOff x="5428528" y="2951544"/>
            <a:chExt cx="3589266" cy="2757061"/>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8528" y="2951544"/>
              <a:ext cx="3589266" cy="211866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hape 43"/>
            <p:cNvSpPr txBox="1">
              <a:spLocks/>
            </p:cNvSpPr>
            <p:nvPr/>
          </p:nvSpPr>
          <p:spPr>
            <a:xfrm>
              <a:off x="5451740" y="5171482"/>
              <a:ext cx="3507683" cy="537123"/>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lnSpcReduction="10000"/>
            </a:bodyPr>
            <a:lstStyle>
              <a:lvl1pPr marL="3429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1pPr>
              <a:lvl2pPr marL="768926" marR="0" indent="-311726" algn="l" defTabSz="914400" rtl="0" latinLnBrk="0">
                <a:lnSpc>
                  <a:spcPct val="100000"/>
                </a:lnSpc>
                <a:spcBef>
                  <a:spcPts val="500"/>
                </a:spcBef>
                <a:spcAft>
                  <a:spcPts val="0"/>
                </a:spcAft>
                <a:buClrTx/>
                <a:buSzPct val="100000"/>
                <a:buFont typeface="Arial"/>
                <a:buChar char="o"/>
                <a:tabLst/>
                <a:defRPr sz="2000" b="0" i="0" u="none" strike="noStrike" cap="none" spc="0" baseline="0">
                  <a:ln>
                    <a:noFill/>
                  </a:ln>
                  <a:solidFill>
                    <a:srgbClr val="002569"/>
                  </a:solidFill>
                  <a:uFillTx/>
                  <a:latin typeface="+mj-lt"/>
                  <a:ea typeface="+mj-ea"/>
                  <a:cs typeface="+mj-cs"/>
                  <a:sym typeface="Helvetica"/>
                </a:defRPr>
              </a:lvl2pPr>
              <a:lvl3pPr marL="1188719" marR="0" indent="-274319"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3pPr>
              <a:lvl4pPr marL="1676400" marR="0" indent="-3048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4pPr>
              <a:lvl5pPr marL="2171700" marR="0" indent="-342900" algn="l" defTabSz="914400" rtl="0" latinLnBrk="0">
                <a:lnSpc>
                  <a:spcPct val="100000"/>
                </a:lnSpc>
                <a:spcBef>
                  <a:spcPts val="500"/>
                </a:spcBef>
                <a:spcAft>
                  <a:spcPts val="0"/>
                </a:spcAft>
                <a:buClrTx/>
                <a:buSzPct val="100000"/>
                <a:buFont typeface="Arial"/>
                <a:buChar char="•"/>
                <a:tabLst/>
                <a:defRPr sz="2000" b="0" i="0" u="none" strike="noStrike" cap="none" spc="0" baseline="0">
                  <a:ln>
                    <a:noFill/>
                  </a:ln>
                  <a:solidFill>
                    <a:srgbClr val="002569"/>
                  </a:solidFill>
                  <a:uFillTx/>
                  <a:latin typeface="+mj-lt"/>
                  <a:ea typeface="+mj-ea"/>
                  <a:cs typeface="+mj-cs"/>
                  <a:sym typeface="Helvetica"/>
                </a:defRPr>
              </a:lvl5pPr>
              <a:lvl6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6pPr>
              <a:lvl7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7pPr>
              <a:lvl8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8pPr>
              <a:lvl9pPr marL="0" marR="0" indent="0" algn="l" defTabSz="914400" rtl="0" latinLnBrk="0">
                <a:lnSpc>
                  <a:spcPct val="100000"/>
                </a:lnSpc>
                <a:spcBef>
                  <a:spcPts val="500"/>
                </a:spcBef>
                <a:spcAft>
                  <a:spcPts val="0"/>
                </a:spcAft>
                <a:buClrTx/>
                <a:buSzTx/>
                <a:buFont typeface="Arial"/>
                <a:buNone/>
                <a:tabLst/>
                <a:defRPr sz="2000" b="0" i="0" u="none" strike="noStrike" cap="none" spc="0" baseline="0">
                  <a:ln>
                    <a:noFill/>
                  </a:ln>
                  <a:solidFill>
                    <a:srgbClr val="002569"/>
                  </a:solidFill>
                  <a:uFillTx/>
                  <a:latin typeface="+mj-lt"/>
                  <a:ea typeface="+mj-ea"/>
                  <a:cs typeface="+mj-cs"/>
                  <a:sym typeface="Helvetica"/>
                </a:defRPr>
              </a:lvl9pPr>
            </a:lstStyle>
            <a:p>
              <a:pPr marL="0" indent="0" hangingPunct="1">
                <a:buNone/>
              </a:pPr>
              <a:r>
                <a:rPr lang="en-AU" sz="1400" i="1" dirty="0" smtClean="0"/>
                <a:t>Implementation processes are under discussion</a:t>
              </a:r>
              <a:endParaRPr lang="en-AU" sz="2300" i="1" dirty="0" smtClean="0"/>
            </a:p>
          </p:txBody>
        </p:sp>
      </p:grpSp>
    </p:spTree>
    <p:extLst>
      <p:ext uri="{BB962C8B-B14F-4D97-AF65-F5344CB8AC3E}">
        <p14:creationId xmlns:p14="http://schemas.microsoft.com/office/powerpoint/2010/main" val="818229837"/>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7</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fontScale="85000" lnSpcReduction="20000"/>
          </a:bodyPr>
          <a:lstStyle/>
          <a:p>
            <a:pPr marL="0" indent="0">
              <a:buNone/>
            </a:pPr>
            <a:r>
              <a:rPr lang="en-AU" sz="2300" dirty="0" smtClean="0"/>
              <a:t>LSI-VC will also: </a:t>
            </a:r>
          </a:p>
          <a:p>
            <a:r>
              <a:rPr lang="en-AU" sz="2300" dirty="0" smtClean="0"/>
              <a:t>Engage with user communities, e.g., through GFOI and </a:t>
            </a:r>
            <a:r>
              <a:rPr lang="en-AU" sz="2300" dirty="0" err="1" smtClean="0"/>
              <a:t>GeoGLAM</a:t>
            </a:r>
            <a:r>
              <a:rPr lang="en-AU" sz="2300" dirty="0" smtClean="0"/>
              <a:t>, to capture and communicate user experiences of Analysis Ready Data / MRI</a:t>
            </a:r>
          </a:p>
          <a:p>
            <a:endParaRPr lang="en-AU" sz="2300" dirty="0" smtClean="0"/>
          </a:p>
          <a:p>
            <a:r>
              <a:rPr lang="en-AU" sz="2300" dirty="0" smtClean="0"/>
              <a:t>Take steps to promote the CARD4L framework to data providers. These include using the CEOS web site to communicate progress toward CARD4L products. </a:t>
            </a:r>
          </a:p>
          <a:p>
            <a:endParaRPr lang="en-AU" sz="2300" dirty="0" smtClean="0"/>
          </a:p>
          <a:p>
            <a:r>
              <a:rPr lang="en-AU" sz="2300" dirty="0" smtClean="0"/>
              <a:t>We expect that </a:t>
            </a:r>
            <a:r>
              <a:rPr lang="en-AU" sz="2300" dirty="0"/>
              <a:t>d</a:t>
            </a:r>
            <a:r>
              <a:rPr lang="en-AU" sz="2300" dirty="0" smtClean="0"/>
              <a:t>ata providers will need to be:</a:t>
            </a:r>
          </a:p>
          <a:p>
            <a:pPr lvl="1"/>
            <a:r>
              <a:rPr lang="en-AU" sz="2300" dirty="0" smtClean="0"/>
              <a:t>Aware of the Benefits of ARD production</a:t>
            </a:r>
          </a:p>
          <a:p>
            <a:pPr lvl="1"/>
            <a:r>
              <a:rPr lang="en-AU" sz="2300" dirty="0" smtClean="0"/>
              <a:t>Supported to use and ‘own’ the CARD4L framework</a:t>
            </a:r>
          </a:p>
          <a:p>
            <a:pPr lvl="1"/>
            <a:r>
              <a:rPr lang="en-AU" sz="2300" dirty="0" smtClean="0"/>
              <a:t>Recognised for achievements in production of CARD4L</a:t>
            </a:r>
          </a:p>
          <a:p>
            <a:pPr marL="0" indent="0">
              <a:buNone/>
            </a:pPr>
            <a:endParaRPr lang="en-AU" sz="2300" dirty="0" smtClean="0"/>
          </a:p>
          <a:p>
            <a:pPr marL="0" indent="0">
              <a:buNone/>
            </a:pPr>
            <a:r>
              <a:rPr lang="en-AU" sz="2300" dirty="0" smtClean="0"/>
              <a:t> </a:t>
            </a:r>
          </a:p>
          <a:p>
            <a:pPr lvl="1"/>
            <a:endParaRPr lang="en-AU" sz="2300" dirty="0"/>
          </a:p>
          <a:p>
            <a:pPr lvl="1"/>
            <a:endParaRPr lang="en-AU" sz="2300" dirty="0" smtClean="0"/>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fontScale="92500"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a:t>
            </a:r>
          </a:p>
          <a:p>
            <a:r>
              <a:rPr lang="en-US" dirty="0" smtClean="0"/>
              <a:t>Communicating CARD4L</a:t>
            </a:r>
          </a:p>
        </p:txBody>
      </p:sp>
    </p:spTree>
    <p:extLst>
      <p:ext uri="{BB962C8B-B14F-4D97-AF65-F5344CB8AC3E}">
        <p14:creationId xmlns:p14="http://schemas.microsoft.com/office/powerpoint/2010/main" val="3019706149"/>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8</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a:bodyPr>
          <a:lstStyle/>
          <a:p>
            <a:pPr marL="457200" lvl="1" indent="0">
              <a:buNone/>
            </a:pPr>
            <a:endParaRPr lang="en-US" dirty="0"/>
          </a:p>
          <a:p>
            <a:endParaRPr lang="en-US" u="sng" dirty="0" smtClean="0"/>
          </a:p>
          <a:p>
            <a:pPr lvl="1"/>
            <a:endParaRPr lang="en-US"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fontScale="85000"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a:t>Analysis Ready Data </a:t>
            </a:r>
          </a:p>
          <a:p>
            <a:r>
              <a:rPr lang="en-US" dirty="0" smtClean="0"/>
              <a:t>Communicating CARD4L to data providers</a:t>
            </a:r>
            <a:endParaRPr lang="en-US" dirty="0"/>
          </a:p>
          <a:p>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1165857763"/>
              </p:ext>
            </p:extLst>
          </p:nvPr>
        </p:nvGraphicFramePr>
        <p:xfrm>
          <a:off x="197587" y="1702581"/>
          <a:ext cx="8669321" cy="4698227"/>
        </p:xfrm>
        <a:graphic>
          <a:graphicData uri="http://schemas.openxmlformats.org/drawingml/2006/table">
            <a:tbl>
              <a:tblPr firstRow="1" bandRow="1">
                <a:tableStyleId>{5940675A-B579-460E-94D1-54222C63F5DA}</a:tableStyleId>
              </a:tblPr>
              <a:tblGrid>
                <a:gridCol w="6045901"/>
                <a:gridCol w="983848"/>
                <a:gridCol w="868102"/>
                <a:gridCol w="771470"/>
              </a:tblGrid>
              <a:tr h="671918">
                <a:tc>
                  <a:txBody>
                    <a:bodyPr/>
                    <a:lstStyle/>
                    <a:p>
                      <a:r>
                        <a:rPr lang="en-AU" sz="1600" b="1" dirty="0" smtClean="0"/>
                        <a:t>Actions that</a:t>
                      </a:r>
                      <a:r>
                        <a:rPr lang="en-AU" sz="1600" b="1" baseline="0" dirty="0" smtClean="0"/>
                        <a:t> LSI-VC / SEO will progress to better  engage data providers in CARD4L:</a:t>
                      </a:r>
                      <a:br>
                        <a:rPr lang="en-AU" sz="1600" b="1" baseline="0" dirty="0" smtClean="0"/>
                      </a:br>
                      <a:endParaRPr lang="en-AU" sz="1600" b="1" dirty="0"/>
                    </a:p>
                  </a:txBody>
                  <a:tcPr/>
                </a:tc>
                <a:tc>
                  <a:txBody>
                    <a:bodyPr/>
                    <a:lstStyle/>
                    <a:p>
                      <a:r>
                        <a:rPr lang="en-AU" sz="1100" b="1" dirty="0" smtClean="0"/>
                        <a:t>Capture the  Benefit</a:t>
                      </a:r>
                      <a:endParaRPr lang="en-AU" sz="1100" b="1" dirty="0"/>
                    </a:p>
                  </a:txBody>
                  <a:tcPr/>
                </a:tc>
                <a:tc>
                  <a:txBody>
                    <a:bodyPr/>
                    <a:lstStyle/>
                    <a:p>
                      <a:r>
                        <a:rPr lang="en-AU" sz="1100" b="1" dirty="0" smtClean="0"/>
                        <a:t>Support the  implementation</a:t>
                      </a:r>
                      <a:endParaRPr lang="en-AU" sz="1100" b="1" dirty="0"/>
                    </a:p>
                  </a:txBody>
                  <a:tcPr/>
                </a:tc>
                <a:tc>
                  <a:txBody>
                    <a:bodyPr/>
                    <a:lstStyle/>
                    <a:p>
                      <a:r>
                        <a:rPr lang="en-AU" sz="1100" b="1" dirty="0" smtClean="0"/>
                        <a:t>Recognise the contributions</a:t>
                      </a:r>
                      <a:endParaRPr lang="en-AU" sz="1100" b="1" dirty="0"/>
                    </a:p>
                  </a:txBody>
                  <a:tcPr/>
                </a:tc>
              </a:tr>
              <a:tr h="1021315">
                <a:tc>
                  <a:txBody>
                    <a:bodyPr/>
                    <a:lstStyle/>
                    <a:p>
                      <a:pPr algn="l"/>
                      <a:r>
                        <a:rPr lang="en-AU" sz="1400" b="1" dirty="0" smtClean="0"/>
                        <a:t>1. Complete the Framework,</a:t>
                      </a:r>
                      <a:r>
                        <a:rPr lang="en-AU" sz="1400" b="1" baseline="0" dirty="0" smtClean="0"/>
                        <a:t> including  independent assessment, continuous development of the guidance material, and review processes to refine / add / remove product family specifications  - publish on the CEOS web site including progress toward Product Family Specifications</a:t>
                      </a:r>
                      <a:endParaRPr lang="en-AU" sz="1200" b="1" dirty="0"/>
                    </a:p>
                  </a:txBody>
                  <a:tcPr/>
                </a:tc>
                <a:tc>
                  <a:txBody>
                    <a:bodyPr/>
                    <a:lstStyle/>
                    <a:p>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endParaRPr lang="en-AU" sz="1400" b="1" dirty="0"/>
                    </a:p>
                  </a:txBody>
                  <a:tcPr/>
                </a:tc>
              </a:tr>
              <a:tr h="645041">
                <a:tc>
                  <a:txBody>
                    <a:bodyPr/>
                    <a:lstStyle/>
                    <a:p>
                      <a:pPr algn="l"/>
                      <a:r>
                        <a:rPr lang="en-AU" sz="1400" b="1" dirty="0" smtClean="0"/>
                        <a:t>2. Develop an on-line list</a:t>
                      </a:r>
                      <a:r>
                        <a:rPr lang="en-AU" sz="1400" b="1" baseline="0" dirty="0" smtClean="0"/>
                        <a:t> of CARD4L datasets, including the level of maturity (planned; algorithm development; test production; local production; systematic production; continuous improvement)</a:t>
                      </a:r>
                      <a:endParaRPr lang="en-AU" sz="1200" b="1" dirty="0"/>
                    </a:p>
                  </a:txBody>
                  <a:tcPr/>
                </a:tc>
                <a:tc>
                  <a:txBody>
                    <a:bodyPr/>
                    <a:lstStyle/>
                    <a:p>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r>
              <a:tr h="645041">
                <a:tc>
                  <a:txBody>
                    <a:bodyPr/>
                    <a:lstStyle/>
                    <a:p>
                      <a:pPr algn="l"/>
                      <a:r>
                        <a:rPr lang="en-AU" sz="1400" b="1" dirty="0" smtClean="0"/>
                        <a:t>3. Showcase certain CARD4L products</a:t>
                      </a:r>
                      <a:r>
                        <a:rPr lang="en-AU" sz="1400" b="1" baseline="0" dirty="0" smtClean="0"/>
                        <a:t> – ALOS Global Mosaics; USGS-Landsat Surface Reflectance, and others, including their uses and benefits, on the web site.</a:t>
                      </a:r>
                      <a:endParaRPr lang="en-AU" sz="12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r>
              <a:tr h="645041">
                <a:tc>
                  <a:txBody>
                    <a:bodyPr/>
                    <a:lstStyle/>
                    <a:p>
                      <a:pPr algn="l"/>
                      <a:r>
                        <a:rPr lang="en-AU" sz="1400" b="1" baseline="0" dirty="0" smtClean="0"/>
                        <a:t>4. Maintain an open and inclusive team (LSI / FDA ..), seeking welcoming contributions from new players to continue to support the development and maintenance of the Product Family Specifications. </a:t>
                      </a:r>
                      <a:endParaRPr lang="en-AU" sz="1400" b="1" dirty="0"/>
                    </a:p>
                  </a:txBody>
                  <a:tcPr/>
                </a:tc>
                <a:tc>
                  <a:txBody>
                    <a:bodyPr/>
                    <a:lstStyle/>
                    <a:p>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endParaRPr lang="en-AU" sz="1400" b="1" dirty="0"/>
                    </a:p>
                  </a:txBody>
                  <a:tcPr/>
                </a:tc>
              </a:tr>
              <a:tr h="522467">
                <a:tc>
                  <a:txBody>
                    <a:bodyPr/>
                    <a:lstStyle/>
                    <a:p>
                      <a:pPr algn="l"/>
                      <a:r>
                        <a:rPr lang="en-AU" sz="1400" b="1" dirty="0" smtClean="0"/>
                        <a:t>5.</a:t>
                      </a:r>
                      <a:r>
                        <a:rPr lang="en-AU" sz="1400" b="1" baseline="0" dirty="0" smtClean="0"/>
                        <a:t> </a:t>
                      </a:r>
                      <a:r>
                        <a:rPr lang="en-AU" sz="1400" b="1" dirty="0" smtClean="0"/>
                        <a:t>Promote CARD4L (ARD) workshops</a:t>
                      </a:r>
                      <a:r>
                        <a:rPr lang="en-AU" sz="1400" b="1" baseline="0" dirty="0" smtClean="0"/>
                        <a:t> or special sessions alongside conferences and SIT meetings.</a:t>
                      </a:r>
                      <a:endParaRPr lang="en-AU" sz="12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c>
                  <a:txBody>
                    <a:bodyPr/>
                    <a:lstStyle/>
                    <a:p>
                      <a:r>
                        <a:rPr lang="en-AU" sz="1400" b="1" dirty="0" smtClean="0">
                          <a:latin typeface="Arial Unicode MS"/>
                          <a:ea typeface="Arial Unicode MS"/>
                          <a:cs typeface="Arial Unicode MS"/>
                        </a:rPr>
                        <a:t>✔</a:t>
                      </a:r>
                      <a:endParaRPr lang="en-AU" sz="1400" b="1" dirty="0"/>
                    </a:p>
                  </a:txBody>
                  <a:tcPr/>
                </a:tc>
              </a:tr>
            </a:tbl>
          </a:graphicData>
        </a:graphic>
      </p:graphicFrame>
    </p:spTree>
    <p:extLst>
      <p:ext uri="{BB962C8B-B14F-4D97-AF65-F5344CB8AC3E}">
        <p14:creationId xmlns:p14="http://schemas.microsoft.com/office/powerpoint/2010/main" val="209758866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8772142" y="6638542"/>
            <a:ext cx="286515" cy="190501"/>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9</a:t>
            </a:fld>
            <a:endParaRPr/>
          </a:p>
        </p:txBody>
      </p:sp>
      <p:sp>
        <p:nvSpPr>
          <p:cNvPr id="43" name="Shape 43"/>
          <p:cNvSpPr>
            <a:spLocks noGrp="1"/>
          </p:cNvSpPr>
          <p:nvPr>
            <p:ph type="body" idx="1"/>
          </p:nvPr>
        </p:nvSpPr>
        <p:spPr>
          <a:xfrm>
            <a:off x="544310" y="1653747"/>
            <a:ext cx="8153401" cy="4724401"/>
          </a:xfrm>
          <a:prstGeom prst="rect">
            <a:avLst/>
          </a:prstGeom>
        </p:spPr>
        <p:txBody>
          <a:bodyPr>
            <a:normAutofit/>
          </a:bodyPr>
          <a:lstStyle/>
          <a:p>
            <a:pPr marL="0" indent="0">
              <a:buNone/>
            </a:pPr>
            <a:r>
              <a:rPr lang="en-AU" sz="2300" dirty="0" smtClean="0"/>
              <a:t>Expanded LSI-VC membership will help to support this work:</a:t>
            </a:r>
          </a:p>
          <a:p>
            <a:pPr lvl="1"/>
            <a:r>
              <a:rPr lang="en-AU" sz="2300" dirty="0" smtClean="0"/>
              <a:t>Daniel Wicks, UKSA / Catapult</a:t>
            </a:r>
          </a:p>
          <a:p>
            <a:pPr lvl="1"/>
            <a:r>
              <a:rPr lang="en-AU" sz="2300" dirty="0" smtClean="0"/>
              <a:t>Andreia Siqueira, GA</a:t>
            </a:r>
          </a:p>
          <a:p>
            <a:pPr marL="0" indent="0">
              <a:buNone/>
            </a:pPr>
            <a:r>
              <a:rPr lang="en-AU" sz="2300" dirty="0" smtClean="0"/>
              <a:t>Best wishes and thanks to Bianca </a:t>
            </a:r>
            <a:r>
              <a:rPr lang="en-AU" sz="2300" dirty="0" err="1" smtClean="0"/>
              <a:t>Hoersch</a:t>
            </a:r>
            <a:r>
              <a:rPr lang="en-AU" sz="2300" dirty="0" smtClean="0"/>
              <a:t> and ESA for her contribution as co-chair! </a:t>
            </a:r>
          </a:p>
          <a:p>
            <a:pPr lvl="1"/>
            <a:endParaRPr lang="en-AU" sz="2300" dirty="0"/>
          </a:p>
          <a:p>
            <a:pPr lvl="1"/>
            <a:endParaRPr lang="en-AU" sz="2300" dirty="0" smtClean="0"/>
          </a:p>
          <a:p>
            <a:endParaRPr lang="en-AU" dirty="0" smtClean="0"/>
          </a:p>
        </p:txBody>
      </p:sp>
      <p:sp>
        <p:nvSpPr>
          <p:cNvPr id="44" name="Shape 44"/>
          <p:cNvSpPr/>
          <p:nvPr/>
        </p:nvSpPr>
        <p:spPr>
          <a:xfrm>
            <a:off x="2036134" y="166575"/>
            <a:ext cx="5353493" cy="822253"/>
          </a:xfrm>
          <a:prstGeom prst="rect">
            <a:avLst/>
          </a:prstGeom>
          <a:ln w="12700">
            <a:miter lim="400000"/>
          </a:ln>
          <a:extLst>
            <a:ext uri="{C572A759-6A51-4108-AA02-DFA0A04FC94B}">
              <ma14:wrappingTextBoxFlag xmlns="" xmlns:ma14="http://schemas.microsoft.com/office/mac/drawingml/2011/main" val="1"/>
            </a:ext>
          </a:extLst>
        </p:spPr>
        <p:txBody>
          <a:bodyPr lIns="45718" tIns="45718" rIns="45718" bIns="45718">
            <a:normAutofit lnSpcReduction="10000"/>
          </a:bodyPr>
          <a:lstStyle>
            <a:lvl1pPr defTabSz="914400">
              <a:spcBef>
                <a:spcPts val="500"/>
              </a:spcBef>
              <a:defRPr sz="2400">
                <a:solidFill>
                  <a:srgbClr val="FFFFFF"/>
                </a:solidFill>
                <a:latin typeface="+mj-lt"/>
                <a:ea typeface="+mj-ea"/>
                <a:cs typeface="+mj-cs"/>
                <a:sym typeface="Helvetica"/>
              </a:defRPr>
            </a:lvl1pPr>
          </a:lstStyle>
          <a:p>
            <a:r>
              <a:rPr lang="en-US" dirty="0" smtClean="0"/>
              <a:t>Analysis Ready Data </a:t>
            </a:r>
          </a:p>
          <a:p>
            <a:r>
              <a:rPr lang="en-US" dirty="0" smtClean="0"/>
              <a:t>LSI-VC membership</a:t>
            </a:r>
          </a:p>
        </p:txBody>
      </p:sp>
    </p:spTree>
    <p:extLst>
      <p:ext uri="{BB962C8B-B14F-4D97-AF65-F5344CB8AC3E}">
        <p14:creationId xmlns:p14="http://schemas.microsoft.com/office/powerpoint/2010/main" val="382472944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7808</TotalTime>
  <Words>882</Words>
  <Application>Microsoft Office PowerPoint</Application>
  <PresentationFormat>On-screen Show (4:3)</PresentationFormat>
  <Paragraphs>119</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vt:lpstr>
      <vt:lpstr>CEOS Analysis Ready CEOS Analysis Ready Data for Land (CARD4L)  are satellite data that have been processed  to  a minimum set of requirements and organised into a form that allows immediate analysis with a minimum of user effort, and interoperability both through time and with other datasets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Moderate Resolution Sensor Interoperability: Framework</dc:title>
  <dc:creator>Helder, Dennis</dc:creator>
  <cp:lastModifiedBy>Geoscience Australia</cp:lastModifiedBy>
  <cp:revision>61</cp:revision>
  <dcterms:modified xsi:type="dcterms:W3CDTF">2017-09-13T07:07:34Z</dcterms:modified>
</cp:coreProperties>
</file>